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1"/>
  </p:sldMasterIdLst>
  <p:notesMasterIdLst>
    <p:notesMasterId r:id="rId50"/>
  </p:notesMasterIdLst>
  <p:sldIdLst>
    <p:sldId id="256" r:id="rId2"/>
    <p:sldId id="359" r:id="rId3"/>
    <p:sldId id="285" r:id="rId4"/>
    <p:sldId id="573" r:id="rId5"/>
    <p:sldId id="520" r:id="rId6"/>
    <p:sldId id="521" r:id="rId7"/>
    <p:sldId id="522" r:id="rId8"/>
    <p:sldId id="524" r:id="rId9"/>
    <p:sldId id="330" r:id="rId10"/>
    <p:sldId id="332" r:id="rId11"/>
    <p:sldId id="574" r:id="rId12"/>
    <p:sldId id="576" r:id="rId13"/>
    <p:sldId id="582" r:id="rId14"/>
    <p:sldId id="577" r:id="rId15"/>
    <p:sldId id="578" r:id="rId16"/>
    <p:sldId id="579" r:id="rId17"/>
    <p:sldId id="581" r:id="rId18"/>
    <p:sldId id="580" r:id="rId19"/>
    <p:sldId id="575" r:id="rId20"/>
    <p:sldId id="583" r:id="rId21"/>
    <p:sldId id="584" r:id="rId22"/>
    <p:sldId id="585" r:id="rId23"/>
    <p:sldId id="586" r:id="rId24"/>
    <p:sldId id="549" r:id="rId25"/>
    <p:sldId id="587" r:id="rId26"/>
    <p:sldId id="589" r:id="rId27"/>
    <p:sldId id="588" r:id="rId28"/>
    <p:sldId id="481" r:id="rId29"/>
    <p:sldId id="591" r:id="rId30"/>
    <p:sldId id="592" r:id="rId31"/>
    <p:sldId id="594" r:id="rId32"/>
    <p:sldId id="595" r:id="rId33"/>
    <p:sldId id="590" r:id="rId34"/>
    <p:sldId id="603" r:id="rId35"/>
    <p:sldId id="593" r:id="rId36"/>
    <p:sldId id="598" r:id="rId37"/>
    <p:sldId id="599" r:id="rId38"/>
    <p:sldId id="600" r:id="rId39"/>
    <p:sldId id="601" r:id="rId40"/>
    <p:sldId id="596" r:id="rId41"/>
    <p:sldId id="597" r:id="rId42"/>
    <p:sldId id="347" r:id="rId43"/>
    <p:sldId id="338" r:id="rId44"/>
    <p:sldId id="356" r:id="rId45"/>
    <p:sldId id="602" r:id="rId46"/>
    <p:sldId id="553" r:id="rId47"/>
    <p:sldId id="554" r:id="rId48"/>
    <p:sldId id="514" r:id="rId49"/>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3FF"/>
    <a:srgbClr val="FFCCFF"/>
    <a:srgbClr val="FF99FF"/>
    <a:srgbClr val="FF00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18" autoAdjust="0"/>
  </p:normalViewPr>
  <p:slideViewPr>
    <p:cSldViewPr>
      <p:cViewPr>
        <p:scale>
          <a:sx n="70" d="100"/>
          <a:sy n="70" d="100"/>
        </p:scale>
        <p:origin x="-1140" y="-66"/>
      </p:cViewPr>
      <p:guideLst>
        <p:guide orient="horz" pos="2160"/>
        <p:guide pos="2880"/>
      </p:guideLst>
    </p:cSldViewPr>
  </p:slideViewPr>
  <p:outlineViewPr>
    <p:cViewPr>
      <p:scale>
        <a:sx n="33" d="100"/>
        <a:sy n="33" d="100"/>
      </p:scale>
      <p:origin x="0" y="20136"/>
    </p:cViewPr>
    <p:sldLst>
      <p:sld r:id="rId1" collapse="1"/>
    </p:sldLst>
  </p:outlineViewPr>
  <p:notesTextViewPr>
    <p:cViewPr>
      <p:scale>
        <a:sx n="100" d="100"/>
        <a:sy n="100" d="100"/>
      </p:scale>
      <p:origin x="0" y="0"/>
    </p:cViewPr>
  </p:notesTextViewPr>
  <p:sorterViewPr>
    <p:cViewPr>
      <p:scale>
        <a:sx n="66" d="100"/>
        <a:sy n="66" d="100"/>
      </p:scale>
      <p:origin x="0" y="63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3B1DB9-5784-4D9C-A592-19EC0B18F1D5}" type="slidenum">
              <a:rPr lang="en-US"/>
              <a:pPr>
                <a:defRPr/>
              </a:pPr>
              <a:t>‹#›</a:t>
            </a:fld>
            <a:endParaRPr lang="en-US"/>
          </a:p>
        </p:txBody>
      </p:sp>
    </p:spTree>
    <p:extLst>
      <p:ext uri="{BB962C8B-B14F-4D97-AF65-F5344CB8AC3E}">
        <p14:creationId xmlns:p14="http://schemas.microsoft.com/office/powerpoint/2010/main" val="2968801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EF9B94AE-E04E-4B68-9A2F-1C44E34D0508}" type="datetime1">
              <a:rPr lang="en-US"/>
              <a:pPr>
                <a:defRPr/>
              </a:pPr>
              <a:t>7/16/2014</a:t>
            </a:fld>
            <a:endParaRPr lang="en-GB"/>
          </a:p>
        </p:txBody>
      </p:sp>
      <p:sp>
        <p:nvSpPr>
          <p:cNvPr id="16" name="Footer Placeholder 16"/>
          <p:cNvSpPr>
            <a:spLocks noGrp="1"/>
          </p:cNvSpPr>
          <p:nvPr>
            <p:ph type="ftr" sz="quarter" idx="11"/>
          </p:nvPr>
        </p:nvSpPr>
        <p:spPr/>
        <p:txBody>
          <a:bodyPr/>
          <a:lstStyle>
            <a:lvl1pPr>
              <a:defRPr/>
            </a:lvl1pPr>
          </a:lstStyle>
          <a:p>
            <a:pPr>
              <a:defRPr/>
            </a:pPr>
            <a:r>
              <a:rPr lang="en-US"/>
              <a:t>Relating Across The Gender Divide 1 </a:t>
            </a: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A039622-8EEE-45A8-8F49-347CF31227B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780019-6D5E-4F4B-9EFA-26BCD911C81F}" type="datetime1">
              <a:rPr lang="en-US"/>
              <a:pPr>
                <a:defRPr/>
              </a:pPr>
              <a:t>7/16/2014</a:t>
            </a:fld>
            <a:endParaRPr lang="en-GB"/>
          </a:p>
        </p:txBody>
      </p:sp>
      <p:sp>
        <p:nvSpPr>
          <p:cNvPr id="5" name="Footer Placeholder 4"/>
          <p:cNvSpPr>
            <a:spLocks noGrp="1"/>
          </p:cNvSpPr>
          <p:nvPr>
            <p:ph type="ftr" sz="quarter" idx="11"/>
          </p:nvPr>
        </p:nvSpPr>
        <p:spPr/>
        <p:txBody>
          <a:bodyPr/>
          <a:lstStyle>
            <a:lvl1pPr>
              <a:defRPr/>
            </a:lvl1pPr>
          </a:lstStyle>
          <a:p>
            <a:pPr>
              <a:defRPr/>
            </a:pPr>
            <a:r>
              <a:rPr lang="en-US"/>
              <a:t>Relating Across The Gender Divide 1 </a:t>
            </a:r>
          </a:p>
        </p:txBody>
      </p:sp>
      <p:sp>
        <p:nvSpPr>
          <p:cNvPr id="6" name="Slide Number Placeholder 5"/>
          <p:cNvSpPr>
            <a:spLocks noGrp="1"/>
          </p:cNvSpPr>
          <p:nvPr>
            <p:ph type="sldNum" sz="quarter" idx="12"/>
          </p:nvPr>
        </p:nvSpPr>
        <p:spPr/>
        <p:txBody>
          <a:bodyPr/>
          <a:lstStyle>
            <a:lvl1pPr>
              <a:defRPr/>
            </a:lvl1pPr>
          </a:lstStyle>
          <a:p>
            <a:pPr>
              <a:defRPr/>
            </a:pPr>
            <a:fld id="{1EE3DFF3-5E04-4188-82A0-847C167D456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D2C6D855-C8E8-48AF-803B-6BE6FDAA71D1}"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A0D4336E-FB3A-4893-9323-3C0E964554F1}" type="datetime1">
              <a:rPr lang="en-US"/>
              <a:pPr>
                <a:defRPr/>
              </a:pPr>
              <a:t>7/16/2014</a:t>
            </a:fld>
            <a:endParaRPr lang="en-GB"/>
          </a:p>
        </p:txBody>
      </p:sp>
      <p:sp>
        <p:nvSpPr>
          <p:cNvPr id="15" name="Footer Placeholder 4"/>
          <p:cNvSpPr>
            <a:spLocks noGrp="1"/>
          </p:cNvSpPr>
          <p:nvPr>
            <p:ph type="ftr" sz="quarter" idx="12"/>
          </p:nvPr>
        </p:nvSpPr>
        <p:spPr/>
        <p:txBody>
          <a:bodyPr/>
          <a:lstStyle>
            <a:lvl1pPr>
              <a:defRPr/>
            </a:lvl1pPr>
          </a:lstStyle>
          <a:p>
            <a:pPr>
              <a:defRPr/>
            </a:pPr>
            <a:r>
              <a:rPr lang="en-US"/>
              <a:t>Relating Across The Gender Divide 1 </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E0AE46-9B2E-4A38-A662-C7607B7D12AA}" type="datetime1">
              <a:rPr lang="en-US"/>
              <a:pPr>
                <a:defRPr/>
              </a:pPr>
              <a:t>7/16/2014</a:t>
            </a:fld>
            <a:endParaRPr lang="en-GB"/>
          </a:p>
        </p:txBody>
      </p:sp>
      <p:sp>
        <p:nvSpPr>
          <p:cNvPr id="5" name="Footer Placeholder 4"/>
          <p:cNvSpPr>
            <a:spLocks noGrp="1"/>
          </p:cNvSpPr>
          <p:nvPr>
            <p:ph type="ftr" sz="quarter" idx="11"/>
          </p:nvPr>
        </p:nvSpPr>
        <p:spPr/>
        <p:txBody>
          <a:bodyPr/>
          <a:lstStyle>
            <a:lvl1pPr>
              <a:defRPr/>
            </a:lvl1pPr>
          </a:lstStyle>
          <a:p>
            <a:pPr>
              <a:defRPr/>
            </a:pPr>
            <a:r>
              <a:rPr lang="en-US"/>
              <a:t>Relating Across The Gender Divide 1 </a:t>
            </a: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C95F2CE6-AB09-43A6-B657-FE28FE8FF57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a:t>Relating Across The Gender Divide 1 </a:t>
            </a:r>
          </a:p>
        </p:txBody>
      </p:sp>
      <p:sp>
        <p:nvSpPr>
          <p:cNvPr id="16" name="Date Placeholder 3"/>
          <p:cNvSpPr>
            <a:spLocks noGrp="1"/>
          </p:cNvSpPr>
          <p:nvPr>
            <p:ph type="dt" sz="half" idx="11"/>
          </p:nvPr>
        </p:nvSpPr>
        <p:spPr/>
        <p:txBody>
          <a:bodyPr/>
          <a:lstStyle>
            <a:lvl1pPr>
              <a:defRPr/>
            </a:lvl1pPr>
          </a:lstStyle>
          <a:p>
            <a:pPr>
              <a:defRPr/>
            </a:pPr>
            <a:fld id="{3E2C1888-1029-47E5-901B-C39C542F377D}" type="datetime1">
              <a:rPr lang="en-US"/>
              <a:pPr>
                <a:defRPr/>
              </a:pPr>
              <a:t>7/16/2014</a:t>
            </a:fld>
            <a:endParaRPr lang="en-GB"/>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F78C0FE-86B8-428B-B903-E203E8DCEC6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F52D3EB5-C6BF-40EC-B02A-CD99DA186AF6}" type="datetime1">
              <a:rPr lang="en-US"/>
              <a:pPr>
                <a:defRPr/>
              </a:pPr>
              <a:t>7/16/2014</a:t>
            </a:fld>
            <a:endParaRPr lang="en-GB"/>
          </a:p>
        </p:txBody>
      </p:sp>
      <p:sp>
        <p:nvSpPr>
          <p:cNvPr id="7" name="Footer Placeholder 5"/>
          <p:cNvSpPr>
            <a:spLocks noGrp="1"/>
          </p:cNvSpPr>
          <p:nvPr>
            <p:ph type="ftr" sz="quarter" idx="11"/>
          </p:nvPr>
        </p:nvSpPr>
        <p:spPr/>
        <p:txBody>
          <a:bodyPr/>
          <a:lstStyle>
            <a:lvl1pPr>
              <a:defRPr/>
            </a:lvl1pPr>
          </a:lstStyle>
          <a:p>
            <a:pPr>
              <a:defRPr/>
            </a:pPr>
            <a:r>
              <a:rPr lang="en-US"/>
              <a:t>Relating Across The Gender Divide 1 </a:t>
            </a:r>
          </a:p>
        </p:txBody>
      </p:sp>
      <p:sp>
        <p:nvSpPr>
          <p:cNvPr id="8" name="Slide Number Placeholder 6"/>
          <p:cNvSpPr>
            <a:spLocks noGrp="1"/>
          </p:cNvSpPr>
          <p:nvPr>
            <p:ph type="sldNum" sz="quarter" idx="12"/>
          </p:nvPr>
        </p:nvSpPr>
        <p:spPr/>
        <p:txBody>
          <a:bodyPr/>
          <a:lstStyle>
            <a:lvl1pPr>
              <a:defRPr/>
            </a:lvl1pPr>
          </a:lstStyle>
          <a:p>
            <a:pPr>
              <a:defRPr/>
            </a:pPr>
            <a:fld id="{099BFC38-F616-47BF-A372-0B62347B873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A1BDFA19-D2C6-40D2-A62A-2562DCBDAAC9}" type="datetime1">
              <a:rPr lang="en-US"/>
              <a:pPr>
                <a:defRPr/>
              </a:pPr>
              <a:t>7/16/2014</a:t>
            </a:fld>
            <a:endParaRPr lang="en-GB"/>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en-US"/>
              <a:t>Relating Across The Gender Divide 1 </a:t>
            </a: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4EED12E-0D9D-4896-A12A-96030550F60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C6CFB10-62F1-4652-9E9A-D1C6F56A1337}" type="datetime1">
              <a:rPr lang="en-US"/>
              <a:pPr>
                <a:defRPr/>
              </a:pPr>
              <a:t>7/16/2014</a:t>
            </a:fld>
            <a:endParaRPr lang="en-GB"/>
          </a:p>
        </p:txBody>
      </p:sp>
      <p:sp>
        <p:nvSpPr>
          <p:cNvPr id="4" name="Footer Placeholder 3"/>
          <p:cNvSpPr>
            <a:spLocks noGrp="1"/>
          </p:cNvSpPr>
          <p:nvPr>
            <p:ph type="ftr" sz="quarter" idx="11"/>
          </p:nvPr>
        </p:nvSpPr>
        <p:spPr/>
        <p:txBody>
          <a:bodyPr/>
          <a:lstStyle>
            <a:lvl1pPr>
              <a:defRPr/>
            </a:lvl1pPr>
          </a:lstStyle>
          <a:p>
            <a:pPr>
              <a:defRPr/>
            </a:pPr>
            <a:r>
              <a:rPr lang="en-US"/>
              <a:t>Relating Across The Gender Divide 1 </a:t>
            </a: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71FE1F0-6850-40CB-A78B-C31576538E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fld id="{19FB47B8-6B0D-4BF4-8AD2-3C817C39A7C6}" type="datetime1">
              <a:rPr lang="en-US"/>
              <a:pPr>
                <a:defRPr/>
              </a:pPr>
              <a:t>7/16/2014</a:t>
            </a:fld>
            <a:endParaRPr lang="en-GB"/>
          </a:p>
        </p:txBody>
      </p:sp>
      <p:sp>
        <p:nvSpPr>
          <p:cNvPr id="9" name="Footer Placeholder 2"/>
          <p:cNvSpPr>
            <a:spLocks noGrp="1"/>
          </p:cNvSpPr>
          <p:nvPr>
            <p:ph type="ftr" sz="quarter" idx="11"/>
          </p:nvPr>
        </p:nvSpPr>
        <p:spPr/>
        <p:txBody>
          <a:bodyPr/>
          <a:lstStyle>
            <a:lvl1pPr>
              <a:defRPr/>
            </a:lvl1pPr>
          </a:lstStyle>
          <a:p>
            <a:pPr>
              <a:defRPr/>
            </a:pPr>
            <a:r>
              <a:rPr lang="en-US"/>
              <a:t>Relating Across The Gender Divide 1 </a:t>
            </a: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671E41B-8E48-48B6-8E89-C13EE2CC1C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B61E1AA-B023-42A8-A8A5-F9F21814F7DC}"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204E0413-7FFF-46D7-AA97-1E988FF84B7C}" type="datetime1">
              <a:rPr lang="en-US"/>
              <a:pPr>
                <a:defRPr/>
              </a:pPr>
              <a:t>7/16/2014</a:t>
            </a:fld>
            <a:endParaRPr lang="en-GB"/>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a:t>Relating Across The Gender Divide 1 </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BB2B5E3-090D-43B9-9C99-498908E68195}"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1E09403-F141-467E-A509-BEC811CA8C4E}" type="datetime1">
              <a:rPr lang="en-US"/>
              <a:pPr>
                <a:defRPr/>
              </a:pPr>
              <a:t>7/16/2014</a:t>
            </a:fld>
            <a:endParaRPr lang="en-GB"/>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en-US"/>
              <a:t>Relating Across The Gender Divide 1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827E4D63-A629-4B9D-BBB8-7D247B325472}" type="datetime1">
              <a:rPr lang="en-US"/>
              <a:pPr>
                <a:defRPr/>
              </a:pPr>
              <a:t>7/16/2014</a:t>
            </a:fld>
            <a:endParaRPr lang="en-GB"/>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r>
              <a:rPr lang="en-US"/>
              <a:t>Relating Across The Gender Divide 1 </a:t>
            </a: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7AE5D8EE-CC21-4B31-BEE6-5FCA735BE7CB}"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dt="0"/>
  <p:txStyles>
    <p:titleStyle>
      <a:lvl1pPr algn="ctr" rtl="0" eaLnBrk="0" fontAlgn="base" hangingPunct="0">
        <a:spcBef>
          <a:spcPct val="0"/>
        </a:spcBef>
        <a:spcAft>
          <a:spcPct val="0"/>
        </a:spcAft>
        <a:defRPr sz="3300" kern="1200">
          <a:solidFill>
            <a:srgbClr val="CF5716"/>
          </a:solidFill>
          <a:latin typeface="+mj-lt"/>
          <a:ea typeface="+mj-ea"/>
          <a:cs typeface="+mj-cs"/>
        </a:defRPr>
      </a:lvl1pPr>
      <a:lvl2pPr algn="ctr" rtl="0" eaLnBrk="0" fontAlgn="base" hangingPunct="0">
        <a:spcBef>
          <a:spcPct val="0"/>
        </a:spcBef>
        <a:spcAft>
          <a:spcPct val="0"/>
        </a:spcAft>
        <a:defRPr sz="3300">
          <a:solidFill>
            <a:srgbClr val="CF5716"/>
          </a:solidFill>
          <a:latin typeface="Calibri" pitchFamily="34" charset="0"/>
        </a:defRPr>
      </a:lvl2pPr>
      <a:lvl3pPr algn="ctr" rtl="0" eaLnBrk="0" fontAlgn="base" hangingPunct="0">
        <a:spcBef>
          <a:spcPct val="0"/>
        </a:spcBef>
        <a:spcAft>
          <a:spcPct val="0"/>
        </a:spcAft>
        <a:defRPr sz="3300">
          <a:solidFill>
            <a:srgbClr val="CF5716"/>
          </a:solidFill>
          <a:latin typeface="Calibri" pitchFamily="34" charset="0"/>
        </a:defRPr>
      </a:lvl3pPr>
      <a:lvl4pPr algn="ctr" rtl="0" eaLnBrk="0" fontAlgn="base" hangingPunct="0">
        <a:spcBef>
          <a:spcPct val="0"/>
        </a:spcBef>
        <a:spcAft>
          <a:spcPct val="0"/>
        </a:spcAft>
        <a:defRPr sz="3300">
          <a:solidFill>
            <a:srgbClr val="CF5716"/>
          </a:solidFill>
          <a:latin typeface="Calibri" pitchFamily="34" charset="0"/>
        </a:defRPr>
      </a:lvl4pPr>
      <a:lvl5pPr algn="ctr" rtl="0" eaLnBrk="0" fontAlgn="base" hangingPunct="0">
        <a:spcBef>
          <a:spcPct val="0"/>
        </a:spcBef>
        <a:spcAft>
          <a:spcPct val="0"/>
        </a:spcAft>
        <a:defRPr sz="3300">
          <a:solidFill>
            <a:srgbClr val="CF5716"/>
          </a:solidFill>
          <a:latin typeface="Calibri" pitchFamily="34" charset="0"/>
        </a:defRPr>
      </a:lvl5pPr>
      <a:lvl6pPr marL="457200" algn="ctr" rtl="0" fontAlgn="base">
        <a:spcBef>
          <a:spcPct val="0"/>
        </a:spcBef>
        <a:spcAft>
          <a:spcPct val="0"/>
        </a:spcAft>
        <a:defRPr sz="3300">
          <a:solidFill>
            <a:srgbClr val="CF5716"/>
          </a:solidFill>
          <a:latin typeface="Georgia" pitchFamily="18" charset="0"/>
        </a:defRPr>
      </a:lvl6pPr>
      <a:lvl7pPr marL="914400" algn="ctr" rtl="0" fontAlgn="base">
        <a:spcBef>
          <a:spcPct val="0"/>
        </a:spcBef>
        <a:spcAft>
          <a:spcPct val="0"/>
        </a:spcAft>
        <a:defRPr sz="3300">
          <a:solidFill>
            <a:srgbClr val="CF5716"/>
          </a:solidFill>
          <a:latin typeface="Georgia" pitchFamily="18" charset="0"/>
        </a:defRPr>
      </a:lvl7pPr>
      <a:lvl8pPr marL="1371600" algn="ctr" rtl="0" fontAlgn="base">
        <a:spcBef>
          <a:spcPct val="0"/>
        </a:spcBef>
        <a:spcAft>
          <a:spcPct val="0"/>
        </a:spcAft>
        <a:defRPr sz="3300">
          <a:solidFill>
            <a:srgbClr val="CF5716"/>
          </a:solidFill>
          <a:latin typeface="Georgia" pitchFamily="18" charset="0"/>
        </a:defRPr>
      </a:lvl8pPr>
      <a:lvl9pPr marL="1828800" algn="ctr" rtl="0" fontAlgn="base">
        <a:spcBef>
          <a:spcPct val="0"/>
        </a:spcBef>
        <a:spcAft>
          <a:spcPct val="0"/>
        </a:spcAft>
        <a:defRPr sz="3300">
          <a:solidFill>
            <a:srgbClr val="CF5716"/>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B641B"/>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39639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74B78"/>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7"/>
          <p:cNvPicPr>
            <a:picLocks noChangeAspect="1" noChangeArrowheads="1"/>
          </p:cNvPicPr>
          <p:nvPr/>
        </p:nvPicPr>
        <p:blipFill>
          <a:blip r:embed="rId2" cstate="print"/>
          <a:srcRect/>
          <a:stretch>
            <a:fillRect/>
          </a:stretch>
        </p:blipFill>
        <p:spPr bwMode="auto">
          <a:xfrm>
            <a:off x="457200" y="3657600"/>
            <a:ext cx="2286000" cy="2090738"/>
          </a:xfrm>
          <a:prstGeom prst="rect">
            <a:avLst/>
          </a:prstGeom>
          <a:noFill/>
          <a:ln w="9525">
            <a:noFill/>
            <a:miter lim="800000"/>
            <a:headEnd/>
            <a:tailEnd/>
          </a:ln>
        </p:spPr>
      </p:pic>
      <p:sp>
        <p:nvSpPr>
          <p:cNvPr id="13315" name="Rectangle 3"/>
          <p:cNvSpPr txBox="1">
            <a:spLocks noChangeArrowheads="1"/>
          </p:cNvSpPr>
          <p:nvPr/>
        </p:nvSpPr>
        <p:spPr bwMode="auto">
          <a:xfrm>
            <a:off x="500063" y="857250"/>
            <a:ext cx="8077200" cy="1357313"/>
          </a:xfrm>
          <a:prstGeom prst="rect">
            <a:avLst/>
          </a:prstGeom>
          <a:noFill/>
          <a:ln w="9525">
            <a:noFill/>
            <a:miter lim="800000"/>
            <a:headEnd/>
            <a:tailEnd/>
          </a:ln>
        </p:spPr>
        <p:txBody>
          <a:bodyPr anchor="b"/>
          <a:lstStyle/>
          <a:p>
            <a:pPr>
              <a:spcBef>
                <a:spcPct val="20000"/>
              </a:spcBef>
              <a:buClr>
                <a:schemeClr val="accent1"/>
              </a:buClr>
              <a:buSzPct val="70000"/>
            </a:pPr>
            <a:r>
              <a:rPr lang="fi-FI" sz="4000" b="1">
                <a:cs typeface="Times New Roman" pitchFamily="18" charset="0"/>
              </a:rPr>
              <a:t>Lesson 5) Building Connections Across The Gender Divide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4860032" y="764704"/>
            <a:ext cx="4107309" cy="5141218"/>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10</a:t>
            </a:fld>
            <a:endParaRPr lang="en-US" dirty="0"/>
          </a:p>
        </p:txBody>
      </p:sp>
      <p:sp>
        <p:nvSpPr>
          <p:cNvPr id="28678" name="Rectangle 14"/>
          <p:cNvSpPr>
            <a:spLocks noChangeArrowheads="1"/>
          </p:cNvSpPr>
          <p:nvPr/>
        </p:nvSpPr>
        <p:spPr bwMode="auto">
          <a:xfrm>
            <a:off x="251520" y="188640"/>
            <a:ext cx="6480720" cy="1066800"/>
          </a:xfrm>
          <a:prstGeom prst="rect">
            <a:avLst/>
          </a:prstGeom>
          <a:noFill/>
          <a:ln w="9525">
            <a:noFill/>
            <a:miter lim="800000"/>
            <a:headEnd/>
            <a:tailEnd/>
          </a:ln>
        </p:spPr>
        <p:txBody>
          <a:bodyPr/>
          <a:lstStyle/>
          <a:p>
            <a:pPr>
              <a:spcBef>
                <a:spcPct val="20000"/>
              </a:spcBef>
              <a:buSzPct val="85000"/>
            </a:pPr>
            <a:r>
              <a:rPr lang="fi-FI" sz="3600" b="1" dirty="0" smtClean="0"/>
              <a:t>Connections between L/R brain</a:t>
            </a:r>
            <a:endParaRPr lang="en-GB" sz="3600" b="1" dirty="0"/>
          </a:p>
        </p:txBody>
      </p:sp>
      <p:pic>
        <p:nvPicPr>
          <p:cNvPr id="28679" name="Picture 3"/>
          <p:cNvPicPr>
            <a:picLocks noChangeAspect="1" noChangeArrowheads="1"/>
          </p:cNvPicPr>
          <p:nvPr/>
        </p:nvPicPr>
        <p:blipFill>
          <a:blip r:embed="rId3" cstate="print"/>
          <a:srcRect/>
          <a:stretch>
            <a:fillRect/>
          </a:stretch>
        </p:blipFill>
        <p:spPr bwMode="auto">
          <a:xfrm>
            <a:off x="6084168" y="1916832"/>
            <a:ext cx="1676400" cy="1444625"/>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6228184" y="2636912"/>
            <a:ext cx="1447800"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6156176" y="2924944"/>
            <a:ext cx="1447800"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6156176" y="2060848"/>
            <a:ext cx="1828800" cy="609600"/>
          </a:xfrm>
          <a:prstGeom prst="rect">
            <a:avLst/>
          </a:prstGeom>
          <a:noFill/>
          <a:ln w="9525">
            <a:noFill/>
            <a:miter lim="800000"/>
            <a:headEnd/>
            <a:tailEnd/>
          </a:ln>
        </p:spPr>
        <p:txBody>
          <a:bodyPr/>
          <a:lstStyle/>
          <a:p>
            <a:pPr>
              <a:spcBef>
                <a:spcPct val="20000"/>
              </a:spcBef>
              <a:buSzPct val="85000"/>
            </a:pPr>
            <a:r>
              <a:rPr lang="fi-FI" sz="2600" b="1" dirty="0"/>
              <a:t>Her Brain</a:t>
            </a:r>
            <a:endParaRPr lang="en-GB" sz="2600" b="1" dirty="0"/>
          </a:p>
        </p:txBody>
      </p:sp>
      <p:pic>
        <p:nvPicPr>
          <p:cNvPr id="11" name="Picture 3"/>
          <p:cNvPicPr>
            <a:picLocks noChangeAspect="1" noChangeArrowheads="1"/>
          </p:cNvPicPr>
          <p:nvPr/>
        </p:nvPicPr>
        <p:blipFill>
          <a:blip r:embed="rId3" cstate="print"/>
          <a:srcRect/>
          <a:stretch>
            <a:fillRect/>
          </a:stretch>
        </p:blipFill>
        <p:spPr bwMode="auto">
          <a:xfrm>
            <a:off x="6372200" y="3789040"/>
            <a:ext cx="1080120" cy="930785"/>
          </a:xfrm>
          <a:prstGeom prst="rect">
            <a:avLst/>
          </a:prstGeom>
          <a:noFill/>
          <a:ln w="9525">
            <a:noFill/>
            <a:miter lim="800000"/>
            <a:headEnd/>
            <a:tailEnd/>
          </a:ln>
        </p:spPr>
      </p:pic>
      <p:sp>
        <p:nvSpPr>
          <p:cNvPr id="12" name="Line 12"/>
          <p:cNvSpPr>
            <a:spLocks noChangeShapeType="1"/>
          </p:cNvSpPr>
          <p:nvPr/>
        </p:nvSpPr>
        <p:spPr bwMode="auto">
          <a:xfrm>
            <a:off x="6516216" y="4581128"/>
            <a:ext cx="792088"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6516216" y="4365104"/>
            <a:ext cx="864096"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6516216" y="3861048"/>
            <a:ext cx="720080" cy="609600"/>
          </a:xfrm>
          <a:prstGeom prst="rect">
            <a:avLst/>
          </a:prstGeom>
          <a:noFill/>
          <a:ln w="9525">
            <a:noFill/>
            <a:miter lim="800000"/>
            <a:headEnd/>
            <a:tailEnd/>
          </a:ln>
        </p:spPr>
        <p:txBody>
          <a:bodyPr/>
          <a:lstStyle/>
          <a:p>
            <a:pPr>
              <a:spcBef>
                <a:spcPct val="20000"/>
              </a:spcBef>
              <a:buSzPct val="85000"/>
            </a:pPr>
            <a:r>
              <a:rPr lang="fi-FI" sz="2600" b="1" dirty="0" smtClean="0"/>
              <a:t>His </a:t>
            </a:r>
          </a:p>
        </p:txBody>
      </p:sp>
      <p:sp>
        <p:nvSpPr>
          <p:cNvPr id="15" name="Content Placeholder 2"/>
          <p:cNvSpPr>
            <a:spLocks noGrp="1"/>
          </p:cNvSpPr>
          <p:nvPr>
            <p:ph sz="quarter" idx="1"/>
          </p:nvPr>
        </p:nvSpPr>
        <p:spPr>
          <a:xfrm>
            <a:off x="179512" y="1412776"/>
            <a:ext cx="4752527" cy="4824536"/>
          </a:xfrm>
        </p:spPr>
        <p:txBody>
          <a:bodyPr/>
          <a:lstStyle/>
          <a:p>
            <a:pPr>
              <a:spcBef>
                <a:spcPts val="0"/>
              </a:spcBef>
              <a:buFontTx/>
              <a:buChar char="-"/>
            </a:pPr>
            <a:r>
              <a:rPr lang="fi-FI" sz="2800" b="1" dirty="0" smtClean="0"/>
              <a:t>The two sides of the brain are two quite separate – and they are joined at the bottom by densely packed grey (Processing)  matter</a:t>
            </a:r>
          </a:p>
          <a:p>
            <a:pPr>
              <a:spcBef>
                <a:spcPts val="0"/>
              </a:spcBef>
              <a:buFontTx/>
              <a:buChar char="-"/>
            </a:pPr>
            <a:r>
              <a:rPr lang="fi-FI" sz="2800" b="1" dirty="0" smtClean="0"/>
              <a:t> Women have much more of it – the two halves of their brain are better connected </a:t>
            </a:r>
          </a:p>
          <a:p>
            <a:pPr>
              <a:spcBef>
                <a:spcPts val="0"/>
              </a:spcBef>
              <a:buFontTx/>
              <a:buChar char="-"/>
            </a:pPr>
            <a:r>
              <a:rPr lang="fi-FI" sz="2800" b="1" dirty="0" smtClean="0"/>
              <a:t> This gives them certain advantages over men but it also creates challenges</a:t>
            </a:r>
          </a:p>
          <a:p>
            <a:endParaRPr lang="en-GB"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6228184" y="1268760"/>
            <a:ext cx="2915816" cy="4227934"/>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11</a:t>
            </a:fld>
            <a:endParaRPr lang="en-US" dirty="0"/>
          </a:p>
        </p:txBody>
      </p:sp>
      <p:sp>
        <p:nvSpPr>
          <p:cNvPr id="28676" name="Rectangle 10"/>
          <p:cNvSpPr>
            <a:spLocks noChangeArrowheads="1"/>
          </p:cNvSpPr>
          <p:nvPr/>
        </p:nvSpPr>
        <p:spPr bwMode="auto">
          <a:xfrm>
            <a:off x="214313" y="1357313"/>
            <a:ext cx="5941863" cy="5000625"/>
          </a:xfrm>
          <a:prstGeom prst="rect">
            <a:avLst/>
          </a:prstGeom>
          <a:noFill/>
          <a:ln w="9525">
            <a:noFill/>
            <a:miter lim="800000"/>
            <a:headEnd/>
            <a:tailEnd/>
          </a:ln>
        </p:spPr>
        <p:txBody>
          <a:bodyPr/>
          <a:lstStyle/>
          <a:p>
            <a:pPr>
              <a:spcBef>
                <a:spcPct val="20000"/>
              </a:spcBef>
              <a:buSzPct val="85000"/>
              <a:buFontTx/>
              <a:buChar char="-"/>
            </a:pPr>
            <a:r>
              <a:rPr lang="fi-FI" sz="2800" b="1" dirty="0" smtClean="0"/>
              <a:t> When he cooks, he just cooks. When she cooks she tends to do other things</a:t>
            </a:r>
          </a:p>
          <a:p>
            <a:pPr>
              <a:spcBef>
                <a:spcPct val="20000"/>
              </a:spcBef>
              <a:buSzPct val="85000"/>
              <a:buFontTx/>
              <a:buChar char="-"/>
            </a:pPr>
            <a:r>
              <a:rPr lang="fi-FI" sz="2800" b="1" dirty="0" smtClean="0"/>
              <a:t> So women naturally tend to do more around the home – and she might have to deal with an ongoing sense of inequality, especially if she works too. </a:t>
            </a:r>
          </a:p>
          <a:p>
            <a:pPr>
              <a:spcBef>
                <a:spcPct val="20000"/>
              </a:spcBef>
              <a:buSzPct val="85000"/>
              <a:buFontTx/>
              <a:buChar char="-"/>
            </a:pPr>
            <a:r>
              <a:rPr lang="fi-FI" sz="2800" b="1" dirty="0" smtClean="0"/>
              <a:t> </a:t>
            </a:r>
            <a:r>
              <a:rPr lang="fi-FI" sz="2800" b="1" dirty="0" smtClean="0">
                <a:solidFill>
                  <a:schemeClr val="accent2"/>
                </a:solidFill>
              </a:rPr>
              <a:t>Although most men can do more</a:t>
            </a:r>
            <a:r>
              <a:rPr lang="fi-FI" sz="2800" b="1" dirty="0" smtClean="0"/>
              <a:t>, most men can </a:t>
            </a:r>
            <a:r>
              <a:rPr lang="fi-FI" sz="2800" b="1" u="sng" dirty="0" smtClean="0"/>
              <a:t>never keep up </a:t>
            </a:r>
            <a:r>
              <a:rPr lang="fi-FI" sz="2800" b="1" dirty="0" smtClean="0"/>
              <a:t>with a woman in the home. </a:t>
            </a:r>
            <a:r>
              <a:rPr lang="fi-FI" sz="2800" b="1" dirty="0" smtClean="0">
                <a:solidFill>
                  <a:schemeClr val="accent2"/>
                </a:solidFill>
              </a:rPr>
              <a:t>Women who can accept this as a fact of nature – are happier</a:t>
            </a:r>
            <a:endParaRPr lang="fi-FI" sz="2800" b="1" dirty="0">
              <a:solidFill>
                <a:schemeClr val="accent2"/>
              </a:solidFill>
            </a:endParaRPr>
          </a:p>
        </p:txBody>
      </p:sp>
      <p:sp>
        <p:nvSpPr>
          <p:cNvPr id="28678" name="Rectangle 14"/>
          <p:cNvSpPr>
            <a:spLocks noChangeArrowheads="1"/>
          </p:cNvSpPr>
          <p:nvPr/>
        </p:nvSpPr>
        <p:spPr bwMode="auto">
          <a:xfrm>
            <a:off x="251520" y="188640"/>
            <a:ext cx="8568952" cy="1066800"/>
          </a:xfrm>
          <a:prstGeom prst="rect">
            <a:avLst/>
          </a:prstGeom>
          <a:noFill/>
          <a:ln w="9525">
            <a:noFill/>
            <a:miter lim="800000"/>
            <a:headEnd/>
            <a:tailEnd/>
          </a:ln>
        </p:spPr>
        <p:txBody>
          <a:bodyPr/>
          <a:lstStyle/>
          <a:p>
            <a:pPr algn="ctr">
              <a:spcBef>
                <a:spcPct val="20000"/>
              </a:spcBef>
              <a:buSzPct val="85000"/>
            </a:pPr>
            <a:r>
              <a:rPr lang="en-GB" sz="3600" b="1" dirty="0" smtClean="0"/>
              <a:t>1) She is usually better at multitasking</a:t>
            </a:r>
            <a:endParaRPr lang="en-GB" sz="36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609600"/>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236296" y="3356992"/>
            <a:ext cx="912998" cy="786769"/>
          </a:xfrm>
          <a:prstGeom prst="rect">
            <a:avLst/>
          </a:prstGeom>
          <a:noFill/>
          <a:ln w="9525">
            <a:noFill/>
            <a:miter lim="800000"/>
            <a:headEnd/>
            <a:tailEnd/>
          </a:ln>
        </p:spPr>
      </p:pic>
      <p:sp>
        <p:nvSpPr>
          <p:cNvPr id="12" name="Line 12"/>
          <p:cNvSpPr>
            <a:spLocks noChangeShapeType="1"/>
          </p:cNvSpPr>
          <p:nvPr/>
        </p:nvSpPr>
        <p:spPr bwMode="auto">
          <a:xfrm>
            <a:off x="7380312" y="4005064"/>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380312" y="3789040"/>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380312" y="3284984"/>
            <a:ext cx="720080" cy="609600"/>
          </a:xfrm>
          <a:prstGeom prst="rect">
            <a:avLst/>
          </a:prstGeom>
          <a:noFill/>
          <a:ln w="9525">
            <a:noFill/>
            <a:miter lim="800000"/>
            <a:headEnd/>
            <a:tailEnd/>
          </a:ln>
        </p:spPr>
        <p:txBody>
          <a:bodyPr/>
          <a:lstStyle/>
          <a:p>
            <a:pPr>
              <a:spcBef>
                <a:spcPct val="20000"/>
              </a:spcBef>
              <a:buSzPct val="85000"/>
            </a:pPr>
            <a:r>
              <a:rPr lang="fi-FI" sz="2600" b="1" dirty="0" smtClean="0"/>
              <a:t>His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6228184" y="1268760"/>
            <a:ext cx="2915816" cy="4227934"/>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12</a:t>
            </a:fld>
            <a:endParaRPr lang="en-US" dirty="0"/>
          </a:p>
        </p:txBody>
      </p:sp>
      <p:sp>
        <p:nvSpPr>
          <p:cNvPr id="28676" name="Rectangle 10"/>
          <p:cNvSpPr>
            <a:spLocks noChangeArrowheads="1"/>
          </p:cNvSpPr>
          <p:nvPr/>
        </p:nvSpPr>
        <p:spPr bwMode="auto">
          <a:xfrm>
            <a:off x="214313" y="1340768"/>
            <a:ext cx="6013871" cy="5017170"/>
          </a:xfrm>
          <a:prstGeom prst="rect">
            <a:avLst/>
          </a:prstGeom>
          <a:noFill/>
          <a:ln w="9525">
            <a:noFill/>
            <a:miter lim="800000"/>
            <a:headEnd/>
            <a:tailEnd/>
          </a:ln>
        </p:spPr>
        <p:txBody>
          <a:bodyPr/>
          <a:lstStyle/>
          <a:p>
            <a:pPr>
              <a:spcBef>
                <a:spcPct val="20000"/>
              </a:spcBef>
              <a:buSzPct val="85000"/>
              <a:buFontTx/>
              <a:buChar char="-"/>
            </a:pPr>
            <a:r>
              <a:rPr lang="fi-FI" sz="2800" b="1" dirty="0" smtClean="0"/>
              <a:t> </a:t>
            </a:r>
            <a:r>
              <a:rPr lang="fi-FI" b="1" dirty="0" smtClean="0"/>
              <a:t>Because her emotional and thinking centres are better connected – she can more easily think about what she feels about different events. </a:t>
            </a:r>
          </a:p>
          <a:p>
            <a:pPr>
              <a:spcBef>
                <a:spcPct val="20000"/>
              </a:spcBef>
              <a:buSzPct val="85000"/>
              <a:buFontTx/>
              <a:buChar char="-"/>
            </a:pPr>
            <a:r>
              <a:rPr lang="fi-FI" b="1" dirty="0" smtClean="0"/>
              <a:t> She also is usually better at talking about her feelings  - and usually enjoys it. </a:t>
            </a:r>
          </a:p>
          <a:p>
            <a:pPr>
              <a:spcBef>
                <a:spcPct val="20000"/>
              </a:spcBef>
              <a:buSzPct val="85000"/>
              <a:buFontTx/>
              <a:buChar char="-"/>
            </a:pPr>
            <a:r>
              <a:rPr lang="fi-FI" b="1" dirty="0" smtClean="0"/>
              <a:t> Guys tend to find it harder – which some women find hard to accept. </a:t>
            </a:r>
            <a:r>
              <a:rPr lang="fi-FI" b="1" dirty="0" smtClean="0">
                <a:solidFill>
                  <a:schemeClr val="accent2"/>
                </a:solidFill>
              </a:rPr>
              <a:t>If she learns to accept what he can offer – she’s happier </a:t>
            </a:r>
          </a:p>
          <a:p>
            <a:pPr>
              <a:spcBef>
                <a:spcPct val="20000"/>
              </a:spcBef>
              <a:buSzPct val="85000"/>
              <a:buFontTx/>
              <a:buChar char="-"/>
            </a:pPr>
            <a:r>
              <a:rPr lang="fi-FI" b="1" dirty="0" smtClean="0"/>
              <a:t> Men, do they have feelings – yes – for example - when they are striving to achieve or are involved in actions (e.g. sport)</a:t>
            </a:r>
            <a:endParaRPr lang="fi-FI" b="1" dirty="0"/>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3200" b="1" dirty="0" smtClean="0"/>
              <a:t>2) She is usually better at connecting with and speaking about her feelings </a:t>
            </a:r>
            <a:endParaRPr lang="en-GB" sz="32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609600"/>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236296" y="3356992"/>
            <a:ext cx="912998" cy="786769"/>
          </a:xfrm>
          <a:prstGeom prst="rect">
            <a:avLst/>
          </a:prstGeom>
          <a:noFill/>
          <a:ln w="9525">
            <a:noFill/>
            <a:miter lim="800000"/>
            <a:headEnd/>
            <a:tailEnd/>
          </a:ln>
        </p:spPr>
      </p:pic>
      <p:sp>
        <p:nvSpPr>
          <p:cNvPr id="12" name="Line 12"/>
          <p:cNvSpPr>
            <a:spLocks noChangeShapeType="1"/>
          </p:cNvSpPr>
          <p:nvPr/>
        </p:nvSpPr>
        <p:spPr bwMode="auto">
          <a:xfrm>
            <a:off x="7380312" y="4005064"/>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380312" y="3789040"/>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380312" y="3284984"/>
            <a:ext cx="720080" cy="609600"/>
          </a:xfrm>
          <a:prstGeom prst="rect">
            <a:avLst/>
          </a:prstGeom>
          <a:noFill/>
          <a:ln w="9525">
            <a:noFill/>
            <a:miter lim="800000"/>
            <a:headEnd/>
            <a:tailEnd/>
          </a:ln>
        </p:spPr>
        <p:txBody>
          <a:bodyPr/>
          <a:lstStyle/>
          <a:p>
            <a:pPr>
              <a:spcBef>
                <a:spcPct val="20000"/>
              </a:spcBef>
              <a:buSzPct val="85000"/>
            </a:pPr>
            <a:r>
              <a:rPr lang="fi-FI" b="1" dirty="0" smtClean="0"/>
              <a:t>His</a:t>
            </a:r>
            <a:r>
              <a:rPr lang="fi-FI" sz="2600" b="1" dirty="0" smtClean="0"/>
              <a:t> </a:t>
            </a:r>
          </a:p>
        </p:txBody>
      </p:sp>
      <p:sp>
        <p:nvSpPr>
          <p:cNvPr id="15" name="Rectangle 7"/>
          <p:cNvSpPr>
            <a:spLocks noChangeArrowheads="1"/>
          </p:cNvSpPr>
          <p:nvPr/>
        </p:nvSpPr>
        <p:spPr bwMode="auto">
          <a:xfrm>
            <a:off x="7812360" y="4221088"/>
            <a:ext cx="1331640"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2200" b="1" dirty="0">
                <a:solidFill>
                  <a:srgbClr val="FF0000"/>
                </a:solidFill>
              </a:rPr>
              <a:t>Emotions</a:t>
            </a:r>
          </a:p>
        </p:txBody>
      </p:sp>
      <p:sp>
        <p:nvSpPr>
          <p:cNvPr id="17" name="Rectangle 7"/>
          <p:cNvSpPr>
            <a:spLocks noChangeArrowheads="1"/>
          </p:cNvSpPr>
          <p:nvPr/>
        </p:nvSpPr>
        <p:spPr bwMode="auto">
          <a:xfrm>
            <a:off x="6156176" y="1700808"/>
            <a:ext cx="1431776"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b="1" dirty="0" smtClean="0">
                <a:solidFill>
                  <a:srgbClr val="FF0000"/>
                </a:solidFill>
              </a:rPr>
              <a:t>speaking</a:t>
            </a:r>
            <a:endParaRPr lang="en-GB" b="1" dirty="0">
              <a:solidFill>
                <a:srgbClr val="FF0000"/>
              </a:solidFill>
            </a:endParaRPr>
          </a:p>
        </p:txBody>
      </p:sp>
      <p:sp>
        <p:nvSpPr>
          <p:cNvPr id="18" name="Rectangle 7"/>
          <p:cNvSpPr>
            <a:spLocks noChangeArrowheads="1"/>
          </p:cNvSpPr>
          <p:nvPr/>
        </p:nvSpPr>
        <p:spPr bwMode="auto">
          <a:xfrm>
            <a:off x="6084168" y="4221088"/>
            <a:ext cx="1440160"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b="1" dirty="0" smtClean="0">
                <a:solidFill>
                  <a:srgbClr val="FF0000"/>
                </a:solidFill>
              </a:rPr>
              <a:t>Thinking</a:t>
            </a:r>
            <a:endParaRPr lang="en-GB" b="1" dirty="0">
              <a:solidFill>
                <a:srgbClr val="FF0000"/>
              </a:solidFill>
            </a:endParaRPr>
          </a:p>
        </p:txBody>
      </p:sp>
      <p:sp>
        <p:nvSpPr>
          <p:cNvPr id="19" name="Rectangle 7"/>
          <p:cNvSpPr>
            <a:spLocks noChangeArrowheads="1"/>
          </p:cNvSpPr>
          <p:nvPr/>
        </p:nvSpPr>
        <p:spPr bwMode="auto">
          <a:xfrm>
            <a:off x="7884368" y="1412776"/>
            <a:ext cx="1259632" cy="792088"/>
          </a:xfrm>
          <a:prstGeom prst="rect">
            <a:avLst/>
          </a:prstGeom>
          <a:solidFill>
            <a:srgbClr val="FFFFFF"/>
          </a:solidFill>
          <a:ln w="9525">
            <a:noFill/>
            <a:miter lim="800000"/>
            <a:headEnd/>
            <a:tailEnd/>
          </a:ln>
        </p:spPr>
        <p:txBody>
          <a:bodyPr/>
          <a:lstStyle/>
          <a:p>
            <a:pPr marL="342900" indent="-342900">
              <a:spcBef>
                <a:spcPts val="0"/>
              </a:spcBef>
              <a:buSzPct val="85000"/>
            </a:pPr>
            <a:r>
              <a:rPr lang="en-GB" b="1" dirty="0" smtClean="0">
                <a:solidFill>
                  <a:srgbClr val="FF0000"/>
                </a:solidFill>
              </a:rPr>
              <a:t>Actions</a:t>
            </a:r>
          </a:p>
          <a:p>
            <a:pPr marL="342900" indent="-342900">
              <a:spcBef>
                <a:spcPts val="0"/>
              </a:spcBef>
              <a:buSzPct val="85000"/>
            </a:pPr>
            <a:r>
              <a:rPr lang="en-GB" b="1" dirty="0" smtClean="0">
                <a:solidFill>
                  <a:srgbClr val="FF0000"/>
                </a:solidFill>
              </a:rPr>
              <a:t>Achieve</a:t>
            </a:r>
            <a:endParaRPr lang="en-GB" b="1" dirty="0">
              <a:solidFill>
                <a:srgbClr val="FF0000"/>
              </a:solidFill>
            </a:endParaRPr>
          </a:p>
        </p:txBody>
      </p:sp>
      <p:cxnSp>
        <p:nvCxnSpPr>
          <p:cNvPr id="21" name="Straight Arrow Connector 20"/>
          <p:cNvCxnSpPr/>
          <p:nvPr/>
        </p:nvCxnSpPr>
        <p:spPr>
          <a:xfrm rot="5400000">
            <a:off x="7776356" y="3248980"/>
            <a:ext cx="1944216" cy="1588"/>
          </a:xfrm>
          <a:prstGeom prst="straightConnector1">
            <a:avLst/>
          </a:prstGeom>
          <a:ln w="7620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a:spLocks noChangeArrowheads="1"/>
          </p:cNvSpPr>
          <p:nvPr/>
        </p:nvSpPr>
        <p:spPr bwMode="auto">
          <a:xfrm>
            <a:off x="8316416" y="2924944"/>
            <a:ext cx="827584" cy="432048"/>
          </a:xfrm>
          <a:prstGeom prst="rect">
            <a:avLst/>
          </a:prstGeom>
          <a:solidFill>
            <a:srgbClr val="FFFFFF"/>
          </a:solidFill>
          <a:ln w="9525">
            <a:noFill/>
            <a:miter lim="800000"/>
            <a:headEnd/>
            <a:tailEnd/>
          </a:ln>
        </p:spPr>
        <p:txBody>
          <a:bodyPr/>
          <a:lstStyle/>
          <a:p>
            <a:pPr>
              <a:spcBef>
                <a:spcPct val="20000"/>
              </a:spcBef>
              <a:buSzPct val="85000"/>
            </a:pPr>
            <a:r>
              <a:rPr lang="fi-FI" sz="2600" b="1" dirty="0" smtClean="0"/>
              <a:t>Him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01625" y="228600"/>
            <a:ext cx="8534400" cy="1040160"/>
          </a:xfrm>
        </p:spPr>
        <p:txBody>
          <a:bodyPr/>
          <a:lstStyle/>
          <a:p>
            <a:r>
              <a:rPr lang="en-GB" sz="3600" b="1" u="sng" dirty="0" smtClean="0">
                <a:solidFill>
                  <a:schemeClr val="tx1"/>
                </a:solidFill>
              </a:rPr>
              <a:t>2) Can she help him connect to his feelings better?</a:t>
            </a:r>
          </a:p>
        </p:txBody>
      </p:sp>
      <p:sp>
        <p:nvSpPr>
          <p:cNvPr id="95235" name="Content Placeholder 2"/>
          <p:cNvSpPr>
            <a:spLocks noGrp="1"/>
          </p:cNvSpPr>
          <p:nvPr>
            <p:ph sz="quarter" idx="1"/>
          </p:nvPr>
        </p:nvSpPr>
        <p:spPr>
          <a:xfrm>
            <a:off x="301624" y="1412776"/>
            <a:ext cx="8590855" cy="4686399"/>
          </a:xfrm>
        </p:spPr>
        <p:txBody>
          <a:bodyPr/>
          <a:lstStyle/>
          <a:p>
            <a:r>
              <a:rPr lang="en-GB" sz="3200" dirty="0" smtClean="0"/>
              <a:t>He may never be able to connect with his emotions as you can… but you can help him understand his emotions better by catching his emotion and sharing it with him: </a:t>
            </a:r>
          </a:p>
          <a:p>
            <a:r>
              <a:rPr lang="en-GB" sz="2800" dirty="0" smtClean="0"/>
              <a:t>“It must be frustrating when you can’t get the kids to do what you want.” “Yes, it is. Thanks for understanding my struggles as a dad.” </a:t>
            </a:r>
          </a:p>
          <a:p>
            <a:r>
              <a:rPr lang="en-GB" sz="2800" dirty="0" smtClean="0"/>
              <a:t>“When you bought those flowers for me, you must have been feeling kind thoughts.” “Actually, I was just thinking what a great wife I have.”</a:t>
            </a:r>
          </a:p>
        </p:txBody>
      </p:sp>
      <p:sp>
        <p:nvSpPr>
          <p:cNvPr id="95236"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E520F992-6D6A-44B4-8226-7085CFF611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6228184" y="1268760"/>
            <a:ext cx="2915816" cy="4227934"/>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14</a:t>
            </a:fld>
            <a:endParaRPr lang="en-US" dirty="0"/>
          </a:p>
        </p:txBody>
      </p:sp>
      <p:sp>
        <p:nvSpPr>
          <p:cNvPr id="28676" name="Rectangle 10"/>
          <p:cNvSpPr>
            <a:spLocks noChangeArrowheads="1"/>
          </p:cNvSpPr>
          <p:nvPr/>
        </p:nvSpPr>
        <p:spPr bwMode="auto">
          <a:xfrm>
            <a:off x="214313" y="1340768"/>
            <a:ext cx="6229895" cy="5017170"/>
          </a:xfrm>
          <a:prstGeom prst="rect">
            <a:avLst/>
          </a:prstGeom>
          <a:noFill/>
          <a:ln w="9525">
            <a:noFill/>
            <a:miter lim="800000"/>
            <a:headEnd/>
            <a:tailEnd/>
          </a:ln>
        </p:spPr>
        <p:txBody>
          <a:bodyPr/>
          <a:lstStyle/>
          <a:p>
            <a:pPr>
              <a:spcBef>
                <a:spcPct val="20000"/>
              </a:spcBef>
              <a:buSzPct val="85000"/>
              <a:buFontTx/>
              <a:buChar char="-"/>
            </a:pPr>
            <a:r>
              <a:rPr lang="fi-FI" sz="2800" b="1" dirty="0" smtClean="0"/>
              <a:t> </a:t>
            </a:r>
            <a:r>
              <a:rPr lang="fi-FI" b="1" dirty="0" smtClean="0"/>
              <a:t>Women more often speak with emotion in their voices and words. She’s just sharing her world, this is what I’m experiencing</a:t>
            </a:r>
          </a:p>
          <a:p>
            <a:pPr>
              <a:spcBef>
                <a:spcPct val="20000"/>
              </a:spcBef>
              <a:buSzPct val="85000"/>
              <a:buFontTx/>
              <a:buChar char="-"/>
            </a:pPr>
            <a:r>
              <a:rPr lang="fi-FI" b="1" dirty="0" smtClean="0"/>
              <a:t> Men often find it hard to PROCESS this </a:t>
            </a:r>
            <a:r>
              <a:rPr lang="fi-FI" b="1" u="sng" dirty="0" smtClean="0"/>
              <a:t>emotional content </a:t>
            </a:r>
            <a:r>
              <a:rPr lang="fi-FI" b="1" dirty="0" smtClean="0"/>
              <a:t>for men share emotional content ONLY at specific times – and these times they understand. </a:t>
            </a:r>
          </a:p>
          <a:p>
            <a:pPr>
              <a:spcBef>
                <a:spcPct val="20000"/>
              </a:spcBef>
              <a:buSzPct val="85000"/>
              <a:buFontTx/>
              <a:buChar char="-"/>
            </a:pPr>
            <a:r>
              <a:rPr lang="fi-FI" b="1" dirty="0" smtClean="0"/>
              <a:t> When she wants to share – he might to look away, freeze – struggle to deal with what her emotional content means</a:t>
            </a:r>
          </a:p>
          <a:p>
            <a:pPr>
              <a:spcBef>
                <a:spcPct val="20000"/>
              </a:spcBef>
              <a:buSzPct val="85000"/>
              <a:buFontTx/>
              <a:buChar char="-"/>
            </a:pPr>
            <a:r>
              <a:rPr lang="fi-FI" b="1" dirty="0" smtClean="0"/>
              <a:t> She can misread his body language - feel he’s not listening, doesn’t care. But she can develop strategies to overcome this problem</a:t>
            </a:r>
            <a:endParaRPr lang="fi-FI" b="1" dirty="0"/>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3200" b="1" dirty="0" smtClean="0"/>
              <a:t>3) She usually speaks with more emotional content </a:t>
            </a:r>
            <a:endParaRPr lang="en-GB" sz="32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609600"/>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236296" y="3356992"/>
            <a:ext cx="912998" cy="786769"/>
          </a:xfrm>
          <a:prstGeom prst="rect">
            <a:avLst/>
          </a:prstGeom>
          <a:noFill/>
          <a:ln w="9525">
            <a:noFill/>
            <a:miter lim="800000"/>
            <a:headEnd/>
            <a:tailEnd/>
          </a:ln>
        </p:spPr>
      </p:pic>
      <p:sp>
        <p:nvSpPr>
          <p:cNvPr id="12" name="Line 12"/>
          <p:cNvSpPr>
            <a:spLocks noChangeShapeType="1"/>
          </p:cNvSpPr>
          <p:nvPr/>
        </p:nvSpPr>
        <p:spPr bwMode="auto">
          <a:xfrm>
            <a:off x="7380312" y="4005064"/>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380312" y="3789040"/>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380312" y="3284984"/>
            <a:ext cx="720080" cy="609600"/>
          </a:xfrm>
          <a:prstGeom prst="rect">
            <a:avLst/>
          </a:prstGeom>
          <a:noFill/>
          <a:ln w="9525">
            <a:noFill/>
            <a:miter lim="800000"/>
            <a:headEnd/>
            <a:tailEnd/>
          </a:ln>
        </p:spPr>
        <p:txBody>
          <a:bodyPr/>
          <a:lstStyle/>
          <a:p>
            <a:pPr>
              <a:spcBef>
                <a:spcPct val="20000"/>
              </a:spcBef>
              <a:buSzPct val="85000"/>
            </a:pPr>
            <a:r>
              <a:rPr lang="fi-FI" b="1" dirty="0" smtClean="0"/>
              <a:t>His</a:t>
            </a:r>
            <a:r>
              <a:rPr lang="fi-FI" sz="2600" b="1" dirty="0" smtClean="0"/>
              <a:t> </a:t>
            </a:r>
          </a:p>
        </p:txBody>
      </p:sp>
      <p:sp>
        <p:nvSpPr>
          <p:cNvPr id="15" name="Rectangle 7"/>
          <p:cNvSpPr>
            <a:spLocks noChangeArrowheads="1"/>
          </p:cNvSpPr>
          <p:nvPr/>
        </p:nvSpPr>
        <p:spPr bwMode="auto">
          <a:xfrm>
            <a:off x="7812360" y="4221088"/>
            <a:ext cx="1331640"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2200" b="1" dirty="0">
                <a:solidFill>
                  <a:srgbClr val="FF0000"/>
                </a:solidFill>
              </a:rPr>
              <a:t>Emotions</a:t>
            </a:r>
          </a:p>
        </p:txBody>
      </p:sp>
      <p:sp>
        <p:nvSpPr>
          <p:cNvPr id="17" name="Rectangle 7"/>
          <p:cNvSpPr>
            <a:spLocks noChangeArrowheads="1"/>
          </p:cNvSpPr>
          <p:nvPr/>
        </p:nvSpPr>
        <p:spPr bwMode="auto">
          <a:xfrm>
            <a:off x="6156176" y="1700808"/>
            <a:ext cx="1431776"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b="1" dirty="0" smtClean="0">
                <a:solidFill>
                  <a:srgbClr val="FF0000"/>
                </a:solidFill>
              </a:rPr>
              <a:t>speaking</a:t>
            </a:r>
            <a:endParaRPr lang="en-GB" b="1" dirty="0">
              <a:solidFill>
                <a:srgbClr val="FF0000"/>
              </a:solidFill>
            </a:endParaRPr>
          </a:p>
        </p:txBody>
      </p:sp>
      <p:sp>
        <p:nvSpPr>
          <p:cNvPr id="18" name="Rectangle 7"/>
          <p:cNvSpPr>
            <a:spLocks noChangeArrowheads="1"/>
          </p:cNvSpPr>
          <p:nvPr/>
        </p:nvSpPr>
        <p:spPr bwMode="auto">
          <a:xfrm>
            <a:off x="6084168" y="4221088"/>
            <a:ext cx="1440160"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b="1" dirty="0" smtClean="0">
                <a:solidFill>
                  <a:srgbClr val="FF0000"/>
                </a:solidFill>
              </a:rPr>
              <a:t>Thinking</a:t>
            </a:r>
            <a:endParaRPr lang="en-GB"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6228184" y="1268760"/>
            <a:ext cx="2915816" cy="4227934"/>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15</a:t>
            </a:fld>
            <a:endParaRPr lang="en-US" dirty="0"/>
          </a:p>
        </p:txBody>
      </p:sp>
      <p:sp>
        <p:nvSpPr>
          <p:cNvPr id="28676" name="Rectangle 10"/>
          <p:cNvSpPr>
            <a:spLocks noChangeArrowheads="1"/>
          </p:cNvSpPr>
          <p:nvPr/>
        </p:nvSpPr>
        <p:spPr bwMode="auto">
          <a:xfrm>
            <a:off x="214313" y="1268760"/>
            <a:ext cx="6229895" cy="5089178"/>
          </a:xfrm>
          <a:prstGeom prst="rect">
            <a:avLst/>
          </a:prstGeom>
          <a:noFill/>
          <a:ln w="9525">
            <a:noFill/>
            <a:miter lim="800000"/>
            <a:headEnd/>
            <a:tailEnd/>
          </a:ln>
        </p:spPr>
        <p:txBody>
          <a:bodyPr/>
          <a:lstStyle/>
          <a:p>
            <a:pPr>
              <a:spcBef>
                <a:spcPct val="20000"/>
              </a:spcBef>
              <a:buSzPct val="85000"/>
              <a:buFontTx/>
              <a:buChar char="-"/>
              <a:defRPr/>
            </a:pPr>
            <a:r>
              <a:rPr lang="fi-FI" b="1" dirty="0" smtClean="0"/>
              <a:t> Women, when they talk with each other, tend to change to topic endlessly, but in her brain each topic has some related with the next - it just flows – </a:t>
            </a:r>
            <a:r>
              <a:rPr lang="fi-FI" b="1" dirty="0" smtClean="0">
                <a:solidFill>
                  <a:schemeClr val="accent2"/>
                </a:solidFill>
              </a:rPr>
              <a:t>and she feels close to other women she can connect with in this way.</a:t>
            </a:r>
          </a:p>
          <a:p>
            <a:pPr>
              <a:spcBef>
                <a:spcPct val="20000"/>
              </a:spcBef>
              <a:buSzPct val="85000"/>
              <a:buFontTx/>
              <a:buChar char="-"/>
              <a:defRPr/>
            </a:pPr>
            <a:r>
              <a:rPr lang="fi-FI" b="1" dirty="0" smtClean="0"/>
              <a:t> When she talks with her partner she does the same thing – hoping to feel connected</a:t>
            </a:r>
          </a:p>
          <a:p>
            <a:pPr>
              <a:spcBef>
                <a:spcPct val="20000"/>
              </a:spcBef>
              <a:buSzPct val="85000"/>
              <a:buFontTx/>
              <a:buChar char="-"/>
              <a:defRPr/>
            </a:pPr>
            <a:r>
              <a:rPr lang="fi-FI" b="1" dirty="0" smtClean="0"/>
              <a:t> Many men, however, struggle to stay focused - they don’t see the connections, just a random stream of thoughts that often go nowhere</a:t>
            </a:r>
          </a:p>
          <a:p>
            <a:pPr>
              <a:spcBef>
                <a:spcPct val="20000"/>
              </a:spcBef>
              <a:buSzPct val="85000"/>
              <a:buFontTx/>
              <a:buChar char="-"/>
              <a:defRPr/>
            </a:pPr>
            <a:r>
              <a:rPr lang="fi-FI" b="1" dirty="0" smtClean="0"/>
              <a:t> </a:t>
            </a:r>
            <a:r>
              <a:rPr lang="fi-FI" b="1" dirty="0" smtClean="0">
                <a:solidFill>
                  <a:schemeClr val="accent2"/>
                </a:solidFill>
              </a:rPr>
              <a:t>Men, however, who can spend a bit of time each day listening to their beloved, being interested in their world, gain many rewards</a:t>
            </a:r>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3200" b="1" dirty="0" smtClean="0"/>
              <a:t>4) Because of better L/R brain – everything in her world is connected to everything  </a:t>
            </a:r>
            <a:endParaRPr lang="en-GB" sz="32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609600"/>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236296" y="3356992"/>
            <a:ext cx="912998" cy="786769"/>
          </a:xfrm>
          <a:prstGeom prst="rect">
            <a:avLst/>
          </a:prstGeom>
          <a:noFill/>
          <a:ln w="9525">
            <a:noFill/>
            <a:miter lim="800000"/>
            <a:headEnd/>
            <a:tailEnd/>
          </a:ln>
        </p:spPr>
      </p:pic>
      <p:sp>
        <p:nvSpPr>
          <p:cNvPr id="12" name="Line 12"/>
          <p:cNvSpPr>
            <a:spLocks noChangeShapeType="1"/>
          </p:cNvSpPr>
          <p:nvPr/>
        </p:nvSpPr>
        <p:spPr bwMode="auto">
          <a:xfrm>
            <a:off x="7380312" y="4005064"/>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380312" y="3789040"/>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380312" y="3284984"/>
            <a:ext cx="720080" cy="609600"/>
          </a:xfrm>
          <a:prstGeom prst="rect">
            <a:avLst/>
          </a:prstGeom>
          <a:noFill/>
          <a:ln w="9525">
            <a:noFill/>
            <a:miter lim="800000"/>
            <a:headEnd/>
            <a:tailEnd/>
          </a:ln>
        </p:spPr>
        <p:txBody>
          <a:bodyPr/>
          <a:lstStyle/>
          <a:p>
            <a:pPr>
              <a:spcBef>
                <a:spcPct val="20000"/>
              </a:spcBef>
              <a:buSzPct val="85000"/>
            </a:pPr>
            <a:r>
              <a:rPr lang="fi-FI" b="1" dirty="0" smtClean="0"/>
              <a:t>His</a:t>
            </a:r>
            <a:r>
              <a:rPr lang="fi-FI" sz="2600" b="1"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6377166" y="1628800"/>
            <a:ext cx="2766834" cy="4011910"/>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16</a:t>
            </a:fld>
            <a:endParaRPr lang="en-US" dirty="0"/>
          </a:p>
        </p:txBody>
      </p:sp>
      <p:sp>
        <p:nvSpPr>
          <p:cNvPr id="28676" name="Rectangle 10"/>
          <p:cNvSpPr>
            <a:spLocks noChangeArrowheads="1"/>
          </p:cNvSpPr>
          <p:nvPr/>
        </p:nvSpPr>
        <p:spPr bwMode="auto">
          <a:xfrm>
            <a:off x="214313" y="1268760"/>
            <a:ext cx="6373911" cy="5089178"/>
          </a:xfrm>
          <a:prstGeom prst="rect">
            <a:avLst/>
          </a:prstGeom>
          <a:noFill/>
          <a:ln w="9525">
            <a:noFill/>
            <a:miter lim="800000"/>
            <a:headEnd/>
            <a:tailEnd/>
          </a:ln>
        </p:spPr>
        <p:txBody>
          <a:bodyPr/>
          <a:lstStyle/>
          <a:p>
            <a:pPr>
              <a:buFontTx/>
              <a:buChar char="-"/>
            </a:pPr>
            <a:r>
              <a:rPr lang="fi-FI" dirty="0" smtClean="0"/>
              <a:t> Research shows women are far better at remembering past events than men. </a:t>
            </a:r>
          </a:p>
          <a:p>
            <a:pPr>
              <a:buFontTx/>
              <a:buChar char="-"/>
            </a:pPr>
            <a:r>
              <a:rPr lang="en-GB" dirty="0" smtClean="0"/>
              <a:t> When women share with each other, sharing the details is often the fun bit. </a:t>
            </a:r>
          </a:p>
          <a:p>
            <a:pPr>
              <a:buFontTx/>
              <a:buChar char="-"/>
            </a:pPr>
            <a:r>
              <a:rPr lang="en-GB" dirty="0" smtClean="0"/>
              <a:t> If a woman is sharing all the little details of her day with her guy, then this shows she trusts you. </a:t>
            </a:r>
          </a:p>
          <a:p>
            <a:pPr>
              <a:buFontTx/>
              <a:buChar char="-"/>
            </a:pPr>
            <a:r>
              <a:rPr lang="en-GB" dirty="0" smtClean="0"/>
              <a:t> Guys tend to not to remember details of their daily life – “How was your day Dave” – “Fine.”</a:t>
            </a:r>
          </a:p>
          <a:p>
            <a:r>
              <a:rPr lang="en-GB" dirty="0" smtClean="0"/>
              <a:t>- </a:t>
            </a:r>
            <a:r>
              <a:rPr lang="en-GB" dirty="0" smtClean="0">
                <a:solidFill>
                  <a:schemeClr val="accent2"/>
                </a:solidFill>
              </a:rPr>
              <a:t>Many guys find that sharing a couple of details about their day allows her to feel connected </a:t>
            </a:r>
            <a:r>
              <a:rPr lang="en-GB" dirty="0" smtClean="0"/>
              <a:t>and also gives her the green light to share about hers.</a:t>
            </a:r>
          </a:p>
          <a:p>
            <a:r>
              <a:rPr lang="en-GB" dirty="0" smtClean="0"/>
              <a:t>- When she just says “I’m fine” and nothing else – guys, watch out! Make sure you take time to just listen to her worries – and say sorry. </a:t>
            </a:r>
            <a:endParaRPr lang="fi-FI" b="1" dirty="0" smtClean="0">
              <a:solidFill>
                <a:schemeClr val="accent2"/>
              </a:solidFill>
            </a:endParaRPr>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2800" b="1" dirty="0" smtClean="0"/>
              <a:t>5) Because of better L/R brain – she usually better at remembering the details of what happened</a:t>
            </a:r>
            <a:endParaRPr lang="en-GB" sz="28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360041"/>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236296" y="3861048"/>
            <a:ext cx="912998" cy="786769"/>
          </a:xfrm>
          <a:prstGeom prst="rect">
            <a:avLst/>
          </a:prstGeom>
          <a:noFill/>
          <a:ln w="9525">
            <a:noFill/>
            <a:miter lim="800000"/>
            <a:headEnd/>
            <a:tailEnd/>
          </a:ln>
        </p:spPr>
      </p:pic>
      <p:sp>
        <p:nvSpPr>
          <p:cNvPr id="12" name="Line 12"/>
          <p:cNvSpPr>
            <a:spLocks noChangeShapeType="1"/>
          </p:cNvSpPr>
          <p:nvPr/>
        </p:nvSpPr>
        <p:spPr bwMode="auto">
          <a:xfrm>
            <a:off x="7380312" y="4509120"/>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380312" y="4293096"/>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380312" y="3789040"/>
            <a:ext cx="720080" cy="609600"/>
          </a:xfrm>
          <a:prstGeom prst="rect">
            <a:avLst/>
          </a:prstGeom>
          <a:noFill/>
          <a:ln w="9525">
            <a:noFill/>
            <a:miter lim="800000"/>
            <a:headEnd/>
            <a:tailEnd/>
          </a:ln>
        </p:spPr>
        <p:txBody>
          <a:bodyPr/>
          <a:lstStyle/>
          <a:p>
            <a:pPr>
              <a:spcBef>
                <a:spcPct val="20000"/>
              </a:spcBef>
              <a:buSzPct val="85000"/>
            </a:pPr>
            <a:r>
              <a:rPr lang="fi-FI" b="1" dirty="0" smtClean="0"/>
              <a:t>His</a:t>
            </a:r>
            <a:r>
              <a:rPr lang="fi-FI" sz="2600" b="1" dirty="0" smtClean="0"/>
              <a:t> </a:t>
            </a:r>
          </a:p>
        </p:txBody>
      </p:sp>
      <p:sp>
        <p:nvSpPr>
          <p:cNvPr id="15" name="Rectangle 13"/>
          <p:cNvSpPr>
            <a:spLocks noChangeArrowheads="1"/>
          </p:cNvSpPr>
          <p:nvPr/>
        </p:nvSpPr>
        <p:spPr bwMode="auto">
          <a:xfrm>
            <a:off x="6660232" y="3212976"/>
            <a:ext cx="2304256" cy="648072"/>
          </a:xfrm>
          <a:prstGeom prst="rect">
            <a:avLst/>
          </a:prstGeom>
          <a:solidFill>
            <a:srgbClr val="FFFFFF"/>
          </a:solidFill>
          <a:ln w="9525">
            <a:noFill/>
            <a:miter lim="800000"/>
            <a:headEnd/>
            <a:tailEnd/>
          </a:ln>
        </p:spPr>
        <p:txBody>
          <a:bodyPr/>
          <a:lstStyle/>
          <a:p>
            <a:pPr algn="ctr">
              <a:spcBef>
                <a:spcPct val="20000"/>
              </a:spcBef>
              <a:buSzPct val="85000"/>
            </a:pPr>
            <a:r>
              <a:rPr lang="fi-FI" sz="1800" b="1" dirty="0" smtClean="0"/>
              <a:t>She remembers more details than him</a:t>
            </a:r>
            <a:endParaRPr lang="en-GB" sz="1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6377166" y="1628800"/>
            <a:ext cx="2766834" cy="4011910"/>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17</a:t>
            </a:fld>
            <a:endParaRPr lang="en-US" dirty="0"/>
          </a:p>
        </p:txBody>
      </p:sp>
      <p:sp>
        <p:nvSpPr>
          <p:cNvPr id="28676" name="Rectangle 10"/>
          <p:cNvSpPr>
            <a:spLocks noChangeArrowheads="1"/>
          </p:cNvSpPr>
          <p:nvPr/>
        </p:nvSpPr>
        <p:spPr bwMode="auto">
          <a:xfrm>
            <a:off x="214313" y="1268760"/>
            <a:ext cx="6373911" cy="5089178"/>
          </a:xfrm>
          <a:prstGeom prst="rect">
            <a:avLst/>
          </a:prstGeom>
          <a:noFill/>
          <a:ln w="9525">
            <a:noFill/>
            <a:miter lim="800000"/>
            <a:headEnd/>
            <a:tailEnd/>
          </a:ln>
        </p:spPr>
        <p:txBody>
          <a:bodyPr/>
          <a:lstStyle/>
          <a:p>
            <a:pPr marL="355600" indent="-355600" eaLnBrk="1" hangingPunct="1">
              <a:buFont typeface="Arial" pitchFamily="34" charset="0"/>
              <a:buChar char="•"/>
            </a:pPr>
            <a:r>
              <a:rPr lang="fi-FI" b="1" dirty="0" smtClean="0">
                <a:solidFill>
                  <a:schemeClr val="accent2"/>
                </a:solidFill>
              </a:rPr>
              <a:t> </a:t>
            </a:r>
            <a:r>
              <a:rPr lang="en-GB" dirty="0" smtClean="0">
                <a:cs typeface="Times New Roman" pitchFamily="18" charset="0"/>
              </a:rPr>
              <a:t>From a male perspective male/female communication is made harder because she sees all the connections. </a:t>
            </a:r>
          </a:p>
          <a:p>
            <a:pPr marL="355600" indent="-355600" eaLnBrk="1" hangingPunct="1">
              <a:buFont typeface="Arial" pitchFamily="34" charset="0"/>
              <a:buChar char="•"/>
            </a:pPr>
            <a:r>
              <a:rPr lang="en-GB" dirty="0" smtClean="0">
                <a:cs typeface="Times New Roman" pitchFamily="18" charset="0"/>
              </a:rPr>
              <a:t>When she wants something done, she often shares all the details. “I’m really worried about the door. It lets in so much cold air. Also, the kids leave it open a lot and the electricity bill is high enough already. I also feel embarrassed when friends come round. When you compare our door too our neighbours,….. Maybe it should be painted red…” </a:t>
            </a:r>
          </a:p>
          <a:p>
            <a:pPr marL="355600" indent="-355600" eaLnBrk="1" hangingPunct="1">
              <a:buFont typeface="Arial" pitchFamily="34" charset="0"/>
              <a:buChar char="•"/>
            </a:pPr>
            <a:r>
              <a:rPr lang="en-GB" dirty="0" smtClean="0">
                <a:cs typeface="Times New Roman" pitchFamily="18" charset="0"/>
              </a:rPr>
              <a:t>He gets really confused: Ladies, He just needs clear directions (E.g.; Honey, could you fix the door for me. It would make me so happy)</a:t>
            </a:r>
            <a:endParaRPr lang="fi-FI" b="1" dirty="0" smtClean="0">
              <a:solidFill>
                <a:schemeClr val="accent2"/>
              </a:solidFill>
            </a:endParaRPr>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3200" b="1" dirty="0" smtClean="0"/>
              <a:t>6) Her Details often make it hard for him to understand – he needs clear, direct directions</a:t>
            </a:r>
            <a:endParaRPr lang="en-GB" sz="32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360041"/>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236296" y="3861048"/>
            <a:ext cx="912998" cy="786769"/>
          </a:xfrm>
          <a:prstGeom prst="rect">
            <a:avLst/>
          </a:prstGeom>
          <a:noFill/>
          <a:ln w="9525">
            <a:noFill/>
            <a:miter lim="800000"/>
            <a:headEnd/>
            <a:tailEnd/>
          </a:ln>
        </p:spPr>
      </p:pic>
      <p:sp>
        <p:nvSpPr>
          <p:cNvPr id="12" name="Line 12"/>
          <p:cNvSpPr>
            <a:spLocks noChangeShapeType="1"/>
          </p:cNvSpPr>
          <p:nvPr/>
        </p:nvSpPr>
        <p:spPr bwMode="auto">
          <a:xfrm>
            <a:off x="7380312" y="4509120"/>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380312" y="4293096"/>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380312" y="3789040"/>
            <a:ext cx="720080" cy="609600"/>
          </a:xfrm>
          <a:prstGeom prst="rect">
            <a:avLst/>
          </a:prstGeom>
          <a:noFill/>
          <a:ln w="9525">
            <a:noFill/>
            <a:miter lim="800000"/>
            <a:headEnd/>
            <a:tailEnd/>
          </a:ln>
        </p:spPr>
        <p:txBody>
          <a:bodyPr/>
          <a:lstStyle/>
          <a:p>
            <a:pPr>
              <a:spcBef>
                <a:spcPct val="20000"/>
              </a:spcBef>
              <a:buSzPct val="85000"/>
            </a:pPr>
            <a:r>
              <a:rPr lang="fi-FI" b="1" dirty="0" smtClean="0"/>
              <a:t>His</a:t>
            </a:r>
            <a:r>
              <a:rPr lang="fi-FI" sz="2600" b="1" dirty="0" smtClean="0"/>
              <a:t> </a:t>
            </a:r>
          </a:p>
        </p:txBody>
      </p:sp>
      <p:sp>
        <p:nvSpPr>
          <p:cNvPr id="15" name="Rectangle 13"/>
          <p:cNvSpPr>
            <a:spLocks noChangeArrowheads="1"/>
          </p:cNvSpPr>
          <p:nvPr/>
        </p:nvSpPr>
        <p:spPr bwMode="auto">
          <a:xfrm>
            <a:off x="6660232" y="3429000"/>
            <a:ext cx="2304256" cy="432048"/>
          </a:xfrm>
          <a:prstGeom prst="rect">
            <a:avLst/>
          </a:prstGeom>
          <a:solidFill>
            <a:srgbClr val="FFFFFF"/>
          </a:solidFill>
          <a:ln w="9525">
            <a:noFill/>
            <a:miter lim="800000"/>
            <a:headEnd/>
            <a:tailEnd/>
          </a:ln>
        </p:spPr>
        <p:txBody>
          <a:bodyPr/>
          <a:lstStyle/>
          <a:p>
            <a:pPr algn="ctr">
              <a:spcBef>
                <a:spcPct val="20000"/>
              </a:spcBef>
              <a:buSzPct val="85000"/>
            </a:pPr>
            <a:r>
              <a:rPr lang="fi-FI" sz="1800" b="1" dirty="0" smtClean="0"/>
              <a:t>Details confuse him</a:t>
            </a:r>
            <a:endParaRPr lang="en-GB" sz="1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6228184" y="1700808"/>
            <a:ext cx="2915816" cy="4227934"/>
          </a:xfrm>
          <a:prstGeom prst="rect">
            <a:avLst/>
          </a:prstGeom>
          <a:noFill/>
          <a:ln w="9525">
            <a:noFill/>
            <a:miter lim="800000"/>
            <a:headEnd/>
            <a:tailEnd/>
          </a:ln>
        </p:spPr>
      </p:pic>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18</a:t>
            </a:fld>
            <a:endParaRPr lang="en-US" dirty="0"/>
          </a:p>
        </p:txBody>
      </p:sp>
      <p:sp>
        <p:nvSpPr>
          <p:cNvPr id="28676" name="Rectangle 10"/>
          <p:cNvSpPr>
            <a:spLocks noChangeArrowheads="1"/>
          </p:cNvSpPr>
          <p:nvPr/>
        </p:nvSpPr>
        <p:spPr bwMode="auto">
          <a:xfrm>
            <a:off x="214313" y="1268760"/>
            <a:ext cx="6301903" cy="5089178"/>
          </a:xfrm>
          <a:prstGeom prst="rect">
            <a:avLst/>
          </a:prstGeom>
          <a:noFill/>
          <a:ln w="9525">
            <a:noFill/>
            <a:miter lim="800000"/>
            <a:headEnd/>
            <a:tailEnd/>
          </a:ln>
        </p:spPr>
        <p:txBody>
          <a:bodyPr/>
          <a:lstStyle/>
          <a:p>
            <a:pPr>
              <a:spcBef>
                <a:spcPct val="20000"/>
              </a:spcBef>
              <a:buSzPct val="85000"/>
              <a:buFontTx/>
              <a:buChar char="-"/>
              <a:defRPr/>
            </a:pPr>
            <a:r>
              <a:rPr lang="fi-FI" b="1" dirty="0" smtClean="0"/>
              <a:t>When men focus on tasks – they tend to forget everything else in the world.</a:t>
            </a:r>
          </a:p>
          <a:p>
            <a:pPr>
              <a:spcBef>
                <a:spcPct val="20000"/>
              </a:spcBef>
              <a:buSzPct val="85000"/>
              <a:buFontTx/>
              <a:buChar char="-"/>
              <a:defRPr/>
            </a:pPr>
            <a:r>
              <a:rPr lang="fi-FI" b="1" dirty="0" smtClean="0"/>
              <a:t> For example, if he’s watching TV, or he is fixing the sink, he often just focuses on that. </a:t>
            </a:r>
          </a:p>
          <a:p>
            <a:pPr>
              <a:spcBef>
                <a:spcPct val="20000"/>
              </a:spcBef>
              <a:buSzPct val="85000"/>
              <a:buFontTx/>
              <a:buChar char="-"/>
              <a:defRPr/>
            </a:pPr>
            <a:r>
              <a:rPr lang="fi-FI" b="1" dirty="0" smtClean="0"/>
              <a:t> Multitasking women, however, don’t get this, and will often try and talk to their beloved about something important while he’s doing what he’s doing. </a:t>
            </a:r>
          </a:p>
          <a:p>
            <a:pPr>
              <a:spcBef>
                <a:spcPct val="20000"/>
              </a:spcBef>
              <a:buSzPct val="85000"/>
              <a:buFontTx/>
              <a:buChar char="-"/>
              <a:defRPr/>
            </a:pPr>
            <a:r>
              <a:rPr lang="fi-FI" b="1" dirty="0" smtClean="0"/>
              <a:t> This often leads to arguments as miscommunication occurs because it is hard for him to do two things well at the same time, she feels that she wasn’t listened to, or because he doesn’t hear what she asked him to do, etc </a:t>
            </a:r>
          </a:p>
          <a:p>
            <a:pPr>
              <a:spcBef>
                <a:spcPct val="20000"/>
              </a:spcBef>
              <a:buSzPct val="85000"/>
              <a:buFontTx/>
              <a:buChar char="-"/>
              <a:defRPr/>
            </a:pPr>
            <a:endParaRPr lang="fi-FI" b="1" dirty="0" smtClean="0"/>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3000" b="1" dirty="0" smtClean="0"/>
              <a:t>7) Because of less L/R brain – men tend to focus on one thing at a time – cut off from everything else</a:t>
            </a:r>
            <a:endParaRPr lang="en-GB" sz="30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609600"/>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236296" y="3789040"/>
            <a:ext cx="912998" cy="786769"/>
          </a:xfrm>
          <a:prstGeom prst="rect">
            <a:avLst/>
          </a:prstGeom>
          <a:noFill/>
          <a:ln w="9525">
            <a:noFill/>
            <a:miter lim="800000"/>
            <a:headEnd/>
            <a:tailEnd/>
          </a:ln>
        </p:spPr>
      </p:pic>
      <p:sp>
        <p:nvSpPr>
          <p:cNvPr id="12" name="Line 12"/>
          <p:cNvSpPr>
            <a:spLocks noChangeShapeType="1"/>
          </p:cNvSpPr>
          <p:nvPr/>
        </p:nvSpPr>
        <p:spPr bwMode="auto">
          <a:xfrm>
            <a:off x="7380312" y="4437112"/>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380312" y="4221088"/>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380312" y="3717032"/>
            <a:ext cx="720080" cy="609600"/>
          </a:xfrm>
          <a:prstGeom prst="rect">
            <a:avLst/>
          </a:prstGeom>
          <a:noFill/>
          <a:ln w="9525">
            <a:noFill/>
            <a:miter lim="800000"/>
            <a:headEnd/>
            <a:tailEnd/>
          </a:ln>
        </p:spPr>
        <p:txBody>
          <a:bodyPr/>
          <a:lstStyle/>
          <a:p>
            <a:pPr>
              <a:spcBef>
                <a:spcPct val="20000"/>
              </a:spcBef>
              <a:buSzPct val="85000"/>
            </a:pPr>
            <a:r>
              <a:rPr lang="fi-FI" b="1" dirty="0" smtClean="0"/>
              <a:t>His</a:t>
            </a:r>
            <a:r>
              <a:rPr lang="fi-FI" sz="2600" b="1" dirty="0" smtClean="0"/>
              <a:t> </a:t>
            </a:r>
          </a:p>
        </p:txBody>
      </p:sp>
      <p:sp>
        <p:nvSpPr>
          <p:cNvPr id="15" name="Rectangle 13"/>
          <p:cNvSpPr>
            <a:spLocks noChangeArrowheads="1"/>
          </p:cNvSpPr>
          <p:nvPr/>
        </p:nvSpPr>
        <p:spPr bwMode="auto">
          <a:xfrm>
            <a:off x="6588224" y="3212976"/>
            <a:ext cx="2304256" cy="576064"/>
          </a:xfrm>
          <a:prstGeom prst="rect">
            <a:avLst/>
          </a:prstGeom>
          <a:solidFill>
            <a:srgbClr val="FFFFFF"/>
          </a:solidFill>
          <a:ln w="9525">
            <a:noFill/>
            <a:miter lim="800000"/>
            <a:headEnd/>
            <a:tailEnd/>
          </a:ln>
        </p:spPr>
        <p:txBody>
          <a:bodyPr/>
          <a:lstStyle/>
          <a:p>
            <a:pPr algn="ctr">
              <a:spcBef>
                <a:spcPct val="20000"/>
              </a:spcBef>
              <a:buSzPct val="85000"/>
            </a:pPr>
            <a:r>
              <a:rPr lang="fi-FI" sz="1800" b="1" dirty="0" smtClean="0"/>
              <a:t>He focuses on one task at a time</a:t>
            </a:r>
            <a:endParaRPr lang="en-GB" sz="1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680120"/>
          </a:xfrm>
        </p:spPr>
        <p:txBody>
          <a:bodyPr/>
          <a:lstStyle/>
          <a:p>
            <a:r>
              <a:rPr lang="en-GB" sz="2800" b="1" dirty="0" smtClean="0">
                <a:solidFill>
                  <a:schemeClr val="tx1"/>
                </a:solidFill>
              </a:rPr>
              <a:t>Basic rules of communicating across the gender divide</a:t>
            </a:r>
            <a:endParaRPr lang="en-GB" sz="2800" b="1" dirty="0">
              <a:solidFill>
                <a:schemeClr val="tx1"/>
              </a:solidFill>
            </a:endParaRPr>
          </a:p>
        </p:txBody>
      </p:sp>
      <p:sp>
        <p:nvSpPr>
          <p:cNvPr id="3" name="Content Placeholder 2"/>
          <p:cNvSpPr>
            <a:spLocks noGrp="1"/>
          </p:cNvSpPr>
          <p:nvPr>
            <p:ph sz="quarter" idx="1"/>
          </p:nvPr>
        </p:nvSpPr>
        <p:spPr>
          <a:xfrm>
            <a:off x="301752" y="1412776"/>
            <a:ext cx="8503920" cy="4968552"/>
          </a:xfrm>
        </p:spPr>
        <p:txBody>
          <a:bodyPr/>
          <a:lstStyle/>
          <a:p>
            <a:pPr>
              <a:buNone/>
            </a:pPr>
            <a:r>
              <a:rPr lang="en-GB" dirty="0" smtClean="0"/>
              <a:t>What he can learn</a:t>
            </a:r>
          </a:p>
          <a:p>
            <a:r>
              <a:rPr lang="en-GB" dirty="0" smtClean="0"/>
              <a:t>Either: He has to learn to stop whatever he’s doing – turn and face the girl – and give her his undivided attention. </a:t>
            </a:r>
          </a:p>
          <a:p>
            <a:r>
              <a:rPr lang="en-GB" dirty="0" smtClean="0"/>
              <a:t>Or: He can say: “Darling, I appreciate that you want to talk. I will be all yours in 20mins after the game finishes.” </a:t>
            </a:r>
          </a:p>
          <a:p>
            <a:pPr>
              <a:buNone/>
            </a:pPr>
            <a:r>
              <a:rPr lang="en-GB" dirty="0" smtClean="0"/>
              <a:t>Or She can learn: </a:t>
            </a:r>
          </a:p>
          <a:p>
            <a:r>
              <a:rPr lang="en-GB" dirty="0" smtClean="0"/>
              <a:t>Either to say something like “Darling, is it possible for us to have 10 </a:t>
            </a:r>
            <a:r>
              <a:rPr lang="en-GB" dirty="0" err="1" smtClean="0"/>
              <a:t>mins</a:t>
            </a:r>
            <a:r>
              <a:rPr lang="en-GB" dirty="0" smtClean="0"/>
              <a:t> of sharing after you’ve finished.”</a:t>
            </a:r>
          </a:p>
          <a:p>
            <a:r>
              <a:rPr lang="en-GB" dirty="0" smtClean="0"/>
              <a:t>Or if what he is watching is not that important to him: </a:t>
            </a:r>
            <a:r>
              <a:rPr lang="en-GB" sz="2400" dirty="0" smtClean="0">
                <a:cs typeface="Times New Roman" pitchFamily="18" charset="0"/>
              </a:rPr>
              <a:t>“Honey, would you mind if I turned off the TV? I’d really like to talk to you.” </a:t>
            </a:r>
          </a:p>
          <a:p>
            <a:endParaRPr lang="en-GB" dirty="0" smtClean="0"/>
          </a:p>
          <a:p>
            <a:endParaRPr lang="en-GB"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Large confetti"/>
          <p:cNvSpPr>
            <a:spLocks noGrp="1" noChangeArrowheads="1"/>
          </p:cNvSpPr>
          <p:nvPr>
            <p:ph type="title"/>
          </p:nvPr>
        </p:nvSpPr>
        <p:spPr>
          <a:xfrm>
            <a:off x="179512" y="214312"/>
            <a:ext cx="8793038" cy="982439"/>
          </a:xfrm>
        </p:spPr>
        <p:txBody>
          <a:bodyPr/>
          <a:lstStyle/>
          <a:p>
            <a:pPr eaLnBrk="1" hangingPunct="1"/>
            <a:r>
              <a:rPr lang="en-GB" b="1" u="sng" dirty="0" smtClean="0">
                <a:solidFill>
                  <a:schemeClr val="tx1"/>
                </a:solidFill>
                <a:latin typeface="Times New Roman" pitchFamily="18" charset="0"/>
                <a:cs typeface="Times New Roman" pitchFamily="18" charset="0"/>
              </a:rPr>
              <a:t>Culture plays a large role in the development of qualities that might be defined as </a:t>
            </a:r>
            <a:r>
              <a:rPr lang="en-GB" b="1" u="sng" dirty="0" err="1" smtClean="0">
                <a:solidFill>
                  <a:schemeClr val="tx1"/>
                </a:solidFill>
                <a:latin typeface="Times New Roman" pitchFamily="18" charset="0"/>
                <a:cs typeface="Times New Roman" pitchFamily="18" charset="0"/>
              </a:rPr>
              <a:t>Masc</a:t>
            </a:r>
            <a:r>
              <a:rPr lang="en-GB" b="1" u="sng" dirty="0" smtClean="0">
                <a:solidFill>
                  <a:schemeClr val="tx1"/>
                </a:solidFill>
                <a:latin typeface="Times New Roman" pitchFamily="18" charset="0"/>
                <a:cs typeface="Times New Roman" pitchFamily="18" charset="0"/>
              </a:rPr>
              <a:t> or Fem</a:t>
            </a:r>
          </a:p>
        </p:txBody>
      </p:sp>
      <p:sp>
        <p:nvSpPr>
          <p:cNvPr id="4" name="Rectangle 1033" descr="Large confetti"/>
          <p:cNvSpPr>
            <a:spLocks noGrp="1" noChangeArrowheads="1"/>
          </p:cNvSpPr>
          <p:nvPr>
            <p:ph type="sldNum" sz="quarter" idx="12"/>
          </p:nvPr>
        </p:nvSpPr>
        <p:spPr/>
        <p:txBody>
          <a:bodyPr/>
          <a:lstStyle/>
          <a:p>
            <a:pPr>
              <a:defRPr/>
            </a:pPr>
            <a:fld id="{59868284-3505-4240-93EE-31389F83032A}" type="slidenum">
              <a:rPr lang="en-US"/>
              <a:pPr>
                <a:defRPr/>
              </a:pPr>
              <a:t>2</a:t>
            </a:fld>
            <a:endParaRPr lang="en-US"/>
          </a:p>
        </p:txBody>
      </p:sp>
      <p:sp>
        <p:nvSpPr>
          <p:cNvPr id="19460" name="Rectangle 3"/>
          <p:cNvSpPr>
            <a:spLocks noGrp="1" noChangeArrowheads="1"/>
          </p:cNvSpPr>
          <p:nvPr>
            <p:ph sz="quarter" idx="1"/>
          </p:nvPr>
        </p:nvSpPr>
        <p:spPr>
          <a:xfrm>
            <a:off x="251520" y="1484784"/>
            <a:ext cx="8568952" cy="4824536"/>
          </a:xfrm>
        </p:spPr>
        <p:txBody>
          <a:bodyPr/>
          <a:lstStyle/>
          <a:p>
            <a:pPr eaLnBrk="1" hangingPunct="1"/>
            <a:r>
              <a:rPr lang="en-GB" sz="2600" b="1" dirty="0" smtClean="0">
                <a:cs typeface="Times New Roman" pitchFamily="18" charset="0"/>
              </a:rPr>
              <a:t>E.g.; Men from southern Europe tend to enjoy conversation more than women in northern Europe</a:t>
            </a:r>
          </a:p>
          <a:p>
            <a:pPr eaLnBrk="1" hangingPunct="1"/>
            <a:r>
              <a:rPr lang="en-GB" sz="2600" b="1" dirty="0" smtClean="0">
                <a:cs typeface="Times New Roman" pitchFamily="18" charset="0"/>
              </a:rPr>
              <a:t>E.g.; Some cultures prefer to keep emotions inside, whilst others tend to express them</a:t>
            </a:r>
            <a:r>
              <a:rPr lang="en-GB" sz="2600" dirty="0" smtClean="0">
                <a:cs typeface="Times New Roman" pitchFamily="18" charset="0"/>
              </a:rPr>
              <a:t>.</a:t>
            </a:r>
          </a:p>
          <a:p>
            <a:pPr eaLnBrk="1" hangingPunct="1"/>
            <a:r>
              <a:rPr lang="en-GB" sz="2600" b="1" dirty="0" smtClean="0">
                <a:cs typeface="Times New Roman" pitchFamily="18" charset="0"/>
              </a:rPr>
              <a:t>However, when we look across cultures we tend to find recurring gender differences even though the culture may have influenced the amount that men and women differ</a:t>
            </a:r>
          </a:p>
          <a:p>
            <a:pPr eaLnBrk="1" hangingPunct="1"/>
            <a:r>
              <a:rPr lang="en-GB" sz="2600" b="1" dirty="0" smtClean="0">
                <a:cs typeface="Times New Roman" pitchFamily="18" charset="0"/>
              </a:rPr>
              <a:t>For example – Finnish cultural norms tend to minimize the differences between men and women – but still women, in general, have a greater desire to talk out their problems with their friends than Finnish men do.</a:t>
            </a:r>
            <a:endParaRPr lang="en-GB" sz="2600" dirty="0" smtClean="0">
              <a:cs typeface="Times New Roman" pitchFamily="18" charset="0"/>
            </a:endParaRPr>
          </a:p>
        </p:txBody>
      </p:sp>
      <p:sp>
        <p:nvSpPr>
          <p:cNvPr id="19461"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28600"/>
            <a:ext cx="8590855" cy="968152"/>
          </a:xfrm>
        </p:spPr>
        <p:txBody>
          <a:bodyPr/>
          <a:lstStyle/>
          <a:p>
            <a:r>
              <a:rPr lang="en-GB" sz="3200" b="1" dirty="0" smtClean="0">
                <a:solidFill>
                  <a:srgbClr val="FF0000"/>
                </a:solidFill>
              </a:rPr>
              <a:t>8) MOST IMPORTANT POINT: </a:t>
            </a:r>
            <a:br>
              <a:rPr lang="en-GB" sz="3200" b="1" dirty="0" smtClean="0">
                <a:solidFill>
                  <a:srgbClr val="FF0000"/>
                </a:solidFill>
              </a:rPr>
            </a:br>
            <a:r>
              <a:rPr lang="en-GB" sz="3200" b="1" dirty="0" smtClean="0">
                <a:solidFill>
                  <a:srgbClr val="FF0000"/>
                </a:solidFill>
              </a:rPr>
              <a:t>WHAT WISE WOMEN UNDERSTAND</a:t>
            </a:r>
            <a:endParaRPr lang="en-GB" sz="3200" b="1" dirty="0">
              <a:solidFill>
                <a:srgbClr val="FF0000"/>
              </a:solidFill>
            </a:endParaRPr>
          </a:p>
        </p:txBody>
      </p:sp>
      <p:sp>
        <p:nvSpPr>
          <p:cNvPr id="3" name="Content Placeholder 2"/>
          <p:cNvSpPr>
            <a:spLocks noGrp="1"/>
          </p:cNvSpPr>
          <p:nvPr>
            <p:ph sz="quarter" idx="1"/>
          </p:nvPr>
        </p:nvSpPr>
        <p:spPr>
          <a:xfrm>
            <a:off x="301752" y="1527048"/>
            <a:ext cx="8503920" cy="4782272"/>
          </a:xfrm>
        </p:spPr>
        <p:txBody>
          <a:bodyPr/>
          <a:lstStyle/>
          <a:p>
            <a:r>
              <a:rPr lang="en-GB" sz="2800" dirty="0" smtClean="0"/>
              <a:t>Because it takes men large amounts of energy to move around their brain – men are by nature creatures of HABIT – OF A DAILY ROUTINE THAT, ONCE ESTABLISHED, TAKES VERY LITTLE ENERGY TO THINK ABOUT DOING. </a:t>
            </a:r>
          </a:p>
          <a:p>
            <a:r>
              <a:rPr lang="en-GB" sz="2800" dirty="0" smtClean="0"/>
              <a:t>The wise women understands that is </a:t>
            </a:r>
            <a:r>
              <a:rPr lang="en-GB" sz="2800" dirty="0" smtClean="0">
                <a:solidFill>
                  <a:srgbClr val="FF0000"/>
                </a:solidFill>
              </a:rPr>
              <a:t>her role to help her beloved develop a daily routine</a:t>
            </a:r>
            <a:r>
              <a:rPr lang="en-GB" sz="2800" dirty="0" smtClean="0"/>
              <a:t> that fulfils her needs for some sort of equality. </a:t>
            </a:r>
          </a:p>
          <a:p>
            <a:r>
              <a:rPr lang="en-GB" sz="2400" dirty="0" smtClean="0"/>
              <a:t>E.g.; He wakes up, makes the bed, lays the table, empties the dishwasher, loads the dishwasher in the evening, cleans on Saturday morning etc.. ALL as a daily routine. </a:t>
            </a:r>
            <a:endParaRPr lang="en-GB" sz="2400"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28600"/>
            <a:ext cx="8590855" cy="968152"/>
          </a:xfrm>
        </p:spPr>
        <p:txBody>
          <a:bodyPr/>
          <a:lstStyle/>
          <a:p>
            <a:r>
              <a:rPr lang="en-GB" sz="3200" b="1" dirty="0" smtClean="0">
                <a:solidFill>
                  <a:srgbClr val="FF0000"/>
                </a:solidFill>
              </a:rPr>
              <a:t>WHAT WISE WOMEN UNDERSTAND </a:t>
            </a:r>
            <a:br>
              <a:rPr lang="en-GB" sz="3200" b="1" dirty="0" smtClean="0">
                <a:solidFill>
                  <a:srgbClr val="FF0000"/>
                </a:solidFill>
              </a:rPr>
            </a:br>
            <a:r>
              <a:rPr lang="en-GB" sz="3200" b="1" dirty="0" smtClean="0">
                <a:solidFill>
                  <a:srgbClr val="FF0000"/>
                </a:solidFill>
              </a:rPr>
              <a:t>– He is a creature of habit</a:t>
            </a:r>
            <a:endParaRPr lang="en-GB" sz="3200" b="1" dirty="0">
              <a:solidFill>
                <a:srgbClr val="FF0000"/>
              </a:solidFill>
            </a:endParaRPr>
          </a:p>
        </p:txBody>
      </p:sp>
      <p:sp>
        <p:nvSpPr>
          <p:cNvPr id="3" name="Content Placeholder 2"/>
          <p:cNvSpPr>
            <a:spLocks noGrp="1"/>
          </p:cNvSpPr>
          <p:nvPr>
            <p:ph sz="quarter" idx="1"/>
          </p:nvPr>
        </p:nvSpPr>
        <p:spPr>
          <a:xfrm>
            <a:off x="179512" y="1527048"/>
            <a:ext cx="8712968" cy="4782272"/>
          </a:xfrm>
        </p:spPr>
        <p:txBody>
          <a:bodyPr/>
          <a:lstStyle/>
          <a:p>
            <a:r>
              <a:rPr lang="en-GB" sz="2400" dirty="0" smtClean="0"/>
              <a:t>The wise women understands that helping her beloved establish a routine takes time and her encouragement – but once it’s established, he’ll do it everyday for life without anything being said. </a:t>
            </a:r>
          </a:p>
          <a:p>
            <a:r>
              <a:rPr lang="en-GB" sz="2400" dirty="0" smtClean="0"/>
              <a:t>The simplest way to get his agreement to do certain things by habit is to sit, talk and plan who will do what BEFORE they start living in the same house together. </a:t>
            </a:r>
          </a:p>
          <a:p>
            <a:r>
              <a:rPr lang="en-GB" sz="2400" dirty="0" smtClean="0"/>
              <a:t>If she doesn’t do this, once they move in together and he gets into his routine – it is harder to change his habits – but it is not impossible. It’s just a step by step process of helping him add one more task at a time to his daily routine – and praising and encouraging him during each learning process.</a:t>
            </a:r>
            <a:endParaRPr lang="en-GB" sz="2400"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96144"/>
          </a:xfrm>
        </p:spPr>
        <p:txBody>
          <a:bodyPr/>
          <a:lstStyle/>
          <a:p>
            <a:r>
              <a:rPr lang="en-GB" sz="2800" b="1" dirty="0" smtClean="0">
                <a:solidFill>
                  <a:srgbClr val="FF0000"/>
                </a:solidFill>
              </a:rPr>
              <a:t>Even when there are one off things that need doing … wise women find a ritual that works for him  </a:t>
            </a:r>
            <a:endParaRPr lang="en-GB" sz="2800" b="1" dirty="0">
              <a:solidFill>
                <a:srgbClr val="FF0000"/>
              </a:solidFill>
            </a:endParaRPr>
          </a:p>
        </p:txBody>
      </p:sp>
      <p:sp>
        <p:nvSpPr>
          <p:cNvPr id="3" name="Content Placeholder 2"/>
          <p:cNvSpPr>
            <a:spLocks noGrp="1"/>
          </p:cNvSpPr>
          <p:nvPr>
            <p:ph sz="quarter" idx="1"/>
          </p:nvPr>
        </p:nvSpPr>
        <p:spPr>
          <a:xfrm>
            <a:off x="301752" y="1340768"/>
            <a:ext cx="8503920" cy="5040560"/>
          </a:xfrm>
        </p:spPr>
        <p:txBody>
          <a:bodyPr/>
          <a:lstStyle/>
          <a:p>
            <a:r>
              <a:rPr lang="en-GB" sz="2400" dirty="0" smtClean="0"/>
              <a:t>Men have all their plans in their head in order of priority</a:t>
            </a:r>
          </a:p>
          <a:p>
            <a:r>
              <a:rPr lang="en-GB" sz="2400" dirty="0" smtClean="0"/>
              <a:t>If she needs him to do something that is not urgent - she needs to respect his need</a:t>
            </a:r>
          </a:p>
          <a:p>
            <a:pPr marL="514350" indent="-514350">
              <a:buAutoNum type="arabicParenR"/>
            </a:pPr>
            <a:r>
              <a:rPr lang="en-GB" sz="2400" dirty="0" smtClean="0"/>
              <a:t>To plan a time in his schedule when he thinks he can fit it in</a:t>
            </a:r>
          </a:p>
          <a:p>
            <a:pPr marL="514350" indent="-514350">
              <a:buAutoNum type="arabicParenR"/>
            </a:pPr>
            <a:r>
              <a:rPr lang="en-GB" sz="2400" dirty="0" smtClean="0"/>
              <a:t>To plan how it will be done. Often it’s the first time he’s done something like this, so his subconscious needs some time to work out how he’s going to do it. </a:t>
            </a:r>
          </a:p>
          <a:p>
            <a:pPr marL="0" indent="0">
              <a:buNone/>
            </a:pPr>
            <a:r>
              <a:rPr lang="en-GB" sz="2400" dirty="0" smtClean="0"/>
              <a:t>If she comes with a non-urgent requests but expects it to be done immediately, this frustrates him enormously (there are other more important things on his list and maybe he’s not sure how to do it) and she can only expect that he will not do what she has asked. Add to this that men know they are not slaves or their wives PA – but if they are spoken to like this..they will become much more resistant.</a:t>
            </a:r>
            <a:endParaRPr lang="en-GB" sz="2400"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96144"/>
          </a:xfrm>
        </p:spPr>
        <p:txBody>
          <a:bodyPr/>
          <a:lstStyle/>
          <a:p>
            <a:r>
              <a:rPr lang="en-GB" sz="2800" b="1" dirty="0" smtClean="0"/>
              <a:t>Even when there are one off things that need doing … wise women find a ritual that works for him  </a:t>
            </a:r>
            <a:endParaRPr lang="en-GB" sz="2800" b="1" dirty="0"/>
          </a:p>
        </p:txBody>
      </p:sp>
      <p:sp>
        <p:nvSpPr>
          <p:cNvPr id="3" name="Content Placeholder 2"/>
          <p:cNvSpPr>
            <a:spLocks noGrp="1"/>
          </p:cNvSpPr>
          <p:nvPr>
            <p:ph sz="quarter" idx="1"/>
          </p:nvPr>
        </p:nvSpPr>
        <p:spPr>
          <a:xfrm>
            <a:off x="301752" y="1340768"/>
            <a:ext cx="8503920" cy="5184576"/>
          </a:xfrm>
        </p:spPr>
        <p:txBody>
          <a:bodyPr/>
          <a:lstStyle/>
          <a:p>
            <a:r>
              <a:rPr lang="en-GB" sz="2200" dirty="0" smtClean="0"/>
              <a:t>Wise women therefore find a habit forming method of asking him to do things that works for him and her. </a:t>
            </a:r>
          </a:p>
          <a:p>
            <a:r>
              <a:rPr lang="en-GB" sz="2200" dirty="0" smtClean="0"/>
              <a:t>There will always be things she needs him to do – so it’s wise for young couples to sit down together and find a habitual strategy that works for both of them. </a:t>
            </a:r>
          </a:p>
          <a:p>
            <a:pPr>
              <a:buNone/>
            </a:pPr>
            <a:r>
              <a:rPr lang="en-GB" sz="2200" dirty="0" smtClean="0"/>
              <a:t>For example: </a:t>
            </a:r>
          </a:p>
          <a:p>
            <a:r>
              <a:rPr lang="en-GB" sz="2200" dirty="0" smtClean="0"/>
              <a:t>They agree that she can have a list of up to 5 things she needs him to do on the edge of his computer screen with a date that it ideally needs to be done by. This gives him freedom to plan</a:t>
            </a:r>
          </a:p>
          <a:p>
            <a:r>
              <a:rPr lang="en-GB" sz="2200" dirty="0" smtClean="0"/>
              <a:t>They might agree that Wednesday night is fix it and bake evening – he fixes things and she bakes his favourite cookies and then they romance.</a:t>
            </a:r>
          </a:p>
          <a:p>
            <a:r>
              <a:rPr lang="en-GB" sz="2200" dirty="0" smtClean="0"/>
              <a:t>They agree that she can ask nicely, and nicely again, and nicely again, and every time she asks, it moves higher up his priority list – and after three times + 3 days, she will just get someone else in to fix it.</a:t>
            </a:r>
            <a:endParaRPr lang="en-GB" sz="2200"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42875" y="228600"/>
            <a:ext cx="8786813" cy="758825"/>
          </a:xfrm>
        </p:spPr>
        <p:txBody>
          <a:bodyPr/>
          <a:lstStyle/>
          <a:p>
            <a:r>
              <a:rPr lang="en-GB" sz="4000" b="1" u="sng" dirty="0" smtClean="0">
                <a:solidFill>
                  <a:schemeClr val="tx1"/>
                </a:solidFill>
              </a:rPr>
              <a:t>9) Gender and worries: Discuss</a:t>
            </a:r>
          </a:p>
        </p:txBody>
      </p:sp>
      <p:sp>
        <p:nvSpPr>
          <p:cNvPr id="55299" name="Content Placeholder 2"/>
          <p:cNvSpPr>
            <a:spLocks noGrp="1"/>
          </p:cNvSpPr>
          <p:nvPr>
            <p:ph sz="quarter" idx="1"/>
          </p:nvPr>
        </p:nvSpPr>
        <p:spPr>
          <a:xfrm>
            <a:off x="301625" y="1527175"/>
            <a:ext cx="8504238" cy="4572000"/>
          </a:xfrm>
        </p:spPr>
        <p:txBody>
          <a:bodyPr/>
          <a:lstStyle/>
          <a:p>
            <a:r>
              <a:rPr lang="en-GB" sz="4000" dirty="0" smtClean="0"/>
              <a:t>Who tended to get more worried about things in your home – your mother or father?</a:t>
            </a:r>
          </a:p>
          <a:p>
            <a:r>
              <a:rPr lang="en-GB" sz="4000" dirty="0" smtClean="0"/>
              <a:t>If you are in a stable couple relationship – which of you tends to get more anxious about problems in general? </a:t>
            </a:r>
          </a:p>
        </p:txBody>
      </p:sp>
      <p:sp>
        <p:nvSpPr>
          <p:cNvPr id="5530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12920B64-29E7-4C63-9C48-77F6A5C3EC9C}"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5868144" y="1268760"/>
            <a:ext cx="3275856" cy="4227934"/>
          </a:xfrm>
          <a:prstGeom prst="rect">
            <a:avLst/>
          </a:prstGeom>
          <a:noFill/>
          <a:ln w="9525">
            <a:noFill/>
            <a:miter lim="800000"/>
            <a:headEnd/>
            <a:tailEnd/>
          </a:ln>
        </p:spPr>
      </p:pic>
      <p:sp>
        <p:nvSpPr>
          <p:cNvPr id="24" name="Rectangle 23"/>
          <p:cNvSpPr>
            <a:spLocks noChangeArrowheads="1"/>
          </p:cNvSpPr>
          <p:nvPr/>
        </p:nvSpPr>
        <p:spPr bwMode="auto">
          <a:xfrm>
            <a:off x="6228184" y="2996952"/>
            <a:ext cx="1080120" cy="792088"/>
          </a:xfrm>
          <a:prstGeom prst="rect">
            <a:avLst/>
          </a:prstGeom>
          <a:solidFill>
            <a:srgbClr val="FFFFFF"/>
          </a:solidFill>
          <a:ln w="9525">
            <a:noFill/>
            <a:miter lim="800000"/>
            <a:headEnd/>
            <a:tailEnd/>
          </a:ln>
        </p:spPr>
        <p:txBody>
          <a:bodyPr/>
          <a:lstStyle/>
          <a:p>
            <a:pPr>
              <a:spcBef>
                <a:spcPct val="20000"/>
              </a:spcBef>
              <a:buSzPct val="85000"/>
            </a:pPr>
            <a:r>
              <a:rPr lang="fi-FI" b="1" dirty="0" smtClean="0">
                <a:solidFill>
                  <a:srgbClr val="FF0000"/>
                </a:solidFill>
              </a:rPr>
              <a:t>Worry Box</a:t>
            </a:r>
            <a:r>
              <a:rPr lang="fi-FI" b="1" dirty="0" smtClean="0"/>
              <a:t> </a:t>
            </a:r>
          </a:p>
        </p:txBody>
      </p:sp>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25</a:t>
            </a:fld>
            <a:endParaRPr lang="en-US" dirty="0"/>
          </a:p>
        </p:txBody>
      </p:sp>
      <p:sp>
        <p:nvSpPr>
          <p:cNvPr id="28676" name="Rectangle 10"/>
          <p:cNvSpPr>
            <a:spLocks noChangeArrowheads="1"/>
          </p:cNvSpPr>
          <p:nvPr/>
        </p:nvSpPr>
        <p:spPr bwMode="auto">
          <a:xfrm>
            <a:off x="214313" y="1340768"/>
            <a:ext cx="5653831" cy="5017170"/>
          </a:xfrm>
          <a:prstGeom prst="rect">
            <a:avLst/>
          </a:prstGeom>
          <a:noFill/>
          <a:ln w="9525">
            <a:noFill/>
            <a:miter lim="800000"/>
            <a:headEnd/>
            <a:tailEnd/>
          </a:ln>
        </p:spPr>
        <p:txBody>
          <a:bodyPr/>
          <a:lstStyle/>
          <a:p>
            <a:pPr marL="358775" indent="-358775">
              <a:spcBef>
                <a:spcPct val="20000"/>
              </a:spcBef>
              <a:buSzPct val="85000"/>
              <a:buFont typeface="Arial" pitchFamily="34" charset="0"/>
              <a:buChar char="•"/>
            </a:pPr>
            <a:r>
              <a:rPr lang="fi-FI" b="1" dirty="0" smtClean="0"/>
              <a:t>The worry box is on the left side of the brain.  </a:t>
            </a:r>
          </a:p>
          <a:p>
            <a:pPr marL="358775" indent="-358775">
              <a:spcBef>
                <a:spcPct val="20000"/>
              </a:spcBef>
              <a:buSzPct val="85000"/>
              <a:buFont typeface="Arial" pitchFamily="34" charset="0"/>
              <a:buChar char="•"/>
            </a:pPr>
            <a:r>
              <a:rPr lang="fi-FI" b="1" dirty="0" smtClean="0"/>
              <a:t> Because she has usually more connections between her Emotional Centre and her Worry Box – she </a:t>
            </a:r>
            <a:r>
              <a:rPr lang="en-GB" b="1" dirty="0" smtClean="0"/>
              <a:t>tends to get more </a:t>
            </a:r>
            <a:r>
              <a:rPr lang="en-GB" b="1" u="sng" dirty="0" smtClean="0"/>
              <a:t>emotionally</a:t>
            </a:r>
            <a:r>
              <a:rPr lang="en-GB" b="1" dirty="0" smtClean="0"/>
              <a:t> worried than he does </a:t>
            </a:r>
          </a:p>
          <a:p>
            <a:pPr marL="358775" indent="-358775">
              <a:spcBef>
                <a:spcPct val="20000"/>
              </a:spcBef>
              <a:buSzPct val="85000"/>
              <a:buFont typeface="Arial" pitchFamily="34" charset="0"/>
              <a:buChar char="•"/>
            </a:pPr>
            <a:r>
              <a:rPr lang="en-GB" b="1" dirty="0" smtClean="0"/>
              <a:t> Research shows that the loss of </a:t>
            </a:r>
            <a:r>
              <a:rPr lang="en-GB" b="1" dirty="0" err="1" smtClean="0"/>
              <a:t>Eur</a:t>
            </a:r>
            <a:r>
              <a:rPr lang="en-GB" b="1" dirty="0" smtClean="0"/>
              <a:t> 5 for a woman is emotionally equivalent to a man losing </a:t>
            </a:r>
            <a:r>
              <a:rPr lang="en-GB" b="1" dirty="0" err="1" smtClean="0"/>
              <a:t>Eur</a:t>
            </a:r>
            <a:r>
              <a:rPr lang="en-GB" b="1" dirty="0" smtClean="0"/>
              <a:t> 100</a:t>
            </a:r>
          </a:p>
          <a:p>
            <a:pPr marL="358775" indent="-358775">
              <a:spcBef>
                <a:spcPct val="20000"/>
              </a:spcBef>
              <a:buSzPct val="85000"/>
              <a:buFont typeface="Arial" pitchFamily="34" charset="0"/>
              <a:buChar char="•"/>
            </a:pPr>
            <a:r>
              <a:rPr lang="en-GB" b="1" dirty="0" smtClean="0"/>
              <a:t>In some couples it works the other way round – especially from different cultures</a:t>
            </a:r>
          </a:p>
          <a:p>
            <a:pPr>
              <a:spcBef>
                <a:spcPct val="20000"/>
              </a:spcBef>
              <a:buSzPct val="85000"/>
              <a:buFontTx/>
              <a:buChar char="-"/>
            </a:pPr>
            <a:endParaRPr lang="fi-FI" b="1" dirty="0"/>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3200" b="1" dirty="0" smtClean="0"/>
              <a:t>9) How men and women tend to deal with stress is different because of L/R brain connections </a:t>
            </a:r>
            <a:endParaRPr lang="en-GB" sz="32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609600"/>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pic>
        <p:nvPicPr>
          <p:cNvPr id="11" name="Picture 3"/>
          <p:cNvPicPr>
            <a:picLocks noChangeAspect="1" noChangeArrowheads="1"/>
          </p:cNvPicPr>
          <p:nvPr/>
        </p:nvPicPr>
        <p:blipFill>
          <a:blip r:embed="rId3" cstate="print"/>
          <a:srcRect/>
          <a:stretch>
            <a:fillRect/>
          </a:stretch>
        </p:blipFill>
        <p:spPr bwMode="auto">
          <a:xfrm>
            <a:off x="7092280" y="3356992"/>
            <a:ext cx="912998" cy="786769"/>
          </a:xfrm>
          <a:prstGeom prst="rect">
            <a:avLst/>
          </a:prstGeom>
          <a:noFill/>
          <a:ln w="9525">
            <a:noFill/>
            <a:miter lim="800000"/>
            <a:headEnd/>
            <a:tailEnd/>
          </a:ln>
        </p:spPr>
      </p:pic>
      <p:sp>
        <p:nvSpPr>
          <p:cNvPr id="12" name="Line 12"/>
          <p:cNvSpPr>
            <a:spLocks noChangeShapeType="1"/>
          </p:cNvSpPr>
          <p:nvPr/>
        </p:nvSpPr>
        <p:spPr bwMode="auto">
          <a:xfrm>
            <a:off x="7236296" y="4005064"/>
            <a:ext cx="576064" cy="0"/>
          </a:xfrm>
          <a:prstGeom prst="line">
            <a:avLst/>
          </a:prstGeom>
          <a:noFill/>
          <a:ln w="73025">
            <a:solidFill>
              <a:srgbClr val="FF0000"/>
            </a:solidFill>
            <a:round/>
            <a:headEnd type="triangle" w="med" len="med"/>
            <a:tailEnd/>
          </a:ln>
        </p:spPr>
        <p:txBody>
          <a:bodyPr wrap="none"/>
          <a:lstStyle/>
          <a:p>
            <a:endParaRPr lang="en-GB"/>
          </a:p>
        </p:txBody>
      </p:sp>
      <p:sp>
        <p:nvSpPr>
          <p:cNvPr id="13" name="Line 11"/>
          <p:cNvSpPr>
            <a:spLocks noChangeShapeType="1"/>
          </p:cNvSpPr>
          <p:nvPr/>
        </p:nvSpPr>
        <p:spPr bwMode="auto">
          <a:xfrm>
            <a:off x="7236296" y="3789040"/>
            <a:ext cx="720080" cy="0"/>
          </a:xfrm>
          <a:prstGeom prst="line">
            <a:avLst/>
          </a:prstGeom>
          <a:noFill/>
          <a:ln w="76200">
            <a:solidFill>
              <a:srgbClr val="FF0000"/>
            </a:solidFill>
            <a:round/>
            <a:headEnd/>
            <a:tailEnd type="triangle" w="med" len="med"/>
          </a:ln>
        </p:spPr>
        <p:txBody>
          <a:bodyPr wrap="none"/>
          <a:lstStyle/>
          <a:p>
            <a:endParaRPr lang="en-GB"/>
          </a:p>
        </p:txBody>
      </p:sp>
      <p:sp>
        <p:nvSpPr>
          <p:cNvPr id="14" name="Rectangle 13"/>
          <p:cNvSpPr>
            <a:spLocks noChangeArrowheads="1"/>
          </p:cNvSpPr>
          <p:nvPr/>
        </p:nvSpPr>
        <p:spPr bwMode="auto">
          <a:xfrm>
            <a:off x="7236296" y="3284984"/>
            <a:ext cx="648072" cy="609600"/>
          </a:xfrm>
          <a:prstGeom prst="rect">
            <a:avLst/>
          </a:prstGeom>
          <a:noFill/>
          <a:ln w="9525">
            <a:noFill/>
            <a:miter lim="800000"/>
            <a:headEnd/>
            <a:tailEnd/>
          </a:ln>
        </p:spPr>
        <p:txBody>
          <a:bodyPr/>
          <a:lstStyle/>
          <a:p>
            <a:pPr>
              <a:spcBef>
                <a:spcPct val="20000"/>
              </a:spcBef>
              <a:buSzPct val="85000"/>
            </a:pPr>
            <a:r>
              <a:rPr lang="fi-FI" b="1" dirty="0" smtClean="0"/>
              <a:t>His</a:t>
            </a:r>
            <a:r>
              <a:rPr lang="fi-FI" sz="2600" b="1" dirty="0" smtClean="0"/>
              <a:t> </a:t>
            </a:r>
          </a:p>
        </p:txBody>
      </p:sp>
      <p:sp>
        <p:nvSpPr>
          <p:cNvPr id="15" name="Rectangle 7"/>
          <p:cNvSpPr>
            <a:spLocks noChangeArrowheads="1"/>
          </p:cNvSpPr>
          <p:nvPr/>
        </p:nvSpPr>
        <p:spPr bwMode="auto">
          <a:xfrm>
            <a:off x="7812360" y="4221088"/>
            <a:ext cx="1331640"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2200" b="1" dirty="0">
                <a:solidFill>
                  <a:srgbClr val="FF0000"/>
                </a:solidFill>
              </a:rPr>
              <a:t>Emotions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96144"/>
          </a:xfrm>
        </p:spPr>
        <p:txBody>
          <a:bodyPr/>
          <a:lstStyle/>
          <a:p>
            <a:r>
              <a:rPr lang="en-GB" dirty="0" smtClean="0"/>
              <a:t>Because she feels her worries more intensely - </a:t>
            </a:r>
            <a:endParaRPr lang="en-GB" dirty="0"/>
          </a:p>
        </p:txBody>
      </p:sp>
      <p:sp>
        <p:nvSpPr>
          <p:cNvPr id="3" name="Content Placeholder 2"/>
          <p:cNvSpPr>
            <a:spLocks noGrp="1"/>
          </p:cNvSpPr>
          <p:nvPr>
            <p:ph sz="quarter" idx="1"/>
          </p:nvPr>
        </p:nvSpPr>
        <p:spPr>
          <a:xfrm>
            <a:off x="179512" y="1412776"/>
            <a:ext cx="8784976" cy="4896544"/>
          </a:xfrm>
        </p:spPr>
        <p:txBody>
          <a:bodyPr/>
          <a:lstStyle/>
          <a:p>
            <a:r>
              <a:rPr lang="en-GB" sz="2600" dirty="0" smtClean="0"/>
              <a:t>There are many other ways that her ability to feel worry more intensely is expressed in many families - E.g.; </a:t>
            </a:r>
          </a:p>
          <a:p>
            <a:pPr>
              <a:buFontTx/>
              <a:buChar char="-"/>
            </a:pPr>
            <a:r>
              <a:rPr lang="en-GB" sz="2600" b="1" dirty="0" smtClean="0"/>
              <a:t>She might worry about many more things than he does - they don’t register in worry box - Are the children dressed properly? Are you getting sick? </a:t>
            </a:r>
            <a:r>
              <a:rPr lang="fi-FI" sz="2600" b="1" dirty="0" smtClean="0"/>
              <a:t>Her</a:t>
            </a:r>
            <a:r>
              <a:rPr lang="fi-FI" sz="2400" b="1" dirty="0" smtClean="0"/>
              <a:t> looks? Her weight? Why is my husband late?</a:t>
            </a:r>
            <a:endParaRPr lang="en-GB" sz="2600" b="1" dirty="0" smtClean="0"/>
          </a:p>
          <a:p>
            <a:pPr>
              <a:buFontTx/>
              <a:buChar char="-"/>
            </a:pPr>
            <a:r>
              <a:rPr lang="en-GB" sz="2600" b="1" dirty="0" smtClean="0"/>
              <a:t> The parents’ in-law are coming over, does my kitchen and bedroom look clean?</a:t>
            </a:r>
          </a:p>
          <a:p>
            <a:pPr>
              <a:buFontTx/>
              <a:buChar char="-"/>
            </a:pPr>
            <a:r>
              <a:rPr lang="en-GB" sz="2600" b="1" dirty="0" smtClean="0"/>
              <a:t>Expressing fear over future possibilities – not actual events - even if those possibilities are quite small. </a:t>
            </a:r>
          </a:p>
          <a:p>
            <a:pPr>
              <a:buFontTx/>
              <a:buChar char="-"/>
            </a:pPr>
            <a:r>
              <a:rPr lang="en-GB" sz="2600" b="1" dirty="0" smtClean="0"/>
              <a:t>This is one of her natural gifts – to be valued - appreciated</a:t>
            </a:r>
          </a:p>
          <a:p>
            <a:endParaRPr lang="en-GB" sz="2600"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96144"/>
          </a:xfrm>
        </p:spPr>
        <p:txBody>
          <a:bodyPr/>
          <a:lstStyle/>
          <a:p>
            <a:r>
              <a:rPr lang="en-GB" dirty="0" smtClean="0"/>
              <a:t>Because she feels her worries more intensely - </a:t>
            </a:r>
            <a:endParaRPr lang="en-GB" dirty="0"/>
          </a:p>
        </p:txBody>
      </p:sp>
      <p:sp>
        <p:nvSpPr>
          <p:cNvPr id="3" name="Content Placeholder 2"/>
          <p:cNvSpPr>
            <a:spLocks noGrp="1"/>
          </p:cNvSpPr>
          <p:nvPr>
            <p:ph sz="quarter" idx="1"/>
          </p:nvPr>
        </p:nvSpPr>
        <p:spPr>
          <a:xfrm>
            <a:off x="251520" y="1412776"/>
            <a:ext cx="8640960" cy="4896544"/>
          </a:xfrm>
        </p:spPr>
        <p:txBody>
          <a:bodyPr/>
          <a:lstStyle/>
          <a:p>
            <a:r>
              <a:rPr lang="en-GB" sz="2600" dirty="0" smtClean="0"/>
              <a:t>Small worries can look like big issues to many women. The floor is dirty, the car has been stolen – both are felt and said with the same intensity. </a:t>
            </a:r>
          </a:p>
          <a:p>
            <a:r>
              <a:rPr lang="en-GB" sz="2600" dirty="0" smtClean="0"/>
              <a:t>Ideally such women need to learn to place a value from 1-10 on their worry thoughts before they start to speak about them – speaking more calmly for small issues, and expressing worry more intensely for larger issues. </a:t>
            </a:r>
          </a:p>
          <a:p>
            <a:pPr>
              <a:buFontTx/>
              <a:buChar char="-"/>
            </a:pPr>
            <a:r>
              <a:rPr lang="en-GB" sz="2600" dirty="0" smtClean="0"/>
              <a:t>If they don’t then their partner will respond by having a less helpful attitude – firstly because he become confused about what is really important to her and secondly because he is going save energy to deal with the next ‘crisis’.</a:t>
            </a:r>
            <a:endParaRPr lang="en-GB" sz="2600"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85750" y="285750"/>
            <a:ext cx="8686800" cy="838200"/>
          </a:xfrm>
        </p:spPr>
        <p:txBody>
          <a:bodyPr/>
          <a:lstStyle/>
          <a:p>
            <a:pPr eaLnBrk="1" hangingPunct="1"/>
            <a:r>
              <a:rPr lang="en-GB" sz="3200" b="1" u="sng" dirty="0" smtClean="0">
                <a:solidFill>
                  <a:schemeClr val="tx1"/>
                </a:solidFill>
                <a:latin typeface="Times New Roman" pitchFamily="18" charset="0"/>
                <a:cs typeface="Times New Roman" pitchFamily="18" charset="0"/>
              </a:rPr>
              <a:t>Many Men Find It Hard To Understand A Women’s Level Of Emotional Worry</a:t>
            </a:r>
          </a:p>
        </p:txBody>
      </p:sp>
      <p:sp>
        <p:nvSpPr>
          <p:cNvPr id="5" name="Slide Number Placeholder 4"/>
          <p:cNvSpPr>
            <a:spLocks noGrp="1"/>
          </p:cNvSpPr>
          <p:nvPr>
            <p:ph type="sldNum" sz="quarter" idx="12"/>
          </p:nvPr>
        </p:nvSpPr>
        <p:spPr/>
        <p:txBody>
          <a:bodyPr/>
          <a:lstStyle/>
          <a:p>
            <a:pPr>
              <a:defRPr/>
            </a:pPr>
            <a:fld id="{AB8C2558-ED95-4633-83E1-A8E67AA32CA7}" type="slidenum">
              <a:rPr lang="en-US"/>
              <a:pPr>
                <a:defRPr/>
              </a:pPr>
              <a:t>28</a:t>
            </a:fld>
            <a:endParaRPr lang="en-US"/>
          </a:p>
        </p:txBody>
      </p:sp>
      <p:sp>
        <p:nvSpPr>
          <p:cNvPr id="59396" name="Content Placeholder 2"/>
          <p:cNvSpPr>
            <a:spLocks noGrp="1"/>
          </p:cNvSpPr>
          <p:nvPr>
            <p:ph sz="quarter" idx="1"/>
          </p:nvPr>
        </p:nvSpPr>
        <p:spPr>
          <a:xfrm>
            <a:off x="304800" y="1428750"/>
            <a:ext cx="8686800" cy="4857750"/>
          </a:xfrm>
        </p:spPr>
        <p:txBody>
          <a:bodyPr/>
          <a:lstStyle/>
          <a:p>
            <a:pPr eaLnBrk="1" hangingPunct="1">
              <a:buFont typeface="Wingdings" pitchFamily="2" charset="2"/>
              <a:buChar char="Ø"/>
            </a:pPr>
            <a:r>
              <a:rPr lang="en-GB" b="1" dirty="0" smtClean="0">
                <a:cs typeface="Times New Roman" pitchFamily="18" charset="0"/>
              </a:rPr>
              <a:t>It’s hard for men to understand how much worry goes on in many women’s brains. </a:t>
            </a:r>
          </a:p>
          <a:p>
            <a:pPr eaLnBrk="1" hangingPunct="1">
              <a:buFont typeface="Wingdings" pitchFamily="2" charset="2"/>
              <a:buChar char="Ø"/>
            </a:pPr>
            <a:r>
              <a:rPr lang="en-GB" b="1" dirty="0" smtClean="0">
                <a:cs typeface="Times New Roman" pitchFamily="18" charset="0"/>
              </a:rPr>
              <a:t>If we can compare:</a:t>
            </a:r>
          </a:p>
          <a:p>
            <a:pPr lvl="1" eaLnBrk="1" hangingPunct="1"/>
            <a:r>
              <a:rPr lang="en-GB" sz="2800" b="1" dirty="0" smtClean="0">
                <a:solidFill>
                  <a:schemeClr val="tx1"/>
                </a:solidFill>
                <a:cs typeface="Times New Roman" pitchFamily="18" charset="0"/>
              </a:rPr>
              <a:t>Imagine as a man that you’ve lost the keys to your car, you can’t find them anywhere, and you have an important meeting in 1/2 hr</a:t>
            </a:r>
          </a:p>
          <a:p>
            <a:pPr lvl="1" eaLnBrk="1" hangingPunct="1"/>
            <a:r>
              <a:rPr lang="en-GB" sz="2800" b="1" dirty="0" smtClean="0">
                <a:solidFill>
                  <a:schemeClr val="tx1"/>
                </a:solidFill>
                <a:cs typeface="Times New Roman" pitchFamily="18" charset="0"/>
              </a:rPr>
              <a:t>That level of frustration and anxiousness is similar to the worry level that many women experience many days of their life  </a:t>
            </a:r>
          </a:p>
        </p:txBody>
      </p:sp>
      <p:sp>
        <p:nvSpPr>
          <p:cNvPr id="59397"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33" descr="Large confetti"/>
          <p:cNvSpPr>
            <a:spLocks noGrp="1" noChangeArrowheads="1"/>
          </p:cNvSpPr>
          <p:nvPr>
            <p:ph type="sldNum" sz="quarter" idx="12"/>
          </p:nvPr>
        </p:nvSpPr>
        <p:spPr/>
        <p:txBody>
          <a:bodyPr/>
          <a:lstStyle/>
          <a:p>
            <a:pPr>
              <a:defRPr/>
            </a:pPr>
            <a:fld id="{ADB4A9AB-E8EA-42A3-BA65-61C5DF270CB1}" type="slidenum">
              <a:rPr lang="en-US"/>
              <a:pPr>
                <a:defRPr/>
              </a:pPr>
              <a:t>29</a:t>
            </a:fld>
            <a:endParaRPr lang="en-US"/>
          </a:p>
        </p:txBody>
      </p:sp>
      <p:grpSp>
        <p:nvGrpSpPr>
          <p:cNvPr id="2" name="Group 2"/>
          <p:cNvGrpSpPr>
            <a:grpSpLocks/>
          </p:cNvGrpSpPr>
          <p:nvPr/>
        </p:nvGrpSpPr>
        <p:grpSpPr bwMode="auto">
          <a:xfrm>
            <a:off x="5170714" y="228600"/>
            <a:ext cx="3973286" cy="6019800"/>
            <a:chOff x="1344" y="144"/>
            <a:chExt cx="3092" cy="3792"/>
          </a:xfrm>
        </p:grpSpPr>
        <p:pic>
          <p:nvPicPr>
            <p:cNvPr id="66570" name="Picture 3"/>
            <p:cNvPicPr>
              <a:picLocks noChangeAspect="1" noChangeArrowheads="1"/>
            </p:cNvPicPr>
            <p:nvPr/>
          </p:nvPicPr>
          <p:blipFill>
            <a:blip r:embed="rId2" cstate="print"/>
            <a:srcRect/>
            <a:stretch>
              <a:fillRect/>
            </a:stretch>
          </p:blipFill>
          <p:spPr bwMode="auto">
            <a:xfrm>
              <a:off x="1344" y="144"/>
              <a:ext cx="3092" cy="3792"/>
            </a:xfrm>
            <a:prstGeom prst="rect">
              <a:avLst/>
            </a:prstGeom>
            <a:noFill/>
            <a:ln w="9525">
              <a:noFill/>
              <a:miter lim="800000"/>
              <a:headEnd/>
              <a:tailEnd/>
            </a:ln>
          </p:spPr>
        </p:pic>
        <p:sp>
          <p:nvSpPr>
            <p:cNvPr id="66571" name="Rectangle 4"/>
            <p:cNvSpPr>
              <a:spLocks noChangeArrowheads="1"/>
            </p:cNvSpPr>
            <p:nvPr/>
          </p:nvSpPr>
          <p:spPr bwMode="auto">
            <a:xfrm>
              <a:off x="1392"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6572" name="Rectangle 5"/>
            <p:cNvSpPr>
              <a:spLocks noChangeArrowheads="1"/>
            </p:cNvSpPr>
            <p:nvPr/>
          </p:nvSpPr>
          <p:spPr bwMode="auto">
            <a:xfrm>
              <a:off x="1392" y="1200"/>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6573" name="Rectangle 6"/>
            <p:cNvSpPr>
              <a:spLocks noChangeArrowheads="1"/>
            </p:cNvSpPr>
            <p:nvPr/>
          </p:nvSpPr>
          <p:spPr bwMode="auto">
            <a:xfrm>
              <a:off x="2880" y="1056"/>
              <a:ext cx="1248" cy="72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6574" name="Rectangle 7"/>
            <p:cNvSpPr>
              <a:spLocks noChangeArrowheads="1"/>
            </p:cNvSpPr>
            <p:nvPr/>
          </p:nvSpPr>
          <p:spPr bwMode="auto">
            <a:xfrm>
              <a:off x="2880"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6575" name="Rectangle 8"/>
            <p:cNvSpPr>
              <a:spLocks noChangeArrowheads="1"/>
            </p:cNvSpPr>
            <p:nvPr/>
          </p:nvSpPr>
          <p:spPr bwMode="auto">
            <a:xfrm>
              <a:off x="1488" y="3456"/>
              <a:ext cx="1200" cy="336"/>
            </a:xfrm>
            <a:prstGeom prst="rect">
              <a:avLst/>
            </a:prstGeom>
            <a:noFill/>
            <a:ln w="9525">
              <a:noFill/>
              <a:miter lim="800000"/>
              <a:headEnd/>
              <a:tailEnd/>
            </a:ln>
          </p:spPr>
          <p:txBody>
            <a:bodyPr/>
            <a:lstStyle/>
            <a:p>
              <a:pPr marL="342900" indent="-342900">
                <a:spcBef>
                  <a:spcPct val="20000"/>
                </a:spcBef>
                <a:buSzPct val="85000"/>
              </a:pPr>
              <a:endParaRPr lang="en-GB" b="1"/>
            </a:p>
          </p:txBody>
        </p:sp>
        <p:sp>
          <p:nvSpPr>
            <p:cNvPr id="66576" name="Rectangle 9"/>
            <p:cNvSpPr>
              <a:spLocks noChangeArrowheads="1"/>
            </p:cNvSpPr>
            <p:nvPr/>
          </p:nvSpPr>
          <p:spPr bwMode="auto">
            <a:xfrm>
              <a:off x="2880" y="3456"/>
              <a:ext cx="1200" cy="336"/>
            </a:xfrm>
            <a:prstGeom prst="rect">
              <a:avLst/>
            </a:prstGeom>
            <a:noFill/>
            <a:ln w="9525">
              <a:noFill/>
              <a:miter lim="800000"/>
              <a:headEnd/>
              <a:tailEnd/>
            </a:ln>
          </p:spPr>
          <p:txBody>
            <a:bodyPr/>
            <a:lstStyle/>
            <a:p>
              <a:pPr marL="342900" indent="-342900">
                <a:spcBef>
                  <a:spcPct val="20000"/>
                </a:spcBef>
                <a:buSzPct val="85000"/>
              </a:pPr>
              <a:endParaRPr lang="en-GB" b="1"/>
            </a:p>
          </p:txBody>
        </p:sp>
      </p:grpSp>
      <p:sp>
        <p:nvSpPr>
          <p:cNvPr id="66564" name="Rectangle 10"/>
          <p:cNvSpPr>
            <a:spLocks noChangeArrowheads="1"/>
          </p:cNvSpPr>
          <p:nvPr/>
        </p:nvSpPr>
        <p:spPr bwMode="auto">
          <a:xfrm>
            <a:off x="152400" y="260648"/>
            <a:ext cx="5283696" cy="6063952"/>
          </a:xfrm>
          <a:prstGeom prst="rect">
            <a:avLst/>
          </a:prstGeom>
          <a:solidFill>
            <a:srgbClr val="99FFCC"/>
          </a:solidFill>
          <a:ln w="9525">
            <a:noFill/>
            <a:miter lim="800000"/>
            <a:headEnd/>
            <a:tailEnd/>
          </a:ln>
        </p:spPr>
        <p:txBody>
          <a:bodyPr/>
          <a:lstStyle/>
          <a:p>
            <a:pPr>
              <a:spcBef>
                <a:spcPts val="0"/>
              </a:spcBef>
              <a:buSzPct val="85000"/>
            </a:pPr>
            <a:r>
              <a:rPr lang="fi-FI" b="1" dirty="0"/>
              <a:t>– Since her brain is fully connected most women have no place them to go </a:t>
            </a:r>
            <a:r>
              <a:rPr lang="fi-FI" b="1" dirty="0" smtClean="0"/>
              <a:t>to deal with their emotional worries</a:t>
            </a:r>
            <a:endParaRPr lang="fi-FI" b="1" dirty="0"/>
          </a:p>
          <a:p>
            <a:pPr>
              <a:spcBef>
                <a:spcPts val="0"/>
              </a:spcBef>
              <a:buSzPct val="85000"/>
              <a:buFontTx/>
              <a:buChar char="-"/>
            </a:pPr>
            <a:r>
              <a:rPr lang="fi-FI" b="1" dirty="0"/>
              <a:t> So </a:t>
            </a:r>
            <a:r>
              <a:rPr lang="fi-FI" b="1" dirty="0" smtClean="0"/>
              <a:t>women typically de-stress </a:t>
            </a:r>
            <a:r>
              <a:rPr lang="fi-FI" b="1" dirty="0"/>
              <a:t>through talking about </a:t>
            </a:r>
            <a:r>
              <a:rPr lang="fi-FI" b="1" dirty="0" smtClean="0"/>
              <a:t>their problems</a:t>
            </a:r>
            <a:endParaRPr lang="fi-FI" b="1" dirty="0"/>
          </a:p>
          <a:p>
            <a:pPr>
              <a:spcBef>
                <a:spcPts val="0"/>
              </a:spcBef>
              <a:buSzPct val="85000"/>
              <a:buFontTx/>
              <a:buChar char="-"/>
            </a:pPr>
            <a:r>
              <a:rPr lang="en-GB" b="1" dirty="0" smtClean="0"/>
              <a:t> In the past, her network of friends and family would have acted as support system to listen to her worries </a:t>
            </a:r>
          </a:p>
          <a:p>
            <a:pPr>
              <a:spcBef>
                <a:spcPts val="0"/>
              </a:spcBef>
              <a:buSzPct val="85000"/>
              <a:buFontTx/>
              <a:buChar char="-"/>
            </a:pPr>
            <a:r>
              <a:rPr lang="en-GB" b="1" dirty="0" smtClean="0"/>
              <a:t> She </a:t>
            </a:r>
            <a:r>
              <a:rPr lang="en-GB" b="1" dirty="0"/>
              <a:t>can then see her life in a more balanced, less stressful way </a:t>
            </a:r>
            <a:endParaRPr lang="en-GB" b="1" dirty="0" smtClean="0"/>
          </a:p>
          <a:p>
            <a:pPr>
              <a:spcBef>
                <a:spcPts val="0"/>
              </a:spcBef>
              <a:buSzPct val="85000"/>
              <a:buFontTx/>
              <a:buChar char="-"/>
            </a:pPr>
            <a:r>
              <a:rPr lang="en-GB" b="1" dirty="0" smtClean="0"/>
              <a:t> With many women today having only a small support system many men find they need to make time to regularly listen to her worries. </a:t>
            </a:r>
          </a:p>
          <a:p>
            <a:pPr>
              <a:spcBef>
                <a:spcPts val="0"/>
              </a:spcBef>
              <a:buSzPct val="85000"/>
              <a:buFontTx/>
              <a:buChar char="-"/>
            </a:pPr>
            <a:r>
              <a:rPr lang="en-GB" b="1" dirty="0" smtClean="0"/>
              <a:t> Alternatively, she finds a network of friends to regularly go out with</a:t>
            </a:r>
            <a:endParaRPr lang="en-GB" b="1" dirty="0"/>
          </a:p>
        </p:txBody>
      </p:sp>
      <p:sp>
        <p:nvSpPr>
          <p:cNvPr id="66565" name="Rectangle 14"/>
          <p:cNvSpPr>
            <a:spLocks noChangeArrowheads="1"/>
          </p:cNvSpPr>
          <p:nvPr/>
        </p:nvSpPr>
        <p:spPr bwMode="auto">
          <a:xfrm>
            <a:off x="6300192" y="332656"/>
            <a:ext cx="1828800" cy="609600"/>
          </a:xfrm>
          <a:prstGeom prst="rect">
            <a:avLst/>
          </a:prstGeom>
          <a:solidFill>
            <a:srgbClr val="FFFFFF"/>
          </a:solidFill>
          <a:ln w="9525">
            <a:noFill/>
            <a:miter lim="800000"/>
            <a:headEnd/>
            <a:tailEnd/>
          </a:ln>
        </p:spPr>
        <p:txBody>
          <a:bodyPr/>
          <a:lstStyle/>
          <a:p>
            <a:pPr>
              <a:spcBef>
                <a:spcPct val="20000"/>
              </a:spcBef>
              <a:buSzPct val="85000"/>
            </a:pPr>
            <a:r>
              <a:rPr lang="fi-FI" sz="2600" b="1" dirty="0"/>
              <a:t>Her Brain</a:t>
            </a:r>
            <a:endParaRPr lang="en-GB" sz="2600" b="1" dirty="0"/>
          </a:p>
        </p:txBody>
      </p:sp>
      <p:sp>
        <p:nvSpPr>
          <p:cNvPr id="66567" name="Line 16"/>
          <p:cNvSpPr>
            <a:spLocks noChangeShapeType="1"/>
          </p:cNvSpPr>
          <p:nvPr/>
        </p:nvSpPr>
        <p:spPr bwMode="auto">
          <a:xfrm flipH="1">
            <a:off x="6096000" y="2819400"/>
            <a:ext cx="990600" cy="457200"/>
          </a:xfrm>
          <a:prstGeom prst="line">
            <a:avLst/>
          </a:prstGeom>
          <a:noFill/>
          <a:ln w="114300">
            <a:solidFill>
              <a:srgbClr val="FF0000"/>
            </a:solidFill>
            <a:round/>
            <a:headEnd type="triangle" w="med" len="med"/>
            <a:tailEnd/>
          </a:ln>
        </p:spPr>
        <p:txBody>
          <a:bodyPr wrap="none"/>
          <a:lstStyle/>
          <a:p>
            <a:endParaRPr lang="en-GB"/>
          </a:p>
        </p:txBody>
      </p:sp>
      <p:pic>
        <p:nvPicPr>
          <p:cNvPr id="66568" name="Picture 19"/>
          <p:cNvPicPr>
            <a:picLocks noChangeAspect="1" noChangeArrowheads="1"/>
          </p:cNvPicPr>
          <p:nvPr/>
        </p:nvPicPr>
        <p:blipFill>
          <a:blip r:embed="rId3" cstate="print"/>
          <a:srcRect/>
          <a:stretch>
            <a:fillRect/>
          </a:stretch>
        </p:blipFill>
        <p:spPr bwMode="auto">
          <a:xfrm>
            <a:off x="6156176" y="1556792"/>
            <a:ext cx="1891379" cy="2556520"/>
          </a:xfrm>
          <a:prstGeom prst="rect">
            <a:avLst/>
          </a:prstGeom>
          <a:noFill/>
          <a:ln w="9525">
            <a:noFill/>
            <a:miter lim="800000"/>
            <a:headEnd/>
            <a:tailEnd/>
          </a:ln>
        </p:spPr>
      </p:pic>
      <p:sp>
        <p:nvSpPr>
          <p:cNvPr id="66569"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Large confetti"/>
          <p:cNvSpPr>
            <a:spLocks noGrp="1" noChangeArrowheads="1"/>
          </p:cNvSpPr>
          <p:nvPr>
            <p:ph type="title"/>
          </p:nvPr>
        </p:nvSpPr>
        <p:spPr>
          <a:xfrm>
            <a:off x="214313" y="214313"/>
            <a:ext cx="8686800" cy="928687"/>
          </a:xfrm>
        </p:spPr>
        <p:txBody>
          <a:bodyPr/>
          <a:lstStyle/>
          <a:p>
            <a:pPr eaLnBrk="1" hangingPunct="1"/>
            <a:r>
              <a:rPr lang="en-GB" sz="3200" b="1" u="sng" dirty="0" smtClean="0">
                <a:solidFill>
                  <a:schemeClr val="tx1"/>
                </a:solidFill>
                <a:latin typeface="Times New Roman" pitchFamily="18" charset="0"/>
                <a:cs typeface="Times New Roman" pitchFamily="18" charset="0"/>
              </a:rPr>
              <a:t>Relating across the gender divide is very much like relating to someone from another culture:</a:t>
            </a:r>
          </a:p>
        </p:txBody>
      </p:sp>
      <p:sp>
        <p:nvSpPr>
          <p:cNvPr id="6" name="Rectangle 1033" descr="Large confetti"/>
          <p:cNvSpPr>
            <a:spLocks noGrp="1" noChangeArrowheads="1"/>
          </p:cNvSpPr>
          <p:nvPr>
            <p:ph type="sldNum" sz="quarter" idx="12"/>
          </p:nvPr>
        </p:nvSpPr>
        <p:spPr/>
        <p:txBody>
          <a:bodyPr/>
          <a:lstStyle/>
          <a:p>
            <a:pPr>
              <a:defRPr/>
            </a:pPr>
            <a:fld id="{9A121841-0FD5-4762-8C81-C43644B0B7F5}" type="slidenum">
              <a:rPr lang="en-US"/>
              <a:pPr>
                <a:defRPr/>
              </a:pPr>
              <a:t>3</a:t>
            </a:fld>
            <a:endParaRPr lang="en-US"/>
          </a:p>
        </p:txBody>
      </p:sp>
      <p:sp>
        <p:nvSpPr>
          <p:cNvPr id="19460" name="Rectangle 3"/>
          <p:cNvSpPr>
            <a:spLocks noGrp="1" noChangeArrowheads="1"/>
          </p:cNvSpPr>
          <p:nvPr>
            <p:ph sz="quarter" idx="1"/>
          </p:nvPr>
        </p:nvSpPr>
        <p:spPr>
          <a:xfrm>
            <a:off x="179512" y="1357313"/>
            <a:ext cx="6840760" cy="5096023"/>
          </a:xfrm>
        </p:spPr>
        <p:txBody>
          <a:bodyPr/>
          <a:lstStyle/>
          <a:p>
            <a:pPr marL="355600" indent="-355600" eaLnBrk="1" hangingPunct="1">
              <a:defRPr/>
            </a:pPr>
            <a:r>
              <a:rPr lang="en-GB" sz="3200" b="1" dirty="0" smtClean="0"/>
              <a:t>If you went to Japan you would learn to eat with chopsticks as way to relate better with people</a:t>
            </a:r>
          </a:p>
          <a:p>
            <a:pPr marL="355600" indent="-355600" eaLnBrk="1" hangingPunct="1">
              <a:defRPr/>
            </a:pPr>
            <a:r>
              <a:rPr lang="en-GB" sz="3200" b="1" dirty="0" smtClean="0"/>
              <a:t>If you want to be </a:t>
            </a:r>
            <a:r>
              <a:rPr lang="en-GB" sz="3200" b="1" u="sng" dirty="0" smtClean="0"/>
              <a:t>effective</a:t>
            </a:r>
            <a:r>
              <a:rPr lang="en-GB" sz="3200" b="1" dirty="0" smtClean="0"/>
              <a:t> in relating with the opposite sex then, when necessary, it’s good you develop ways of relating that the opposite gender can understand and connect with – even though it’s not your natural way of doing things</a:t>
            </a:r>
          </a:p>
          <a:p>
            <a:pPr marL="514350" indent="-514350" eaLnBrk="1" hangingPunct="1">
              <a:defRPr/>
            </a:pPr>
            <a:endParaRPr lang="en-GB" sz="3200" b="1" dirty="0" smtClean="0">
              <a:cs typeface="Times New Roman" pitchFamily="18" charset="0"/>
            </a:endParaRPr>
          </a:p>
        </p:txBody>
      </p:sp>
      <p:sp>
        <p:nvSpPr>
          <p:cNvPr id="20485" name="Footer Placeholder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pic>
        <p:nvPicPr>
          <p:cNvPr id="20486" name="Picture 7"/>
          <p:cNvPicPr>
            <a:picLocks noChangeAspect="1" noChangeArrowheads="1"/>
          </p:cNvPicPr>
          <p:nvPr/>
        </p:nvPicPr>
        <p:blipFill>
          <a:blip r:embed="rId2" cstate="print"/>
          <a:srcRect/>
          <a:stretch>
            <a:fillRect/>
          </a:stretch>
        </p:blipFill>
        <p:spPr bwMode="auto">
          <a:xfrm>
            <a:off x="6858186" y="3789040"/>
            <a:ext cx="2285814" cy="279343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33" descr="Large confetti"/>
          <p:cNvSpPr>
            <a:spLocks noGrp="1" noChangeArrowheads="1"/>
          </p:cNvSpPr>
          <p:nvPr>
            <p:ph type="sldNum" sz="quarter" idx="12"/>
          </p:nvPr>
        </p:nvSpPr>
        <p:spPr/>
        <p:txBody>
          <a:bodyPr/>
          <a:lstStyle/>
          <a:p>
            <a:pPr>
              <a:defRPr/>
            </a:pPr>
            <a:fld id="{43D63C34-81D0-4BBF-BD9A-80735D62974D}" type="slidenum">
              <a:rPr lang="en-US"/>
              <a:pPr>
                <a:defRPr/>
              </a:pPr>
              <a:t>30</a:t>
            </a:fld>
            <a:endParaRPr lang="en-US"/>
          </a:p>
        </p:txBody>
      </p:sp>
      <p:grpSp>
        <p:nvGrpSpPr>
          <p:cNvPr id="2" name="Group 2"/>
          <p:cNvGrpSpPr>
            <a:grpSpLocks/>
          </p:cNvGrpSpPr>
          <p:nvPr/>
        </p:nvGrpSpPr>
        <p:grpSpPr bwMode="auto">
          <a:xfrm>
            <a:off x="3962400" y="228600"/>
            <a:ext cx="4908550" cy="6019800"/>
            <a:chOff x="1344" y="144"/>
            <a:chExt cx="3092" cy="3792"/>
          </a:xfrm>
        </p:grpSpPr>
        <p:pic>
          <p:nvPicPr>
            <p:cNvPr id="67596" name="Picture 3"/>
            <p:cNvPicPr>
              <a:picLocks noChangeAspect="1" noChangeArrowheads="1"/>
            </p:cNvPicPr>
            <p:nvPr/>
          </p:nvPicPr>
          <p:blipFill>
            <a:blip r:embed="rId2" cstate="print"/>
            <a:srcRect/>
            <a:stretch>
              <a:fillRect/>
            </a:stretch>
          </p:blipFill>
          <p:spPr bwMode="auto">
            <a:xfrm>
              <a:off x="1344" y="144"/>
              <a:ext cx="3092" cy="3792"/>
            </a:xfrm>
            <a:prstGeom prst="rect">
              <a:avLst/>
            </a:prstGeom>
            <a:noFill/>
            <a:ln w="9525">
              <a:noFill/>
              <a:miter lim="800000"/>
              <a:headEnd/>
              <a:tailEnd/>
            </a:ln>
          </p:spPr>
        </p:pic>
        <p:sp>
          <p:nvSpPr>
            <p:cNvPr id="67597" name="Rectangle 4"/>
            <p:cNvSpPr>
              <a:spLocks noChangeArrowheads="1"/>
            </p:cNvSpPr>
            <p:nvPr/>
          </p:nvSpPr>
          <p:spPr bwMode="auto">
            <a:xfrm>
              <a:off x="1392"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7598" name="Rectangle 5"/>
            <p:cNvSpPr>
              <a:spLocks noChangeArrowheads="1"/>
            </p:cNvSpPr>
            <p:nvPr/>
          </p:nvSpPr>
          <p:spPr bwMode="auto">
            <a:xfrm>
              <a:off x="1392" y="1200"/>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7599" name="Rectangle 6"/>
            <p:cNvSpPr>
              <a:spLocks noChangeArrowheads="1"/>
            </p:cNvSpPr>
            <p:nvPr/>
          </p:nvSpPr>
          <p:spPr bwMode="auto">
            <a:xfrm>
              <a:off x="2880" y="1056"/>
              <a:ext cx="1248" cy="72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7600" name="Rectangle 7"/>
            <p:cNvSpPr>
              <a:spLocks noChangeArrowheads="1"/>
            </p:cNvSpPr>
            <p:nvPr/>
          </p:nvSpPr>
          <p:spPr bwMode="auto">
            <a:xfrm>
              <a:off x="2880"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7601" name="Rectangle 8"/>
            <p:cNvSpPr>
              <a:spLocks noChangeArrowheads="1"/>
            </p:cNvSpPr>
            <p:nvPr/>
          </p:nvSpPr>
          <p:spPr bwMode="auto">
            <a:xfrm>
              <a:off x="1488" y="3456"/>
              <a:ext cx="1200" cy="336"/>
            </a:xfrm>
            <a:prstGeom prst="rect">
              <a:avLst/>
            </a:prstGeom>
            <a:noFill/>
            <a:ln w="9525">
              <a:noFill/>
              <a:miter lim="800000"/>
              <a:headEnd/>
              <a:tailEnd/>
            </a:ln>
          </p:spPr>
          <p:txBody>
            <a:bodyPr/>
            <a:lstStyle/>
            <a:p>
              <a:pPr marL="342900" indent="-342900">
                <a:spcBef>
                  <a:spcPct val="20000"/>
                </a:spcBef>
                <a:buSzPct val="85000"/>
              </a:pPr>
              <a:endParaRPr lang="en-GB" b="1"/>
            </a:p>
          </p:txBody>
        </p:sp>
        <p:sp>
          <p:nvSpPr>
            <p:cNvPr id="67602" name="Rectangle 9"/>
            <p:cNvSpPr>
              <a:spLocks noChangeArrowheads="1"/>
            </p:cNvSpPr>
            <p:nvPr/>
          </p:nvSpPr>
          <p:spPr bwMode="auto">
            <a:xfrm>
              <a:off x="2880" y="3456"/>
              <a:ext cx="1200" cy="336"/>
            </a:xfrm>
            <a:prstGeom prst="rect">
              <a:avLst/>
            </a:prstGeom>
            <a:noFill/>
            <a:ln w="9525">
              <a:noFill/>
              <a:miter lim="800000"/>
              <a:headEnd/>
              <a:tailEnd/>
            </a:ln>
          </p:spPr>
          <p:txBody>
            <a:bodyPr/>
            <a:lstStyle/>
            <a:p>
              <a:pPr marL="342900" indent="-342900">
                <a:spcBef>
                  <a:spcPct val="20000"/>
                </a:spcBef>
                <a:buSzPct val="85000"/>
              </a:pPr>
              <a:endParaRPr lang="en-GB" b="1"/>
            </a:p>
          </p:txBody>
        </p:sp>
      </p:grpSp>
      <p:sp>
        <p:nvSpPr>
          <p:cNvPr id="67588" name="Rectangle 10"/>
          <p:cNvSpPr>
            <a:spLocks noChangeArrowheads="1"/>
          </p:cNvSpPr>
          <p:nvPr/>
        </p:nvSpPr>
        <p:spPr bwMode="auto">
          <a:xfrm>
            <a:off x="214313" y="1357313"/>
            <a:ext cx="3929062" cy="4681537"/>
          </a:xfrm>
          <a:prstGeom prst="rect">
            <a:avLst/>
          </a:prstGeom>
          <a:noFill/>
          <a:ln w="9525">
            <a:noFill/>
            <a:miter lim="800000"/>
            <a:headEnd/>
            <a:tailEnd/>
          </a:ln>
        </p:spPr>
        <p:txBody>
          <a:bodyPr/>
          <a:lstStyle/>
          <a:p>
            <a:pPr>
              <a:spcBef>
                <a:spcPct val="20000"/>
              </a:spcBef>
              <a:buSzPct val="85000"/>
              <a:buFontTx/>
              <a:buChar char="-"/>
            </a:pPr>
            <a:r>
              <a:rPr lang="fi-FI" sz="2800" b="1" dirty="0"/>
              <a:t> She can think more deeply about the issues</a:t>
            </a:r>
          </a:p>
          <a:p>
            <a:pPr>
              <a:spcBef>
                <a:spcPct val="20000"/>
              </a:spcBef>
              <a:buSzPct val="85000"/>
              <a:buFontTx/>
              <a:buChar char="-"/>
            </a:pPr>
            <a:r>
              <a:rPr lang="en-GB" sz="2800" b="1" dirty="0"/>
              <a:t> And then start to make rational plans about what she will do next </a:t>
            </a:r>
          </a:p>
          <a:p>
            <a:pPr>
              <a:spcBef>
                <a:spcPct val="20000"/>
              </a:spcBef>
              <a:buSzPct val="85000"/>
            </a:pPr>
            <a:r>
              <a:rPr lang="en-GB" sz="2800" b="1" dirty="0"/>
              <a:t>= less worries</a:t>
            </a:r>
          </a:p>
          <a:p>
            <a:pPr>
              <a:spcBef>
                <a:spcPct val="20000"/>
              </a:spcBef>
              <a:buSzPct val="85000"/>
            </a:pPr>
            <a:r>
              <a:rPr lang="en-GB" sz="2800" b="1" dirty="0"/>
              <a:t>- Then she can remember  how wonderful he is really is. </a:t>
            </a:r>
          </a:p>
        </p:txBody>
      </p:sp>
      <p:sp>
        <p:nvSpPr>
          <p:cNvPr id="67589" name="Rectangle 13"/>
          <p:cNvSpPr>
            <a:spLocks noChangeArrowheads="1"/>
          </p:cNvSpPr>
          <p:nvPr/>
        </p:nvSpPr>
        <p:spPr bwMode="auto">
          <a:xfrm>
            <a:off x="214313" y="214313"/>
            <a:ext cx="4000500" cy="954087"/>
          </a:xfrm>
          <a:prstGeom prst="rect">
            <a:avLst/>
          </a:prstGeom>
          <a:noFill/>
          <a:ln w="9525">
            <a:noFill/>
            <a:miter lim="800000"/>
            <a:headEnd/>
            <a:tailEnd/>
          </a:ln>
        </p:spPr>
        <p:txBody>
          <a:bodyPr>
            <a:spAutoFit/>
          </a:bodyPr>
          <a:lstStyle/>
          <a:p>
            <a:pPr>
              <a:spcBef>
                <a:spcPct val="20000"/>
              </a:spcBef>
              <a:buSzPct val="85000"/>
            </a:pPr>
            <a:r>
              <a:rPr lang="fi-FI" sz="2800" b="1" u="sng" dirty="0"/>
              <a:t>Sharing </a:t>
            </a:r>
            <a:r>
              <a:rPr lang="fi-FI" sz="2800" b="1" u="sng" dirty="0" smtClean="0"/>
              <a:t>her worries is </a:t>
            </a:r>
            <a:r>
              <a:rPr lang="fi-FI" sz="2800" b="1" u="sng" dirty="0"/>
              <a:t>also useful because: </a:t>
            </a:r>
          </a:p>
        </p:txBody>
      </p:sp>
      <p:sp>
        <p:nvSpPr>
          <p:cNvPr id="67590" name="Rectangle 15"/>
          <p:cNvSpPr>
            <a:spLocks noChangeArrowheads="1"/>
          </p:cNvSpPr>
          <p:nvPr/>
        </p:nvSpPr>
        <p:spPr bwMode="auto">
          <a:xfrm>
            <a:off x="5486400" y="381000"/>
            <a:ext cx="1828800" cy="609600"/>
          </a:xfrm>
          <a:prstGeom prst="rect">
            <a:avLst/>
          </a:prstGeom>
          <a:solidFill>
            <a:srgbClr val="FFFFFF"/>
          </a:solidFill>
          <a:ln w="9525">
            <a:noFill/>
            <a:miter lim="800000"/>
            <a:headEnd/>
            <a:tailEnd/>
          </a:ln>
        </p:spPr>
        <p:txBody>
          <a:bodyPr/>
          <a:lstStyle/>
          <a:p>
            <a:pPr>
              <a:spcBef>
                <a:spcPct val="20000"/>
              </a:spcBef>
              <a:buSzPct val="85000"/>
            </a:pPr>
            <a:r>
              <a:rPr lang="fi-FI" sz="2600" b="1"/>
              <a:t>Her Brain</a:t>
            </a:r>
            <a:endParaRPr lang="en-GB" sz="2600" b="1"/>
          </a:p>
        </p:txBody>
      </p:sp>
      <p:sp>
        <p:nvSpPr>
          <p:cNvPr id="67591" name="Rectangle 19"/>
          <p:cNvSpPr>
            <a:spLocks noChangeArrowheads="1"/>
          </p:cNvSpPr>
          <p:nvPr/>
        </p:nvSpPr>
        <p:spPr bwMode="auto">
          <a:xfrm>
            <a:off x="4076700" y="3019425"/>
            <a:ext cx="9144000" cy="0"/>
          </a:xfrm>
          <a:prstGeom prst="rect">
            <a:avLst/>
          </a:prstGeom>
          <a:noFill/>
          <a:ln w="9525">
            <a:noFill/>
            <a:miter lim="800000"/>
            <a:headEnd/>
            <a:tailEnd/>
          </a:ln>
        </p:spPr>
        <p:txBody>
          <a:bodyPr>
            <a:spAutoFit/>
          </a:bodyPr>
          <a:lstStyle/>
          <a:p>
            <a:endParaRPr lang="en-GB"/>
          </a:p>
        </p:txBody>
      </p:sp>
      <p:sp>
        <p:nvSpPr>
          <p:cNvPr id="67592" name="Rectangle 21"/>
          <p:cNvSpPr>
            <a:spLocks noChangeArrowheads="1"/>
          </p:cNvSpPr>
          <p:nvPr/>
        </p:nvSpPr>
        <p:spPr bwMode="auto">
          <a:xfrm>
            <a:off x="4124325" y="3081338"/>
            <a:ext cx="9144000" cy="0"/>
          </a:xfrm>
          <a:prstGeom prst="rect">
            <a:avLst/>
          </a:prstGeom>
          <a:noFill/>
          <a:ln w="9525">
            <a:noFill/>
            <a:miter lim="800000"/>
            <a:headEnd/>
            <a:tailEnd/>
          </a:ln>
        </p:spPr>
        <p:txBody>
          <a:bodyPr>
            <a:spAutoFit/>
          </a:bodyPr>
          <a:lstStyle/>
          <a:p>
            <a:endParaRPr lang="en-GB"/>
          </a:p>
        </p:txBody>
      </p:sp>
      <p:sp>
        <p:nvSpPr>
          <p:cNvPr id="67593" name="Rectangle 23"/>
          <p:cNvSpPr>
            <a:spLocks noChangeArrowheads="1"/>
          </p:cNvSpPr>
          <p:nvPr/>
        </p:nvSpPr>
        <p:spPr bwMode="auto">
          <a:xfrm>
            <a:off x="2533650" y="1695450"/>
            <a:ext cx="9144000" cy="0"/>
          </a:xfrm>
          <a:prstGeom prst="rect">
            <a:avLst/>
          </a:prstGeom>
          <a:noFill/>
          <a:ln w="9525">
            <a:noFill/>
            <a:miter lim="800000"/>
            <a:headEnd/>
            <a:tailEnd/>
          </a:ln>
        </p:spPr>
        <p:txBody>
          <a:bodyPr>
            <a:spAutoFit/>
          </a:bodyPr>
          <a:lstStyle/>
          <a:p>
            <a:endParaRPr lang="en-GB"/>
          </a:p>
        </p:txBody>
      </p:sp>
      <p:pic>
        <p:nvPicPr>
          <p:cNvPr id="67594" name="Picture 26"/>
          <p:cNvPicPr>
            <a:picLocks noChangeAspect="1" noChangeArrowheads="1"/>
          </p:cNvPicPr>
          <p:nvPr/>
        </p:nvPicPr>
        <p:blipFill>
          <a:blip r:embed="rId3" cstate="print"/>
          <a:srcRect/>
          <a:stretch>
            <a:fillRect/>
          </a:stretch>
        </p:blipFill>
        <p:spPr bwMode="auto">
          <a:xfrm>
            <a:off x="4724400" y="1828800"/>
            <a:ext cx="3124200" cy="2200275"/>
          </a:xfrm>
          <a:prstGeom prst="rect">
            <a:avLst/>
          </a:prstGeom>
          <a:noFill/>
          <a:ln w="9525">
            <a:noFill/>
            <a:miter lim="800000"/>
            <a:headEnd/>
            <a:tailEnd/>
          </a:ln>
        </p:spPr>
      </p:pic>
      <p:sp>
        <p:nvSpPr>
          <p:cNvPr id="67595" name="Footer Placeholder 18"/>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3" descr="Large confetti"/>
          <p:cNvSpPr>
            <a:spLocks noGrp="1" noChangeArrowheads="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1937A791-2CB5-402E-9EFA-866C4AAC7DEC}" type="slidenum">
              <a:rPr lang="en-US" smtClean="0"/>
              <a:pPr/>
              <a:t>31</a:t>
            </a:fld>
            <a:endParaRPr lang="en-US" smtClean="0"/>
          </a:p>
        </p:txBody>
      </p:sp>
      <p:sp>
        <p:nvSpPr>
          <p:cNvPr id="68611" name="Rectangle 10"/>
          <p:cNvSpPr>
            <a:spLocks noChangeArrowheads="1"/>
          </p:cNvSpPr>
          <p:nvPr/>
        </p:nvSpPr>
        <p:spPr bwMode="auto">
          <a:xfrm>
            <a:off x="142875" y="928688"/>
            <a:ext cx="8715375" cy="5319712"/>
          </a:xfrm>
          <a:prstGeom prst="rect">
            <a:avLst/>
          </a:prstGeom>
          <a:noFill/>
          <a:ln w="9525">
            <a:noFill/>
            <a:miter lim="800000"/>
            <a:headEnd/>
            <a:tailEnd/>
          </a:ln>
        </p:spPr>
        <p:txBody>
          <a:bodyPr/>
          <a:lstStyle/>
          <a:p>
            <a:pPr marL="176213" indent="-176213">
              <a:spcBef>
                <a:spcPct val="20000"/>
              </a:spcBef>
              <a:buSzPct val="85000"/>
              <a:buFontTx/>
              <a:buChar char="-"/>
            </a:pPr>
            <a:r>
              <a:rPr lang="fi-FI" sz="2800" b="1" dirty="0"/>
              <a:t> Most men tend to try and fix things by themselves – or they put the problem to one side in their brain and let the subconscious search for answers. </a:t>
            </a:r>
          </a:p>
          <a:p>
            <a:pPr marL="176213" indent="-176213">
              <a:spcBef>
                <a:spcPct val="20000"/>
              </a:spcBef>
              <a:buSzPct val="85000"/>
              <a:buFontTx/>
              <a:buChar char="-"/>
            </a:pPr>
            <a:r>
              <a:rPr lang="fi-FI" sz="2800" b="1" dirty="0"/>
              <a:t> When they are stuck – they then might go to another guy to seek solutions. </a:t>
            </a:r>
          </a:p>
          <a:p>
            <a:pPr marL="176213" indent="-176213">
              <a:spcBef>
                <a:spcPct val="20000"/>
              </a:spcBef>
              <a:buSzPct val="85000"/>
              <a:buFontTx/>
              <a:buChar char="-"/>
            </a:pPr>
            <a:r>
              <a:rPr lang="fi-FI" sz="2800" b="1" dirty="0"/>
              <a:t> The listening man recognises that the talking guy needs advice – so amongst men – </a:t>
            </a:r>
            <a:r>
              <a:rPr lang="fi-FI" sz="2800" b="1" dirty="0" smtClean="0"/>
              <a:t>he is sharing his problem = he needs </a:t>
            </a:r>
            <a:r>
              <a:rPr lang="fi-FI" sz="2800" b="1" dirty="0"/>
              <a:t>ADVICE  </a:t>
            </a:r>
          </a:p>
          <a:p>
            <a:pPr marL="176213" indent="-176213">
              <a:spcBef>
                <a:spcPct val="20000"/>
              </a:spcBef>
              <a:buSzPct val="85000"/>
              <a:buFontTx/>
              <a:buChar char="-"/>
            </a:pPr>
            <a:r>
              <a:rPr lang="fi-FI" sz="2800" b="1" dirty="0"/>
              <a:t> Or they might minimize the problem (It’s not so bad)</a:t>
            </a:r>
          </a:p>
          <a:p>
            <a:pPr marL="176213" indent="-176213">
              <a:spcBef>
                <a:spcPct val="20000"/>
              </a:spcBef>
              <a:buSzPct val="85000"/>
            </a:pPr>
            <a:r>
              <a:rPr lang="fi-FI" sz="2800" b="1" dirty="0"/>
              <a:t>- Most men DO NOT naturally understand ”LISTEN FOR The SAKE OF </a:t>
            </a:r>
            <a:r>
              <a:rPr lang="fi-FI" sz="2800" b="1" dirty="0" smtClean="0"/>
              <a:t>Just SHARING WORRIES”</a:t>
            </a:r>
            <a:endParaRPr lang="fi-FI" sz="2800" b="1" dirty="0"/>
          </a:p>
        </p:txBody>
      </p:sp>
      <p:sp>
        <p:nvSpPr>
          <p:cNvPr id="68612" name="Rectangle 13"/>
          <p:cNvSpPr>
            <a:spLocks noChangeArrowheads="1"/>
          </p:cNvSpPr>
          <p:nvPr/>
        </p:nvSpPr>
        <p:spPr bwMode="auto">
          <a:xfrm>
            <a:off x="214313" y="214313"/>
            <a:ext cx="7715250" cy="646112"/>
          </a:xfrm>
          <a:prstGeom prst="rect">
            <a:avLst/>
          </a:prstGeom>
          <a:noFill/>
          <a:ln w="9525">
            <a:noFill/>
            <a:miter lim="800000"/>
            <a:headEnd/>
            <a:tailEnd/>
          </a:ln>
        </p:spPr>
        <p:txBody>
          <a:bodyPr>
            <a:spAutoFit/>
          </a:bodyPr>
          <a:lstStyle/>
          <a:p>
            <a:pPr>
              <a:spcBef>
                <a:spcPct val="20000"/>
              </a:spcBef>
              <a:buSzPct val="85000"/>
            </a:pPr>
            <a:r>
              <a:rPr lang="fi-FI" sz="3600" b="1" u="sng" dirty="0"/>
              <a:t>Men and listening to </a:t>
            </a:r>
            <a:r>
              <a:rPr lang="fi-FI" sz="3600" b="1" u="sng" dirty="0" smtClean="0"/>
              <a:t>her worries</a:t>
            </a:r>
            <a:endParaRPr lang="fi-FI" sz="3600" b="1" u="sng" dirty="0"/>
          </a:p>
        </p:txBody>
      </p:sp>
      <p:sp>
        <p:nvSpPr>
          <p:cNvPr id="68613" name="Footer Placeholder 1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3" descr="Large confetti"/>
          <p:cNvSpPr>
            <a:spLocks noGrp="1" noChangeArrowheads="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A592D9D1-9CC3-42D2-8C79-8700A75BE6AF}" type="slidenum">
              <a:rPr lang="en-US" smtClean="0"/>
              <a:pPr/>
              <a:t>32</a:t>
            </a:fld>
            <a:endParaRPr lang="en-US" smtClean="0"/>
          </a:p>
        </p:txBody>
      </p:sp>
      <p:grpSp>
        <p:nvGrpSpPr>
          <p:cNvPr id="2" name="Group 2"/>
          <p:cNvGrpSpPr>
            <a:grpSpLocks/>
          </p:cNvGrpSpPr>
          <p:nvPr/>
        </p:nvGrpSpPr>
        <p:grpSpPr bwMode="auto">
          <a:xfrm>
            <a:off x="4499992" y="404664"/>
            <a:ext cx="4436368" cy="5957887"/>
            <a:chOff x="1344" y="144"/>
            <a:chExt cx="3092" cy="3792"/>
          </a:xfrm>
        </p:grpSpPr>
        <p:pic>
          <p:nvPicPr>
            <p:cNvPr id="69641" name="Picture 3"/>
            <p:cNvPicPr>
              <a:picLocks noChangeAspect="1" noChangeArrowheads="1"/>
            </p:cNvPicPr>
            <p:nvPr/>
          </p:nvPicPr>
          <p:blipFill>
            <a:blip r:embed="rId2" cstate="print"/>
            <a:srcRect/>
            <a:stretch>
              <a:fillRect/>
            </a:stretch>
          </p:blipFill>
          <p:spPr bwMode="auto">
            <a:xfrm>
              <a:off x="1344" y="144"/>
              <a:ext cx="3092" cy="3792"/>
            </a:xfrm>
            <a:prstGeom prst="rect">
              <a:avLst/>
            </a:prstGeom>
            <a:noFill/>
            <a:ln w="9525">
              <a:noFill/>
              <a:miter lim="800000"/>
              <a:headEnd/>
              <a:tailEnd/>
            </a:ln>
          </p:spPr>
        </p:pic>
        <p:sp>
          <p:nvSpPr>
            <p:cNvPr id="69642" name="Rectangle 4"/>
            <p:cNvSpPr>
              <a:spLocks noChangeArrowheads="1"/>
            </p:cNvSpPr>
            <p:nvPr/>
          </p:nvSpPr>
          <p:spPr bwMode="auto">
            <a:xfrm>
              <a:off x="1392"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9643" name="Rectangle 5"/>
            <p:cNvSpPr>
              <a:spLocks noChangeArrowheads="1"/>
            </p:cNvSpPr>
            <p:nvPr/>
          </p:nvSpPr>
          <p:spPr bwMode="auto">
            <a:xfrm>
              <a:off x="1392" y="1200"/>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9644" name="Rectangle 6"/>
            <p:cNvSpPr>
              <a:spLocks noChangeArrowheads="1"/>
            </p:cNvSpPr>
            <p:nvPr/>
          </p:nvSpPr>
          <p:spPr bwMode="auto">
            <a:xfrm>
              <a:off x="2880" y="1056"/>
              <a:ext cx="1248" cy="72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9645" name="Rectangle 7"/>
            <p:cNvSpPr>
              <a:spLocks noChangeArrowheads="1"/>
            </p:cNvSpPr>
            <p:nvPr/>
          </p:nvSpPr>
          <p:spPr bwMode="auto">
            <a:xfrm>
              <a:off x="2880"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endParaRPr lang="en-GB" sz="3200" b="1">
                <a:solidFill>
                  <a:srgbClr val="FF0000"/>
                </a:solidFill>
              </a:endParaRPr>
            </a:p>
          </p:txBody>
        </p:sp>
        <p:sp>
          <p:nvSpPr>
            <p:cNvPr id="69646" name="Rectangle 8"/>
            <p:cNvSpPr>
              <a:spLocks noChangeArrowheads="1"/>
            </p:cNvSpPr>
            <p:nvPr/>
          </p:nvSpPr>
          <p:spPr bwMode="auto">
            <a:xfrm>
              <a:off x="1488" y="3456"/>
              <a:ext cx="1200" cy="336"/>
            </a:xfrm>
            <a:prstGeom prst="rect">
              <a:avLst/>
            </a:prstGeom>
            <a:noFill/>
            <a:ln w="9525">
              <a:noFill/>
              <a:miter lim="800000"/>
              <a:headEnd/>
              <a:tailEnd/>
            </a:ln>
          </p:spPr>
          <p:txBody>
            <a:bodyPr/>
            <a:lstStyle/>
            <a:p>
              <a:pPr marL="342900" indent="-342900">
                <a:spcBef>
                  <a:spcPct val="20000"/>
                </a:spcBef>
                <a:buSzPct val="85000"/>
              </a:pPr>
              <a:endParaRPr lang="en-GB" b="1"/>
            </a:p>
          </p:txBody>
        </p:sp>
        <p:sp>
          <p:nvSpPr>
            <p:cNvPr id="69647" name="Rectangle 9"/>
            <p:cNvSpPr>
              <a:spLocks noChangeArrowheads="1"/>
            </p:cNvSpPr>
            <p:nvPr/>
          </p:nvSpPr>
          <p:spPr bwMode="auto">
            <a:xfrm>
              <a:off x="2880" y="3456"/>
              <a:ext cx="1200" cy="336"/>
            </a:xfrm>
            <a:prstGeom prst="rect">
              <a:avLst/>
            </a:prstGeom>
            <a:noFill/>
            <a:ln w="9525">
              <a:noFill/>
              <a:miter lim="800000"/>
              <a:headEnd/>
              <a:tailEnd/>
            </a:ln>
          </p:spPr>
          <p:txBody>
            <a:bodyPr/>
            <a:lstStyle/>
            <a:p>
              <a:pPr marL="342900" indent="-342900">
                <a:spcBef>
                  <a:spcPct val="20000"/>
                </a:spcBef>
                <a:buSzPct val="85000"/>
              </a:pPr>
              <a:endParaRPr lang="en-GB" b="1"/>
            </a:p>
          </p:txBody>
        </p:sp>
      </p:grpSp>
      <p:sp>
        <p:nvSpPr>
          <p:cNvPr id="69636" name="Rectangle 10"/>
          <p:cNvSpPr>
            <a:spLocks noChangeArrowheads="1"/>
          </p:cNvSpPr>
          <p:nvPr/>
        </p:nvSpPr>
        <p:spPr bwMode="auto">
          <a:xfrm>
            <a:off x="285750" y="1214438"/>
            <a:ext cx="4429125" cy="5033962"/>
          </a:xfrm>
          <a:prstGeom prst="rect">
            <a:avLst/>
          </a:prstGeom>
          <a:noFill/>
          <a:ln w="9525">
            <a:noFill/>
            <a:miter lim="800000"/>
            <a:headEnd/>
            <a:tailEnd/>
          </a:ln>
        </p:spPr>
        <p:txBody>
          <a:bodyPr/>
          <a:lstStyle/>
          <a:p>
            <a:pPr>
              <a:spcBef>
                <a:spcPct val="20000"/>
              </a:spcBef>
              <a:buSzPct val="85000"/>
            </a:pPr>
            <a:r>
              <a:rPr lang="fi-FI" sz="2800" b="1" dirty="0"/>
              <a:t>She usually doesn’t want advice or her problems  minimized. She wants the listener to:</a:t>
            </a:r>
          </a:p>
          <a:p>
            <a:pPr>
              <a:spcBef>
                <a:spcPct val="20000"/>
              </a:spcBef>
              <a:buSzPct val="85000"/>
              <a:buFontTx/>
              <a:buChar char="-"/>
            </a:pPr>
            <a:r>
              <a:rPr lang="fi-FI" sz="2800" b="1" dirty="0"/>
              <a:t> Share her burdens </a:t>
            </a:r>
          </a:p>
          <a:p>
            <a:pPr>
              <a:spcBef>
                <a:spcPct val="20000"/>
              </a:spcBef>
              <a:buSzPct val="85000"/>
              <a:buFontTx/>
              <a:buChar char="-"/>
            </a:pPr>
            <a:r>
              <a:rPr lang="fi-FI" sz="2800" b="1" dirty="0"/>
              <a:t> Let her sort out her many problem brain by letting her talk, organize and find her own personal solutions</a:t>
            </a:r>
          </a:p>
        </p:txBody>
      </p:sp>
      <p:sp>
        <p:nvSpPr>
          <p:cNvPr id="69637" name="Rectangle 13"/>
          <p:cNvSpPr>
            <a:spLocks noChangeArrowheads="1"/>
          </p:cNvSpPr>
          <p:nvPr/>
        </p:nvSpPr>
        <p:spPr bwMode="auto">
          <a:xfrm>
            <a:off x="214313" y="214313"/>
            <a:ext cx="4214812" cy="954087"/>
          </a:xfrm>
          <a:prstGeom prst="rect">
            <a:avLst/>
          </a:prstGeom>
          <a:noFill/>
          <a:ln w="9525">
            <a:noFill/>
            <a:miter lim="800000"/>
            <a:headEnd/>
            <a:tailEnd/>
          </a:ln>
        </p:spPr>
        <p:txBody>
          <a:bodyPr>
            <a:spAutoFit/>
          </a:bodyPr>
          <a:lstStyle/>
          <a:p>
            <a:pPr>
              <a:spcBef>
                <a:spcPct val="20000"/>
              </a:spcBef>
              <a:buSzPct val="85000"/>
            </a:pPr>
            <a:r>
              <a:rPr lang="fi-FI" sz="2800" b="1" u="sng" dirty="0"/>
              <a:t>But when she’s sharing her worries... </a:t>
            </a:r>
          </a:p>
        </p:txBody>
      </p:sp>
      <p:sp>
        <p:nvSpPr>
          <p:cNvPr id="69638" name="Rectangle 15"/>
          <p:cNvSpPr>
            <a:spLocks noChangeArrowheads="1"/>
          </p:cNvSpPr>
          <p:nvPr/>
        </p:nvSpPr>
        <p:spPr bwMode="auto">
          <a:xfrm>
            <a:off x="5486400" y="381000"/>
            <a:ext cx="1828800" cy="609600"/>
          </a:xfrm>
          <a:prstGeom prst="rect">
            <a:avLst/>
          </a:prstGeom>
          <a:solidFill>
            <a:srgbClr val="FFFFFF"/>
          </a:solidFill>
          <a:ln w="9525">
            <a:noFill/>
            <a:miter lim="800000"/>
            <a:headEnd/>
            <a:tailEnd/>
          </a:ln>
        </p:spPr>
        <p:txBody>
          <a:bodyPr/>
          <a:lstStyle/>
          <a:p>
            <a:pPr algn="ctr">
              <a:spcBef>
                <a:spcPct val="20000"/>
              </a:spcBef>
              <a:buSzPct val="85000"/>
            </a:pPr>
            <a:r>
              <a:rPr lang="fi-FI" sz="2600" b="1"/>
              <a:t>Her Brain</a:t>
            </a:r>
            <a:endParaRPr lang="en-GB" sz="2600" b="1"/>
          </a:p>
        </p:txBody>
      </p:sp>
      <p:sp>
        <p:nvSpPr>
          <p:cNvPr id="69639" name="Rectangle 15"/>
          <p:cNvSpPr>
            <a:spLocks noChangeArrowheads="1"/>
          </p:cNvSpPr>
          <p:nvPr/>
        </p:nvSpPr>
        <p:spPr bwMode="auto">
          <a:xfrm>
            <a:off x="4724400" y="1828800"/>
            <a:ext cx="4114800" cy="2971800"/>
          </a:xfrm>
          <a:prstGeom prst="rect">
            <a:avLst/>
          </a:prstGeom>
          <a:solidFill>
            <a:srgbClr val="FFFF00"/>
          </a:solidFill>
          <a:ln w="9525">
            <a:noFill/>
            <a:miter lim="800000"/>
            <a:headEnd/>
            <a:tailEnd/>
          </a:ln>
        </p:spPr>
        <p:txBody>
          <a:bodyPr/>
          <a:lstStyle/>
          <a:p>
            <a:pPr algn="ctr">
              <a:spcBef>
                <a:spcPct val="20000"/>
              </a:spcBef>
              <a:buSzPct val="85000"/>
            </a:pPr>
            <a:r>
              <a:rPr lang="fi-FI" sz="2600" b="1"/>
              <a:t>No advice when I’m sorting out my brain please – it’s already crowded enough. And please don’t minimize my problems – to me even small problems look big to me</a:t>
            </a:r>
            <a:endParaRPr lang="en-GB" sz="2600" b="1"/>
          </a:p>
        </p:txBody>
      </p:sp>
      <p:sp>
        <p:nvSpPr>
          <p:cNvPr id="69640" name="Footer Placeholder 1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2" cstate="print"/>
          <a:srcRect/>
          <a:stretch>
            <a:fillRect/>
          </a:stretch>
        </p:blipFill>
        <p:spPr bwMode="auto">
          <a:xfrm>
            <a:off x="5868144" y="1268760"/>
            <a:ext cx="3275856" cy="4227934"/>
          </a:xfrm>
          <a:prstGeom prst="rect">
            <a:avLst/>
          </a:prstGeom>
          <a:noFill/>
          <a:ln w="9525">
            <a:noFill/>
            <a:miter lim="800000"/>
            <a:headEnd/>
            <a:tailEnd/>
          </a:ln>
        </p:spPr>
      </p:pic>
      <p:sp>
        <p:nvSpPr>
          <p:cNvPr id="24" name="Rectangle 23"/>
          <p:cNvSpPr>
            <a:spLocks noChangeArrowheads="1"/>
          </p:cNvSpPr>
          <p:nvPr/>
        </p:nvSpPr>
        <p:spPr bwMode="auto">
          <a:xfrm>
            <a:off x="6228184" y="2996952"/>
            <a:ext cx="1080120" cy="792088"/>
          </a:xfrm>
          <a:prstGeom prst="rect">
            <a:avLst/>
          </a:prstGeom>
          <a:solidFill>
            <a:srgbClr val="FFFFFF"/>
          </a:solidFill>
          <a:ln w="9525">
            <a:noFill/>
            <a:miter lim="800000"/>
            <a:headEnd/>
            <a:tailEnd/>
          </a:ln>
        </p:spPr>
        <p:txBody>
          <a:bodyPr/>
          <a:lstStyle/>
          <a:p>
            <a:pPr>
              <a:spcBef>
                <a:spcPct val="20000"/>
              </a:spcBef>
              <a:buSzPct val="85000"/>
            </a:pPr>
            <a:r>
              <a:rPr lang="fi-FI" b="1" dirty="0" smtClean="0">
                <a:solidFill>
                  <a:srgbClr val="FF0000"/>
                </a:solidFill>
              </a:rPr>
              <a:t>Worry Box</a:t>
            </a:r>
            <a:r>
              <a:rPr lang="fi-FI" b="1" dirty="0" smtClean="0"/>
              <a:t> </a:t>
            </a:r>
          </a:p>
        </p:txBody>
      </p:sp>
      <p:sp>
        <p:nvSpPr>
          <p:cNvPr id="16" name="Rectangle 1033" descr="Large confetti"/>
          <p:cNvSpPr>
            <a:spLocks noGrp="1" noChangeArrowheads="1"/>
          </p:cNvSpPr>
          <p:nvPr>
            <p:ph type="sldNum" sz="quarter" idx="12"/>
          </p:nvPr>
        </p:nvSpPr>
        <p:spPr>
          <a:xfrm>
            <a:off x="4357688" y="1071563"/>
            <a:ext cx="457200" cy="441325"/>
          </a:xfrm>
        </p:spPr>
        <p:txBody>
          <a:bodyPr/>
          <a:lstStyle/>
          <a:p>
            <a:pPr>
              <a:defRPr/>
            </a:pPr>
            <a:fld id="{400DCAB9-32E3-42CF-953A-E08509AB877C}" type="slidenum">
              <a:rPr lang="en-US"/>
              <a:pPr>
                <a:defRPr/>
              </a:pPr>
              <a:t>33</a:t>
            </a:fld>
            <a:endParaRPr lang="en-US" dirty="0"/>
          </a:p>
        </p:txBody>
      </p:sp>
      <p:sp>
        <p:nvSpPr>
          <p:cNvPr id="28676" name="Rectangle 10"/>
          <p:cNvSpPr>
            <a:spLocks noChangeArrowheads="1"/>
          </p:cNvSpPr>
          <p:nvPr/>
        </p:nvSpPr>
        <p:spPr bwMode="auto">
          <a:xfrm>
            <a:off x="214313" y="1340768"/>
            <a:ext cx="5797847" cy="5017170"/>
          </a:xfrm>
          <a:prstGeom prst="rect">
            <a:avLst/>
          </a:prstGeom>
          <a:noFill/>
          <a:ln w="9525">
            <a:noFill/>
            <a:miter lim="800000"/>
            <a:headEnd/>
            <a:tailEnd/>
          </a:ln>
        </p:spPr>
        <p:txBody>
          <a:bodyPr/>
          <a:lstStyle/>
          <a:p>
            <a:pPr>
              <a:spcBef>
                <a:spcPct val="20000"/>
              </a:spcBef>
              <a:buSzPct val="85000"/>
              <a:buFontTx/>
              <a:buChar char="-"/>
            </a:pPr>
            <a:r>
              <a:rPr lang="fi-FI" b="1" dirty="0" smtClean="0"/>
              <a:t> When women have too many things they are worrying about they become STRESSED – and being stressed they often start using their unhealthy ego-states when communicating with their partner. </a:t>
            </a:r>
          </a:p>
          <a:p>
            <a:pPr>
              <a:spcBef>
                <a:spcPct val="20000"/>
              </a:spcBef>
              <a:buSzPct val="85000"/>
              <a:buFontTx/>
              <a:buChar char="-"/>
            </a:pPr>
            <a:r>
              <a:rPr lang="fi-FI" b="1" dirty="0" smtClean="0"/>
              <a:t> Men tend to misread this emotional anxiety – seeing it as complaint, disrespect, she’s never happy, etc</a:t>
            </a:r>
          </a:p>
          <a:p>
            <a:pPr>
              <a:spcBef>
                <a:spcPct val="20000"/>
              </a:spcBef>
              <a:buSzPct val="85000"/>
              <a:buFontTx/>
              <a:buChar char="-"/>
            </a:pPr>
            <a:r>
              <a:rPr lang="fi-FI" b="1" dirty="0" smtClean="0"/>
              <a:t> Men’s thinking ”If she wants more support, wants me to listen to her worries, she just has to ask – but she hasn’t asked so she is just being nasty and overly critical.”</a:t>
            </a:r>
            <a:endParaRPr lang="fi-FI" b="1" dirty="0"/>
          </a:p>
        </p:txBody>
      </p:sp>
      <p:sp>
        <p:nvSpPr>
          <p:cNvPr id="28678" name="Rectangle 14"/>
          <p:cNvSpPr>
            <a:spLocks noChangeArrowheads="1"/>
          </p:cNvSpPr>
          <p:nvPr/>
        </p:nvSpPr>
        <p:spPr bwMode="auto">
          <a:xfrm>
            <a:off x="251520" y="188640"/>
            <a:ext cx="8568952" cy="1008112"/>
          </a:xfrm>
          <a:prstGeom prst="rect">
            <a:avLst/>
          </a:prstGeom>
          <a:solidFill>
            <a:srgbClr val="FFFFFF"/>
          </a:solidFill>
          <a:ln w="9525">
            <a:noFill/>
            <a:miter lim="800000"/>
            <a:headEnd/>
            <a:tailEnd/>
          </a:ln>
        </p:spPr>
        <p:txBody>
          <a:bodyPr/>
          <a:lstStyle/>
          <a:p>
            <a:pPr algn="ctr">
              <a:spcBef>
                <a:spcPct val="20000"/>
              </a:spcBef>
              <a:buSzPct val="85000"/>
            </a:pPr>
            <a:r>
              <a:rPr lang="en-GB" sz="2800" b="1" dirty="0" smtClean="0"/>
              <a:t>9) When she has many worries, and many are emotionally charged, she has no where to go and hide </a:t>
            </a:r>
            <a:endParaRPr lang="en-GB" sz="2800" b="1" dirty="0"/>
          </a:p>
        </p:txBody>
      </p:sp>
      <p:pic>
        <p:nvPicPr>
          <p:cNvPr id="28679" name="Picture 3"/>
          <p:cNvPicPr>
            <a:picLocks noChangeAspect="1" noChangeArrowheads="1"/>
          </p:cNvPicPr>
          <p:nvPr/>
        </p:nvPicPr>
        <p:blipFill>
          <a:blip r:embed="rId3" cstate="print"/>
          <a:srcRect/>
          <a:stretch>
            <a:fillRect/>
          </a:stretch>
        </p:blipFill>
        <p:spPr bwMode="auto">
          <a:xfrm>
            <a:off x="7020272" y="2060848"/>
            <a:ext cx="1296144" cy="1116942"/>
          </a:xfrm>
          <a:prstGeom prst="rect">
            <a:avLst/>
          </a:prstGeom>
          <a:noFill/>
          <a:ln w="9525">
            <a:noFill/>
            <a:miter lim="800000"/>
            <a:headEnd/>
            <a:tailEnd/>
          </a:ln>
        </p:spPr>
      </p:pic>
      <p:sp>
        <p:nvSpPr>
          <p:cNvPr id="2868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28681" name="Line 11"/>
          <p:cNvSpPr>
            <a:spLocks noChangeShapeType="1"/>
          </p:cNvSpPr>
          <p:nvPr/>
        </p:nvSpPr>
        <p:spPr bwMode="auto">
          <a:xfrm>
            <a:off x="7164288" y="2636911"/>
            <a:ext cx="1119397" cy="0"/>
          </a:xfrm>
          <a:prstGeom prst="line">
            <a:avLst/>
          </a:prstGeom>
          <a:noFill/>
          <a:ln w="114300">
            <a:solidFill>
              <a:srgbClr val="FF0000"/>
            </a:solidFill>
            <a:round/>
            <a:headEnd/>
            <a:tailEnd type="triangle" w="med" len="med"/>
          </a:ln>
        </p:spPr>
        <p:txBody>
          <a:bodyPr wrap="none"/>
          <a:lstStyle/>
          <a:p>
            <a:endParaRPr lang="en-GB"/>
          </a:p>
        </p:txBody>
      </p:sp>
      <p:sp>
        <p:nvSpPr>
          <p:cNvPr id="28682" name="Line 12"/>
          <p:cNvSpPr>
            <a:spLocks noChangeShapeType="1"/>
          </p:cNvSpPr>
          <p:nvPr/>
        </p:nvSpPr>
        <p:spPr bwMode="auto">
          <a:xfrm>
            <a:off x="7092280" y="2852935"/>
            <a:ext cx="1119397" cy="0"/>
          </a:xfrm>
          <a:prstGeom prst="line">
            <a:avLst/>
          </a:prstGeom>
          <a:noFill/>
          <a:ln w="114300">
            <a:solidFill>
              <a:srgbClr val="FF0000"/>
            </a:solidFill>
            <a:round/>
            <a:headEnd type="triangle" w="med" len="med"/>
            <a:tailEnd/>
          </a:ln>
        </p:spPr>
        <p:txBody>
          <a:bodyPr wrap="none"/>
          <a:lstStyle/>
          <a:p>
            <a:endParaRPr lang="en-GB"/>
          </a:p>
        </p:txBody>
      </p:sp>
      <p:sp>
        <p:nvSpPr>
          <p:cNvPr id="28677" name="Rectangle 13"/>
          <p:cNvSpPr>
            <a:spLocks noChangeArrowheads="1"/>
          </p:cNvSpPr>
          <p:nvPr/>
        </p:nvSpPr>
        <p:spPr bwMode="auto">
          <a:xfrm>
            <a:off x="7092280" y="2204863"/>
            <a:ext cx="1224136" cy="609600"/>
          </a:xfrm>
          <a:prstGeom prst="rect">
            <a:avLst/>
          </a:prstGeom>
          <a:noFill/>
          <a:ln w="9525">
            <a:noFill/>
            <a:miter lim="800000"/>
            <a:headEnd/>
            <a:tailEnd/>
          </a:ln>
        </p:spPr>
        <p:txBody>
          <a:bodyPr/>
          <a:lstStyle/>
          <a:p>
            <a:pPr>
              <a:spcBef>
                <a:spcPct val="20000"/>
              </a:spcBef>
              <a:buSzPct val="85000"/>
            </a:pPr>
            <a:r>
              <a:rPr lang="fi-FI" sz="1800" b="1" dirty="0"/>
              <a:t>Her Brain</a:t>
            </a:r>
            <a:endParaRPr lang="en-GB" sz="1800" b="1" dirty="0"/>
          </a:p>
        </p:txBody>
      </p:sp>
      <p:sp>
        <p:nvSpPr>
          <p:cNvPr id="15" name="Rectangle 7"/>
          <p:cNvSpPr>
            <a:spLocks noChangeArrowheads="1"/>
          </p:cNvSpPr>
          <p:nvPr/>
        </p:nvSpPr>
        <p:spPr bwMode="auto">
          <a:xfrm>
            <a:off x="7812360" y="4221088"/>
            <a:ext cx="1331640" cy="42235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2200" b="1" dirty="0">
                <a:solidFill>
                  <a:srgbClr val="FF0000"/>
                </a:solidFill>
              </a:rPr>
              <a:t>Emotions</a:t>
            </a:r>
          </a:p>
        </p:txBody>
      </p:sp>
      <p:pic>
        <p:nvPicPr>
          <p:cNvPr id="20" name="Picture 22" descr="C:\Program Files\Microsoft Office\Clipart\standard\stddir4\SY00547_.wmf"/>
          <p:cNvPicPr>
            <a:picLocks noChangeAspect="1" noChangeArrowheads="1"/>
          </p:cNvPicPr>
          <p:nvPr/>
        </p:nvPicPr>
        <p:blipFill>
          <a:blip r:embed="rId4" cstate="print"/>
          <a:srcRect/>
          <a:stretch>
            <a:fillRect/>
          </a:stretch>
        </p:blipFill>
        <p:spPr bwMode="auto">
          <a:xfrm>
            <a:off x="8239125" y="1844824"/>
            <a:ext cx="904875" cy="1733550"/>
          </a:xfrm>
          <a:prstGeom prst="rect">
            <a:avLst/>
          </a:prstGeom>
          <a:noFill/>
          <a:ln w="9525">
            <a:noFill/>
            <a:miter lim="800000"/>
            <a:headEnd/>
            <a:tailEnd/>
          </a:ln>
        </p:spPr>
      </p:pic>
      <p:sp>
        <p:nvSpPr>
          <p:cNvPr id="21" name="Rectangle 6"/>
          <p:cNvSpPr>
            <a:spLocks noChangeArrowheads="1"/>
          </p:cNvSpPr>
          <p:nvPr/>
        </p:nvSpPr>
        <p:spPr bwMode="auto">
          <a:xfrm>
            <a:off x="7668344" y="3356992"/>
            <a:ext cx="864096" cy="432048"/>
          </a:xfrm>
          <a:prstGeom prst="rect">
            <a:avLst/>
          </a:prstGeom>
          <a:solidFill>
            <a:srgbClr val="FFFFFF"/>
          </a:solidFill>
          <a:ln w="9525">
            <a:noFill/>
            <a:miter lim="800000"/>
            <a:headEnd/>
            <a:tailEnd/>
          </a:ln>
        </p:spPr>
        <p:txBody>
          <a:bodyPr/>
          <a:lstStyle/>
          <a:p>
            <a:pPr marL="342900" indent="-342900" eaLnBrk="0" hangingPunct="0"/>
            <a:r>
              <a:rPr lang="fi-FI" b="1" dirty="0" smtClean="0">
                <a:solidFill>
                  <a:srgbClr val="FF0000"/>
                </a:solidFill>
              </a:rPr>
              <a:t>Kids</a:t>
            </a:r>
            <a:endParaRPr lang="fi-FI" b="1" dirty="0">
              <a:solidFill>
                <a:srgbClr val="FF0000"/>
              </a:solidFill>
            </a:endParaRPr>
          </a:p>
        </p:txBody>
      </p:sp>
      <p:sp>
        <p:nvSpPr>
          <p:cNvPr id="22" name="Rectangle 6"/>
          <p:cNvSpPr>
            <a:spLocks noChangeArrowheads="1"/>
          </p:cNvSpPr>
          <p:nvPr/>
        </p:nvSpPr>
        <p:spPr bwMode="auto">
          <a:xfrm>
            <a:off x="6300192" y="4365104"/>
            <a:ext cx="1008112" cy="432048"/>
          </a:xfrm>
          <a:prstGeom prst="rect">
            <a:avLst/>
          </a:prstGeom>
          <a:solidFill>
            <a:srgbClr val="FFFFFF"/>
          </a:solidFill>
          <a:ln w="9525">
            <a:noFill/>
            <a:miter lim="800000"/>
            <a:headEnd/>
            <a:tailEnd/>
          </a:ln>
        </p:spPr>
        <p:txBody>
          <a:bodyPr/>
          <a:lstStyle/>
          <a:p>
            <a:pPr marL="342900" indent="-342900" eaLnBrk="0" hangingPunct="0"/>
            <a:r>
              <a:rPr lang="fi-FI" b="1" dirty="0" smtClean="0">
                <a:solidFill>
                  <a:srgbClr val="FF0000"/>
                </a:solidFill>
              </a:rPr>
              <a:t>Work</a:t>
            </a:r>
            <a:endParaRPr lang="fi-FI" b="1" dirty="0">
              <a:solidFill>
                <a:srgbClr val="FF0000"/>
              </a:solidFill>
            </a:endParaRPr>
          </a:p>
        </p:txBody>
      </p:sp>
      <p:sp>
        <p:nvSpPr>
          <p:cNvPr id="23" name="Rectangle 6"/>
          <p:cNvSpPr>
            <a:spLocks noChangeArrowheads="1"/>
          </p:cNvSpPr>
          <p:nvPr/>
        </p:nvSpPr>
        <p:spPr bwMode="auto">
          <a:xfrm>
            <a:off x="7164288" y="1484784"/>
            <a:ext cx="1800200" cy="432048"/>
          </a:xfrm>
          <a:prstGeom prst="rect">
            <a:avLst/>
          </a:prstGeom>
          <a:solidFill>
            <a:srgbClr val="FFFFFF"/>
          </a:solidFill>
          <a:ln w="9525">
            <a:noFill/>
            <a:miter lim="800000"/>
            <a:headEnd/>
            <a:tailEnd/>
          </a:ln>
        </p:spPr>
        <p:txBody>
          <a:bodyPr/>
          <a:lstStyle/>
          <a:p>
            <a:pPr marL="342900" indent="-342900" eaLnBrk="0" hangingPunct="0"/>
            <a:r>
              <a:rPr lang="fi-FI" b="1" dirty="0" smtClean="0">
                <a:solidFill>
                  <a:srgbClr val="FF0000"/>
                </a:solidFill>
              </a:rPr>
              <a:t>Sick parents</a:t>
            </a:r>
            <a:endParaRPr lang="fi-FI" b="1" dirty="0">
              <a:solidFill>
                <a:srgbClr val="FF0000"/>
              </a:solidFill>
            </a:endParaRPr>
          </a:p>
        </p:txBody>
      </p:sp>
      <p:sp>
        <p:nvSpPr>
          <p:cNvPr id="25" name="Line 11"/>
          <p:cNvSpPr>
            <a:spLocks noChangeShapeType="1"/>
          </p:cNvSpPr>
          <p:nvPr/>
        </p:nvSpPr>
        <p:spPr bwMode="auto">
          <a:xfrm flipH="1" flipV="1">
            <a:off x="7092279" y="3573016"/>
            <a:ext cx="648071" cy="72008"/>
          </a:xfrm>
          <a:prstGeom prst="line">
            <a:avLst/>
          </a:prstGeom>
          <a:noFill/>
          <a:ln w="114300">
            <a:solidFill>
              <a:srgbClr val="FF0000"/>
            </a:solidFill>
            <a:round/>
            <a:headEnd/>
            <a:tailEnd type="triangle" w="med" len="med"/>
          </a:ln>
        </p:spPr>
        <p:txBody>
          <a:bodyPr wrap="none"/>
          <a:lstStyle/>
          <a:p>
            <a:endParaRPr lang="en-GB"/>
          </a:p>
        </p:txBody>
      </p:sp>
      <p:sp>
        <p:nvSpPr>
          <p:cNvPr id="26" name="Line 11"/>
          <p:cNvSpPr>
            <a:spLocks noChangeShapeType="1"/>
          </p:cNvSpPr>
          <p:nvPr/>
        </p:nvSpPr>
        <p:spPr bwMode="auto">
          <a:xfrm flipH="1" flipV="1">
            <a:off x="6732241" y="3717030"/>
            <a:ext cx="144015" cy="720081"/>
          </a:xfrm>
          <a:prstGeom prst="line">
            <a:avLst/>
          </a:prstGeom>
          <a:noFill/>
          <a:ln w="114300">
            <a:solidFill>
              <a:srgbClr val="FF0000"/>
            </a:solidFill>
            <a:round/>
            <a:headEnd/>
            <a:tailEnd type="triangle" w="med" len="med"/>
          </a:ln>
        </p:spPr>
        <p:txBody>
          <a:bodyPr wrap="none"/>
          <a:lstStyle/>
          <a:p>
            <a:endParaRPr lang="en-GB"/>
          </a:p>
        </p:txBody>
      </p:sp>
      <p:sp>
        <p:nvSpPr>
          <p:cNvPr id="27" name="Line 11"/>
          <p:cNvSpPr>
            <a:spLocks noChangeShapeType="1"/>
          </p:cNvSpPr>
          <p:nvPr/>
        </p:nvSpPr>
        <p:spPr bwMode="auto">
          <a:xfrm flipH="1">
            <a:off x="6804249" y="1844824"/>
            <a:ext cx="288032" cy="1224136"/>
          </a:xfrm>
          <a:prstGeom prst="line">
            <a:avLst/>
          </a:prstGeom>
          <a:noFill/>
          <a:ln w="114300">
            <a:solidFill>
              <a:srgbClr val="FF0000"/>
            </a:solidFill>
            <a:round/>
            <a:headEnd/>
            <a:tailEnd type="triangle" w="med" len="med"/>
          </a:ln>
        </p:spPr>
        <p:txBody>
          <a:bodyPr wrap="none"/>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3" descr="Large confetti"/>
          <p:cNvSpPr>
            <a:spLocks noGrp="1" noChangeArrowheads="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328BEB44-972F-4ED2-9C70-1A0AF552DB9A}" type="slidenum">
              <a:rPr lang="en-US" smtClean="0"/>
              <a:pPr/>
              <a:t>34</a:t>
            </a:fld>
            <a:endParaRPr lang="en-US" smtClean="0"/>
          </a:p>
        </p:txBody>
      </p:sp>
      <p:sp>
        <p:nvSpPr>
          <p:cNvPr id="71684" name="Rectangle 10"/>
          <p:cNvSpPr>
            <a:spLocks noChangeArrowheads="1"/>
          </p:cNvSpPr>
          <p:nvPr/>
        </p:nvSpPr>
        <p:spPr bwMode="auto">
          <a:xfrm>
            <a:off x="142875" y="785813"/>
            <a:ext cx="5581253" cy="5648325"/>
          </a:xfrm>
          <a:prstGeom prst="rect">
            <a:avLst/>
          </a:prstGeom>
          <a:noFill/>
          <a:ln w="9525">
            <a:noFill/>
            <a:miter lim="800000"/>
            <a:headEnd/>
            <a:tailEnd/>
          </a:ln>
        </p:spPr>
        <p:txBody>
          <a:bodyPr/>
          <a:lstStyle/>
          <a:p>
            <a:pPr>
              <a:spcBef>
                <a:spcPct val="20000"/>
              </a:spcBef>
              <a:buSzPct val="85000"/>
            </a:pPr>
            <a:r>
              <a:rPr lang="fi-FI" sz="2600" b="1" dirty="0"/>
              <a:t> </a:t>
            </a:r>
            <a:r>
              <a:rPr lang="fi-FI" sz="2800" dirty="0" smtClean="0"/>
              <a:t>- Many </a:t>
            </a:r>
            <a:r>
              <a:rPr lang="fi-FI" sz="2800" dirty="0"/>
              <a:t>women don’t know how to ask ”Darling, I’m </a:t>
            </a:r>
            <a:r>
              <a:rPr lang="fi-FI" sz="2800" dirty="0" smtClean="0"/>
              <a:t>tied up in knots right now by all my worries – </a:t>
            </a:r>
            <a:r>
              <a:rPr lang="fi-FI" sz="2800" dirty="0"/>
              <a:t>I need more support from </a:t>
            </a:r>
            <a:r>
              <a:rPr lang="fi-FI" sz="2800" dirty="0" smtClean="0"/>
              <a:t>you – can you just listen to my worries and free me.”</a:t>
            </a:r>
          </a:p>
          <a:p>
            <a:pPr>
              <a:spcBef>
                <a:spcPct val="20000"/>
              </a:spcBef>
              <a:buSzPct val="85000"/>
              <a:buFontTx/>
              <a:buChar char="-"/>
            </a:pPr>
            <a:r>
              <a:rPr lang="fi-FI" sz="2800" dirty="0" smtClean="0"/>
              <a:t> Many men need to learn this one point – when she’s emotionally stressed - </a:t>
            </a:r>
            <a:r>
              <a:rPr lang="fi-FI" sz="2800" u="sng" dirty="0" smtClean="0"/>
              <a:t>she needs her knight in shining armour to come and rescue her</a:t>
            </a:r>
            <a:r>
              <a:rPr lang="fi-FI" sz="2800" dirty="0" smtClean="0"/>
              <a:t> –</a:t>
            </a:r>
            <a:r>
              <a:rPr lang="fi-FI" sz="2800" dirty="0" smtClean="0">
                <a:solidFill>
                  <a:srgbClr val="FF0000"/>
                </a:solidFill>
              </a:rPr>
              <a:t> to hold her, to listen to her worries – to SHOW HER COMPASSION</a:t>
            </a:r>
          </a:p>
          <a:p>
            <a:pPr>
              <a:spcBef>
                <a:spcPct val="20000"/>
              </a:spcBef>
              <a:buSzPct val="85000"/>
              <a:buFontTx/>
              <a:buChar char="-"/>
            </a:pPr>
            <a:endParaRPr lang="fi-FI" sz="2800" b="1" dirty="0" smtClean="0"/>
          </a:p>
          <a:p>
            <a:pPr>
              <a:spcBef>
                <a:spcPct val="20000"/>
              </a:spcBef>
              <a:buSzPct val="85000"/>
            </a:pPr>
            <a:endParaRPr lang="en-GB" sz="2600" b="1" dirty="0"/>
          </a:p>
        </p:txBody>
      </p:sp>
      <p:sp>
        <p:nvSpPr>
          <p:cNvPr id="71686" name="Rectangle 14"/>
          <p:cNvSpPr>
            <a:spLocks noChangeArrowheads="1"/>
          </p:cNvSpPr>
          <p:nvPr/>
        </p:nvSpPr>
        <p:spPr bwMode="auto">
          <a:xfrm>
            <a:off x="285750" y="228600"/>
            <a:ext cx="5715000" cy="523875"/>
          </a:xfrm>
          <a:prstGeom prst="rect">
            <a:avLst/>
          </a:prstGeom>
          <a:noFill/>
          <a:ln w="9525">
            <a:noFill/>
            <a:miter lim="800000"/>
            <a:headEnd/>
            <a:tailEnd/>
          </a:ln>
        </p:spPr>
        <p:txBody>
          <a:bodyPr>
            <a:spAutoFit/>
          </a:bodyPr>
          <a:lstStyle/>
          <a:p>
            <a:pPr>
              <a:spcBef>
                <a:spcPct val="20000"/>
              </a:spcBef>
              <a:buSzPct val="85000"/>
            </a:pPr>
            <a:r>
              <a:rPr lang="fi-FI" sz="2800" b="1" u="sng" dirty="0"/>
              <a:t>Men Don’t See She’s </a:t>
            </a:r>
            <a:r>
              <a:rPr lang="fi-FI" sz="2800" b="1" u="sng" dirty="0" smtClean="0"/>
              <a:t>Struggling</a:t>
            </a:r>
            <a:endParaRPr lang="fi-FI" sz="2800" b="1" u="sng" dirty="0"/>
          </a:p>
        </p:txBody>
      </p:sp>
      <p:sp>
        <p:nvSpPr>
          <p:cNvPr id="71691" name="Footer Placeholder 1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pic>
        <p:nvPicPr>
          <p:cNvPr id="1026" name="Picture 2" descr="http://a.images.blip.tv/Cyndiwilde-ThePerilsOfCyndiWildeChapter1585-465.jpg"/>
          <p:cNvPicPr>
            <a:picLocks noChangeAspect="1" noChangeArrowheads="1"/>
          </p:cNvPicPr>
          <p:nvPr/>
        </p:nvPicPr>
        <p:blipFill>
          <a:blip r:embed="rId2" cstate="print"/>
          <a:srcRect/>
          <a:stretch>
            <a:fillRect/>
          </a:stretch>
        </p:blipFill>
        <p:spPr bwMode="auto">
          <a:xfrm>
            <a:off x="5364088" y="3140968"/>
            <a:ext cx="3528053" cy="264604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68152"/>
          </a:xfrm>
        </p:spPr>
        <p:txBody>
          <a:bodyPr/>
          <a:lstStyle/>
          <a:p>
            <a:r>
              <a:rPr lang="en-GB" b="1" dirty="0" smtClean="0">
                <a:solidFill>
                  <a:srgbClr val="FF0000"/>
                </a:solidFill>
              </a:rPr>
              <a:t>It’s a very hard thing for many men to do – but that is your role – to be there to protect her </a:t>
            </a:r>
            <a:endParaRPr lang="en-GB" b="1" dirty="0">
              <a:solidFill>
                <a:srgbClr val="FF0000"/>
              </a:solidFill>
            </a:endParaRPr>
          </a:p>
        </p:txBody>
      </p:sp>
      <p:sp>
        <p:nvSpPr>
          <p:cNvPr id="3" name="Content Placeholder 2"/>
          <p:cNvSpPr>
            <a:spLocks noGrp="1"/>
          </p:cNvSpPr>
          <p:nvPr>
            <p:ph sz="quarter" idx="1"/>
          </p:nvPr>
        </p:nvSpPr>
        <p:spPr>
          <a:xfrm>
            <a:off x="301752" y="1527048"/>
            <a:ext cx="8503920" cy="4782272"/>
          </a:xfrm>
        </p:spPr>
        <p:txBody>
          <a:bodyPr/>
          <a:lstStyle/>
          <a:p>
            <a:r>
              <a:rPr lang="en-GB" dirty="0" smtClean="0"/>
              <a:t>When she is blaming or criticising it’s hard for men not to respond - but if he has been doing the Work – he can seek out external, nurturing reasons for what she is doing: </a:t>
            </a:r>
          </a:p>
          <a:p>
            <a:r>
              <a:rPr lang="en-GB" dirty="0" smtClean="0"/>
              <a:t>“What is causing my beloved to act like this. IS she overly stressed about something. Or am I the cause of this?”</a:t>
            </a:r>
          </a:p>
          <a:p>
            <a:r>
              <a:rPr lang="en-GB" dirty="0" smtClean="0"/>
              <a:t>Then you go up to her, hold her in your arms, and ask her to explain what is wrong. Just LISTEN. And when she finishes speaking you ask ‘What else.’ and just listen. Don’t offer advice. Just listen till she has nothing left to say. </a:t>
            </a:r>
            <a:endParaRPr lang="en-GB" dirty="0"/>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Large confetti"/>
          <p:cNvSpPr>
            <a:spLocks noGrp="1" noChangeArrowheads="1"/>
          </p:cNvSpPr>
          <p:nvPr>
            <p:ph type="title"/>
          </p:nvPr>
        </p:nvSpPr>
        <p:spPr>
          <a:xfrm>
            <a:off x="214313" y="285750"/>
            <a:ext cx="8686800" cy="714375"/>
          </a:xfrm>
        </p:spPr>
        <p:txBody>
          <a:bodyPr/>
          <a:lstStyle/>
          <a:p>
            <a:pPr eaLnBrk="1" hangingPunct="1"/>
            <a:r>
              <a:rPr lang="en-GB" b="1" u="sng" dirty="0" smtClean="0">
                <a:solidFill>
                  <a:schemeClr val="tx1"/>
                </a:solidFill>
                <a:latin typeface="Times New Roman" pitchFamily="18" charset="0"/>
                <a:cs typeface="Times New Roman" pitchFamily="18" charset="0"/>
              </a:rPr>
              <a:t>Question time for him</a:t>
            </a:r>
          </a:p>
        </p:txBody>
      </p:sp>
      <p:sp>
        <p:nvSpPr>
          <p:cNvPr id="4" name="Rectangle 1033" descr="Large confetti"/>
          <p:cNvSpPr>
            <a:spLocks noGrp="1" noChangeArrowheads="1"/>
          </p:cNvSpPr>
          <p:nvPr>
            <p:ph type="sldNum" sz="quarter" idx="12"/>
          </p:nvPr>
        </p:nvSpPr>
        <p:spPr/>
        <p:txBody>
          <a:bodyPr/>
          <a:lstStyle/>
          <a:p>
            <a:pPr>
              <a:defRPr/>
            </a:pPr>
            <a:fld id="{AA39543C-C9B3-41D3-94F8-3660A4AAED57}" type="slidenum">
              <a:rPr lang="en-US"/>
              <a:pPr>
                <a:defRPr/>
              </a:pPr>
              <a:t>36</a:t>
            </a:fld>
            <a:endParaRPr lang="en-US"/>
          </a:p>
        </p:txBody>
      </p:sp>
      <p:sp>
        <p:nvSpPr>
          <p:cNvPr id="91140" name="Rectangle 3"/>
          <p:cNvSpPr>
            <a:spLocks noGrp="1" noChangeArrowheads="1"/>
          </p:cNvSpPr>
          <p:nvPr>
            <p:ph sz="quarter" idx="1"/>
          </p:nvPr>
        </p:nvSpPr>
        <p:spPr>
          <a:xfrm>
            <a:off x="304800" y="1428750"/>
            <a:ext cx="8534400" cy="4786313"/>
          </a:xfrm>
        </p:spPr>
        <p:txBody>
          <a:bodyPr/>
          <a:lstStyle/>
          <a:p>
            <a:pPr eaLnBrk="1" hangingPunct="1">
              <a:lnSpc>
                <a:spcPct val="90000"/>
              </a:lnSpc>
              <a:buFontTx/>
              <a:buNone/>
            </a:pPr>
            <a:r>
              <a:rPr lang="en-GB" sz="2800" dirty="0" smtClean="0">
                <a:cs typeface="Times New Roman" pitchFamily="18" charset="0"/>
              </a:rPr>
              <a:t>When you get home late from work (and you didn’t phone her to warn her) she is really upset with you. Do you:</a:t>
            </a:r>
          </a:p>
          <a:p>
            <a:pPr eaLnBrk="1" hangingPunct="1">
              <a:lnSpc>
                <a:spcPct val="90000"/>
              </a:lnSpc>
              <a:buFontTx/>
              <a:buNone/>
            </a:pPr>
            <a:r>
              <a:rPr lang="en-GB" sz="2800" dirty="0" smtClean="0">
                <a:cs typeface="Times New Roman" pitchFamily="18" charset="0"/>
              </a:rPr>
              <a:t>1) Tell her to learn to understand that customers call just as you are leaving?</a:t>
            </a:r>
          </a:p>
          <a:p>
            <a:pPr eaLnBrk="1" hangingPunct="1">
              <a:lnSpc>
                <a:spcPct val="90000"/>
              </a:lnSpc>
              <a:buFontTx/>
              <a:buNone/>
            </a:pPr>
            <a:r>
              <a:rPr lang="en-GB" sz="2800" dirty="0" smtClean="0">
                <a:cs typeface="Times New Roman" pitchFamily="18" charset="0"/>
              </a:rPr>
              <a:t>Or</a:t>
            </a:r>
          </a:p>
          <a:p>
            <a:pPr eaLnBrk="1" hangingPunct="1">
              <a:lnSpc>
                <a:spcPct val="90000"/>
              </a:lnSpc>
              <a:buFontTx/>
              <a:buNone/>
            </a:pPr>
            <a:r>
              <a:rPr lang="en-GB" sz="2800" dirty="0" smtClean="0">
                <a:cs typeface="Times New Roman" pitchFamily="18" charset="0"/>
              </a:rPr>
              <a:t>2) Seek to understand that her worry box works 20 times harder than yours – that not worrying is not an option – that after you are late by 15 minutes she already is terrified that you are dead and she has to raise the children alone - and so you strive your best to let her know when you will be late – even if it’s just a text. </a:t>
            </a:r>
          </a:p>
        </p:txBody>
      </p:sp>
      <p:sp>
        <p:nvSpPr>
          <p:cNvPr id="91141"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descr="Large confetti"/>
          <p:cNvSpPr>
            <a:spLocks noGrp="1" noChangeArrowheads="1"/>
          </p:cNvSpPr>
          <p:nvPr>
            <p:ph type="title"/>
          </p:nvPr>
        </p:nvSpPr>
        <p:spPr>
          <a:xfrm>
            <a:off x="457200" y="357188"/>
            <a:ext cx="8686800" cy="642937"/>
          </a:xfrm>
        </p:spPr>
        <p:txBody>
          <a:bodyPr/>
          <a:lstStyle/>
          <a:p>
            <a:pPr eaLnBrk="1" hangingPunct="1"/>
            <a:r>
              <a:rPr lang="en-GB" sz="3600" b="1" u="sng" dirty="0" smtClean="0">
                <a:solidFill>
                  <a:schemeClr val="tx1"/>
                </a:solidFill>
                <a:cs typeface="Times New Roman" pitchFamily="18" charset="0"/>
              </a:rPr>
              <a:t>Question time for him</a:t>
            </a:r>
          </a:p>
        </p:txBody>
      </p:sp>
      <p:sp>
        <p:nvSpPr>
          <p:cNvPr id="5" name="Rectangle 1033" descr="Large confetti"/>
          <p:cNvSpPr>
            <a:spLocks noGrp="1" noChangeArrowheads="1"/>
          </p:cNvSpPr>
          <p:nvPr>
            <p:ph type="sldNum" sz="quarter" idx="12"/>
          </p:nvPr>
        </p:nvSpPr>
        <p:spPr/>
        <p:txBody>
          <a:bodyPr/>
          <a:lstStyle/>
          <a:p>
            <a:pPr>
              <a:defRPr/>
            </a:pPr>
            <a:fld id="{653AA1E8-6CCB-4A49-B5C2-4E4FBF1F2A2B}" type="slidenum">
              <a:rPr lang="en-US"/>
              <a:pPr>
                <a:defRPr/>
              </a:pPr>
              <a:t>37</a:t>
            </a:fld>
            <a:endParaRPr lang="en-US"/>
          </a:p>
        </p:txBody>
      </p:sp>
      <p:sp>
        <p:nvSpPr>
          <p:cNvPr id="81924" name="Rectangle 3"/>
          <p:cNvSpPr>
            <a:spLocks noGrp="1" noChangeArrowheads="1"/>
          </p:cNvSpPr>
          <p:nvPr>
            <p:ph sz="quarter" idx="1"/>
          </p:nvPr>
        </p:nvSpPr>
        <p:spPr>
          <a:xfrm>
            <a:off x="3571875" y="1500188"/>
            <a:ext cx="5072063" cy="4191000"/>
          </a:xfrm>
        </p:spPr>
        <p:txBody>
          <a:bodyPr/>
          <a:lstStyle/>
          <a:p>
            <a:pPr eaLnBrk="1" hangingPunct="1">
              <a:buFontTx/>
              <a:buNone/>
            </a:pPr>
            <a:r>
              <a:rPr lang="en-GB" sz="3200" b="1" dirty="0" smtClean="0">
                <a:cs typeface="Times New Roman" pitchFamily="18" charset="0"/>
              </a:rPr>
              <a:t>Guys – she’s invited her relatives over for Friday night. Tonight is Wednesday night</a:t>
            </a:r>
          </a:p>
          <a:p>
            <a:pPr eaLnBrk="1" hangingPunct="1">
              <a:buFontTx/>
              <a:buNone/>
            </a:pPr>
            <a:r>
              <a:rPr lang="en-GB" sz="3200" b="1" dirty="0" smtClean="0">
                <a:cs typeface="Times New Roman" pitchFamily="18" charset="0"/>
              </a:rPr>
              <a:t>1) What might you expect to start happening soon?</a:t>
            </a:r>
          </a:p>
          <a:p>
            <a:pPr eaLnBrk="1" hangingPunct="1">
              <a:buFontTx/>
              <a:buNone/>
            </a:pPr>
            <a:r>
              <a:rPr lang="en-GB" sz="3200" b="1" dirty="0" smtClean="0">
                <a:cs typeface="Times New Roman" pitchFamily="18" charset="0"/>
              </a:rPr>
              <a:t>2) What could you do to help be a part of the solution?</a:t>
            </a:r>
          </a:p>
        </p:txBody>
      </p:sp>
      <p:sp>
        <p:nvSpPr>
          <p:cNvPr id="81926"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pic>
        <p:nvPicPr>
          <p:cNvPr id="5122" name="Picture 2" descr="http://images.betterworldbooks.com/068/The-Relatives-Came-9780689717383.jpg"/>
          <p:cNvPicPr>
            <a:picLocks noChangeAspect="1" noChangeArrowheads="1"/>
          </p:cNvPicPr>
          <p:nvPr/>
        </p:nvPicPr>
        <p:blipFill>
          <a:blip r:embed="rId2" cstate="print"/>
          <a:srcRect/>
          <a:stretch>
            <a:fillRect/>
          </a:stretch>
        </p:blipFill>
        <p:spPr bwMode="auto">
          <a:xfrm>
            <a:off x="179512" y="1628800"/>
            <a:ext cx="3305167" cy="367240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Large confetti"/>
          <p:cNvSpPr>
            <a:spLocks noGrp="1" noChangeArrowheads="1"/>
          </p:cNvSpPr>
          <p:nvPr>
            <p:ph type="title"/>
          </p:nvPr>
        </p:nvSpPr>
        <p:spPr>
          <a:xfrm>
            <a:off x="285750" y="142875"/>
            <a:ext cx="8686800" cy="785813"/>
          </a:xfrm>
        </p:spPr>
        <p:txBody>
          <a:bodyPr/>
          <a:lstStyle/>
          <a:p>
            <a:pPr eaLnBrk="1" hangingPunct="1"/>
            <a:r>
              <a:rPr lang="en-GB" sz="3600" b="1" u="sng" dirty="0" smtClean="0">
                <a:solidFill>
                  <a:schemeClr val="tx1"/>
                </a:solidFill>
                <a:cs typeface="Times New Roman" pitchFamily="18" charset="0"/>
              </a:rPr>
              <a:t>Question time for her</a:t>
            </a:r>
          </a:p>
        </p:txBody>
      </p:sp>
      <p:sp>
        <p:nvSpPr>
          <p:cNvPr id="4" name="Rectangle 1033" descr="Large confetti"/>
          <p:cNvSpPr>
            <a:spLocks noGrp="1" noChangeArrowheads="1"/>
          </p:cNvSpPr>
          <p:nvPr>
            <p:ph type="sldNum" sz="quarter" idx="12"/>
          </p:nvPr>
        </p:nvSpPr>
        <p:spPr/>
        <p:txBody>
          <a:bodyPr/>
          <a:lstStyle/>
          <a:p>
            <a:pPr>
              <a:defRPr/>
            </a:pPr>
            <a:fld id="{478AE0AC-2B8C-4908-A5C6-8CAED692911B}" type="slidenum">
              <a:rPr lang="en-US"/>
              <a:pPr>
                <a:defRPr/>
              </a:pPr>
              <a:t>38</a:t>
            </a:fld>
            <a:endParaRPr lang="en-US"/>
          </a:p>
        </p:txBody>
      </p:sp>
      <p:sp>
        <p:nvSpPr>
          <p:cNvPr id="88068" name="Rectangle 3"/>
          <p:cNvSpPr>
            <a:spLocks noGrp="1" noChangeArrowheads="1"/>
          </p:cNvSpPr>
          <p:nvPr>
            <p:ph sz="quarter" idx="1"/>
          </p:nvPr>
        </p:nvSpPr>
        <p:spPr>
          <a:xfrm>
            <a:off x="381000" y="1500188"/>
            <a:ext cx="8077200" cy="4595812"/>
          </a:xfrm>
        </p:spPr>
        <p:txBody>
          <a:bodyPr/>
          <a:lstStyle/>
          <a:p>
            <a:pPr eaLnBrk="1" hangingPunct="1">
              <a:buFontTx/>
              <a:buNone/>
            </a:pPr>
            <a:r>
              <a:rPr lang="en-GB" sz="2800" dirty="0" smtClean="0">
                <a:cs typeface="Times New Roman" pitchFamily="18" charset="0"/>
              </a:rPr>
              <a:t>You had a hard day at work with your boss/ employees/customers/etc. Do you: </a:t>
            </a:r>
          </a:p>
          <a:p>
            <a:pPr eaLnBrk="1" hangingPunct="1">
              <a:buFontTx/>
              <a:buNone/>
            </a:pPr>
            <a:r>
              <a:rPr lang="en-GB" sz="2800" dirty="0" smtClean="0">
                <a:cs typeface="Times New Roman" pitchFamily="18" charset="0"/>
              </a:rPr>
              <a:t>1) Come home and have a depressed evening – maybe blaming and criticising him</a:t>
            </a:r>
          </a:p>
          <a:p>
            <a:pPr eaLnBrk="1" hangingPunct="1">
              <a:buFontTx/>
              <a:buNone/>
            </a:pPr>
            <a:r>
              <a:rPr lang="en-GB" sz="2800" dirty="0" smtClean="0">
                <a:cs typeface="Times New Roman" pitchFamily="18" charset="0"/>
              </a:rPr>
              <a:t>Or</a:t>
            </a:r>
          </a:p>
          <a:p>
            <a:pPr eaLnBrk="1" hangingPunct="1">
              <a:buFontTx/>
              <a:buNone/>
            </a:pPr>
            <a:r>
              <a:rPr lang="en-GB" sz="2800" dirty="0" smtClean="0">
                <a:cs typeface="Times New Roman" pitchFamily="18" charset="0"/>
              </a:rPr>
              <a:t>2) Activate his natural desire to protect you by saying something like ”My dearest white knight. I had a terrible day. Can I just spend 15 minutes telling you how awful it was and then I can put it behind me and we can have a nice evening.”</a:t>
            </a:r>
          </a:p>
        </p:txBody>
      </p:sp>
      <p:sp>
        <p:nvSpPr>
          <p:cNvPr id="88069"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descr="Large confetti"/>
          <p:cNvSpPr>
            <a:spLocks noGrp="1" noChangeArrowheads="1"/>
          </p:cNvSpPr>
          <p:nvPr>
            <p:ph type="title"/>
          </p:nvPr>
        </p:nvSpPr>
        <p:spPr>
          <a:xfrm>
            <a:off x="285750" y="285750"/>
            <a:ext cx="8686800" cy="642938"/>
          </a:xfrm>
        </p:spPr>
        <p:txBody>
          <a:bodyPr/>
          <a:lstStyle/>
          <a:p>
            <a:pPr eaLnBrk="1" hangingPunct="1"/>
            <a:r>
              <a:rPr lang="en-GB" b="1" u="sng" dirty="0" smtClean="0">
                <a:solidFill>
                  <a:schemeClr val="tx1"/>
                </a:solidFill>
                <a:cs typeface="Times New Roman" pitchFamily="18" charset="0"/>
              </a:rPr>
              <a:t>Question time for her</a:t>
            </a:r>
          </a:p>
        </p:txBody>
      </p:sp>
      <p:sp>
        <p:nvSpPr>
          <p:cNvPr id="4" name="Rectangle 1033" descr="Large confetti"/>
          <p:cNvSpPr>
            <a:spLocks noGrp="1" noChangeArrowheads="1"/>
          </p:cNvSpPr>
          <p:nvPr>
            <p:ph type="sldNum" sz="quarter" idx="12"/>
          </p:nvPr>
        </p:nvSpPr>
        <p:spPr/>
        <p:txBody>
          <a:bodyPr/>
          <a:lstStyle/>
          <a:p>
            <a:pPr>
              <a:defRPr/>
            </a:pPr>
            <a:fld id="{B4913E03-4AE2-4829-9A78-6B12AD771DF9}" type="slidenum">
              <a:rPr lang="en-US"/>
              <a:pPr>
                <a:defRPr/>
              </a:pPr>
              <a:t>39</a:t>
            </a:fld>
            <a:endParaRPr lang="en-US"/>
          </a:p>
        </p:txBody>
      </p:sp>
      <p:sp>
        <p:nvSpPr>
          <p:cNvPr id="89092" name="Rectangle 3"/>
          <p:cNvSpPr>
            <a:spLocks noGrp="1" noChangeArrowheads="1"/>
          </p:cNvSpPr>
          <p:nvPr>
            <p:ph sz="quarter" idx="1"/>
          </p:nvPr>
        </p:nvSpPr>
        <p:spPr>
          <a:xfrm>
            <a:off x="251520" y="1285875"/>
            <a:ext cx="8712968" cy="4810125"/>
          </a:xfrm>
        </p:spPr>
        <p:txBody>
          <a:bodyPr/>
          <a:lstStyle/>
          <a:p>
            <a:pPr eaLnBrk="1" hangingPunct="1">
              <a:buFontTx/>
              <a:buNone/>
            </a:pPr>
            <a:r>
              <a:rPr lang="en-GB" sz="2800" dirty="0" smtClean="0">
                <a:cs typeface="Times New Roman" pitchFamily="18" charset="0"/>
              </a:rPr>
              <a:t>You find that your worry box constantly is getting overloaded. Do you: </a:t>
            </a:r>
          </a:p>
          <a:p>
            <a:pPr eaLnBrk="1" hangingPunct="1">
              <a:buFontTx/>
              <a:buNone/>
            </a:pPr>
            <a:r>
              <a:rPr lang="en-GB" sz="2800" dirty="0" smtClean="0">
                <a:cs typeface="Times New Roman" pitchFamily="18" charset="0"/>
              </a:rPr>
              <a:t>1) Expect your partner to become your counsellor, able to listen again and again to your worries? </a:t>
            </a:r>
          </a:p>
          <a:p>
            <a:pPr eaLnBrk="1" hangingPunct="1">
              <a:buFontTx/>
              <a:buNone/>
            </a:pPr>
            <a:r>
              <a:rPr lang="en-GB" sz="2800" dirty="0" smtClean="0">
                <a:cs typeface="Times New Roman" pitchFamily="18" charset="0"/>
              </a:rPr>
              <a:t>Or</a:t>
            </a:r>
          </a:p>
          <a:p>
            <a:pPr eaLnBrk="1" hangingPunct="1">
              <a:buFontTx/>
              <a:buNone/>
            </a:pPr>
            <a:r>
              <a:rPr lang="en-GB" sz="2800" dirty="0" smtClean="0">
                <a:cs typeface="Times New Roman" pitchFamily="18" charset="0"/>
              </a:rPr>
              <a:t>2) Do you develop other ways to de-stress yourself – learn to take some ’me’ time – develop supportive friendships, massages, community connections, etc. Maybe even re-evaluate your life and ask ‘Am I doing to much. Can I cut back Before my stress tears our relationship apart.’</a:t>
            </a:r>
          </a:p>
        </p:txBody>
      </p:sp>
      <p:sp>
        <p:nvSpPr>
          <p:cNvPr id="8909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pPr eaLnBrk="1" hangingPunct="1"/>
            <a:r>
              <a:rPr lang="en-GB" sz="4400" b="1" u="sng" dirty="0" smtClean="0">
                <a:solidFill>
                  <a:schemeClr val="tx1"/>
                </a:solidFill>
                <a:cs typeface="Times New Roman" pitchFamily="18" charset="0"/>
              </a:rPr>
              <a:t>Discuss</a:t>
            </a:r>
          </a:p>
        </p:txBody>
      </p:sp>
      <p:sp>
        <p:nvSpPr>
          <p:cNvPr id="6" name="Rectangle 1033" descr="Large confetti"/>
          <p:cNvSpPr>
            <a:spLocks noGrp="1" noChangeArrowheads="1"/>
          </p:cNvSpPr>
          <p:nvPr>
            <p:ph type="sldNum" sz="quarter" idx="12"/>
          </p:nvPr>
        </p:nvSpPr>
        <p:spPr/>
        <p:txBody>
          <a:bodyPr/>
          <a:lstStyle/>
          <a:p>
            <a:pPr>
              <a:defRPr/>
            </a:pPr>
            <a:fld id="{CBF04FE9-F3EB-4359-91D6-3015CC0188BD}" type="slidenum">
              <a:rPr lang="en-US"/>
              <a:pPr>
                <a:defRPr/>
              </a:pPr>
              <a:t>4</a:t>
            </a:fld>
            <a:endParaRPr lang="en-US"/>
          </a:p>
        </p:txBody>
      </p:sp>
      <p:sp>
        <p:nvSpPr>
          <p:cNvPr id="18436" name="Rectangle 3"/>
          <p:cNvSpPr>
            <a:spLocks noGrp="1" noChangeArrowheads="1"/>
          </p:cNvSpPr>
          <p:nvPr>
            <p:ph sz="quarter" idx="1"/>
          </p:nvPr>
        </p:nvSpPr>
        <p:spPr>
          <a:xfrm>
            <a:off x="357188" y="1357313"/>
            <a:ext cx="5500687" cy="4738687"/>
          </a:xfrm>
        </p:spPr>
        <p:txBody>
          <a:bodyPr/>
          <a:lstStyle/>
          <a:p>
            <a:pPr eaLnBrk="1" hangingPunct="1">
              <a:buFontTx/>
              <a:buBlip>
                <a:blip r:embed="rId2"/>
              </a:buBlip>
            </a:pPr>
            <a:r>
              <a:rPr lang="en-GB" sz="3200" b="1" dirty="0" smtClean="0">
                <a:cs typeface="Times New Roman" pitchFamily="18" charset="0"/>
              </a:rPr>
              <a:t>Gender differences exist </a:t>
            </a:r>
            <a:r>
              <a:rPr lang="en-GB" sz="3200" b="1" u="sng" dirty="0" smtClean="0">
                <a:cs typeface="Times New Roman" pitchFamily="18" charset="0"/>
              </a:rPr>
              <a:t>primarily</a:t>
            </a:r>
            <a:r>
              <a:rPr lang="en-GB" sz="3200" b="1" dirty="0" smtClean="0">
                <a:cs typeface="Times New Roman" pitchFamily="18" charset="0"/>
              </a:rPr>
              <a:t> because of nature’s life cycle – the need to have and raise a family</a:t>
            </a:r>
          </a:p>
          <a:p>
            <a:pPr eaLnBrk="1" hangingPunct="1">
              <a:buFontTx/>
              <a:buBlip>
                <a:blip r:embed="rId2"/>
              </a:buBlip>
            </a:pPr>
            <a:r>
              <a:rPr lang="en-GB" sz="3200" b="1" dirty="0" smtClean="0">
                <a:cs typeface="Times New Roman" pitchFamily="18" charset="0"/>
              </a:rPr>
              <a:t>What are some of the main non-physical gender differences that you seem to notice between men and women?</a:t>
            </a:r>
            <a:r>
              <a:rPr lang="en-GB" sz="3200" dirty="0" smtClean="0">
                <a:cs typeface="Times New Roman" pitchFamily="18" charset="0"/>
              </a:rPr>
              <a:t> </a:t>
            </a:r>
          </a:p>
        </p:txBody>
      </p:sp>
      <p:pic>
        <p:nvPicPr>
          <p:cNvPr id="18437" name="Picture 5"/>
          <p:cNvPicPr>
            <a:picLocks noChangeAspect="1" noChangeArrowheads="1"/>
          </p:cNvPicPr>
          <p:nvPr/>
        </p:nvPicPr>
        <p:blipFill>
          <a:blip r:embed="rId3" cstate="print"/>
          <a:srcRect/>
          <a:stretch>
            <a:fillRect/>
          </a:stretch>
        </p:blipFill>
        <p:spPr bwMode="auto">
          <a:xfrm>
            <a:off x="5786438" y="1500188"/>
            <a:ext cx="3108325" cy="4724400"/>
          </a:xfrm>
          <a:prstGeom prst="rect">
            <a:avLst/>
          </a:prstGeom>
          <a:noFill/>
          <a:ln w="9525">
            <a:noFill/>
            <a:miter lim="800000"/>
            <a:headEnd/>
            <a:tailEnd/>
          </a:ln>
        </p:spPr>
      </p:pic>
      <p:sp>
        <p:nvSpPr>
          <p:cNvPr id="18438" name="Footer Placeholder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GB" sz="3200" b="1" u="sng" dirty="0" smtClean="0">
                <a:solidFill>
                  <a:schemeClr val="tx1"/>
                </a:solidFill>
                <a:latin typeface="Times New Roman" pitchFamily="18" charset="0"/>
                <a:cs typeface="Times New Roman" pitchFamily="18" charset="0"/>
              </a:rPr>
              <a:t>Stress and the New Baby</a:t>
            </a:r>
            <a:endParaRPr lang="en-GB" u="sng" dirty="0" smtClean="0">
              <a:solidFill>
                <a:srgbClr val="CF5716"/>
              </a:solidFill>
            </a:endParaRPr>
          </a:p>
        </p:txBody>
      </p:sp>
      <p:sp>
        <p:nvSpPr>
          <p:cNvPr id="72707"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4" name="Slide Number Placeholder 3"/>
          <p:cNvSpPr>
            <a:spLocks noGrp="1"/>
          </p:cNvSpPr>
          <p:nvPr>
            <p:ph type="sldNum" sz="quarter" idx="12"/>
          </p:nvPr>
        </p:nvSpPr>
        <p:spPr/>
        <p:txBody>
          <a:bodyPr/>
          <a:lstStyle/>
          <a:p>
            <a:pPr>
              <a:defRPr/>
            </a:pPr>
            <a:fld id="{DA1D8758-248F-4348-B139-7513C381B28F}" type="slidenum">
              <a:rPr lang="en-US"/>
              <a:pPr>
                <a:defRPr/>
              </a:pPr>
              <a:t>40</a:t>
            </a:fld>
            <a:endParaRPr lang="en-US"/>
          </a:p>
        </p:txBody>
      </p:sp>
      <p:sp>
        <p:nvSpPr>
          <p:cNvPr id="72709" name="Content Placeholder 4"/>
          <p:cNvSpPr>
            <a:spLocks noGrp="1"/>
          </p:cNvSpPr>
          <p:nvPr>
            <p:ph sz="quarter" idx="1"/>
          </p:nvPr>
        </p:nvSpPr>
        <p:spPr>
          <a:xfrm>
            <a:off x="301625" y="1527175"/>
            <a:ext cx="8504238" cy="4572000"/>
          </a:xfrm>
        </p:spPr>
        <p:txBody>
          <a:bodyPr/>
          <a:lstStyle/>
          <a:p>
            <a:pPr marL="355600" indent="-355600" eaLnBrk="1" hangingPunct="1">
              <a:buFont typeface="Wingdings" pitchFamily="2" charset="2"/>
              <a:buChar char="Ø"/>
            </a:pPr>
            <a:r>
              <a:rPr lang="en-GB" sz="3200" dirty="0" smtClean="0">
                <a:cs typeface="Times New Roman" pitchFamily="18" charset="0"/>
              </a:rPr>
              <a:t>Sadly, a large number a divorces and separations happen in the first year after the birth of the first child. </a:t>
            </a:r>
          </a:p>
          <a:p>
            <a:pPr marL="355600" indent="-355600" eaLnBrk="1" hangingPunct="1">
              <a:buFont typeface="Wingdings" pitchFamily="2" charset="2"/>
              <a:buChar char="Ø"/>
            </a:pPr>
            <a:r>
              <a:rPr lang="en-GB" sz="3200" dirty="0" smtClean="0">
                <a:cs typeface="Times New Roman" pitchFamily="18" charset="0"/>
              </a:rPr>
              <a:t>One reason for this is that there is much more pressure in the home – and many men find it difficult to understand the stress levels that their partner is feeling or they find it difficult to understand how they can help their partner during this challenging time.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sz="3200" b="1" u="sng" dirty="0" smtClean="0">
                <a:solidFill>
                  <a:schemeClr val="tx1"/>
                </a:solidFill>
                <a:latin typeface="Times New Roman" pitchFamily="18" charset="0"/>
                <a:cs typeface="Times New Roman" pitchFamily="18" charset="0"/>
              </a:rPr>
              <a:t>New baby on the way</a:t>
            </a:r>
            <a:endParaRPr lang="en-GB" b="1" u="sng" dirty="0" smtClean="0">
              <a:solidFill>
                <a:srgbClr val="CF5716"/>
              </a:solidFill>
            </a:endParaRPr>
          </a:p>
        </p:txBody>
      </p:sp>
      <p:sp>
        <p:nvSpPr>
          <p:cNvPr id="73731"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4" name="Slide Number Placeholder 3"/>
          <p:cNvSpPr>
            <a:spLocks noGrp="1"/>
          </p:cNvSpPr>
          <p:nvPr>
            <p:ph type="sldNum" sz="quarter" idx="12"/>
          </p:nvPr>
        </p:nvSpPr>
        <p:spPr/>
        <p:txBody>
          <a:bodyPr/>
          <a:lstStyle/>
          <a:p>
            <a:pPr>
              <a:defRPr/>
            </a:pPr>
            <a:fld id="{14B1B1E5-6B4B-472A-8FFB-436B6CEFF571}" type="slidenum">
              <a:rPr lang="en-US"/>
              <a:pPr>
                <a:defRPr/>
              </a:pPr>
              <a:t>41</a:t>
            </a:fld>
            <a:endParaRPr lang="en-US"/>
          </a:p>
        </p:txBody>
      </p:sp>
      <p:sp>
        <p:nvSpPr>
          <p:cNvPr id="73733" name="Content Placeholder 4"/>
          <p:cNvSpPr>
            <a:spLocks noGrp="1"/>
          </p:cNvSpPr>
          <p:nvPr>
            <p:ph sz="quarter" idx="1"/>
          </p:nvPr>
        </p:nvSpPr>
        <p:spPr>
          <a:xfrm>
            <a:off x="301625" y="1527175"/>
            <a:ext cx="8504238" cy="4830763"/>
          </a:xfrm>
        </p:spPr>
        <p:txBody>
          <a:bodyPr/>
          <a:lstStyle/>
          <a:p>
            <a:pPr marL="0" indent="0" eaLnBrk="1" hangingPunct="1">
              <a:buFont typeface="Wingdings 2" pitchFamily="18" charset="2"/>
              <a:buNone/>
            </a:pPr>
            <a:r>
              <a:rPr lang="en-GB" sz="2800" dirty="0" smtClean="0">
                <a:cs typeface="Times New Roman" pitchFamily="18" charset="0"/>
              </a:rPr>
              <a:t>Studies show that if a man understands what to expect, and he understands the role he needs to play for the first year, then he is much more able to fulfil his partner’s expectations. So, if a new baby is on the way </a:t>
            </a:r>
          </a:p>
          <a:p>
            <a:pPr lvl="1" eaLnBrk="1" hangingPunct="1">
              <a:buFont typeface="Wingdings" pitchFamily="2" charset="2"/>
              <a:buChar char="v"/>
            </a:pPr>
            <a:r>
              <a:rPr lang="en-GB" sz="2800" dirty="0" smtClean="0">
                <a:solidFill>
                  <a:schemeClr val="tx1"/>
                </a:solidFill>
                <a:cs typeface="Times New Roman" pitchFamily="18" charset="0"/>
              </a:rPr>
              <a:t>Read some ‘baby-is-on-the-way’ books together</a:t>
            </a:r>
          </a:p>
          <a:p>
            <a:pPr lvl="1" eaLnBrk="1" hangingPunct="1">
              <a:buFont typeface="Wingdings" pitchFamily="2" charset="2"/>
              <a:buChar char="v"/>
            </a:pPr>
            <a:r>
              <a:rPr lang="en-GB" sz="2800" dirty="0" smtClean="0">
                <a:solidFill>
                  <a:schemeClr val="tx1"/>
                </a:solidFill>
                <a:cs typeface="Times New Roman" pitchFamily="18" charset="0"/>
              </a:rPr>
              <a:t>Plan which extra household chores he will do</a:t>
            </a:r>
          </a:p>
          <a:p>
            <a:pPr lvl="1" eaLnBrk="1" hangingPunct="1">
              <a:buFont typeface="Wingdings" pitchFamily="2" charset="2"/>
              <a:buChar char="v"/>
            </a:pPr>
            <a:r>
              <a:rPr lang="en-GB" sz="2800" dirty="0" smtClean="0">
                <a:solidFill>
                  <a:schemeClr val="tx1"/>
                </a:solidFill>
                <a:cs typeface="Times New Roman" pitchFamily="18" charset="0"/>
              </a:rPr>
              <a:t>Realise that sex will be complicate for a while</a:t>
            </a:r>
          </a:p>
          <a:p>
            <a:pPr lvl="1" eaLnBrk="1" hangingPunct="1">
              <a:buFont typeface="Wingdings" pitchFamily="2" charset="2"/>
              <a:buChar char="v"/>
            </a:pPr>
            <a:r>
              <a:rPr lang="en-GB" sz="2800" dirty="0" smtClean="0">
                <a:solidFill>
                  <a:schemeClr val="tx1"/>
                </a:solidFill>
                <a:cs typeface="Times New Roman" pitchFamily="18" charset="0"/>
              </a:rPr>
              <a:t>Plan when you will have time for each other</a:t>
            </a:r>
          </a:p>
          <a:p>
            <a:pPr lvl="1" eaLnBrk="1" hangingPunct="1">
              <a:buFont typeface="Wingdings" pitchFamily="2" charset="2"/>
              <a:buChar char="v"/>
            </a:pPr>
            <a:r>
              <a:rPr lang="en-GB" sz="2800" dirty="0" smtClean="0">
                <a:solidFill>
                  <a:schemeClr val="tx1"/>
                </a:solidFill>
                <a:cs typeface="Times New Roman" pitchFamily="18" charset="0"/>
              </a:rPr>
              <a:t>He really needs to think about doing more around the home during the first year after the birth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4267200" y="228600"/>
            <a:ext cx="4876800" cy="6019800"/>
            <a:chOff x="1344" y="144"/>
            <a:chExt cx="3092" cy="3792"/>
          </a:xfrm>
        </p:grpSpPr>
        <p:pic>
          <p:nvPicPr>
            <p:cNvPr id="60428" name="Picture 3"/>
            <p:cNvPicPr>
              <a:picLocks noChangeAspect="1" noChangeArrowheads="1"/>
            </p:cNvPicPr>
            <p:nvPr/>
          </p:nvPicPr>
          <p:blipFill>
            <a:blip r:embed="rId2" cstate="print"/>
            <a:srcRect/>
            <a:stretch>
              <a:fillRect/>
            </a:stretch>
          </p:blipFill>
          <p:spPr bwMode="auto">
            <a:xfrm>
              <a:off x="1344" y="144"/>
              <a:ext cx="3092" cy="3792"/>
            </a:xfrm>
            <a:prstGeom prst="rect">
              <a:avLst/>
            </a:prstGeom>
            <a:noFill/>
            <a:ln w="9525">
              <a:noFill/>
              <a:miter lim="800000"/>
              <a:headEnd/>
              <a:tailEnd/>
            </a:ln>
          </p:spPr>
        </p:pic>
        <p:sp>
          <p:nvSpPr>
            <p:cNvPr id="60429" name="Rectangle 4"/>
            <p:cNvSpPr>
              <a:spLocks noChangeArrowheads="1"/>
            </p:cNvSpPr>
            <p:nvPr/>
          </p:nvSpPr>
          <p:spPr bwMode="auto">
            <a:xfrm>
              <a:off x="1392"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Thinking</a:t>
              </a:r>
            </a:p>
          </p:txBody>
        </p:sp>
        <p:sp>
          <p:nvSpPr>
            <p:cNvPr id="60430" name="Rectangle 5"/>
            <p:cNvSpPr>
              <a:spLocks noChangeArrowheads="1"/>
            </p:cNvSpPr>
            <p:nvPr/>
          </p:nvSpPr>
          <p:spPr bwMode="auto">
            <a:xfrm>
              <a:off x="1392" y="1200"/>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Speaking</a:t>
              </a:r>
            </a:p>
          </p:txBody>
        </p:sp>
        <p:sp>
          <p:nvSpPr>
            <p:cNvPr id="60431" name="Rectangle 6"/>
            <p:cNvSpPr>
              <a:spLocks noChangeArrowheads="1"/>
            </p:cNvSpPr>
            <p:nvPr/>
          </p:nvSpPr>
          <p:spPr bwMode="auto">
            <a:xfrm>
              <a:off x="2880" y="1056"/>
              <a:ext cx="1248" cy="72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Creativity</a:t>
              </a:r>
            </a:p>
            <a:p>
              <a:pPr marL="342900" indent="-342900">
                <a:spcBef>
                  <a:spcPct val="20000"/>
                </a:spcBef>
                <a:buSzPct val="85000"/>
              </a:pPr>
              <a:r>
                <a:rPr lang="en-GB" sz="3200" b="1">
                  <a:solidFill>
                    <a:srgbClr val="FF0000"/>
                  </a:solidFill>
                </a:rPr>
                <a:t>Actions</a:t>
              </a:r>
            </a:p>
          </p:txBody>
        </p:sp>
        <p:sp>
          <p:nvSpPr>
            <p:cNvPr id="60432" name="Rectangle 7"/>
            <p:cNvSpPr>
              <a:spLocks noChangeArrowheads="1"/>
            </p:cNvSpPr>
            <p:nvPr/>
          </p:nvSpPr>
          <p:spPr bwMode="auto">
            <a:xfrm>
              <a:off x="2880"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Emotions</a:t>
              </a:r>
            </a:p>
          </p:txBody>
        </p:sp>
        <p:sp>
          <p:nvSpPr>
            <p:cNvPr id="60433" name="Rectangle 8"/>
            <p:cNvSpPr>
              <a:spLocks noChangeArrowheads="1"/>
            </p:cNvSpPr>
            <p:nvPr/>
          </p:nvSpPr>
          <p:spPr bwMode="auto">
            <a:xfrm>
              <a:off x="1488" y="3456"/>
              <a:ext cx="1200" cy="336"/>
            </a:xfrm>
            <a:prstGeom prst="rect">
              <a:avLst/>
            </a:prstGeom>
            <a:noFill/>
            <a:ln w="9525">
              <a:noFill/>
              <a:miter lim="800000"/>
              <a:headEnd/>
              <a:tailEnd/>
            </a:ln>
          </p:spPr>
          <p:txBody>
            <a:bodyPr/>
            <a:lstStyle/>
            <a:p>
              <a:pPr marL="342900" indent="-342900">
                <a:spcBef>
                  <a:spcPct val="20000"/>
                </a:spcBef>
                <a:buSzPct val="85000"/>
              </a:pPr>
              <a:r>
                <a:rPr lang="en-GB" b="1"/>
                <a:t>Left Brain</a:t>
              </a:r>
            </a:p>
          </p:txBody>
        </p:sp>
        <p:sp>
          <p:nvSpPr>
            <p:cNvPr id="60434" name="Rectangle 9"/>
            <p:cNvSpPr>
              <a:spLocks noChangeArrowheads="1"/>
            </p:cNvSpPr>
            <p:nvPr/>
          </p:nvSpPr>
          <p:spPr bwMode="auto">
            <a:xfrm>
              <a:off x="2880" y="3456"/>
              <a:ext cx="1200" cy="336"/>
            </a:xfrm>
            <a:prstGeom prst="rect">
              <a:avLst/>
            </a:prstGeom>
            <a:noFill/>
            <a:ln w="9525">
              <a:noFill/>
              <a:miter lim="800000"/>
              <a:headEnd/>
              <a:tailEnd/>
            </a:ln>
          </p:spPr>
          <p:txBody>
            <a:bodyPr/>
            <a:lstStyle/>
            <a:p>
              <a:pPr marL="342900" indent="-342900">
                <a:spcBef>
                  <a:spcPct val="20000"/>
                </a:spcBef>
                <a:buSzPct val="85000"/>
              </a:pPr>
              <a:r>
                <a:rPr lang="en-GB" b="1"/>
                <a:t>Right Brain</a:t>
              </a:r>
            </a:p>
          </p:txBody>
        </p:sp>
      </p:grpSp>
      <p:sp>
        <p:nvSpPr>
          <p:cNvPr id="60419" name="Rectangle 10"/>
          <p:cNvSpPr>
            <a:spLocks noChangeArrowheads="1"/>
          </p:cNvSpPr>
          <p:nvPr/>
        </p:nvSpPr>
        <p:spPr bwMode="auto">
          <a:xfrm>
            <a:off x="304800" y="1357313"/>
            <a:ext cx="3810000" cy="4967287"/>
          </a:xfrm>
          <a:prstGeom prst="rect">
            <a:avLst/>
          </a:prstGeom>
          <a:noFill/>
          <a:ln w="9525">
            <a:noFill/>
            <a:miter lim="800000"/>
            <a:headEnd/>
            <a:tailEnd/>
          </a:ln>
        </p:spPr>
        <p:txBody>
          <a:bodyPr/>
          <a:lstStyle/>
          <a:p>
            <a:pPr>
              <a:spcBef>
                <a:spcPct val="20000"/>
              </a:spcBef>
              <a:buSzPct val="85000"/>
            </a:pPr>
            <a:r>
              <a:rPr lang="fi-FI" sz="2600" b="1" dirty="0"/>
              <a:t>- Men, after a long day at work, their thinking and speaking part of the brain is often stressed.  </a:t>
            </a:r>
          </a:p>
          <a:p>
            <a:pPr>
              <a:spcBef>
                <a:spcPct val="20000"/>
              </a:spcBef>
              <a:buSzPct val="85000"/>
            </a:pPr>
            <a:r>
              <a:rPr lang="fi-FI" sz="2600" b="1" dirty="0"/>
              <a:t>– Because of less l/r connections they often let the brain relax by closing down the left brain and moving over to the right brain = disconnect from their worries</a:t>
            </a:r>
            <a:endParaRPr lang="en-GB" sz="2600" b="1" dirty="0"/>
          </a:p>
        </p:txBody>
      </p:sp>
      <p:sp>
        <p:nvSpPr>
          <p:cNvPr id="60420" name="Rectangle 11"/>
          <p:cNvSpPr>
            <a:spLocks noChangeArrowheads="1"/>
          </p:cNvSpPr>
          <p:nvPr/>
        </p:nvSpPr>
        <p:spPr bwMode="auto">
          <a:xfrm>
            <a:off x="214313" y="214313"/>
            <a:ext cx="4071937" cy="1066800"/>
          </a:xfrm>
          <a:prstGeom prst="rect">
            <a:avLst/>
          </a:prstGeom>
          <a:noFill/>
          <a:ln w="9525">
            <a:noFill/>
            <a:miter lim="800000"/>
            <a:headEnd/>
            <a:tailEnd/>
          </a:ln>
        </p:spPr>
        <p:txBody>
          <a:bodyPr/>
          <a:lstStyle/>
          <a:p>
            <a:pPr>
              <a:spcBef>
                <a:spcPct val="20000"/>
              </a:spcBef>
              <a:buSzPct val="85000"/>
            </a:pPr>
            <a:r>
              <a:rPr lang="fi-FI" sz="2800" b="1" u="sng" dirty="0"/>
              <a:t>How men often relax and de-stress</a:t>
            </a:r>
            <a:endParaRPr lang="en-GB" sz="2800" b="1" u="sng" dirty="0"/>
          </a:p>
        </p:txBody>
      </p:sp>
      <p:sp>
        <p:nvSpPr>
          <p:cNvPr id="60421" name="Rectangle 12"/>
          <p:cNvSpPr>
            <a:spLocks noChangeArrowheads="1"/>
          </p:cNvSpPr>
          <p:nvPr/>
        </p:nvSpPr>
        <p:spPr bwMode="auto">
          <a:xfrm>
            <a:off x="5638800" y="381000"/>
            <a:ext cx="1600200" cy="609600"/>
          </a:xfrm>
          <a:prstGeom prst="rect">
            <a:avLst/>
          </a:prstGeom>
          <a:solidFill>
            <a:srgbClr val="FFFFFF"/>
          </a:solidFill>
          <a:ln w="9525">
            <a:noFill/>
            <a:miter lim="800000"/>
            <a:headEnd/>
            <a:tailEnd/>
          </a:ln>
        </p:spPr>
        <p:txBody>
          <a:bodyPr/>
          <a:lstStyle/>
          <a:p>
            <a:pPr>
              <a:spcBef>
                <a:spcPct val="20000"/>
              </a:spcBef>
              <a:buSzPct val="85000"/>
            </a:pPr>
            <a:r>
              <a:rPr lang="fi-FI" sz="2600" b="1"/>
              <a:t>His Brain</a:t>
            </a:r>
            <a:endParaRPr lang="en-GB" sz="2600" b="1"/>
          </a:p>
        </p:txBody>
      </p:sp>
      <p:sp>
        <p:nvSpPr>
          <p:cNvPr id="60422" name="Rectangle 13"/>
          <p:cNvSpPr>
            <a:spLocks noChangeArrowheads="1"/>
          </p:cNvSpPr>
          <p:nvPr/>
        </p:nvSpPr>
        <p:spPr bwMode="auto">
          <a:xfrm>
            <a:off x="4267200" y="2971800"/>
            <a:ext cx="2209800" cy="579438"/>
          </a:xfrm>
          <a:prstGeom prst="rect">
            <a:avLst/>
          </a:prstGeom>
          <a:solidFill>
            <a:srgbClr val="FFFFFF"/>
          </a:solidFill>
          <a:ln w="9525">
            <a:noFill/>
            <a:miter lim="800000"/>
            <a:headEnd/>
            <a:tailEnd/>
          </a:ln>
        </p:spPr>
        <p:txBody>
          <a:bodyPr>
            <a:spAutoFit/>
          </a:bodyPr>
          <a:lstStyle/>
          <a:p>
            <a:pPr>
              <a:spcBef>
                <a:spcPct val="20000"/>
              </a:spcBef>
              <a:buSzPct val="85000"/>
            </a:pPr>
            <a:r>
              <a:rPr lang="fi-FI" sz="3200" b="1">
                <a:solidFill>
                  <a:srgbClr val="FF0000"/>
                </a:solidFill>
              </a:rPr>
              <a:t>Worry box</a:t>
            </a:r>
            <a:r>
              <a:rPr lang="fi-FI" sz="2800" b="1"/>
              <a:t> </a:t>
            </a:r>
          </a:p>
        </p:txBody>
      </p:sp>
      <p:sp>
        <p:nvSpPr>
          <p:cNvPr id="60423" name="Line 14"/>
          <p:cNvSpPr>
            <a:spLocks noChangeShapeType="1"/>
          </p:cNvSpPr>
          <p:nvPr/>
        </p:nvSpPr>
        <p:spPr bwMode="auto">
          <a:xfrm flipH="1" flipV="1">
            <a:off x="5334000" y="3505200"/>
            <a:ext cx="0" cy="533400"/>
          </a:xfrm>
          <a:prstGeom prst="line">
            <a:avLst/>
          </a:prstGeom>
          <a:noFill/>
          <a:ln w="57150">
            <a:solidFill>
              <a:srgbClr val="FF0000"/>
            </a:solidFill>
            <a:round/>
            <a:headEnd/>
            <a:tailEnd type="triangle" w="med" len="med"/>
          </a:ln>
        </p:spPr>
        <p:txBody>
          <a:bodyPr wrap="none"/>
          <a:lstStyle/>
          <a:p>
            <a:endParaRPr lang="en-GB"/>
          </a:p>
        </p:txBody>
      </p:sp>
      <p:sp>
        <p:nvSpPr>
          <p:cNvPr id="60424" name="Line 15"/>
          <p:cNvSpPr>
            <a:spLocks noChangeShapeType="1"/>
          </p:cNvSpPr>
          <p:nvPr/>
        </p:nvSpPr>
        <p:spPr bwMode="auto">
          <a:xfrm>
            <a:off x="5257800" y="2438400"/>
            <a:ext cx="0" cy="609600"/>
          </a:xfrm>
          <a:prstGeom prst="line">
            <a:avLst/>
          </a:prstGeom>
          <a:noFill/>
          <a:ln w="57150">
            <a:solidFill>
              <a:srgbClr val="FF0000"/>
            </a:solidFill>
            <a:round/>
            <a:headEnd/>
            <a:tailEnd type="triangle" w="med" len="med"/>
          </a:ln>
        </p:spPr>
        <p:txBody>
          <a:bodyPr wrap="none"/>
          <a:lstStyle/>
          <a:p>
            <a:endParaRPr lang="en-GB"/>
          </a:p>
        </p:txBody>
      </p:sp>
      <p:sp>
        <p:nvSpPr>
          <p:cNvPr id="60425" name="TextBox 17"/>
          <p:cNvSpPr txBox="1">
            <a:spLocks noChangeArrowheads="1"/>
          </p:cNvSpPr>
          <p:nvPr/>
        </p:nvSpPr>
        <p:spPr bwMode="auto">
          <a:xfrm>
            <a:off x="4643438" y="1357313"/>
            <a:ext cx="1638300" cy="584200"/>
          </a:xfrm>
          <a:prstGeom prst="rect">
            <a:avLst/>
          </a:prstGeom>
          <a:solidFill>
            <a:schemeClr val="bg1"/>
          </a:solidFill>
          <a:ln w="9525">
            <a:noFill/>
            <a:miter lim="800000"/>
            <a:headEnd/>
            <a:tailEnd/>
          </a:ln>
        </p:spPr>
        <p:txBody>
          <a:bodyPr wrap="none">
            <a:spAutoFit/>
          </a:bodyPr>
          <a:lstStyle/>
          <a:p>
            <a:r>
              <a:rPr lang="en-GB" sz="3200" b="1"/>
              <a:t>Stressed</a:t>
            </a:r>
          </a:p>
        </p:txBody>
      </p:sp>
      <p:sp>
        <p:nvSpPr>
          <p:cNvPr id="17" name="Slide Number Placeholder 16"/>
          <p:cNvSpPr>
            <a:spLocks noGrp="1"/>
          </p:cNvSpPr>
          <p:nvPr>
            <p:ph type="sldNum" sz="quarter" idx="12"/>
          </p:nvPr>
        </p:nvSpPr>
        <p:spPr/>
        <p:txBody>
          <a:bodyPr/>
          <a:lstStyle/>
          <a:p>
            <a:pPr>
              <a:defRPr/>
            </a:pPr>
            <a:fld id="{3E5E8546-9B59-4788-B4DC-239EDED28D28}" type="slidenum">
              <a:rPr lang="en-US" smtClean="0"/>
              <a:pPr>
                <a:defRPr/>
              </a:pPr>
              <a:t>42</a:t>
            </a:fld>
            <a:endParaRPr lang="en-US"/>
          </a:p>
        </p:txBody>
      </p:sp>
      <p:sp>
        <p:nvSpPr>
          <p:cNvPr id="60427" name="Footer Placeholder 1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4235450" y="357188"/>
            <a:ext cx="4908550" cy="6019800"/>
            <a:chOff x="1344" y="144"/>
            <a:chExt cx="3092" cy="3792"/>
          </a:xfrm>
        </p:grpSpPr>
        <p:pic>
          <p:nvPicPr>
            <p:cNvPr id="61451" name="Picture 3"/>
            <p:cNvPicPr>
              <a:picLocks noChangeAspect="1" noChangeArrowheads="1"/>
            </p:cNvPicPr>
            <p:nvPr/>
          </p:nvPicPr>
          <p:blipFill>
            <a:blip r:embed="rId2" cstate="print"/>
            <a:srcRect/>
            <a:stretch>
              <a:fillRect/>
            </a:stretch>
          </p:blipFill>
          <p:spPr bwMode="auto">
            <a:xfrm>
              <a:off x="1344" y="144"/>
              <a:ext cx="3092" cy="3792"/>
            </a:xfrm>
            <a:prstGeom prst="rect">
              <a:avLst/>
            </a:prstGeom>
            <a:noFill/>
            <a:ln w="9525">
              <a:noFill/>
              <a:miter lim="800000"/>
              <a:headEnd/>
              <a:tailEnd/>
            </a:ln>
          </p:spPr>
        </p:pic>
        <p:sp>
          <p:nvSpPr>
            <p:cNvPr id="61452" name="Rectangle 4"/>
            <p:cNvSpPr>
              <a:spLocks noChangeArrowheads="1"/>
            </p:cNvSpPr>
            <p:nvPr/>
          </p:nvSpPr>
          <p:spPr bwMode="auto">
            <a:xfrm>
              <a:off x="1392"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Thinking</a:t>
              </a:r>
            </a:p>
          </p:txBody>
        </p:sp>
        <p:sp>
          <p:nvSpPr>
            <p:cNvPr id="61453" name="Rectangle 5"/>
            <p:cNvSpPr>
              <a:spLocks noChangeArrowheads="1"/>
            </p:cNvSpPr>
            <p:nvPr/>
          </p:nvSpPr>
          <p:spPr bwMode="auto">
            <a:xfrm>
              <a:off x="1392" y="1200"/>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Speaking</a:t>
              </a:r>
            </a:p>
          </p:txBody>
        </p:sp>
        <p:sp>
          <p:nvSpPr>
            <p:cNvPr id="61454" name="Rectangle 6"/>
            <p:cNvSpPr>
              <a:spLocks noChangeArrowheads="1"/>
            </p:cNvSpPr>
            <p:nvPr/>
          </p:nvSpPr>
          <p:spPr bwMode="auto">
            <a:xfrm>
              <a:off x="2880" y="855"/>
              <a:ext cx="1248" cy="921"/>
            </a:xfrm>
            <a:prstGeom prst="rect">
              <a:avLst/>
            </a:prstGeom>
            <a:solidFill>
              <a:srgbClr val="FFFFFF"/>
            </a:solidFill>
            <a:ln w="9525">
              <a:noFill/>
              <a:miter lim="800000"/>
              <a:headEnd/>
              <a:tailEnd/>
            </a:ln>
          </p:spPr>
          <p:txBody>
            <a:bodyPr/>
            <a:lstStyle/>
            <a:p>
              <a:pPr marL="342900" indent="-342900">
                <a:spcBef>
                  <a:spcPct val="20000"/>
                </a:spcBef>
                <a:buSzPct val="85000"/>
              </a:pPr>
              <a:r>
                <a:rPr lang="en-GB" b="1">
                  <a:solidFill>
                    <a:srgbClr val="FF0000"/>
                  </a:solidFill>
                </a:rPr>
                <a:t>Creativity</a:t>
              </a:r>
            </a:p>
            <a:p>
              <a:pPr marL="342900" indent="-342900">
                <a:spcBef>
                  <a:spcPct val="20000"/>
                </a:spcBef>
                <a:buSzPct val="85000"/>
              </a:pPr>
              <a:r>
                <a:rPr lang="en-GB" b="1">
                  <a:solidFill>
                    <a:srgbClr val="FF0000"/>
                  </a:solidFill>
                </a:rPr>
                <a:t>Actions</a:t>
              </a:r>
            </a:p>
            <a:p>
              <a:pPr marL="342900" indent="-342900">
                <a:spcBef>
                  <a:spcPct val="20000"/>
                </a:spcBef>
                <a:buSzPct val="85000"/>
              </a:pPr>
              <a:r>
                <a:rPr lang="en-GB" b="1">
                  <a:solidFill>
                    <a:srgbClr val="FF0000"/>
                  </a:solidFill>
                </a:rPr>
                <a:t>Achievement</a:t>
              </a:r>
            </a:p>
          </p:txBody>
        </p:sp>
        <p:sp>
          <p:nvSpPr>
            <p:cNvPr id="61455" name="Rectangle 7"/>
            <p:cNvSpPr>
              <a:spLocks noChangeArrowheads="1"/>
            </p:cNvSpPr>
            <p:nvPr/>
          </p:nvSpPr>
          <p:spPr bwMode="auto">
            <a:xfrm>
              <a:off x="2880"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Emotions</a:t>
              </a:r>
            </a:p>
          </p:txBody>
        </p:sp>
        <p:sp>
          <p:nvSpPr>
            <p:cNvPr id="61456" name="Rectangle 8"/>
            <p:cNvSpPr>
              <a:spLocks noChangeArrowheads="1"/>
            </p:cNvSpPr>
            <p:nvPr/>
          </p:nvSpPr>
          <p:spPr bwMode="auto">
            <a:xfrm>
              <a:off x="1488" y="3456"/>
              <a:ext cx="1200" cy="336"/>
            </a:xfrm>
            <a:prstGeom prst="rect">
              <a:avLst/>
            </a:prstGeom>
            <a:noFill/>
            <a:ln w="9525">
              <a:noFill/>
              <a:miter lim="800000"/>
              <a:headEnd/>
              <a:tailEnd/>
            </a:ln>
          </p:spPr>
          <p:txBody>
            <a:bodyPr/>
            <a:lstStyle/>
            <a:p>
              <a:pPr marL="342900" indent="-342900">
                <a:spcBef>
                  <a:spcPct val="20000"/>
                </a:spcBef>
                <a:buSzPct val="85000"/>
              </a:pPr>
              <a:r>
                <a:rPr lang="en-GB" b="1"/>
                <a:t>Left Brain</a:t>
              </a:r>
            </a:p>
          </p:txBody>
        </p:sp>
        <p:sp>
          <p:nvSpPr>
            <p:cNvPr id="61457" name="Rectangle 9"/>
            <p:cNvSpPr>
              <a:spLocks noChangeArrowheads="1"/>
            </p:cNvSpPr>
            <p:nvPr/>
          </p:nvSpPr>
          <p:spPr bwMode="auto">
            <a:xfrm>
              <a:off x="2880" y="3456"/>
              <a:ext cx="1200" cy="336"/>
            </a:xfrm>
            <a:prstGeom prst="rect">
              <a:avLst/>
            </a:prstGeom>
            <a:noFill/>
            <a:ln w="9525">
              <a:noFill/>
              <a:miter lim="800000"/>
              <a:headEnd/>
              <a:tailEnd/>
            </a:ln>
          </p:spPr>
          <p:txBody>
            <a:bodyPr/>
            <a:lstStyle/>
            <a:p>
              <a:pPr marL="342900" indent="-342900">
                <a:spcBef>
                  <a:spcPct val="20000"/>
                </a:spcBef>
                <a:buSzPct val="85000"/>
              </a:pPr>
              <a:r>
                <a:rPr lang="en-GB" b="1"/>
                <a:t>Right Brain</a:t>
              </a:r>
            </a:p>
          </p:txBody>
        </p:sp>
      </p:grpSp>
      <p:sp>
        <p:nvSpPr>
          <p:cNvPr id="61443" name="Rectangle 10"/>
          <p:cNvSpPr>
            <a:spLocks noChangeArrowheads="1"/>
          </p:cNvSpPr>
          <p:nvPr/>
        </p:nvSpPr>
        <p:spPr bwMode="auto">
          <a:xfrm>
            <a:off x="214313" y="1196752"/>
            <a:ext cx="4285679" cy="5127848"/>
          </a:xfrm>
          <a:prstGeom prst="rect">
            <a:avLst/>
          </a:prstGeom>
          <a:noFill/>
          <a:ln w="9525">
            <a:noFill/>
            <a:miter lim="800000"/>
            <a:headEnd/>
            <a:tailEnd/>
          </a:ln>
        </p:spPr>
        <p:txBody>
          <a:bodyPr/>
          <a:lstStyle/>
          <a:p>
            <a:pPr>
              <a:spcBef>
                <a:spcPct val="20000"/>
              </a:spcBef>
              <a:buSzPct val="85000"/>
            </a:pPr>
            <a:r>
              <a:rPr lang="fi-FI" sz="2600" dirty="0"/>
              <a:t>They often do activities that require </a:t>
            </a:r>
            <a:r>
              <a:rPr lang="fi-FI" sz="2600" u="sng" dirty="0"/>
              <a:t>little speaking or thinking but usually some achievement or </a:t>
            </a:r>
            <a:r>
              <a:rPr lang="fi-FI" sz="2600" u="sng" dirty="0" smtClean="0"/>
              <a:t>action - their Black Hole</a:t>
            </a:r>
            <a:endParaRPr lang="fi-FI" sz="2600" u="sng" dirty="0"/>
          </a:p>
          <a:p>
            <a:pPr>
              <a:spcBef>
                <a:spcPct val="20000"/>
              </a:spcBef>
              <a:buSzPct val="85000"/>
              <a:buFontTx/>
              <a:buChar char="-"/>
            </a:pPr>
            <a:r>
              <a:rPr lang="fi-FI" sz="2600" dirty="0"/>
              <a:t> Fishing, cards, hobby</a:t>
            </a:r>
          </a:p>
          <a:p>
            <a:pPr>
              <a:spcBef>
                <a:spcPct val="20000"/>
              </a:spcBef>
              <a:buSzPct val="85000"/>
              <a:buFontTx/>
              <a:buChar char="-"/>
            </a:pPr>
            <a:r>
              <a:rPr lang="en-GB" sz="2600" dirty="0"/>
              <a:t> Watch or play sports</a:t>
            </a:r>
          </a:p>
          <a:p>
            <a:pPr>
              <a:spcBef>
                <a:spcPct val="20000"/>
              </a:spcBef>
              <a:buSzPct val="85000"/>
              <a:buFontTx/>
              <a:buChar char="-"/>
            </a:pPr>
            <a:r>
              <a:rPr lang="en-GB" sz="2600" dirty="0"/>
              <a:t> Playing computer games</a:t>
            </a:r>
          </a:p>
          <a:p>
            <a:pPr>
              <a:spcBef>
                <a:spcPct val="20000"/>
              </a:spcBef>
              <a:buSzPct val="85000"/>
              <a:buFontTx/>
              <a:buChar char="-"/>
            </a:pPr>
            <a:r>
              <a:rPr lang="en-GB" sz="2600" dirty="0"/>
              <a:t> Changing TV channels</a:t>
            </a:r>
          </a:p>
          <a:p>
            <a:pPr>
              <a:spcBef>
                <a:spcPct val="20000"/>
              </a:spcBef>
              <a:buSzPct val="85000"/>
              <a:buFontTx/>
              <a:buChar char="-"/>
            </a:pPr>
            <a:r>
              <a:rPr lang="en-GB" sz="2600" dirty="0"/>
              <a:t> ‘How was your day dear’ ‘Fine’ (wants to leave the day behind)</a:t>
            </a:r>
          </a:p>
        </p:txBody>
      </p:sp>
      <p:sp>
        <p:nvSpPr>
          <p:cNvPr id="61444" name="Rectangle 11"/>
          <p:cNvSpPr>
            <a:spLocks noChangeArrowheads="1"/>
          </p:cNvSpPr>
          <p:nvPr/>
        </p:nvSpPr>
        <p:spPr bwMode="auto">
          <a:xfrm>
            <a:off x="1143000" y="304800"/>
            <a:ext cx="3581400" cy="1066800"/>
          </a:xfrm>
          <a:prstGeom prst="rect">
            <a:avLst/>
          </a:prstGeom>
          <a:noFill/>
          <a:ln w="9525">
            <a:noFill/>
            <a:miter lim="800000"/>
            <a:headEnd/>
            <a:tailEnd/>
          </a:ln>
        </p:spPr>
        <p:txBody>
          <a:bodyPr/>
          <a:lstStyle/>
          <a:p>
            <a:pPr>
              <a:spcBef>
                <a:spcPct val="20000"/>
              </a:spcBef>
              <a:buSzPct val="85000"/>
            </a:pPr>
            <a:endParaRPr lang="en-GB" sz="2600" b="1"/>
          </a:p>
        </p:txBody>
      </p:sp>
      <p:sp>
        <p:nvSpPr>
          <p:cNvPr id="61445" name="Rectangle 12"/>
          <p:cNvSpPr>
            <a:spLocks noChangeArrowheads="1"/>
          </p:cNvSpPr>
          <p:nvPr/>
        </p:nvSpPr>
        <p:spPr bwMode="auto">
          <a:xfrm rot="-4411777">
            <a:off x="3436144" y="2680494"/>
            <a:ext cx="4037012" cy="1066800"/>
          </a:xfrm>
          <a:prstGeom prst="rect">
            <a:avLst/>
          </a:prstGeom>
          <a:solidFill>
            <a:srgbClr val="FFFFFF"/>
          </a:solidFill>
          <a:ln w="9525">
            <a:noFill/>
            <a:miter lim="800000"/>
            <a:headEnd/>
            <a:tailEnd/>
          </a:ln>
        </p:spPr>
        <p:txBody>
          <a:bodyPr/>
          <a:lstStyle/>
          <a:p>
            <a:pPr>
              <a:spcBef>
                <a:spcPct val="20000"/>
              </a:spcBef>
              <a:buSzPct val="85000"/>
            </a:pPr>
            <a:r>
              <a:rPr lang="fi-FI" sz="2600" b="1"/>
              <a:t> </a:t>
            </a:r>
            <a:r>
              <a:rPr lang="fi-FI" sz="3200" b="1"/>
              <a:t>Closed down for an hour to re-charge</a:t>
            </a:r>
            <a:endParaRPr lang="en-GB" sz="3200" b="1"/>
          </a:p>
        </p:txBody>
      </p:sp>
      <p:sp>
        <p:nvSpPr>
          <p:cNvPr id="61446" name="Rectangle 13"/>
          <p:cNvSpPr>
            <a:spLocks noChangeArrowheads="1"/>
          </p:cNvSpPr>
          <p:nvPr/>
        </p:nvSpPr>
        <p:spPr bwMode="auto">
          <a:xfrm>
            <a:off x="7054850" y="2947988"/>
            <a:ext cx="2089150" cy="1066800"/>
          </a:xfrm>
          <a:prstGeom prst="rect">
            <a:avLst/>
          </a:prstGeom>
          <a:solidFill>
            <a:srgbClr val="FFFFFF"/>
          </a:solidFill>
          <a:ln w="9525">
            <a:noFill/>
            <a:miter lim="800000"/>
            <a:headEnd/>
            <a:tailEnd/>
          </a:ln>
        </p:spPr>
        <p:txBody>
          <a:bodyPr/>
          <a:lstStyle/>
          <a:p>
            <a:pPr>
              <a:spcBef>
                <a:spcPct val="20000"/>
              </a:spcBef>
              <a:buSzPct val="85000"/>
            </a:pPr>
            <a:r>
              <a:rPr lang="fi-FI" sz="2600" b="1"/>
              <a:t>De-stress in a non-thinking </a:t>
            </a:r>
          </a:p>
          <a:p>
            <a:pPr>
              <a:spcBef>
                <a:spcPct val="20000"/>
              </a:spcBef>
              <a:buSzPct val="85000"/>
            </a:pPr>
            <a:r>
              <a:rPr lang="fi-FI" sz="2600" b="1"/>
              <a:t>Black Hole </a:t>
            </a:r>
            <a:endParaRPr lang="en-GB" sz="2600" b="1"/>
          </a:p>
        </p:txBody>
      </p:sp>
      <p:sp>
        <p:nvSpPr>
          <p:cNvPr id="61447" name="Rectangle 14"/>
          <p:cNvSpPr>
            <a:spLocks noChangeArrowheads="1"/>
          </p:cNvSpPr>
          <p:nvPr/>
        </p:nvSpPr>
        <p:spPr bwMode="auto">
          <a:xfrm>
            <a:off x="214313" y="152400"/>
            <a:ext cx="5000625" cy="892175"/>
          </a:xfrm>
          <a:prstGeom prst="rect">
            <a:avLst/>
          </a:prstGeom>
          <a:noFill/>
          <a:ln w="9525">
            <a:noFill/>
            <a:miter lim="800000"/>
            <a:headEnd/>
            <a:tailEnd/>
          </a:ln>
        </p:spPr>
        <p:txBody>
          <a:bodyPr>
            <a:spAutoFit/>
          </a:bodyPr>
          <a:lstStyle/>
          <a:p>
            <a:pPr>
              <a:spcBef>
                <a:spcPct val="20000"/>
              </a:spcBef>
              <a:buSzPct val="85000"/>
            </a:pPr>
            <a:r>
              <a:rPr lang="fi-FI" sz="2600" b="1" u="sng" dirty="0"/>
              <a:t>Most Men Go To Their Black Hole To Let the L Brain Recharge</a:t>
            </a:r>
          </a:p>
        </p:txBody>
      </p:sp>
      <p:sp>
        <p:nvSpPr>
          <p:cNvPr id="61448" name="Rectangle 15"/>
          <p:cNvSpPr>
            <a:spLocks noChangeArrowheads="1"/>
          </p:cNvSpPr>
          <p:nvPr/>
        </p:nvSpPr>
        <p:spPr bwMode="auto">
          <a:xfrm>
            <a:off x="5759450" y="509588"/>
            <a:ext cx="1600200" cy="609600"/>
          </a:xfrm>
          <a:prstGeom prst="rect">
            <a:avLst/>
          </a:prstGeom>
          <a:solidFill>
            <a:srgbClr val="FFFFFF"/>
          </a:solidFill>
          <a:ln w="9525">
            <a:noFill/>
            <a:miter lim="800000"/>
            <a:headEnd/>
            <a:tailEnd/>
          </a:ln>
        </p:spPr>
        <p:txBody>
          <a:bodyPr/>
          <a:lstStyle/>
          <a:p>
            <a:pPr>
              <a:spcBef>
                <a:spcPct val="20000"/>
              </a:spcBef>
              <a:buSzPct val="85000"/>
            </a:pPr>
            <a:r>
              <a:rPr lang="fi-FI" sz="2600" b="1"/>
              <a:t>His Brain</a:t>
            </a:r>
            <a:endParaRPr lang="en-GB" sz="2600" b="1"/>
          </a:p>
        </p:txBody>
      </p:sp>
      <p:sp>
        <p:nvSpPr>
          <p:cNvPr id="16" name="Slide Number Placeholder 15"/>
          <p:cNvSpPr>
            <a:spLocks noGrp="1"/>
          </p:cNvSpPr>
          <p:nvPr>
            <p:ph type="sldNum" sz="quarter" idx="12"/>
          </p:nvPr>
        </p:nvSpPr>
        <p:spPr>
          <a:xfrm>
            <a:off x="4635500" y="1155700"/>
            <a:ext cx="457200" cy="441325"/>
          </a:xfrm>
        </p:spPr>
        <p:txBody>
          <a:bodyPr/>
          <a:lstStyle/>
          <a:p>
            <a:pPr>
              <a:defRPr/>
            </a:pPr>
            <a:fld id="{7001E401-18C7-48DD-8BBC-42920DA1715C}" type="slidenum">
              <a:rPr lang="en-US" smtClean="0"/>
              <a:pPr>
                <a:defRPr/>
              </a:pPr>
              <a:t>43</a:t>
            </a:fld>
            <a:endParaRPr lang="en-US"/>
          </a:p>
        </p:txBody>
      </p:sp>
      <p:sp>
        <p:nvSpPr>
          <p:cNvPr id="61450"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3962400" y="228600"/>
            <a:ext cx="4908550" cy="6019800"/>
            <a:chOff x="1344" y="144"/>
            <a:chExt cx="3092" cy="3792"/>
          </a:xfrm>
        </p:grpSpPr>
        <p:pic>
          <p:nvPicPr>
            <p:cNvPr id="62475" name="Picture 3"/>
            <p:cNvPicPr>
              <a:picLocks noChangeAspect="1" noChangeArrowheads="1"/>
            </p:cNvPicPr>
            <p:nvPr/>
          </p:nvPicPr>
          <p:blipFill>
            <a:blip r:embed="rId2" cstate="print"/>
            <a:srcRect/>
            <a:stretch>
              <a:fillRect/>
            </a:stretch>
          </p:blipFill>
          <p:spPr bwMode="auto">
            <a:xfrm>
              <a:off x="1344" y="144"/>
              <a:ext cx="3092" cy="3792"/>
            </a:xfrm>
            <a:prstGeom prst="rect">
              <a:avLst/>
            </a:prstGeom>
            <a:noFill/>
            <a:ln w="9525">
              <a:noFill/>
              <a:miter lim="800000"/>
              <a:headEnd/>
              <a:tailEnd/>
            </a:ln>
          </p:spPr>
        </p:pic>
        <p:sp>
          <p:nvSpPr>
            <p:cNvPr id="62476" name="Rectangle 4"/>
            <p:cNvSpPr>
              <a:spLocks noChangeArrowheads="1"/>
            </p:cNvSpPr>
            <p:nvPr/>
          </p:nvSpPr>
          <p:spPr bwMode="auto">
            <a:xfrm>
              <a:off x="1392"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Thinking</a:t>
              </a:r>
            </a:p>
          </p:txBody>
        </p:sp>
        <p:sp>
          <p:nvSpPr>
            <p:cNvPr id="62477" name="Rectangle 5"/>
            <p:cNvSpPr>
              <a:spLocks noChangeArrowheads="1"/>
            </p:cNvSpPr>
            <p:nvPr/>
          </p:nvSpPr>
          <p:spPr bwMode="auto">
            <a:xfrm>
              <a:off x="1392" y="1200"/>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Speaking</a:t>
              </a:r>
            </a:p>
          </p:txBody>
        </p:sp>
        <p:sp>
          <p:nvSpPr>
            <p:cNvPr id="62478" name="Rectangle 6"/>
            <p:cNvSpPr>
              <a:spLocks noChangeArrowheads="1"/>
            </p:cNvSpPr>
            <p:nvPr/>
          </p:nvSpPr>
          <p:spPr bwMode="auto">
            <a:xfrm>
              <a:off x="2880" y="1056"/>
              <a:ext cx="1248" cy="72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Creativity</a:t>
              </a:r>
            </a:p>
            <a:p>
              <a:pPr marL="342900" indent="-342900">
                <a:spcBef>
                  <a:spcPct val="20000"/>
                </a:spcBef>
                <a:buSzPct val="85000"/>
              </a:pPr>
              <a:r>
                <a:rPr lang="en-GB" sz="3200" b="1">
                  <a:solidFill>
                    <a:srgbClr val="FF0000"/>
                  </a:solidFill>
                </a:rPr>
                <a:t>Actions</a:t>
              </a:r>
            </a:p>
          </p:txBody>
        </p:sp>
        <p:sp>
          <p:nvSpPr>
            <p:cNvPr id="62479" name="Rectangle 7"/>
            <p:cNvSpPr>
              <a:spLocks noChangeArrowheads="1"/>
            </p:cNvSpPr>
            <p:nvPr/>
          </p:nvSpPr>
          <p:spPr bwMode="auto">
            <a:xfrm>
              <a:off x="2880" y="2496"/>
              <a:ext cx="1248" cy="480"/>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Emotions</a:t>
              </a:r>
            </a:p>
          </p:txBody>
        </p:sp>
        <p:sp>
          <p:nvSpPr>
            <p:cNvPr id="62480" name="Rectangle 8"/>
            <p:cNvSpPr>
              <a:spLocks noChangeArrowheads="1"/>
            </p:cNvSpPr>
            <p:nvPr/>
          </p:nvSpPr>
          <p:spPr bwMode="auto">
            <a:xfrm>
              <a:off x="1488" y="3456"/>
              <a:ext cx="1200" cy="336"/>
            </a:xfrm>
            <a:prstGeom prst="rect">
              <a:avLst/>
            </a:prstGeom>
            <a:noFill/>
            <a:ln w="9525">
              <a:noFill/>
              <a:miter lim="800000"/>
              <a:headEnd/>
              <a:tailEnd/>
            </a:ln>
          </p:spPr>
          <p:txBody>
            <a:bodyPr/>
            <a:lstStyle/>
            <a:p>
              <a:pPr marL="342900" indent="-342900">
                <a:spcBef>
                  <a:spcPct val="20000"/>
                </a:spcBef>
                <a:buSzPct val="85000"/>
              </a:pPr>
              <a:r>
                <a:rPr lang="en-GB" b="1"/>
                <a:t>Left Brain</a:t>
              </a:r>
            </a:p>
          </p:txBody>
        </p:sp>
        <p:sp>
          <p:nvSpPr>
            <p:cNvPr id="62481" name="Rectangle 9"/>
            <p:cNvSpPr>
              <a:spLocks noChangeArrowheads="1"/>
            </p:cNvSpPr>
            <p:nvPr/>
          </p:nvSpPr>
          <p:spPr bwMode="auto">
            <a:xfrm>
              <a:off x="2880" y="3456"/>
              <a:ext cx="1200" cy="336"/>
            </a:xfrm>
            <a:prstGeom prst="rect">
              <a:avLst/>
            </a:prstGeom>
            <a:noFill/>
            <a:ln w="9525">
              <a:noFill/>
              <a:miter lim="800000"/>
              <a:headEnd/>
              <a:tailEnd/>
            </a:ln>
          </p:spPr>
          <p:txBody>
            <a:bodyPr/>
            <a:lstStyle/>
            <a:p>
              <a:pPr marL="342900" indent="-342900">
                <a:spcBef>
                  <a:spcPct val="20000"/>
                </a:spcBef>
                <a:buSzPct val="85000"/>
              </a:pPr>
              <a:r>
                <a:rPr lang="en-GB" b="1"/>
                <a:t>Right Brain</a:t>
              </a:r>
            </a:p>
          </p:txBody>
        </p:sp>
      </p:grpSp>
      <p:sp>
        <p:nvSpPr>
          <p:cNvPr id="62467" name="Rectangle 10"/>
          <p:cNvSpPr>
            <a:spLocks noChangeArrowheads="1"/>
          </p:cNvSpPr>
          <p:nvPr/>
        </p:nvSpPr>
        <p:spPr bwMode="auto">
          <a:xfrm>
            <a:off x="214313" y="1285875"/>
            <a:ext cx="3914775" cy="5119688"/>
          </a:xfrm>
          <a:prstGeom prst="rect">
            <a:avLst/>
          </a:prstGeom>
          <a:noFill/>
          <a:ln w="9525">
            <a:noFill/>
            <a:miter lim="800000"/>
            <a:headEnd/>
            <a:tailEnd/>
          </a:ln>
        </p:spPr>
        <p:txBody>
          <a:bodyPr/>
          <a:lstStyle/>
          <a:p>
            <a:r>
              <a:rPr lang="fi-FI" sz="2800" b="1" dirty="0"/>
              <a:t>- Wives often don’t understand the Black Hole – their partner’s re-charging place.  </a:t>
            </a:r>
          </a:p>
          <a:p>
            <a:r>
              <a:rPr lang="fi-FI" sz="2800" b="1" dirty="0"/>
              <a:t>- One of the most painful experiences for wives is to see their partner doing Nothing when she feels there’s so much to be done.</a:t>
            </a:r>
          </a:p>
          <a:p>
            <a:r>
              <a:rPr lang="fi-FI" sz="2800" b="1" dirty="0"/>
              <a:t>- This can lead to arguments.</a:t>
            </a:r>
            <a:endParaRPr lang="en-GB" sz="2800" b="1" dirty="0"/>
          </a:p>
        </p:txBody>
      </p:sp>
      <p:sp>
        <p:nvSpPr>
          <p:cNvPr id="62468" name="Rectangle 11"/>
          <p:cNvSpPr>
            <a:spLocks noChangeArrowheads="1"/>
          </p:cNvSpPr>
          <p:nvPr/>
        </p:nvSpPr>
        <p:spPr bwMode="auto">
          <a:xfrm>
            <a:off x="1143000" y="304800"/>
            <a:ext cx="3581400" cy="1066800"/>
          </a:xfrm>
          <a:prstGeom prst="rect">
            <a:avLst/>
          </a:prstGeom>
          <a:noFill/>
          <a:ln w="9525">
            <a:noFill/>
            <a:miter lim="800000"/>
            <a:headEnd/>
            <a:tailEnd/>
          </a:ln>
        </p:spPr>
        <p:txBody>
          <a:bodyPr/>
          <a:lstStyle/>
          <a:p>
            <a:pPr>
              <a:spcBef>
                <a:spcPct val="20000"/>
              </a:spcBef>
              <a:buSzPct val="85000"/>
            </a:pPr>
            <a:endParaRPr lang="en-GB" sz="2600" b="1"/>
          </a:p>
        </p:txBody>
      </p:sp>
      <p:sp>
        <p:nvSpPr>
          <p:cNvPr id="62469" name="Rectangle 12"/>
          <p:cNvSpPr>
            <a:spLocks noChangeArrowheads="1"/>
          </p:cNvSpPr>
          <p:nvPr/>
        </p:nvSpPr>
        <p:spPr bwMode="auto">
          <a:xfrm rot="-4411777">
            <a:off x="3163093" y="2551907"/>
            <a:ext cx="4037013" cy="1066800"/>
          </a:xfrm>
          <a:prstGeom prst="rect">
            <a:avLst/>
          </a:prstGeom>
          <a:solidFill>
            <a:srgbClr val="FFFFFF"/>
          </a:solidFill>
          <a:ln w="9525">
            <a:noFill/>
            <a:miter lim="800000"/>
            <a:headEnd/>
            <a:tailEnd/>
          </a:ln>
        </p:spPr>
        <p:txBody>
          <a:bodyPr/>
          <a:lstStyle/>
          <a:p>
            <a:pPr>
              <a:spcBef>
                <a:spcPct val="20000"/>
              </a:spcBef>
              <a:buSzPct val="85000"/>
            </a:pPr>
            <a:r>
              <a:rPr lang="fi-FI" sz="2600" b="1"/>
              <a:t> </a:t>
            </a:r>
            <a:r>
              <a:rPr lang="fi-FI" sz="3200" b="1"/>
              <a:t>Closed down for an hour to ease stress</a:t>
            </a:r>
            <a:endParaRPr lang="en-GB" sz="3200" b="1"/>
          </a:p>
        </p:txBody>
      </p:sp>
      <p:sp>
        <p:nvSpPr>
          <p:cNvPr id="62470" name="Rectangle 13"/>
          <p:cNvSpPr>
            <a:spLocks noChangeArrowheads="1"/>
          </p:cNvSpPr>
          <p:nvPr/>
        </p:nvSpPr>
        <p:spPr bwMode="auto">
          <a:xfrm>
            <a:off x="6781800" y="2819400"/>
            <a:ext cx="2209800" cy="1252538"/>
          </a:xfrm>
          <a:prstGeom prst="rect">
            <a:avLst/>
          </a:prstGeom>
          <a:solidFill>
            <a:srgbClr val="FFFFFF"/>
          </a:solidFill>
          <a:ln w="9525">
            <a:noFill/>
            <a:miter lim="800000"/>
            <a:headEnd/>
            <a:tailEnd/>
          </a:ln>
        </p:spPr>
        <p:txBody>
          <a:bodyPr/>
          <a:lstStyle/>
          <a:p>
            <a:pPr>
              <a:spcBef>
                <a:spcPct val="20000"/>
              </a:spcBef>
              <a:buSzPct val="85000"/>
            </a:pPr>
            <a:r>
              <a:rPr lang="fi-FI" sz="2600" b="1"/>
              <a:t>De-stress in a non-thinking </a:t>
            </a:r>
          </a:p>
          <a:p>
            <a:pPr>
              <a:spcBef>
                <a:spcPct val="20000"/>
              </a:spcBef>
              <a:buSzPct val="85000"/>
            </a:pPr>
            <a:r>
              <a:rPr lang="fi-FI" sz="2600" b="1"/>
              <a:t>Black Hole </a:t>
            </a:r>
            <a:endParaRPr lang="en-GB" sz="2600" b="1"/>
          </a:p>
        </p:txBody>
      </p:sp>
      <p:sp>
        <p:nvSpPr>
          <p:cNvPr id="62471" name="Rectangle 14"/>
          <p:cNvSpPr>
            <a:spLocks noChangeArrowheads="1"/>
          </p:cNvSpPr>
          <p:nvPr/>
        </p:nvSpPr>
        <p:spPr bwMode="auto">
          <a:xfrm>
            <a:off x="214313" y="152400"/>
            <a:ext cx="4357687" cy="892175"/>
          </a:xfrm>
          <a:prstGeom prst="rect">
            <a:avLst/>
          </a:prstGeom>
          <a:noFill/>
          <a:ln w="9525">
            <a:noFill/>
            <a:miter lim="800000"/>
            <a:headEnd/>
            <a:tailEnd/>
          </a:ln>
        </p:spPr>
        <p:txBody>
          <a:bodyPr>
            <a:spAutoFit/>
          </a:bodyPr>
          <a:lstStyle/>
          <a:p>
            <a:pPr>
              <a:spcBef>
                <a:spcPct val="20000"/>
              </a:spcBef>
              <a:buSzPct val="85000"/>
            </a:pPr>
            <a:r>
              <a:rPr lang="fi-FI" sz="2600" b="1" u="sng" dirty="0"/>
              <a:t>In the Black Hole - Little thinking or speaking </a:t>
            </a:r>
          </a:p>
        </p:txBody>
      </p:sp>
      <p:sp>
        <p:nvSpPr>
          <p:cNvPr id="62472" name="Rectangle 15"/>
          <p:cNvSpPr>
            <a:spLocks noChangeArrowheads="1"/>
          </p:cNvSpPr>
          <p:nvPr/>
        </p:nvSpPr>
        <p:spPr bwMode="auto">
          <a:xfrm>
            <a:off x="5486400" y="381000"/>
            <a:ext cx="1600200" cy="609600"/>
          </a:xfrm>
          <a:prstGeom prst="rect">
            <a:avLst/>
          </a:prstGeom>
          <a:solidFill>
            <a:srgbClr val="FFFFFF"/>
          </a:solidFill>
          <a:ln w="9525">
            <a:noFill/>
            <a:miter lim="800000"/>
            <a:headEnd/>
            <a:tailEnd/>
          </a:ln>
        </p:spPr>
        <p:txBody>
          <a:bodyPr/>
          <a:lstStyle/>
          <a:p>
            <a:pPr>
              <a:spcBef>
                <a:spcPct val="20000"/>
              </a:spcBef>
              <a:buSzPct val="85000"/>
            </a:pPr>
            <a:r>
              <a:rPr lang="fi-FI" sz="2600" b="1"/>
              <a:t>His Brain</a:t>
            </a:r>
            <a:endParaRPr lang="en-GB" sz="2600" b="1"/>
          </a:p>
        </p:txBody>
      </p:sp>
      <p:sp>
        <p:nvSpPr>
          <p:cNvPr id="16" name="Slide Number Placeholder 15"/>
          <p:cNvSpPr>
            <a:spLocks noGrp="1"/>
          </p:cNvSpPr>
          <p:nvPr>
            <p:ph type="sldNum" sz="quarter" idx="12"/>
          </p:nvPr>
        </p:nvSpPr>
        <p:spPr/>
        <p:txBody>
          <a:bodyPr/>
          <a:lstStyle/>
          <a:p>
            <a:pPr>
              <a:defRPr/>
            </a:pPr>
            <a:fld id="{EC73D0D3-F6F3-43AB-87B9-019F954BD9AF}" type="slidenum">
              <a:rPr lang="en-US" smtClean="0"/>
              <a:pPr>
                <a:defRPr/>
              </a:pPr>
              <a:t>44</a:t>
            </a:fld>
            <a:endParaRPr lang="en-US"/>
          </a:p>
        </p:txBody>
      </p:sp>
      <p:sp>
        <p:nvSpPr>
          <p:cNvPr id="62474" name="Footer Placeholder 1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68152"/>
          </a:xfrm>
        </p:spPr>
        <p:txBody>
          <a:bodyPr/>
          <a:lstStyle/>
          <a:p>
            <a:r>
              <a:rPr lang="en-GB" dirty="0" smtClean="0"/>
              <a:t>Is there anything she can do to stop him going to his Black Hole? </a:t>
            </a:r>
            <a:endParaRPr lang="en-GB" dirty="0"/>
          </a:p>
        </p:txBody>
      </p:sp>
      <p:sp>
        <p:nvSpPr>
          <p:cNvPr id="3" name="Content Placeholder 2"/>
          <p:cNvSpPr>
            <a:spLocks noGrp="1"/>
          </p:cNvSpPr>
          <p:nvPr>
            <p:ph sz="quarter" idx="1"/>
          </p:nvPr>
        </p:nvSpPr>
        <p:spPr>
          <a:xfrm>
            <a:off x="301752" y="1527048"/>
            <a:ext cx="5206352" cy="4572000"/>
          </a:xfrm>
        </p:spPr>
        <p:txBody>
          <a:bodyPr/>
          <a:lstStyle/>
          <a:p>
            <a:r>
              <a:rPr lang="en-GB" dirty="0" smtClean="0"/>
              <a:t>If she doesn’t like it, experts believe that there are things that she can do together with him that will relieve his stress – and she just has to ask him – let’s go bowling, let’s watch a movie together - any black hole (non-speaking, non-thinking) activity will do fine for most men</a:t>
            </a:r>
          </a:p>
        </p:txBody>
      </p:sp>
      <p:sp>
        <p:nvSpPr>
          <p:cNvPr id="4" name="Footer Placeholder 3"/>
          <p:cNvSpPr>
            <a:spLocks noGrp="1"/>
          </p:cNvSpPr>
          <p:nvPr>
            <p:ph type="ftr" sz="quarter" idx="11"/>
          </p:nvPr>
        </p:nvSpPr>
        <p:spPr/>
        <p:txBody>
          <a:bodyPr/>
          <a:lstStyle/>
          <a:p>
            <a:pPr>
              <a:defRPr/>
            </a:pPr>
            <a:r>
              <a:rPr lang="en-US" smtClean="0"/>
              <a:t>Relating Across The Gender Divide 1 </a:t>
            </a:r>
            <a:endParaRPr lang="en-US"/>
          </a:p>
        </p:txBody>
      </p:sp>
      <p:sp>
        <p:nvSpPr>
          <p:cNvPr id="5" name="Slide Number Placeholder 4"/>
          <p:cNvSpPr>
            <a:spLocks noGrp="1"/>
          </p:cNvSpPr>
          <p:nvPr>
            <p:ph type="sldNum" sz="quarter" idx="12"/>
          </p:nvPr>
        </p:nvSpPr>
        <p:spPr/>
        <p:txBody>
          <a:bodyPr/>
          <a:lstStyle/>
          <a:p>
            <a:pPr>
              <a:defRPr/>
            </a:pPr>
            <a:fld id="{C95F2CE6-AB09-43A6-B657-FE28FE8FF57C}" type="slidenum">
              <a:rPr lang="en-US" smtClean="0"/>
              <a:pPr>
                <a:defRPr/>
              </a:pPr>
              <a:t>45</a:t>
            </a:fld>
            <a:endParaRPr lang="en-US"/>
          </a:p>
        </p:txBody>
      </p:sp>
      <p:pic>
        <p:nvPicPr>
          <p:cNvPr id="2050" name="Picture 2" descr="http://www.spar.co.uk/SiteImages/Assets/1/2/TennisCoupleHERO.jpg"/>
          <p:cNvPicPr>
            <a:picLocks noChangeAspect="1" noChangeArrowheads="1"/>
          </p:cNvPicPr>
          <p:nvPr/>
        </p:nvPicPr>
        <p:blipFill>
          <a:blip r:embed="rId2" cstate="print"/>
          <a:srcRect/>
          <a:stretch>
            <a:fillRect/>
          </a:stretch>
        </p:blipFill>
        <p:spPr bwMode="auto">
          <a:xfrm>
            <a:off x="5292080" y="3292984"/>
            <a:ext cx="3480470" cy="209933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u="sng" dirty="0" smtClean="0"/>
              <a:t>For Him – Learn to Treasure the Differences</a:t>
            </a:r>
            <a:endParaRPr lang="en-GB" b="1" u="sng" dirty="0"/>
          </a:p>
        </p:txBody>
      </p:sp>
      <p:sp>
        <p:nvSpPr>
          <p:cNvPr id="96259" name="Content Placeholder 2"/>
          <p:cNvSpPr>
            <a:spLocks noGrp="1"/>
          </p:cNvSpPr>
          <p:nvPr>
            <p:ph sz="quarter" idx="1"/>
          </p:nvPr>
        </p:nvSpPr>
        <p:spPr>
          <a:xfrm>
            <a:off x="301625" y="1357312"/>
            <a:ext cx="8504238" cy="4879999"/>
          </a:xfrm>
        </p:spPr>
        <p:txBody>
          <a:bodyPr/>
          <a:lstStyle/>
          <a:p>
            <a:pPr>
              <a:buFont typeface="Wingdings 2" pitchFamily="18" charset="2"/>
              <a:buNone/>
            </a:pPr>
            <a:r>
              <a:rPr lang="en-GB" dirty="0" smtClean="0"/>
              <a:t>Men need to learn to value and treasure the different strengths that women have as mothers/homemakers. Value:</a:t>
            </a:r>
          </a:p>
          <a:p>
            <a:r>
              <a:rPr lang="en-GB" dirty="0" smtClean="0"/>
              <a:t>Her ability to multitask – she will always do more than you – appreciate her giving</a:t>
            </a:r>
          </a:p>
          <a:p>
            <a:r>
              <a:rPr lang="en-GB" dirty="0" smtClean="0"/>
              <a:t>Her ability to notice the small details – Are the kids wearing a coat; is there a problem at the kid’s school, etc</a:t>
            </a:r>
          </a:p>
          <a:p>
            <a:r>
              <a:rPr lang="en-GB" dirty="0" smtClean="0"/>
              <a:t>Her ability to value time together talking</a:t>
            </a:r>
          </a:p>
          <a:p>
            <a:r>
              <a:rPr lang="en-GB" dirty="0" smtClean="0"/>
              <a:t>Her ability to sense when something might be going wrong within the family system – to be open to learn from her intuition</a:t>
            </a:r>
          </a:p>
        </p:txBody>
      </p:sp>
      <p:sp>
        <p:nvSpPr>
          <p:cNvPr id="9626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E1C6BBF2-8451-40D6-BA36-9026C5478091}"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u="sng" dirty="0" smtClean="0"/>
              <a:t>For Her – Learn to Treasure the Differences</a:t>
            </a:r>
            <a:endParaRPr lang="en-GB" b="1" u="sng" dirty="0"/>
          </a:p>
        </p:txBody>
      </p:sp>
      <p:sp>
        <p:nvSpPr>
          <p:cNvPr id="97283"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GB" dirty="0" smtClean="0"/>
              <a:t>Women need to learn to value and treasure the different strengths that men have. Value:</a:t>
            </a:r>
          </a:p>
          <a:p>
            <a:r>
              <a:rPr lang="en-GB" dirty="0" smtClean="0"/>
              <a:t>His ability to finish a long task without being easily distracted </a:t>
            </a:r>
          </a:p>
          <a:p>
            <a:r>
              <a:rPr lang="en-GB" dirty="0" smtClean="0"/>
              <a:t>His ability to respond to her desire for him to listen to her worries when she asks directly</a:t>
            </a:r>
          </a:p>
          <a:p>
            <a:r>
              <a:rPr lang="en-GB" dirty="0" smtClean="0"/>
              <a:t>His ability to recharge his batteries through spending time in his black hole </a:t>
            </a:r>
          </a:p>
          <a:p>
            <a:r>
              <a:rPr lang="en-GB" dirty="0" smtClean="0"/>
              <a:t>His ability to be more easily coached to be a better partner through positive re-enforcement</a:t>
            </a:r>
          </a:p>
        </p:txBody>
      </p:sp>
      <p:sp>
        <p:nvSpPr>
          <p:cNvPr id="97284"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4DB61487-2648-4B1D-B722-E8DA6D17CDA9}"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42875" y="228600"/>
            <a:ext cx="8786813" cy="758825"/>
          </a:xfrm>
        </p:spPr>
        <p:txBody>
          <a:bodyPr/>
          <a:lstStyle/>
          <a:p>
            <a:pPr eaLnBrk="1" hangingPunct="1"/>
            <a:r>
              <a:rPr lang="en-GB" b="1" u="sng" dirty="0" smtClean="0">
                <a:solidFill>
                  <a:schemeClr val="tx1"/>
                </a:solidFill>
              </a:rPr>
              <a:t>Summary – Reducing negatives is a good goal</a:t>
            </a:r>
          </a:p>
        </p:txBody>
      </p:sp>
      <p:sp>
        <p:nvSpPr>
          <p:cNvPr id="98307" name="Content Placeholder 2"/>
          <p:cNvSpPr>
            <a:spLocks noGrp="1"/>
          </p:cNvSpPr>
          <p:nvPr>
            <p:ph sz="quarter" idx="1"/>
          </p:nvPr>
        </p:nvSpPr>
        <p:spPr>
          <a:xfrm>
            <a:off x="301625" y="1527175"/>
            <a:ext cx="8504238" cy="4572000"/>
          </a:xfrm>
        </p:spPr>
        <p:txBody>
          <a:bodyPr/>
          <a:lstStyle/>
          <a:p>
            <a:pPr eaLnBrk="1" hangingPunct="1"/>
            <a:r>
              <a:rPr lang="en-GB" dirty="0" smtClean="0"/>
              <a:t>The amount of connectivity between the L and R brain of men and women has much to do with the historic roles they have had to play in raising a family. They have very little to do with connecting romantically. </a:t>
            </a:r>
          </a:p>
          <a:p>
            <a:pPr eaLnBrk="1" hangingPunct="1"/>
            <a:r>
              <a:rPr lang="en-GB" dirty="0" smtClean="0"/>
              <a:t>Thus, even when couples get the communication across gender cultures right </a:t>
            </a:r>
            <a:r>
              <a:rPr lang="en-GB" b="1" u="sng" dirty="0" smtClean="0"/>
              <a:t>it doesn’t add much to the feeling of togetherness </a:t>
            </a:r>
            <a:r>
              <a:rPr lang="en-GB" dirty="0" smtClean="0"/>
              <a:t>– but </a:t>
            </a:r>
            <a:r>
              <a:rPr lang="en-GB" b="1" u="sng" dirty="0" smtClean="0"/>
              <a:t>it does reduce the number of negative moments of interaction </a:t>
            </a:r>
            <a:r>
              <a:rPr lang="en-GB" dirty="0" smtClean="0"/>
              <a:t>in the relationship. </a:t>
            </a:r>
          </a:p>
          <a:p>
            <a:pPr eaLnBrk="1" hangingPunct="1"/>
            <a:r>
              <a:rPr lang="en-GB" dirty="0" smtClean="0"/>
              <a:t>Since negatives destroy the feeling of love – reducing them is a good goal.</a:t>
            </a:r>
          </a:p>
          <a:p>
            <a:pPr eaLnBrk="1" hangingPunct="1"/>
            <a:endParaRPr lang="en-GB" dirty="0" smtClean="0"/>
          </a:p>
        </p:txBody>
      </p:sp>
      <p:sp>
        <p:nvSpPr>
          <p:cNvPr id="98308"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E6461A7D-8E50-4770-9D55-7A363ECC103E}" type="slidenum">
              <a:rPr lang="en-US" smtClean="0"/>
              <a:pPr>
                <a:defRPr/>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8625" y="0"/>
            <a:ext cx="8534400" cy="1071563"/>
          </a:xfrm>
        </p:spPr>
        <p:txBody>
          <a:bodyPr/>
          <a:lstStyle/>
          <a:p>
            <a:pPr marL="342900" indent="-342900"/>
            <a:r>
              <a:rPr lang="en-GB" sz="3600" b="1" u="sng" dirty="0" smtClean="0">
                <a:solidFill>
                  <a:schemeClr val="tx1"/>
                </a:solidFill>
              </a:rPr>
              <a:t>Discuss</a:t>
            </a:r>
            <a:r>
              <a:rPr lang="en-GB" sz="3600" b="1" u="sng" dirty="0" smtClean="0">
                <a:solidFill>
                  <a:schemeClr val="tx1"/>
                </a:solidFill>
              </a:rPr>
              <a:t>:</a:t>
            </a:r>
            <a:endParaRPr lang="en-GB" sz="3600" b="1" u="sng" dirty="0" smtClean="0">
              <a:solidFill>
                <a:schemeClr val="tx1"/>
              </a:solidFill>
            </a:endParaRPr>
          </a:p>
        </p:txBody>
      </p:sp>
      <p:sp>
        <p:nvSpPr>
          <p:cNvPr id="22531" name="Content Placeholder 2"/>
          <p:cNvSpPr>
            <a:spLocks noGrp="1"/>
          </p:cNvSpPr>
          <p:nvPr>
            <p:ph sz="quarter" idx="1"/>
          </p:nvPr>
        </p:nvSpPr>
        <p:spPr>
          <a:xfrm>
            <a:off x="142875" y="1428750"/>
            <a:ext cx="8786813" cy="4643438"/>
          </a:xfrm>
        </p:spPr>
        <p:txBody>
          <a:bodyPr/>
          <a:lstStyle/>
          <a:p>
            <a:pPr marL="358775" lvl="1"/>
            <a:r>
              <a:rPr lang="en-GB" sz="3600" dirty="0" smtClean="0">
                <a:solidFill>
                  <a:schemeClr val="tx1"/>
                </a:solidFill>
              </a:rPr>
              <a:t> Who </a:t>
            </a:r>
            <a:r>
              <a:rPr lang="en-GB" sz="3600" dirty="0" smtClean="0">
                <a:solidFill>
                  <a:schemeClr val="tx1"/>
                </a:solidFill>
              </a:rPr>
              <a:t>tends to be good </a:t>
            </a:r>
            <a:r>
              <a:rPr lang="en-GB" sz="3600" dirty="0" smtClean="0">
                <a:solidFill>
                  <a:schemeClr val="tx1"/>
                </a:solidFill>
              </a:rPr>
              <a:t>at multitasking – doing  2 or 3 things at the same time – him or her</a:t>
            </a:r>
            <a:r>
              <a:rPr lang="en-GB" sz="3600" dirty="0" smtClean="0">
                <a:solidFill>
                  <a:schemeClr val="tx1"/>
                </a:solidFill>
              </a:rPr>
              <a:t>?</a:t>
            </a:r>
          </a:p>
          <a:p>
            <a:pPr marL="358775" lvl="1"/>
            <a:r>
              <a:rPr lang="en-GB" sz="3600" dirty="0">
                <a:solidFill>
                  <a:schemeClr val="tx1"/>
                </a:solidFill>
              </a:rPr>
              <a:t>Who seems to be better at directions – getting from A to B – Him of Her</a:t>
            </a:r>
          </a:p>
          <a:p>
            <a:pPr marL="358775" lvl="1"/>
            <a:endParaRPr lang="en-GB" sz="3200" dirty="0" smtClean="0">
              <a:solidFill>
                <a:schemeClr val="tx1"/>
              </a:solidFill>
            </a:endParaRPr>
          </a:p>
        </p:txBody>
      </p:sp>
      <p:sp>
        <p:nvSpPr>
          <p:cNvPr id="22532"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6D5476CB-F5A8-4042-8F38-27B76FF7D287}"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28625" y="0"/>
            <a:ext cx="8534400" cy="1071563"/>
          </a:xfrm>
        </p:spPr>
        <p:txBody>
          <a:bodyPr/>
          <a:lstStyle/>
          <a:p>
            <a:pPr marL="342900" indent="-342900"/>
            <a:r>
              <a:rPr lang="en-GB" sz="3200" b="1" u="sng" dirty="0" smtClean="0">
                <a:solidFill>
                  <a:schemeClr val="tx1"/>
                </a:solidFill>
              </a:rPr>
              <a:t>Discuss</a:t>
            </a:r>
            <a:endParaRPr lang="en-GB" sz="3200" b="1" u="sng" dirty="0" smtClean="0">
              <a:solidFill>
                <a:schemeClr val="tx1"/>
              </a:solidFill>
            </a:endParaRPr>
          </a:p>
        </p:txBody>
      </p:sp>
      <p:sp>
        <p:nvSpPr>
          <p:cNvPr id="23555" name="Content Placeholder 2"/>
          <p:cNvSpPr>
            <a:spLocks noGrp="1"/>
          </p:cNvSpPr>
          <p:nvPr>
            <p:ph sz="quarter" idx="1"/>
          </p:nvPr>
        </p:nvSpPr>
        <p:spPr>
          <a:xfrm>
            <a:off x="142875" y="1428750"/>
            <a:ext cx="8786813" cy="4929188"/>
          </a:xfrm>
        </p:spPr>
        <p:txBody>
          <a:bodyPr/>
          <a:lstStyle/>
          <a:p>
            <a:pPr lvl="1"/>
            <a:r>
              <a:rPr lang="en-GB" sz="3200" dirty="0" smtClean="0">
                <a:solidFill>
                  <a:schemeClr val="tx1"/>
                </a:solidFill>
              </a:rPr>
              <a:t> Who </a:t>
            </a:r>
            <a:r>
              <a:rPr lang="en-GB" sz="3200" dirty="0" smtClean="0">
                <a:solidFill>
                  <a:schemeClr val="tx1"/>
                </a:solidFill>
              </a:rPr>
              <a:t>seems to be better at building a strong </a:t>
            </a:r>
            <a:r>
              <a:rPr lang="en-GB" sz="3200" dirty="0" smtClean="0">
                <a:solidFill>
                  <a:schemeClr val="tx1"/>
                </a:solidFill>
              </a:rPr>
              <a:t>social network to support the family at difficult moments such as after the birth of a new child -  him or her?</a:t>
            </a:r>
          </a:p>
          <a:p>
            <a:pPr lvl="1"/>
            <a:r>
              <a:rPr lang="en-GB" sz="3200" dirty="0" smtClean="0">
                <a:solidFill>
                  <a:schemeClr val="tx1"/>
                </a:solidFill>
              </a:rPr>
              <a:t> Who </a:t>
            </a:r>
            <a:r>
              <a:rPr lang="en-GB" sz="3200" dirty="0" smtClean="0">
                <a:solidFill>
                  <a:schemeClr val="tx1"/>
                </a:solidFill>
              </a:rPr>
              <a:t>seems </a:t>
            </a:r>
            <a:r>
              <a:rPr lang="en-GB" sz="3200" dirty="0" smtClean="0">
                <a:solidFill>
                  <a:schemeClr val="tx1"/>
                </a:solidFill>
              </a:rPr>
              <a:t>to be more sensitive to possible upcoming difficulties in the family – is our child getting sick, is the house clean enough to keep germs away from our family, </a:t>
            </a:r>
            <a:r>
              <a:rPr lang="en-GB" sz="3200" dirty="0" err="1" smtClean="0">
                <a:solidFill>
                  <a:schemeClr val="tx1"/>
                </a:solidFill>
              </a:rPr>
              <a:t>etc</a:t>
            </a:r>
            <a:r>
              <a:rPr lang="en-GB" sz="3200" dirty="0" smtClean="0">
                <a:solidFill>
                  <a:schemeClr val="tx1"/>
                </a:solidFill>
              </a:rPr>
              <a:t> </a:t>
            </a:r>
            <a:r>
              <a:rPr lang="en-GB" sz="3200" dirty="0" smtClean="0">
                <a:solidFill>
                  <a:schemeClr val="tx1"/>
                </a:solidFill>
              </a:rPr>
              <a:t>– him or her?</a:t>
            </a:r>
          </a:p>
        </p:txBody>
      </p:sp>
      <p:sp>
        <p:nvSpPr>
          <p:cNvPr id="23556"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AED02B19-B6E2-4574-A14F-E91B87BC223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descr="Large confetti"/>
          <p:cNvSpPr>
            <a:spLocks noGrp="1" noChangeArrowheads="1"/>
          </p:cNvSpPr>
          <p:nvPr>
            <p:ph type="title"/>
          </p:nvPr>
        </p:nvSpPr>
        <p:spPr>
          <a:xfrm>
            <a:off x="214313" y="214313"/>
            <a:ext cx="8686800" cy="928687"/>
          </a:xfrm>
        </p:spPr>
        <p:txBody>
          <a:bodyPr>
            <a:normAutofit fontScale="90000"/>
          </a:bodyPr>
          <a:lstStyle/>
          <a:p>
            <a:pPr eaLnBrk="1" fontAlgn="auto" hangingPunct="1">
              <a:spcAft>
                <a:spcPts val="0"/>
              </a:spcAft>
              <a:defRPr/>
            </a:pPr>
            <a:r>
              <a:rPr lang="en-GB" b="1" u="sng" dirty="0" smtClean="0">
                <a:solidFill>
                  <a:schemeClr val="tx1"/>
                </a:solidFill>
                <a:latin typeface="Times New Roman" pitchFamily="18" charset="0"/>
                <a:cs typeface="Times New Roman" pitchFamily="18" charset="0"/>
              </a:rPr>
              <a:t>In Order to Fulfil Their Different Roles Well, Men and Women Developed differences In Their Brains:</a:t>
            </a:r>
          </a:p>
        </p:txBody>
      </p:sp>
      <p:sp>
        <p:nvSpPr>
          <p:cNvPr id="6" name="Rectangle 1033" descr="Large confetti"/>
          <p:cNvSpPr>
            <a:spLocks noGrp="1" noChangeArrowheads="1"/>
          </p:cNvSpPr>
          <p:nvPr>
            <p:ph type="sldNum" sz="quarter" idx="12"/>
          </p:nvPr>
        </p:nvSpPr>
        <p:spPr/>
        <p:txBody>
          <a:bodyPr/>
          <a:lstStyle/>
          <a:p>
            <a:pPr>
              <a:defRPr/>
            </a:pPr>
            <a:fld id="{C6C95BF7-19EB-4BCD-895A-0785B5CAF3E5}" type="slidenum">
              <a:rPr lang="en-US"/>
              <a:pPr>
                <a:defRPr/>
              </a:pPr>
              <a:t>7</a:t>
            </a:fld>
            <a:endParaRPr lang="en-US"/>
          </a:p>
        </p:txBody>
      </p:sp>
      <p:sp>
        <p:nvSpPr>
          <p:cNvPr id="19460" name="Rectangle 3"/>
          <p:cNvSpPr>
            <a:spLocks noGrp="1" noChangeArrowheads="1"/>
          </p:cNvSpPr>
          <p:nvPr>
            <p:ph sz="quarter" idx="1"/>
          </p:nvPr>
        </p:nvSpPr>
        <p:spPr>
          <a:xfrm>
            <a:off x="304800" y="1571625"/>
            <a:ext cx="5767388" cy="4524375"/>
          </a:xfrm>
        </p:spPr>
        <p:txBody>
          <a:bodyPr/>
          <a:lstStyle/>
          <a:p>
            <a:pPr marL="514350" indent="-514350" eaLnBrk="1" hangingPunct="1">
              <a:buFont typeface="+mj-lt"/>
              <a:buAutoNum type="arabicPeriod"/>
              <a:defRPr/>
            </a:pPr>
            <a:r>
              <a:rPr lang="en-GB" sz="4000" b="1" dirty="0" smtClean="0">
                <a:cs typeface="Times New Roman" pitchFamily="18" charset="0"/>
              </a:rPr>
              <a:t>Number of Connections between Left and Right Brain</a:t>
            </a:r>
          </a:p>
          <a:p>
            <a:pPr marL="514350" indent="-514350" eaLnBrk="1" hangingPunct="1">
              <a:buFont typeface="+mj-lt"/>
              <a:buAutoNum type="arabicPeriod"/>
              <a:defRPr/>
            </a:pPr>
            <a:r>
              <a:rPr lang="en-GB" sz="4000" b="1" dirty="0" smtClean="0">
                <a:cs typeface="Times New Roman" pitchFamily="18" charset="0"/>
              </a:rPr>
              <a:t>Male Driven Testosterone versus Feminine Oxytocin</a:t>
            </a:r>
          </a:p>
        </p:txBody>
      </p:sp>
      <p:pic>
        <p:nvPicPr>
          <p:cNvPr id="25605" name="Picture 5"/>
          <p:cNvPicPr>
            <a:picLocks noChangeAspect="1" noChangeArrowheads="1"/>
          </p:cNvPicPr>
          <p:nvPr/>
        </p:nvPicPr>
        <p:blipFill>
          <a:blip r:embed="rId2" cstate="print"/>
          <a:srcRect/>
          <a:stretch>
            <a:fillRect/>
          </a:stretch>
        </p:blipFill>
        <p:spPr bwMode="auto">
          <a:xfrm>
            <a:off x="6019800" y="2209800"/>
            <a:ext cx="2559050" cy="2819400"/>
          </a:xfrm>
          <a:prstGeom prst="rect">
            <a:avLst/>
          </a:prstGeom>
          <a:noFill/>
          <a:ln w="9525">
            <a:noFill/>
            <a:miter lim="800000"/>
            <a:headEnd/>
            <a:tailEnd/>
          </a:ln>
        </p:spPr>
      </p:pic>
      <p:sp>
        <p:nvSpPr>
          <p:cNvPr id="25606" name="Footer Placeholder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GB" sz="4400" b="1" u="sng" dirty="0" smtClean="0"/>
              <a:t>1) Differences in The Number of Connections Between L/R Brain</a:t>
            </a:r>
            <a:endParaRPr lang="en-GB" dirty="0" smtClean="0"/>
          </a:p>
        </p:txBody>
      </p:sp>
      <p:sp>
        <p:nvSpPr>
          <p:cNvPr id="26627" name="Footer Placeholder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sp>
        <p:nvSpPr>
          <p:cNvPr id="5" name="Slide Number Placeholder 4"/>
          <p:cNvSpPr>
            <a:spLocks noGrp="1"/>
          </p:cNvSpPr>
          <p:nvPr>
            <p:ph type="sldNum" sz="quarter" idx="12"/>
          </p:nvPr>
        </p:nvSpPr>
        <p:spPr/>
        <p:txBody>
          <a:bodyPr/>
          <a:lstStyle/>
          <a:p>
            <a:pPr>
              <a:defRPr/>
            </a:pPr>
            <a:fld id="{99EA6B24-810D-49FD-92E8-DCD3AD48EDA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33" descr="Large confetti"/>
          <p:cNvSpPr>
            <a:spLocks noGrp="1" noChangeArrowheads="1"/>
          </p:cNvSpPr>
          <p:nvPr>
            <p:ph type="sldNum" sz="quarter" idx="12"/>
          </p:nvPr>
        </p:nvSpPr>
        <p:spPr/>
        <p:txBody>
          <a:bodyPr/>
          <a:lstStyle/>
          <a:p>
            <a:pPr>
              <a:defRPr/>
            </a:pPr>
            <a:fld id="{1EB4339E-E587-48C1-8998-2FA4E1671DAF}" type="slidenum">
              <a:rPr lang="en-US"/>
              <a:pPr>
                <a:defRPr/>
              </a:pPr>
              <a:t>9</a:t>
            </a:fld>
            <a:endParaRPr lang="en-US"/>
          </a:p>
        </p:txBody>
      </p:sp>
      <p:sp>
        <p:nvSpPr>
          <p:cNvPr id="27651" name="Text Box 13"/>
          <p:cNvSpPr txBox="1">
            <a:spLocks noChangeArrowheads="1"/>
          </p:cNvSpPr>
          <p:nvPr/>
        </p:nvSpPr>
        <p:spPr bwMode="auto">
          <a:xfrm>
            <a:off x="571500" y="285750"/>
            <a:ext cx="2952750" cy="830263"/>
          </a:xfrm>
          <a:prstGeom prst="rect">
            <a:avLst/>
          </a:prstGeom>
          <a:solidFill>
            <a:srgbClr val="FFFFFF"/>
          </a:solidFill>
          <a:ln w="9525">
            <a:noFill/>
            <a:miter lim="800000"/>
            <a:headEnd/>
            <a:tailEnd/>
          </a:ln>
        </p:spPr>
        <p:txBody>
          <a:bodyPr>
            <a:spAutoFit/>
          </a:bodyPr>
          <a:lstStyle/>
          <a:p>
            <a:pPr algn="ctr">
              <a:spcBef>
                <a:spcPct val="50000"/>
              </a:spcBef>
            </a:pPr>
            <a:r>
              <a:rPr lang="en-GB" b="1" u="sng"/>
              <a:t>Simplified Picture of  The Human Brain</a:t>
            </a:r>
          </a:p>
        </p:txBody>
      </p:sp>
      <p:sp>
        <p:nvSpPr>
          <p:cNvPr id="27652" name="TextBox 11"/>
          <p:cNvSpPr txBox="1">
            <a:spLocks noChangeArrowheads="1"/>
          </p:cNvSpPr>
          <p:nvPr/>
        </p:nvSpPr>
        <p:spPr bwMode="auto">
          <a:xfrm>
            <a:off x="5500688" y="285750"/>
            <a:ext cx="3429000" cy="5632450"/>
          </a:xfrm>
          <a:prstGeom prst="rect">
            <a:avLst/>
          </a:prstGeom>
          <a:noFill/>
          <a:ln w="9525">
            <a:noFill/>
            <a:miter lim="800000"/>
            <a:headEnd/>
            <a:tailEnd/>
          </a:ln>
        </p:spPr>
        <p:txBody>
          <a:bodyPr>
            <a:spAutoFit/>
          </a:bodyPr>
          <a:lstStyle/>
          <a:p>
            <a:r>
              <a:rPr lang="en-GB"/>
              <a:t>This lecture is based on the work of:</a:t>
            </a:r>
          </a:p>
          <a:p>
            <a:r>
              <a:rPr lang="en-GB"/>
              <a:t> </a:t>
            </a:r>
          </a:p>
          <a:p>
            <a:r>
              <a:rPr lang="en-GB"/>
              <a:t>Dr Ruben Gur – Studies gender brain differences </a:t>
            </a:r>
          </a:p>
          <a:p>
            <a:endParaRPr lang="en-GB"/>
          </a:p>
          <a:p>
            <a:r>
              <a:rPr lang="en-GB"/>
              <a:t>Dr Daniel Amen – Researched over 50,000 brain scans</a:t>
            </a:r>
          </a:p>
          <a:p>
            <a:endParaRPr lang="en-GB"/>
          </a:p>
          <a:p>
            <a:r>
              <a:rPr lang="en-GB"/>
              <a:t>Dr John Gray (Author – Men are from Mars, Women are from Venus)</a:t>
            </a:r>
          </a:p>
          <a:p>
            <a:endParaRPr lang="en-GB"/>
          </a:p>
          <a:p>
            <a:r>
              <a:rPr lang="en-GB"/>
              <a:t>Several other Specialists</a:t>
            </a:r>
          </a:p>
        </p:txBody>
      </p:sp>
      <p:sp>
        <p:nvSpPr>
          <p:cNvPr id="27653" name="Footer Placeholder 1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Relating Across The Gender Divide 1 </a:t>
            </a:r>
          </a:p>
        </p:txBody>
      </p:sp>
      <p:pic>
        <p:nvPicPr>
          <p:cNvPr id="27654" name="Picture 2"/>
          <p:cNvPicPr>
            <a:picLocks noChangeAspect="1" noChangeArrowheads="1"/>
          </p:cNvPicPr>
          <p:nvPr/>
        </p:nvPicPr>
        <p:blipFill>
          <a:blip r:embed="rId2" cstate="print"/>
          <a:srcRect/>
          <a:stretch>
            <a:fillRect/>
          </a:stretch>
        </p:blipFill>
        <p:spPr bwMode="auto">
          <a:xfrm>
            <a:off x="714375" y="1428750"/>
            <a:ext cx="4170363" cy="4951413"/>
          </a:xfrm>
          <a:prstGeom prst="rect">
            <a:avLst/>
          </a:prstGeom>
          <a:noFill/>
          <a:ln w="9525">
            <a:noFill/>
            <a:miter lim="800000"/>
            <a:headEnd/>
            <a:tailEnd/>
          </a:ln>
        </p:spPr>
      </p:pic>
      <p:sp>
        <p:nvSpPr>
          <p:cNvPr id="27655" name="Rectangle 7"/>
          <p:cNvSpPr>
            <a:spLocks noChangeArrowheads="1"/>
          </p:cNvSpPr>
          <p:nvPr/>
        </p:nvSpPr>
        <p:spPr bwMode="auto">
          <a:xfrm>
            <a:off x="714375" y="1428750"/>
            <a:ext cx="1852613" cy="538163"/>
          </a:xfrm>
          <a:prstGeom prst="rect">
            <a:avLst/>
          </a:prstGeom>
          <a:solidFill>
            <a:srgbClr val="FFFFFF"/>
          </a:solidFill>
          <a:ln w="9525">
            <a:noFill/>
            <a:miter lim="800000"/>
            <a:headEnd/>
            <a:tailEnd/>
          </a:ln>
        </p:spPr>
        <p:txBody>
          <a:bodyPr/>
          <a:lstStyle/>
          <a:p>
            <a:pPr marL="342900" indent="-342900" algn="ctr">
              <a:spcBef>
                <a:spcPct val="20000"/>
              </a:spcBef>
              <a:buSzPct val="85000"/>
            </a:pPr>
            <a:r>
              <a:rPr lang="en-GB" sz="3200" b="1" dirty="0">
                <a:solidFill>
                  <a:srgbClr val="FF0000"/>
                </a:solidFill>
              </a:rPr>
              <a:t>Speaking</a:t>
            </a:r>
            <a:r>
              <a:rPr lang="en-GB" b="1" dirty="0">
                <a:solidFill>
                  <a:srgbClr val="FF0000"/>
                </a:solidFill>
              </a:rPr>
              <a:t> </a:t>
            </a:r>
          </a:p>
        </p:txBody>
      </p:sp>
      <p:sp>
        <p:nvSpPr>
          <p:cNvPr id="27656" name="Rectangle 6"/>
          <p:cNvSpPr>
            <a:spLocks noChangeArrowheads="1"/>
          </p:cNvSpPr>
          <p:nvPr/>
        </p:nvSpPr>
        <p:spPr bwMode="auto">
          <a:xfrm>
            <a:off x="928688" y="4214813"/>
            <a:ext cx="1785937" cy="642937"/>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Thinking</a:t>
            </a:r>
          </a:p>
        </p:txBody>
      </p:sp>
      <p:sp>
        <p:nvSpPr>
          <p:cNvPr id="27657" name="Rectangle 9"/>
          <p:cNvSpPr>
            <a:spLocks noChangeArrowheads="1"/>
          </p:cNvSpPr>
          <p:nvPr/>
        </p:nvSpPr>
        <p:spPr bwMode="auto">
          <a:xfrm>
            <a:off x="3357563" y="4500563"/>
            <a:ext cx="1919287" cy="623887"/>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3200" b="1">
                <a:solidFill>
                  <a:srgbClr val="FF0000"/>
                </a:solidFill>
              </a:rPr>
              <a:t>Emotions</a:t>
            </a:r>
          </a:p>
        </p:txBody>
      </p:sp>
      <p:sp>
        <p:nvSpPr>
          <p:cNvPr id="27658" name="Rectangle 8"/>
          <p:cNvSpPr>
            <a:spLocks noChangeArrowheads="1"/>
          </p:cNvSpPr>
          <p:nvPr/>
        </p:nvSpPr>
        <p:spPr bwMode="auto">
          <a:xfrm>
            <a:off x="3500438" y="928688"/>
            <a:ext cx="1857375" cy="1214437"/>
          </a:xfrm>
          <a:prstGeom prst="rect">
            <a:avLst/>
          </a:prstGeom>
          <a:solidFill>
            <a:srgbClr val="FFFFFF"/>
          </a:solidFill>
          <a:ln w="9525">
            <a:noFill/>
            <a:miter lim="800000"/>
            <a:headEnd/>
            <a:tailEnd/>
          </a:ln>
        </p:spPr>
        <p:txBody>
          <a:bodyPr/>
          <a:lstStyle/>
          <a:p>
            <a:pPr marL="342900" indent="-342900">
              <a:spcBef>
                <a:spcPct val="20000"/>
              </a:spcBef>
              <a:buSzPct val="85000"/>
            </a:pPr>
            <a:r>
              <a:rPr lang="en-GB" sz="2000" b="1" dirty="0">
                <a:solidFill>
                  <a:srgbClr val="FF0000"/>
                </a:solidFill>
              </a:rPr>
              <a:t>Creativity</a:t>
            </a:r>
          </a:p>
          <a:p>
            <a:pPr marL="342900" indent="-342900">
              <a:spcBef>
                <a:spcPct val="20000"/>
              </a:spcBef>
              <a:buSzPct val="85000"/>
            </a:pPr>
            <a:r>
              <a:rPr lang="en-GB" sz="2000" b="1" dirty="0">
                <a:solidFill>
                  <a:srgbClr val="FF0000"/>
                </a:solidFill>
              </a:rPr>
              <a:t>Actions</a:t>
            </a:r>
          </a:p>
          <a:p>
            <a:pPr marL="342900" indent="-342900">
              <a:spcBef>
                <a:spcPct val="20000"/>
              </a:spcBef>
              <a:buSzPct val="85000"/>
            </a:pPr>
            <a:r>
              <a:rPr lang="en-GB" sz="2000" b="1" dirty="0">
                <a:solidFill>
                  <a:srgbClr val="FF0000"/>
                </a:solidFill>
              </a:rPr>
              <a:t>Achievement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3">
      <a:majorFont>
        <a:latin typeface="Calibri"/>
        <a:ea typeface=""/>
        <a:cs typeface=""/>
      </a:majorFont>
      <a:minorFont>
        <a:latin typeface="Times New Roman"/>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8105</TotalTime>
  <Words>4950</Words>
  <Application>Microsoft Office PowerPoint</Application>
  <PresentationFormat>Letter Paper (8.5x11 in)</PresentationFormat>
  <Paragraphs>394</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PowerPoint Presentation</vt:lpstr>
      <vt:lpstr>Culture plays a large role in the development of qualities that might be defined as Masc or Fem</vt:lpstr>
      <vt:lpstr>Relating across the gender divide is very much like relating to someone from another culture:</vt:lpstr>
      <vt:lpstr>Discuss</vt:lpstr>
      <vt:lpstr>Discuss:</vt:lpstr>
      <vt:lpstr>Discuss</vt:lpstr>
      <vt:lpstr>In Order to Fulfil Their Different Roles Well, Men and Women Developed differences In Their Brains:</vt:lpstr>
      <vt:lpstr>1) Differences in The Number of Connections Between L/R Brain</vt:lpstr>
      <vt:lpstr>PowerPoint Presentation</vt:lpstr>
      <vt:lpstr>PowerPoint Presentation</vt:lpstr>
      <vt:lpstr>PowerPoint Presentation</vt:lpstr>
      <vt:lpstr>PowerPoint Presentation</vt:lpstr>
      <vt:lpstr>2) Can she help him connect to his feelings better?</vt:lpstr>
      <vt:lpstr>PowerPoint Presentation</vt:lpstr>
      <vt:lpstr>PowerPoint Presentation</vt:lpstr>
      <vt:lpstr>PowerPoint Presentation</vt:lpstr>
      <vt:lpstr>PowerPoint Presentation</vt:lpstr>
      <vt:lpstr>PowerPoint Presentation</vt:lpstr>
      <vt:lpstr>Basic rules of communicating across the gender divide</vt:lpstr>
      <vt:lpstr>8) MOST IMPORTANT POINT:  WHAT WISE WOMEN UNDERSTAND</vt:lpstr>
      <vt:lpstr>WHAT WISE WOMEN UNDERSTAND  – He is a creature of habit</vt:lpstr>
      <vt:lpstr>Even when there are one off things that need doing … wise women find a ritual that works for him  </vt:lpstr>
      <vt:lpstr>Even when there are one off things that need doing … wise women find a ritual that works for him  </vt:lpstr>
      <vt:lpstr>9) Gender and worries: Discuss</vt:lpstr>
      <vt:lpstr>PowerPoint Presentation</vt:lpstr>
      <vt:lpstr>Because she feels her worries more intensely - </vt:lpstr>
      <vt:lpstr>Because she feels her worries more intensely - </vt:lpstr>
      <vt:lpstr>Many Men Find It Hard To Understand A Women’s Level Of Emotional Worry</vt:lpstr>
      <vt:lpstr>PowerPoint Presentation</vt:lpstr>
      <vt:lpstr>PowerPoint Presentation</vt:lpstr>
      <vt:lpstr>PowerPoint Presentation</vt:lpstr>
      <vt:lpstr>PowerPoint Presentation</vt:lpstr>
      <vt:lpstr>PowerPoint Presentation</vt:lpstr>
      <vt:lpstr>PowerPoint Presentation</vt:lpstr>
      <vt:lpstr>It’s a very hard thing for many men to do – but that is your role – to be there to protect her </vt:lpstr>
      <vt:lpstr>Question time for him</vt:lpstr>
      <vt:lpstr>Question time for him</vt:lpstr>
      <vt:lpstr>Question time for her</vt:lpstr>
      <vt:lpstr>Question time for her</vt:lpstr>
      <vt:lpstr>Stress and the New Baby</vt:lpstr>
      <vt:lpstr>New baby on the way</vt:lpstr>
      <vt:lpstr>PowerPoint Presentation</vt:lpstr>
      <vt:lpstr>PowerPoint Presentation</vt:lpstr>
      <vt:lpstr>PowerPoint Presentation</vt:lpstr>
      <vt:lpstr>Is there anything she can do to stop him going to his Black Hole? </vt:lpstr>
      <vt:lpstr>For Him – Learn to Treasure the Differences</vt:lpstr>
      <vt:lpstr>For Her – Learn to Treasure the Differences</vt:lpstr>
      <vt:lpstr>Summary – Reducing negatives is a good goal</vt:lpstr>
    </vt:vector>
  </TitlesOfParts>
  <Company>NWC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S.Stacey</dc:creator>
  <cp:lastModifiedBy>Basia</cp:lastModifiedBy>
  <cp:revision>510</cp:revision>
  <dcterms:created xsi:type="dcterms:W3CDTF">2006-05-08T20:58:35Z</dcterms:created>
  <dcterms:modified xsi:type="dcterms:W3CDTF">2014-07-16T14:16:17Z</dcterms:modified>
</cp:coreProperties>
</file>