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Lst>
  <p:notesMasterIdLst>
    <p:notesMasterId r:id="rId112"/>
  </p:notesMasterIdLst>
  <p:sldIdLst>
    <p:sldId id="256" r:id="rId2"/>
    <p:sldId id="506" r:id="rId3"/>
    <p:sldId id="508" r:id="rId4"/>
    <p:sldId id="468" r:id="rId5"/>
    <p:sldId id="457" r:id="rId6"/>
    <p:sldId id="369" r:id="rId7"/>
    <p:sldId id="440" r:id="rId8"/>
    <p:sldId id="371" r:id="rId9"/>
    <p:sldId id="416" r:id="rId10"/>
    <p:sldId id="524" r:id="rId11"/>
    <p:sldId id="434" r:id="rId12"/>
    <p:sldId id="525" r:id="rId13"/>
    <p:sldId id="517" r:id="rId14"/>
    <p:sldId id="473" r:id="rId15"/>
    <p:sldId id="474" r:id="rId16"/>
    <p:sldId id="418" r:id="rId17"/>
    <p:sldId id="420" r:id="rId18"/>
    <p:sldId id="478" r:id="rId19"/>
    <p:sldId id="518" r:id="rId20"/>
    <p:sldId id="522" r:id="rId21"/>
    <p:sldId id="523" r:id="rId22"/>
    <p:sldId id="516" r:id="rId23"/>
    <p:sldId id="370" r:id="rId24"/>
    <p:sldId id="480" r:id="rId25"/>
    <p:sldId id="424" r:id="rId26"/>
    <p:sldId id="499" r:id="rId27"/>
    <p:sldId id="443" r:id="rId28"/>
    <p:sldId id="426" r:id="rId29"/>
    <p:sldId id="427" r:id="rId30"/>
    <p:sldId id="446" r:id="rId31"/>
    <p:sldId id="447" r:id="rId32"/>
    <p:sldId id="428" r:id="rId33"/>
    <p:sldId id="429" r:id="rId34"/>
    <p:sldId id="481" r:id="rId35"/>
    <p:sldId id="529" r:id="rId36"/>
    <p:sldId id="530" r:id="rId37"/>
    <p:sldId id="531" r:id="rId38"/>
    <p:sldId id="600" r:id="rId39"/>
    <p:sldId id="614" r:id="rId40"/>
    <p:sldId id="539" r:id="rId41"/>
    <p:sldId id="532" r:id="rId42"/>
    <p:sldId id="533" r:id="rId43"/>
    <p:sldId id="557" r:id="rId44"/>
    <p:sldId id="563" r:id="rId45"/>
    <p:sldId id="534" r:id="rId46"/>
    <p:sldId id="601" r:id="rId47"/>
    <p:sldId id="590" r:id="rId48"/>
    <p:sldId id="602" r:id="rId49"/>
    <p:sldId id="596" r:id="rId50"/>
    <p:sldId id="597" r:id="rId51"/>
    <p:sldId id="598" r:id="rId52"/>
    <p:sldId id="599" r:id="rId53"/>
    <p:sldId id="604" r:id="rId54"/>
    <p:sldId id="605" r:id="rId55"/>
    <p:sldId id="608" r:id="rId56"/>
    <p:sldId id="606" r:id="rId57"/>
    <p:sldId id="607" r:id="rId58"/>
    <p:sldId id="609" r:id="rId59"/>
    <p:sldId id="592" r:id="rId60"/>
    <p:sldId id="593" r:id="rId61"/>
    <p:sldId id="610" r:id="rId62"/>
    <p:sldId id="551" r:id="rId63"/>
    <p:sldId id="442" r:id="rId64"/>
    <p:sldId id="572" r:id="rId65"/>
    <p:sldId id="574" r:id="rId66"/>
    <p:sldId id="575" r:id="rId67"/>
    <p:sldId id="576" r:id="rId68"/>
    <p:sldId id="577" r:id="rId69"/>
    <p:sldId id="578" r:id="rId70"/>
    <p:sldId id="579" r:id="rId71"/>
    <p:sldId id="580" r:id="rId72"/>
    <p:sldId id="456" r:id="rId73"/>
    <p:sldId id="445" r:id="rId74"/>
    <p:sldId id="612" r:id="rId75"/>
    <p:sldId id="544" r:id="rId76"/>
    <p:sldId id="545" r:id="rId77"/>
    <p:sldId id="546" r:id="rId78"/>
    <p:sldId id="380" r:id="rId79"/>
    <p:sldId id="383" r:id="rId80"/>
    <p:sldId id="388" r:id="rId81"/>
    <p:sldId id="495" r:id="rId82"/>
    <p:sldId id="615" r:id="rId83"/>
    <p:sldId id="616" r:id="rId84"/>
    <p:sldId id="617" r:id="rId85"/>
    <p:sldId id="618" r:id="rId86"/>
    <p:sldId id="613" r:id="rId87"/>
    <p:sldId id="589" r:id="rId88"/>
    <p:sldId id="485" r:id="rId89"/>
    <p:sldId id="458" r:id="rId90"/>
    <p:sldId id="490" r:id="rId91"/>
    <p:sldId id="460" r:id="rId92"/>
    <p:sldId id="461" r:id="rId93"/>
    <p:sldId id="553" r:id="rId94"/>
    <p:sldId id="462" r:id="rId95"/>
    <p:sldId id="448" r:id="rId96"/>
    <p:sldId id="476" r:id="rId97"/>
    <p:sldId id="562" r:id="rId98"/>
    <p:sldId id="498" r:id="rId99"/>
    <p:sldId id="375" r:id="rId100"/>
    <p:sldId id="449" r:id="rId101"/>
    <p:sldId id="376" r:id="rId102"/>
    <p:sldId id="450" r:id="rId103"/>
    <p:sldId id="381" r:id="rId104"/>
    <p:sldId id="496" r:id="rId105"/>
    <p:sldId id="497" r:id="rId106"/>
    <p:sldId id="309" r:id="rId107"/>
    <p:sldId id="619" r:id="rId108"/>
    <p:sldId id="500" r:id="rId109"/>
    <p:sldId id="581" r:id="rId110"/>
    <p:sldId id="582" r:id="rId111"/>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FFE3FF"/>
    <a:srgbClr val="FFCCFF"/>
    <a:srgbClr val="FF99FF"/>
    <a:srgbClr val="99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174" autoAdjust="0"/>
    <p:restoredTop sz="86418" autoAdjust="0"/>
  </p:normalViewPr>
  <p:slideViewPr>
    <p:cSldViewPr>
      <p:cViewPr varScale="1">
        <p:scale>
          <a:sx n="88" d="100"/>
          <a:sy n="88" d="100"/>
        </p:scale>
        <p:origin x="-1440" y="-102"/>
      </p:cViewPr>
      <p:guideLst>
        <p:guide orient="horz" pos="2160"/>
        <p:guide pos="2880"/>
      </p:guideLst>
    </p:cSldViewPr>
  </p:slideViewPr>
  <p:outlineViewPr>
    <p:cViewPr>
      <p:scale>
        <a:sx n="33" d="100"/>
        <a:sy n="33" d="100"/>
      </p:scale>
      <p:origin x="0" y="20724"/>
    </p:cViewPr>
  </p:outlineViewPr>
  <p:notesTextViewPr>
    <p:cViewPr>
      <p:scale>
        <a:sx n="100" d="100"/>
        <a:sy n="100" d="100"/>
      </p:scale>
      <p:origin x="0" y="0"/>
    </p:cViewPr>
  </p:notesTextViewPr>
  <p:sorterViewPr>
    <p:cViewPr>
      <p:scale>
        <a:sx n="66" d="100"/>
        <a:sy n="66" d="100"/>
      </p:scale>
      <p:origin x="0" y="563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18A27A6-0F47-411D-AD69-2BE589B89F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ECFDC4FF-A72E-4772-B618-FE306CF0FB4E}" type="datetime1">
              <a:rPr lang="en-US" smtClean="0"/>
              <a:t>11/18/2010</a:t>
            </a:fld>
            <a:endParaRPr lang="en-GB"/>
          </a:p>
        </p:txBody>
      </p:sp>
      <p:sp>
        <p:nvSpPr>
          <p:cNvPr id="12" name="Footer Placeholder 16"/>
          <p:cNvSpPr>
            <a:spLocks noGrp="1"/>
          </p:cNvSpPr>
          <p:nvPr>
            <p:ph type="ftr" sz="quarter" idx="11"/>
          </p:nvPr>
        </p:nvSpPr>
        <p:spPr/>
        <p:txBody>
          <a:bodyPr/>
          <a:lstStyle>
            <a:lvl1pPr>
              <a:defRPr/>
            </a:lvl1pPr>
          </a:lstStyle>
          <a:p>
            <a:pPr>
              <a:defRPr/>
            </a:pPr>
            <a:r>
              <a:rPr lang="en-US"/>
              <a:t>5 – Connecting Across The Gender Divide</a:t>
            </a: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822BFBE4-2253-42C5-A016-997AB082D9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C1224A4-883D-492E-9135-552A1BDA1A4E}" type="datetime1">
              <a:rPr lang="en-US" smtClean="0"/>
              <a:t>11/18/2010</a:t>
            </a:fld>
            <a:endParaRPr lang="en-GB"/>
          </a:p>
        </p:txBody>
      </p:sp>
      <p:sp>
        <p:nvSpPr>
          <p:cNvPr id="5" name="Footer Placeholder 2"/>
          <p:cNvSpPr>
            <a:spLocks noGrp="1"/>
          </p:cNvSpPr>
          <p:nvPr>
            <p:ph type="ftr" sz="quarter" idx="11"/>
          </p:nvPr>
        </p:nvSpPr>
        <p:spPr/>
        <p:txBody>
          <a:bodyPr/>
          <a:lstStyle>
            <a:lvl1pPr>
              <a:defRPr/>
            </a:lvl1pPr>
          </a:lstStyle>
          <a:p>
            <a:pPr>
              <a:defRPr/>
            </a:pPr>
            <a:r>
              <a:rPr lang="en-US"/>
              <a:t>5 – Connecting Across The Gender Divide</a:t>
            </a:r>
          </a:p>
        </p:txBody>
      </p:sp>
      <p:sp>
        <p:nvSpPr>
          <p:cNvPr id="6" name="Slide Number Placeholder 22"/>
          <p:cNvSpPr>
            <a:spLocks noGrp="1"/>
          </p:cNvSpPr>
          <p:nvPr>
            <p:ph type="sldNum" sz="quarter" idx="12"/>
          </p:nvPr>
        </p:nvSpPr>
        <p:spPr/>
        <p:txBody>
          <a:bodyPr/>
          <a:lstStyle>
            <a:lvl1pPr>
              <a:defRPr/>
            </a:lvl1pPr>
          </a:lstStyle>
          <a:p>
            <a:pPr>
              <a:defRPr/>
            </a:pPr>
            <a:fld id="{4C94D96F-1181-4607-900F-5A54A9E5C6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5C76DDD-5CB8-4CF5-BE77-BF1712E35385}" type="datetime1">
              <a:rPr lang="en-US" smtClean="0"/>
              <a:t>11/18/2010</a:t>
            </a:fld>
            <a:endParaRPr lang="en-GB"/>
          </a:p>
        </p:txBody>
      </p:sp>
      <p:sp>
        <p:nvSpPr>
          <p:cNvPr id="5" name="Footer Placeholder 2"/>
          <p:cNvSpPr>
            <a:spLocks noGrp="1"/>
          </p:cNvSpPr>
          <p:nvPr>
            <p:ph type="ftr" sz="quarter" idx="11"/>
          </p:nvPr>
        </p:nvSpPr>
        <p:spPr/>
        <p:txBody>
          <a:bodyPr/>
          <a:lstStyle>
            <a:lvl1pPr>
              <a:defRPr/>
            </a:lvl1pPr>
          </a:lstStyle>
          <a:p>
            <a:pPr>
              <a:defRPr/>
            </a:pPr>
            <a:r>
              <a:rPr lang="en-US"/>
              <a:t>5 – Connecting Across The Gender Divide</a:t>
            </a:r>
          </a:p>
        </p:txBody>
      </p:sp>
      <p:sp>
        <p:nvSpPr>
          <p:cNvPr id="6" name="Slide Number Placeholder 22"/>
          <p:cNvSpPr>
            <a:spLocks noGrp="1"/>
          </p:cNvSpPr>
          <p:nvPr>
            <p:ph type="sldNum" sz="quarter" idx="12"/>
          </p:nvPr>
        </p:nvSpPr>
        <p:spPr/>
        <p:txBody>
          <a:bodyPr/>
          <a:lstStyle>
            <a:lvl1pPr>
              <a:defRPr/>
            </a:lvl1pPr>
          </a:lstStyle>
          <a:p>
            <a:pPr>
              <a:defRPr/>
            </a:pPr>
            <a:fld id="{0F626EF6-9F07-482C-A037-81776158BC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635883E-174A-4F52-99AC-51C0D2BA05DB}" type="datetime1">
              <a:rPr lang="en-US" smtClean="0"/>
              <a:t>11/18/2010</a:t>
            </a:fld>
            <a:endParaRPr lang="en-GB"/>
          </a:p>
        </p:txBody>
      </p:sp>
      <p:sp>
        <p:nvSpPr>
          <p:cNvPr id="5" name="Footer Placeholder 2"/>
          <p:cNvSpPr>
            <a:spLocks noGrp="1"/>
          </p:cNvSpPr>
          <p:nvPr>
            <p:ph type="ftr" sz="quarter" idx="11"/>
          </p:nvPr>
        </p:nvSpPr>
        <p:spPr/>
        <p:txBody>
          <a:bodyPr/>
          <a:lstStyle>
            <a:lvl1pPr>
              <a:defRPr/>
            </a:lvl1pPr>
          </a:lstStyle>
          <a:p>
            <a:pPr>
              <a:defRPr/>
            </a:pPr>
            <a:r>
              <a:rPr lang="en-US"/>
              <a:t>5 – Connecting Across The Gender Divide</a:t>
            </a:r>
          </a:p>
        </p:txBody>
      </p:sp>
      <p:sp>
        <p:nvSpPr>
          <p:cNvPr id="6" name="Slide Number Placeholder 22"/>
          <p:cNvSpPr>
            <a:spLocks noGrp="1"/>
          </p:cNvSpPr>
          <p:nvPr>
            <p:ph type="sldNum" sz="quarter" idx="12"/>
          </p:nvPr>
        </p:nvSpPr>
        <p:spPr/>
        <p:txBody>
          <a:bodyPr/>
          <a:lstStyle>
            <a:lvl1pPr>
              <a:defRPr/>
            </a:lvl1pPr>
          </a:lstStyle>
          <a:p>
            <a:pPr>
              <a:defRPr/>
            </a:pPr>
            <a:fld id="{8A8E378C-8E94-42DA-ABC5-A985A2B5D3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A6898981-0A08-403C-9937-074B3F25C9CC}" type="datetime1">
              <a:rPr lang="en-US" smtClean="0"/>
              <a:t>11/18/2010</a:t>
            </a:fld>
            <a:endParaRPr lang="en-GB"/>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a:t>5 – Connecting Across The Gender Divide</a:t>
            </a: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9D5B2C9-651A-484B-B463-0A357B587E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D485F1E-41F1-4F1F-A499-11291EE8F94D}" type="datetime1">
              <a:rPr lang="en-US" smtClean="0"/>
              <a:t>11/18/2010</a:t>
            </a:fld>
            <a:endParaRPr lang="en-GB"/>
          </a:p>
        </p:txBody>
      </p:sp>
      <p:sp>
        <p:nvSpPr>
          <p:cNvPr id="6" name="Footer Placeholder 2"/>
          <p:cNvSpPr>
            <a:spLocks noGrp="1"/>
          </p:cNvSpPr>
          <p:nvPr>
            <p:ph type="ftr" sz="quarter" idx="11"/>
          </p:nvPr>
        </p:nvSpPr>
        <p:spPr/>
        <p:txBody>
          <a:bodyPr/>
          <a:lstStyle>
            <a:lvl1pPr>
              <a:defRPr/>
            </a:lvl1pPr>
          </a:lstStyle>
          <a:p>
            <a:pPr>
              <a:defRPr/>
            </a:pPr>
            <a:r>
              <a:rPr lang="en-US"/>
              <a:t>5 – Connecting Across The Gender Divide</a:t>
            </a:r>
          </a:p>
        </p:txBody>
      </p:sp>
      <p:sp>
        <p:nvSpPr>
          <p:cNvPr id="7" name="Slide Number Placeholder 22"/>
          <p:cNvSpPr>
            <a:spLocks noGrp="1"/>
          </p:cNvSpPr>
          <p:nvPr>
            <p:ph type="sldNum" sz="quarter" idx="12"/>
          </p:nvPr>
        </p:nvSpPr>
        <p:spPr/>
        <p:txBody>
          <a:bodyPr/>
          <a:lstStyle>
            <a:lvl1pPr>
              <a:defRPr/>
            </a:lvl1pPr>
          </a:lstStyle>
          <a:p>
            <a:pPr>
              <a:defRPr/>
            </a:pPr>
            <a:fld id="{78B2F7ED-297F-4885-B21A-B196840949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6141A46-23A8-44FC-BF5E-693205F871C5}" type="datetime1">
              <a:rPr lang="en-US" smtClean="0"/>
              <a:t>11/18/2010</a:t>
            </a:fld>
            <a:endParaRPr lang="en-GB"/>
          </a:p>
        </p:txBody>
      </p:sp>
      <p:sp>
        <p:nvSpPr>
          <p:cNvPr id="8" name="Footer Placeholder 2"/>
          <p:cNvSpPr>
            <a:spLocks noGrp="1"/>
          </p:cNvSpPr>
          <p:nvPr>
            <p:ph type="ftr" sz="quarter" idx="11"/>
          </p:nvPr>
        </p:nvSpPr>
        <p:spPr/>
        <p:txBody>
          <a:bodyPr/>
          <a:lstStyle>
            <a:lvl1pPr>
              <a:defRPr/>
            </a:lvl1pPr>
          </a:lstStyle>
          <a:p>
            <a:pPr>
              <a:defRPr/>
            </a:pPr>
            <a:r>
              <a:rPr lang="en-US"/>
              <a:t>5 – Connecting Across The Gender Divide</a:t>
            </a:r>
          </a:p>
        </p:txBody>
      </p:sp>
      <p:sp>
        <p:nvSpPr>
          <p:cNvPr id="9" name="Slide Number Placeholder 22"/>
          <p:cNvSpPr>
            <a:spLocks noGrp="1"/>
          </p:cNvSpPr>
          <p:nvPr>
            <p:ph type="sldNum" sz="quarter" idx="12"/>
          </p:nvPr>
        </p:nvSpPr>
        <p:spPr/>
        <p:txBody>
          <a:bodyPr/>
          <a:lstStyle>
            <a:lvl1pPr>
              <a:defRPr/>
            </a:lvl1pPr>
          </a:lstStyle>
          <a:p>
            <a:pPr>
              <a:defRPr/>
            </a:pPr>
            <a:fld id="{1F79C15B-79A9-47CC-8D58-4D1876C31D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779DAC9-21C0-4C39-A5E6-1288CD05A60D}" type="datetime1">
              <a:rPr lang="en-US" smtClean="0"/>
              <a:t>11/18/2010</a:t>
            </a:fld>
            <a:endParaRPr lang="en-GB"/>
          </a:p>
        </p:txBody>
      </p:sp>
      <p:sp>
        <p:nvSpPr>
          <p:cNvPr id="4" name="Footer Placeholder 2"/>
          <p:cNvSpPr>
            <a:spLocks noGrp="1"/>
          </p:cNvSpPr>
          <p:nvPr>
            <p:ph type="ftr" sz="quarter" idx="11"/>
          </p:nvPr>
        </p:nvSpPr>
        <p:spPr/>
        <p:txBody>
          <a:bodyPr/>
          <a:lstStyle>
            <a:lvl1pPr>
              <a:defRPr/>
            </a:lvl1pPr>
          </a:lstStyle>
          <a:p>
            <a:pPr>
              <a:defRPr/>
            </a:pPr>
            <a:r>
              <a:rPr lang="en-US"/>
              <a:t>5 – Connecting Across The Gender Divide</a:t>
            </a:r>
          </a:p>
        </p:txBody>
      </p:sp>
      <p:sp>
        <p:nvSpPr>
          <p:cNvPr id="5" name="Slide Number Placeholder 22"/>
          <p:cNvSpPr>
            <a:spLocks noGrp="1"/>
          </p:cNvSpPr>
          <p:nvPr>
            <p:ph type="sldNum" sz="quarter" idx="12"/>
          </p:nvPr>
        </p:nvSpPr>
        <p:spPr/>
        <p:txBody>
          <a:bodyPr/>
          <a:lstStyle>
            <a:lvl1pPr>
              <a:defRPr/>
            </a:lvl1pPr>
          </a:lstStyle>
          <a:p>
            <a:pPr>
              <a:defRPr/>
            </a:pPr>
            <a:fld id="{BB45A682-6060-42CD-B7C2-1EF69AA6A5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F26B84C-9C14-4BFF-9530-AF437F04FD33}" type="datetime1">
              <a:rPr lang="en-US" smtClean="0"/>
              <a:t>11/18/2010</a:t>
            </a:fld>
            <a:endParaRPr lang="en-GB"/>
          </a:p>
        </p:txBody>
      </p:sp>
      <p:sp>
        <p:nvSpPr>
          <p:cNvPr id="3" name="Footer Placeholder 2"/>
          <p:cNvSpPr>
            <a:spLocks noGrp="1"/>
          </p:cNvSpPr>
          <p:nvPr>
            <p:ph type="ftr" sz="quarter" idx="11"/>
          </p:nvPr>
        </p:nvSpPr>
        <p:spPr/>
        <p:txBody>
          <a:bodyPr/>
          <a:lstStyle>
            <a:lvl1pPr>
              <a:defRPr/>
            </a:lvl1pPr>
          </a:lstStyle>
          <a:p>
            <a:pPr>
              <a:defRPr/>
            </a:pPr>
            <a:r>
              <a:rPr lang="en-US"/>
              <a:t>5 – Connecting Across The Gender Divide</a:t>
            </a:r>
          </a:p>
        </p:txBody>
      </p:sp>
      <p:sp>
        <p:nvSpPr>
          <p:cNvPr id="4" name="Slide Number Placeholder 22"/>
          <p:cNvSpPr>
            <a:spLocks noGrp="1"/>
          </p:cNvSpPr>
          <p:nvPr>
            <p:ph type="sldNum" sz="quarter" idx="12"/>
          </p:nvPr>
        </p:nvSpPr>
        <p:spPr/>
        <p:txBody>
          <a:bodyPr/>
          <a:lstStyle>
            <a:lvl1pPr>
              <a:defRPr/>
            </a:lvl1pPr>
          </a:lstStyle>
          <a:p>
            <a:pPr>
              <a:defRPr/>
            </a:pPr>
            <a:fld id="{60202073-3968-4CE3-8081-0843C73704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6465E62-7D7A-4E3C-841B-4AB6B010CAB5}" type="datetime1">
              <a:rPr lang="en-US" smtClean="0"/>
              <a:t>11/18/2010</a:t>
            </a:fld>
            <a:endParaRPr lang="en-GB"/>
          </a:p>
        </p:txBody>
      </p:sp>
      <p:sp>
        <p:nvSpPr>
          <p:cNvPr id="8" name="Footer Placeholder 5"/>
          <p:cNvSpPr>
            <a:spLocks noGrp="1"/>
          </p:cNvSpPr>
          <p:nvPr>
            <p:ph type="ftr" sz="quarter" idx="11"/>
          </p:nvPr>
        </p:nvSpPr>
        <p:spPr/>
        <p:txBody>
          <a:bodyPr/>
          <a:lstStyle>
            <a:lvl1pPr>
              <a:defRPr/>
            </a:lvl1pPr>
          </a:lstStyle>
          <a:p>
            <a:pPr>
              <a:defRPr/>
            </a:pPr>
            <a:r>
              <a:rPr lang="en-US"/>
              <a:t>5 – Connecting Across The Gender Divide</a:t>
            </a:r>
          </a:p>
        </p:txBody>
      </p:sp>
      <p:sp>
        <p:nvSpPr>
          <p:cNvPr id="9" name="Slide Number Placeholder 6"/>
          <p:cNvSpPr>
            <a:spLocks noGrp="1"/>
          </p:cNvSpPr>
          <p:nvPr>
            <p:ph type="sldNum" sz="quarter" idx="12"/>
          </p:nvPr>
        </p:nvSpPr>
        <p:spPr/>
        <p:txBody>
          <a:bodyPr/>
          <a:lstStyle>
            <a:lvl1pPr>
              <a:defRPr/>
            </a:lvl1pPr>
          </a:lstStyle>
          <a:p>
            <a:pPr>
              <a:defRPr/>
            </a:pPr>
            <a:fld id="{17F08FC9-1670-45C0-964C-6FED3FBF0B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0193CFDF-30D3-4882-8205-9F0155B15E88}" type="datetime1">
              <a:rPr lang="en-US" smtClean="0"/>
              <a:t>11/18/2010</a:t>
            </a:fld>
            <a:endParaRPr lang="en-GB"/>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a:t>5 – Connecting Across The Gender Divide</a:t>
            </a: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58264462-5C90-44B4-A893-F220577BB4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052"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9C472621-9C64-493A-ADAF-946CD415CC56}" type="datetime1">
              <a:rPr lang="en-US" smtClean="0"/>
              <a:t>11/18/2010</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r>
              <a:rPr lang="en-US"/>
              <a:t>5 – Connecting Across The Gender Divide</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A4C7F860-908C-4C0E-BE89-F81F40CA64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26" r:id="rId2"/>
    <p:sldLayoutId id="2147484034" r:id="rId3"/>
    <p:sldLayoutId id="2147484027" r:id="rId4"/>
    <p:sldLayoutId id="2147484028" r:id="rId5"/>
    <p:sldLayoutId id="2147484029" r:id="rId6"/>
    <p:sldLayoutId id="2147484030" r:id="rId7"/>
    <p:sldLayoutId id="2147484035" r:id="rId8"/>
    <p:sldLayoutId id="2147484036" r:id="rId9"/>
    <p:sldLayoutId id="2147484031" r:id="rId10"/>
    <p:sldLayoutId id="2147484032"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ill Sans MT" pitchFamily="34" charset="0"/>
        </a:defRPr>
      </a:lvl2pPr>
      <a:lvl3pPr algn="l" rtl="0" eaLnBrk="0" fontAlgn="base" hangingPunct="0">
        <a:spcBef>
          <a:spcPct val="0"/>
        </a:spcBef>
        <a:spcAft>
          <a:spcPct val="0"/>
        </a:spcAft>
        <a:defRPr sz="4000">
          <a:solidFill>
            <a:schemeClr val="tx2"/>
          </a:solidFill>
          <a:latin typeface="Gill Sans MT" pitchFamily="34" charset="0"/>
        </a:defRPr>
      </a:lvl3pPr>
      <a:lvl4pPr algn="l" rtl="0" eaLnBrk="0" fontAlgn="base" hangingPunct="0">
        <a:spcBef>
          <a:spcPct val="0"/>
        </a:spcBef>
        <a:spcAft>
          <a:spcPct val="0"/>
        </a:spcAft>
        <a:defRPr sz="4000">
          <a:solidFill>
            <a:schemeClr val="tx2"/>
          </a:solidFill>
          <a:latin typeface="Gill Sans MT" pitchFamily="34" charset="0"/>
        </a:defRPr>
      </a:lvl4pPr>
      <a:lvl5pPr algn="l" rtl="0" eaLnBrk="0" fontAlgn="base" hangingPunct="0">
        <a:spcBef>
          <a:spcPct val="0"/>
        </a:spcBef>
        <a:spcAft>
          <a:spcPct val="0"/>
        </a:spcAft>
        <a:defRPr sz="4000">
          <a:solidFill>
            <a:schemeClr val="tx2"/>
          </a:solidFill>
          <a:latin typeface="Gill Sans MT" pitchFamily="34" charset="0"/>
        </a:defRPr>
      </a:lvl5pPr>
      <a:lvl6pPr marL="457200" algn="l" rtl="0" fontAlgn="base">
        <a:spcBef>
          <a:spcPct val="0"/>
        </a:spcBef>
        <a:spcAft>
          <a:spcPct val="0"/>
        </a:spcAft>
        <a:defRPr sz="4000">
          <a:solidFill>
            <a:schemeClr val="tx2"/>
          </a:solidFill>
          <a:latin typeface="Gill Sans MT" pitchFamily="34" charset="0"/>
        </a:defRPr>
      </a:lvl6pPr>
      <a:lvl7pPr marL="914400" algn="l" rtl="0" fontAlgn="base">
        <a:spcBef>
          <a:spcPct val="0"/>
        </a:spcBef>
        <a:spcAft>
          <a:spcPct val="0"/>
        </a:spcAft>
        <a:defRPr sz="4000">
          <a:solidFill>
            <a:schemeClr val="tx2"/>
          </a:solidFill>
          <a:latin typeface="Gill Sans MT" pitchFamily="34" charset="0"/>
        </a:defRPr>
      </a:lvl7pPr>
      <a:lvl8pPr marL="1371600" algn="l" rtl="0" fontAlgn="base">
        <a:spcBef>
          <a:spcPct val="0"/>
        </a:spcBef>
        <a:spcAft>
          <a:spcPct val="0"/>
        </a:spcAft>
        <a:defRPr sz="4000">
          <a:solidFill>
            <a:schemeClr val="tx2"/>
          </a:solidFill>
          <a:latin typeface="Gill Sans MT" pitchFamily="34" charset="0"/>
        </a:defRPr>
      </a:lvl8pPr>
      <a:lvl9pPr marL="1828800" algn="l" rtl="0" fontAlgn="base">
        <a:spcBef>
          <a:spcPct val="0"/>
        </a:spcBef>
        <a:spcAft>
          <a:spcPct val="0"/>
        </a:spcAft>
        <a:defRPr sz="4000">
          <a:solidFill>
            <a:schemeClr val="tx2"/>
          </a:solidFill>
          <a:latin typeface="Gill Sans MT"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Large confetti"/>
          <p:cNvSpPr>
            <a:spLocks noGrp="1" noChangeArrowheads="1"/>
          </p:cNvSpPr>
          <p:nvPr>
            <p:ph type="ctrTitle"/>
          </p:nvPr>
        </p:nvSpPr>
        <p:spPr>
          <a:xfrm>
            <a:off x="685800" y="1600200"/>
            <a:ext cx="7696200" cy="1524000"/>
          </a:xfrm>
        </p:spPr>
        <p:txBody>
          <a:bodyPr/>
          <a:lstStyle/>
          <a:p>
            <a:pPr eaLnBrk="1" hangingPunct="1"/>
            <a:r>
              <a:rPr lang="fi-FI" sz="3200" b="1" smtClean="0">
                <a:solidFill>
                  <a:schemeClr val="tx1"/>
                </a:solidFill>
              </a:rPr>
              <a:t>Lesson 5) Building Connections Across The Gender Divide – Part 2</a:t>
            </a:r>
            <a:endParaRPr sz="3200" b="1" smtClean="0">
              <a:solidFill>
                <a:schemeClr val="tx1"/>
              </a:solidFill>
            </a:endParaRPr>
          </a:p>
        </p:txBody>
      </p:sp>
      <p:pic>
        <p:nvPicPr>
          <p:cNvPr id="7171" name="Picture 27"/>
          <p:cNvPicPr>
            <a:picLocks noChangeAspect="1" noChangeArrowheads="1"/>
          </p:cNvPicPr>
          <p:nvPr/>
        </p:nvPicPr>
        <p:blipFill>
          <a:blip r:embed="rId2" cstate="print"/>
          <a:srcRect/>
          <a:stretch>
            <a:fillRect/>
          </a:stretch>
        </p:blipFill>
        <p:spPr bwMode="auto">
          <a:xfrm>
            <a:off x="457200" y="3657600"/>
            <a:ext cx="2286000" cy="20907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214313" y="142875"/>
            <a:ext cx="8686800" cy="1857375"/>
          </a:xfrm>
        </p:spPr>
        <p:txBody>
          <a:bodyPr/>
          <a:lstStyle/>
          <a:p>
            <a:pPr algn="ctr" eaLnBrk="1" hangingPunct="1"/>
            <a:r>
              <a:rPr lang="en-US" sz="2800" b="1" u="sng" smtClean="0">
                <a:solidFill>
                  <a:schemeClr val="tx1"/>
                </a:solidFill>
                <a:cs typeface="Times New Roman" pitchFamily="18" charset="0"/>
              </a:rPr>
              <a:t>What the Experts Say – It’s An ATTITUDE Thing</a:t>
            </a:r>
            <a:br>
              <a:rPr lang="en-US" sz="2800" b="1" u="sng" smtClean="0">
                <a:solidFill>
                  <a:schemeClr val="tx1"/>
                </a:solidFill>
                <a:cs typeface="Times New Roman" pitchFamily="18" charset="0"/>
              </a:rPr>
            </a:br>
            <a:r>
              <a:rPr lang="en-US" sz="2800" b="1" u="sng" smtClean="0">
                <a:solidFill>
                  <a:schemeClr val="tx1"/>
                </a:solidFill>
                <a:cs typeface="Times New Roman" pitchFamily="18" charset="0"/>
              </a:rPr>
              <a:t>She Releases His Energizing Testosterone By Learning to VALUE and SHOW SHE APPRECIATES His Inbuilt Masculine Nature </a:t>
            </a:r>
          </a:p>
        </p:txBody>
      </p:sp>
      <p:sp>
        <p:nvSpPr>
          <p:cNvPr id="4" name="Rectangle 1033" descr="Large confetti"/>
          <p:cNvSpPr>
            <a:spLocks noGrp="1" noChangeArrowheads="1"/>
          </p:cNvSpPr>
          <p:nvPr>
            <p:ph type="sldNum" sz="quarter" idx="12"/>
          </p:nvPr>
        </p:nvSpPr>
        <p:spPr/>
        <p:txBody>
          <a:bodyPr/>
          <a:lstStyle/>
          <a:p>
            <a:pPr>
              <a:defRPr/>
            </a:pPr>
            <a:fld id="{B519FB1D-FABE-4B1B-9264-1EBF2E120F1D}" type="slidenum">
              <a:rPr lang="en-US"/>
              <a:pPr>
                <a:defRPr/>
              </a:pPr>
              <a:t>10</a:t>
            </a:fld>
            <a:endParaRPr lang="en-US"/>
          </a:p>
        </p:txBody>
      </p:sp>
      <p:sp>
        <p:nvSpPr>
          <p:cNvPr id="18436" name="Rectangle 3"/>
          <p:cNvSpPr>
            <a:spLocks noGrp="1" noChangeArrowheads="1"/>
          </p:cNvSpPr>
          <p:nvPr>
            <p:ph sz="quarter" idx="1"/>
          </p:nvPr>
        </p:nvSpPr>
        <p:spPr>
          <a:xfrm>
            <a:off x="214313" y="2071688"/>
            <a:ext cx="8763000" cy="4143375"/>
          </a:xfrm>
        </p:spPr>
        <p:txBody>
          <a:bodyPr/>
          <a:lstStyle/>
          <a:p>
            <a:pPr eaLnBrk="1" hangingPunct="1">
              <a:lnSpc>
                <a:spcPct val="90000"/>
              </a:lnSpc>
              <a:buClr>
                <a:schemeClr val="tx1"/>
              </a:buClr>
              <a:buFontTx/>
              <a:buChar char="-"/>
            </a:pPr>
            <a:r>
              <a:rPr lang="en-US" sz="3600" b="1" u="sng" smtClean="0">
                <a:cs typeface="Times New Roman" pitchFamily="18" charset="0"/>
              </a:rPr>
              <a:t>Valuing his desire to bring sexuality </a:t>
            </a:r>
            <a:r>
              <a:rPr lang="en-US" sz="3600" smtClean="0">
                <a:cs typeface="Times New Roman" pitchFamily="18" charset="0"/>
              </a:rPr>
              <a:t>into the bedroom (Without HIS sex drive you might make love once a year)</a:t>
            </a:r>
          </a:p>
          <a:p>
            <a:pPr eaLnBrk="1" hangingPunct="1">
              <a:lnSpc>
                <a:spcPct val="90000"/>
              </a:lnSpc>
              <a:buClr>
                <a:schemeClr val="tx1"/>
              </a:buClr>
              <a:buFontTx/>
              <a:buChar char="-"/>
            </a:pPr>
            <a:r>
              <a:rPr lang="fi-FI" sz="3600" smtClean="0">
                <a:cs typeface="Times New Roman" pitchFamily="18" charset="0"/>
              </a:rPr>
              <a:t>Valuing his attempts to make you happy (</a:t>
            </a:r>
            <a:r>
              <a:rPr lang="fi-FI" sz="3600" b="1" u="sng" smtClean="0">
                <a:cs typeface="Times New Roman" pitchFamily="18" charset="0"/>
              </a:rPr>
              <a:t>That’s what he lives to see</a:t>
            </a:r>
            <a:r>
              <a:rPr lang="fi-FI" sz="3600" smtClean="0">
                <a:cs typeface="Times New Roman" pitchFamily="18" charset="0"/>
              </a:rPr>
              <a:t> – </a:t>
            </a:r>
            <a:r>
              <a:rPr lang="fi-FI" sz="3600" b="1" u="sng" smtClean="0">
                <a:cs typeface="Times New Roman" pitchFamily="18" charset="0"/>
              </a:rPr>
              <a:t>did I get it right)</a:t>
            </a:r>
            <a:r>
              <a:rPr lang="fi-FI" sz="3600" smtClean="0">
                <a:cs typeface="Times New Roman" pitchFamily="18" charset="0"/>
              </a:rPr>
              <a:t> – do I see her smile? More than anything else, his testosterone is linked to her appreciation)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descr="Large confetti"/>
          <p:cNvSpPr>
            <a:spLocks noGrp="1" noChangeArrowheads="1"/>
          </p:cNvSpPr>
          <p:nvPr>
            <p:ph type="title"/>
          </p:nvPr>
        </p:nvSpPr>
        <p:spPr>
          <a:xfrm>
            <a:off x="914400" y="274638"/>
            <a:ext cx="7772400" cy="725487"/>
          </a:xfrm>
        </p:spPr>
        <p:txBody>
          <a:bodyPr/>
          <a:lstStyle/>
          <a:p>
            <a:pPr eaLnBrk="1" hangingPunct="1"/>
            <a:r>
              <a:rPr lang="fi-FI" b="1" u="sng" smtClean="0">
                <a:solidFill>
                  <a:schemeClr val="tx1"/>
                </a:solidFill>
              </a:rPr>
              <a:t>Question time 1 – for him</a:t>
            </a:r>
            <a:endParaRPr lang="en-GB"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EDF94CA8-81F8-495C-8BCD-8CFF7A017564}" type="slidenum">
              <a:rPr lang="en-US"/>
              <a:pPr>
                <a:defRPr/>
              </a:pPr>
              <a:t>100</a:t>
            </a:fld>
            <a:endParaRPr lang="en-US"/>
          </a:p>
        </p:txBody>
      </p:sp>
      <p:sp>
        <p:nvSpPr>
          <p:cNvPr id="110596" name="Rectangle 3"/>
          <p:cNvSpPr>
            <a:spLocks noGrp="1" noChangeArrowheads="1"/>
          </p:cNvSpPr>
          <p:nvPr>
            <p:ph sz="quarter" idx="1"/>
          </p:nvPr>
        </p:nvSpPr>
        <p:spPr>
          <a:xfrm>
            <a:off x="285750" y="1000125"/>
            <a:ext cx="8643938" cy="5095875"/>
          </a:xfrm>
        </p:spPr>
        <p:txBody>
          <a:bodyPr/>
          <a:lstStyle/>
          <a:p>
            <a:pPr marL="0" indent="0" eaLnBrk="1" hangingPunct="1">
              <a:buFont typeface="Wingdings 2" pitchFamily="18" charset="2"/>
              <a:buNone/>
            </a:pPr>
            <a:r>
              <a:rPr lang="fi-FI" sz="2800" smtClean="0"/>
              <a:t>Realise that her oxytocin levels are low, determine to be the protective man you are and strive to find ways to raise them – spend more time with her, treat her, listen to her.  Make a proper schedule in your diary – to determine that every week you have some ’we-time’.</a:t>
            </a:r>
          </a:p>
        </p:txBody>
      </p:sp>
      <p:pic>
        <p:nvPicPr>
          <p:cNvPr id="110597" name="Picture 5"/>
          <p:cNvPicPr>
            <a:picLocks noChangeAspect="1" noChangeArrowheads="1"/>
          </p:cNvPicPr>
          <p:nvPr/>
        </p:nvPicPr>
        <p:blipFill>
          <a:blip r:embed="rId2" cstate="print"/>
          <a:srcRect/>
          <a:stretch>
            <a:fillRect/>
          </a:stretch>
        </p:blipFill>
        <p:spPr bwMode="auto">
          <a:xfrm>
            <a:off x="3429000" y="3332163"/>
            <a:ext cx="5353050" cy="328295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descr="Large confetti"/>
          <p:cNvSpPr>
            <a:spLocks noGrp="1" noChangeArrowheads="1"/>
          </p:cNvSpPr>
          <p:nvPr>
            <p:ph type="title"/>
          </p:nvPr>
        </p:nvSpPr>
        <p:spPr/>
        <p:txBody>
          <a:bodyPr/>
          <a:lstStyle/>
          <a:p>
            <a:pPr eaLnBrk="1" hangingPunct="1"/>
            <a:r>
              <a:rPr lang="fi-FI" b="1" u="sng" smtClean="0">
                <a:solidFill>
                  <a:schemeClr val="tx1"/>
                </a:solidFill>
              </a:rPr>
              <a:t>Question time 2 – for her</a:t>
            </a:r>
            <a:endParaRPr lang="en-GB" b="1" u="sng"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4F5B469F-48C7-4010-9ED8-780945F83A28}" type="slidenum">
              <a:rPr lang="en-US"/>
              <a:pPr>
                <a:defRPr/>
              </a:pPr>
              <a:t>101</a:t>
            </a:fld>
            <a:endParaRPr lang="en-US"/>
          </a:p>
        </p:txBody>
      </p:sp>
      <p:sp>
        <p:nvSpPr>
          <p:cNvPr id="111620" name="Rectangle 3"/>
          <p:cNvSpPr>
            <a:spLocks noGrp="1" noChangeArrowheads="1"/>
          </p:cNvSpPr>
          <p:nvPr>
            <p:ph sz="quarter" idx="1"/>
          </p:nvPr>
        </p:nvSpPr>
        <p:spPr>
          <a:xfrm>
            <a:off x="381000" y="1643063"/>
            <a:ext cx="4114800" cy="4452937"/>
          </a:xfrm>
        </p:spPr>
        <p:txBody>
          <a:bodyPr/>
          <a:lstStyle/>
          <a:p>
            <a:pPr marL="0" indent="0" eaLnBrk="1" hangingPunct="1">
              <a:buFont typeface="Wingdings 2" pitchFamily="18" charset="2"/>
              <a:buNone/>
            </a:pPr>
            <a:r>
              <a:rPr lang="fi-FI" sz="4000" smtClean="0"/>
              <a:t>You realise that your beloved has been looking a bit down recently, what are you going to do </a:t>
            </a:r>
            <a:endParaRPr lang="en-GB" sz="4000" smtClean="0"/>
          </a:p>
          <a:p>
            <a:pPr marL="0" indent="0" eaLnBrk="1" hangingPunct="1">
              <a:buFontTx/>
              <a:buNone/>
            </a:pPr>
            <a:r>
              <a:rPr lang="fi-FI" sz="4000" smtClean="0"/>
              <a:t>What do you do?</a:t>
            </a:r>
            <a:endParaRPr lang="en-GB" sz="4000" smtClean="0"/>
          </a:p>
        </p:txBody>
      </p:sp>
      <p:pic>
        <p:nvPicPr>
          <p:cNvPr id="111621" name="Picture 4"/>
          <p:cNvPicPr>
            <a:picLocks noChangeAspect="1" noChangeArrowheads="1"/>
          </p:cNvPicPr>
          <p:nvPr/>
        </p:nvPicPr>
        <p:blipFill>
          <a:blip r:embed="rId2" cstate="print"/>
          <a:srcRect/>
          <a:stretch>
            <a:fillRect/>
          </a:stretch>
        </p:blipFill>
        <p:spPr bwMode="auto">
          <a:xfrm>
            <a:off x="4659313" y="1828800"/>
            <a:ext cx="3960812" cy="43434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descr="Large confetti"/>
          <p:cNvSpPr>
            <a:spLocks noGrp="1" noChangeArrowheads="1"/>
          </p:cNvSpPr>
          <p:nvPr>
            <p:ph type="title"/>
          </p:nvPr>
        </p:nvSpPr>
        <p:spPr>
          <a:xfrm>
            <a:off x="714375" y="214313"/>
            <a:ext cx="7772400" cy="796925"/>
          </a:xfrm>
        </p:spPr>
        <p:txBody>
          <a:bodyPr/>
          <a:lstStyle/>
          <a:p>
            <a:pPr eaLnBrk="1" hangingPunct="1"/>
            <a:r>
              <a:rPr lang="fi-FI" b="1" u="sng" smtClean="0">
                <a:solidFill>
                  <a:schemeClr val="tx1"/>
                </a:solidFill>
              </a:rPr>
              <a:t>Question time 2 – for her</a:t>
            </a:r>
            <a:endParaRPr lang="en-GB"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BD4FD898-89D3-4EDA-BE5A-E2A915968078}" type="slidenum">
              <a:rPr lang="en-US"/>
              <a:pPr>
                <a:defRPr/>
              </a:pPr>
              <a:t>102</a:t>
            </a:fld>
            <a:endParaRPr lang="en-US"/>
          </a:p>
        </p:txBody>
      </p:sp>
      <p:sp>
        <p:nvSpPr>
          <p:cNvPr id="112644" name="Rectangle 3"/>
          <p:cNvSpPr>
            <a:spLocks noGrp="1" noChangeArrowheads="1"/>
          </p:cNvSpPr>
          <p:nvPr>
            <p:ph sz="quarter" idx="1"/>
          </p:nvPr>
        </p:nvSpPr>
        <p:spPr>
          <a:xfrm>
            <a:off x="357188" y="1000125"/>
            <a:ext cx="5548312" cy="4738688"/>
          </a:xfrm>
        </p:spPr>
        <p:txBody>
          <a:bodyPr/>
          <a:lstStyle/>
          <a:p>
            <a:pPr marL="0" indent="0" eaLnBrk="1" hangingPunct="1">
              <a:buFont typeface="Wingdings 2" pitchFamily="18" charset="2"/>
              <a:buNone/>
            </a:pPr>
            <a:r>
              <a:rPr lang="fi-FI" sz="2800" smtClean="0"/>
              <a:t>Realise that his testosterone is low, determine to be the feminine woman you are and strive to find ways to raise them – take him out to do an activity he likes, spend time telling him how wonderful he is, lie in his arms and be proactive in bed, etc. Make a proper schedule in your diary – to determine that every week you do something to develop your femininity.</a:t>
            </a:r>
          </a:p>
        </p:txBody>
      </p:sp>
      <p:pic>
        <p:nvPicPr>
          <p:cNvPr id="112646" name="Picture 5"/>
          <p:cNvPicPr>
            <a:picLocks noChangeAspect="1" noChangeArrowheads="1"/>
          </p:cNvPicPr>
          <p:nvPr/>
        </p:nvPicPr>
        <p:blipFill>
          <a:blip r:embed="rId2" cstate="print"/>
          <a:srcRect/>
          <a:stretch>
            <a:fillRect/>
          </a:stretch>
        </p:blipFill>
        <p:spPr bwMode="auto">
          <a:xfrm>
            <a:off x="5857875" y="1428750"/>
            <a:ext cx="3097213" cy="41910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3" descr="Large confetti"/>
          <p:cNvSpPr>
            <a:spLocks noGrp="1" noChangeArrowheads="1"/>
          </p:cNvSpPr>
          <p:nvPr>
            <p:ph type="sldNum" sz="quarter" idx="12"/>
          </p:nvPr>
        </p:nvSpPr>
        <p:spPr/>
        <p:txBody>
          <a:bodyPr/>
          <a:lstStyle/>
          <a:p>
            <a:pPr>
              <a:defRPr/>
            </a:pPr>
            <a:fld id="{095EA64B-91B2-4291-8A7B-C4A28B3A9EE1}" type="slidenum">
              <a:rPr lang="en-US"/>
              <a:pPr>
                <a:defRPr/>
              </a:pPr>
              <a:t>103</a:t>
            </a:fld>
            <a:endParaRPr lang="en-US"/>
          </a:p>
        </p:txBody>
      </p:sp>
      <p:sp>
        <p:nvSpPr>
          <p:cNvPr id="113667" name="Rectangle 2" descr="Large confetti"/>
          <p:cNvSpPr>
            <a:spLocks noGrp="1" noChangeArrowheads="1"/>
          </p:cNvSpPr>
          <p:nvPr>
            <p:ph type="title" idx="4294967295"/>
          </p:nvPr>
        </p:nvSpPr>
        <p:spPr>
          <a:xfrm>
            <a:off x="0" y="214313"/>
            <a:ext cx="9144000" cy="1357312"/>
          </a:xfrm>
        </p:spPr>
        <p:txBody>
          <a:bodyPr/>
          <a:lstStyle/>
          <a:p>
            <a:pPr algn="ctr" eaLnBrk="1" hangingPunct="1"/>
            <a:r>
              <a:rPr lang="fi-FI" sz="3200" b="1" u="sng" smtClean="0">
                <a:solidFill>
                  <a:schemeClr val="tx1"/>
                </a:solidFill>
              </a:rPr>
              <a:t>Question 3a – for her – can you separate your femininity from your spirit of homebuilding </a:t>
            </a:r>
            <a:endParaRPr lang="en-GB" sz="3200" b="1" u="sng" smtClean="0">
              <a:solidFill>
                <a:schemeClr val="tx1"/>
              </a:solidFill>
            </a:endParaRPr>
          </a:p>
        </p:txBody>
      </p:sp>
      <p:sp>
        <p:nvSpPr>
          <p:cNvPr id="67588" name="Rectangle 3"/>
          <p:cNvSpPr>
            <a:spLocks noGrp="1" noChangeArrowheads="1"/>
          </p:cNvSpPr>
          <p:nvPr>
            <p:ph type="body" idx="4294967295"/>
          </p:nvPr>
        </p:nvSpPr>
        <p:spPr>
          <a:xfrm>
            <a:off x="214313" y="1714500"/>
            <a:ext cx="8643937" cy="4429125"/>
          </a:xfrm>
        </p:spPr>
        <p:txBody>
          <a:bodyPr>
            <a:normAutofit/>
          </a:bodyPr>
          <a:lstStyle/>
          <a:p>
            <a:pPr marL="0" indent="0" eaLnBrk="1" fontAlgn="auto" hangingPunct="1">
              <a:lnSpc>
                <a:spcPct val="90000"/>
              </a:lnSpc>
              <a:spcBef>
                <a:spcPts val="580"/>
              </a:spcBef>
              <a:spcAft>
                <a:spcPts val="0"/>
              </a:spcAft>
              <a:buFontTx/>
              <a:buNone/>
              <a:defRPr/>
            </a:pPr>
            <a:r>
              <a:rPr lang="fi-FI" sz="2800" dirty="0" smtClean="0">
                <a:cs typeface="Times New Roman" pitchFamily="18" charset="0"/>
              </a:rPr>
              <a:t>Which strategy is more likely to succeed in activating his Act – Achievement - Reward motivation system – making it more likely that he will clean the kitchen again: </a:t>
            </a:r>
          </a:p>
          <a:p>
            <a:pPr marL="357188" indent="-357188" eaLnBrk="1" fontAlgn="auto" hangingPunct="1">
              <a:lnSpc>
                <a:spcPct val="90000"/>
              </a:lnSpc>
              <a:spcBef>
                <a:spcPts val="580"/>
              </a:spcBef>
              <a:spcAft>
                <a:spcPts val="0"/>
              </a:spcAft>
              <a:buClr>
                <a:schemeClr val="tx1"/>
              </a:buClr>
              <a:buFont typeface="Wingdings 2"/>
              <a:buChar char=""/>
              <a:defRPr/>
            </a:pPr>
            <a:r>
              <a:rPr lang="fi-FI" sz="2800" dirty="0" smtClean="0">
                <a:cs typeface="Times New Roman" pitchFamily="18" charset="0"/>
              </a:rPr>
              <a:t>”Nice try, but it would have been better if you had also turned the dishwasher on”</a:t>
            </a:r>
          </a:p>
          <a:p>
            <a:pPr marL="357188" indent="-357188" eaLnBrk="1" fontAlgn="auto" hangingPunct="1">
              <a:lnSpc>
                <a:spcPct val="90000"/>
              </a:lnSpc>
              <a:spcBef>
                <a:spcPts val="580"/>
              </a:spcBef>
              <a:spcAft>
                <a:spcPts val="0"/>
              </a:spcAft>
              <a:buClr>
                <a:schemeClr val="tx1"/>
              </a:buClr>
              <a:buFont typeface="Wingdings 2"/>
              <a:buChar char=""/>
              <a:defRPr/>
            </a:pPr>
            <a:r>
              <a:rPr lang="fi-FI" sz="2800" dirty="0" smtClean="0">
                <a:cs typeface="Times New Roman" pitchFamily="18" charset="0"/>
              </a:rPr>
              <a:t> A big smile, a hug, ”Darling, thank you for making so much effort to clean the kitchen and me happy. You’re my guy.” And then later, ”Could I just ask if you could turn the dishwasher on before you come to bed? Thank you”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3" descr="Large confetti"/>
          <p:cNvSpPr>
            <a:spLocks noGrp="1" noChangeArrowheads="1"/>
          </p:cNvSpPr>
          <p:nvPr>
            <p:ph type="sldNum" sz="quarter" idx="12"/>
          </p:nvPr>
        </p:nvSpPr>
        <p:spPr/>
        <p:txBody>
          <a:bodyPr/>
          <a:lstStyle/>
          <a:p>
            <a:pPr>
              <a:defRPr/>
            </a:pPr>
            <a:fld id="{0A407F58-001E-46D4-AFD5-204B0D11861E}" type="slidenum">
              <a:rPr lang="en-US"/>
              <a:pPr>
                <a:defRPr/>
              </a:pPr>
              <a:t>104</a:t>
            </a:fld>
            <a:endParaRPr lang="en-US"/>
          </a:p>
        </p:txBody>
      </p:sp>
      <p:sp>
        <p:nvSpPr>
          <p:cNvPr id="114691" name="Rectangle 2" descr="Large confetti"/>
          <p:cNvSpPr>
            <a:spLocks noGrp="1" noChangeArrowheads="1"/>
          </p:cNvSpPr>
          <p:nvPr>
            <p:ph type="title" idx="4294967295"/>
          </p:nvPr>
        </p:nvSpPr>
        <p:spPr>
          <a:xfrm>
            <a:off x="142875" y="214313"/>
            <a:ext cx="9001125" cy="1357312"/>
          </a:xfrm>
        </p:spPr>
        <p:txBody>
          <a:bodyPr/>
          <a:lstStyle/>
          <a:p>
            <a:pPr algn="ctr" eaLnBrk="1" hangingPunct="1"/>
            <a:r>
              <a:rPr lang="fi-FI" sz="3200" b="1" u="sng" smtClean="0">
                <a:solidFill>
                  <a:schemeClr val="tx1"/>
                </a:solidFill>
              </a:rPr>
              <a:t>Question 3b – for her – separate your femininity from your spirit of homebuilding</a:t>
            </a:r>
            <a:endParaRPr lang="en-GB" sz="3200" b="1" u="sng" smtClean="0">
              <a:solidFill>
                <a:schemeClr val="tx1"/>
              </a:solidFill>
            </a:endParaRPr>
          </a:p>
        </p:txBody>
      </p:sp>
      <p:sp>
        <p:nvSpPr>
          <p:cNvPr id="67588" name="Rectangle 3"/>
          <p:cNvSpPr>
            <a:spLocks noGrp="1" noChangeArrowheads="1"/>
          </p:cNvSpPr>
          <p:nvPr>
            <p:ph type="body" idx="4294967295"/>
          </p:nvPr>
        </p:nvSpPr>
        <p:spPr>
          <a:xfrm>
            <a:off x="214313" y="1714500"/>
            <a:ext cx="5429250" cy="4429125"/>
          </a:xfrm>
        </p:spPr>
        <p:txBody>
          <a:bodyPr>
            <a:normAutofit/>
          </a:bodyPr>
          <a:lstStyle/>
          <a:p>
            <a:pPr marL="0" indent="0" eaLnBrk="1" fontAlgn="auto" hangingPunct="1">
              <a:lnSpc>
                <a:spcPct val="90000"/>
              </a:lnSpc>
              <a:spcBef>
                <a:spcPts val="580"/>
              </a:spcBef>
              <a:spcAft>
                <a:spcPts val="0"/>
              </a:spcAft>
              <a:buFontTx/>
              <a:buNone/>
              <a:defRPr/>
            </a:pPr>
            <a:r>
              <a:rPr lang="fi-FI" sz="3200" dirty="0" smtClean="0">
                <a:cs typeface="Times New Roman" pitchFamily="18" charset="0"/>
              </a:rPr>
              <a:t>He took you out for a nice meal, but it was a bit expensive considering your monthly budget.  You like going out for meals. </a:t>
            </a:r>
          </a:p>
          <a:p>
            <a:pPr marL="265113" indent="-265113" eaLnBrk="1" fontAlgn="auto" hangingPunct="1">
              <a:lnSpc>
                <a:spcPct val="90000"/>
              </a:lnSpc>
              <a:spcBef>
                <a:spcPts val="580"/>
              </a:spcBef>
              <a:spcAft>
                <a:spcPts val="0"/>
              </a:spcAft>
              <a:defRPr/>
            </a:pPr>
            <a:r>
              <a:rPr lang="fi-FI" sz="3200" dirty="0" smtClean="0">
                <a:cs typeface="Times New Roman" pitchFamily="18" charset="0"/>
              </a:rPr>
              <a:t>What do you say now?</a:t>
            </a:r>
          </a:p>
          <a:p>
            <a:pPr marL="265113" indent="-265113" eaLnBrk="1" fontAlgn="auto" hangingPunct="1">
              <a:lnSpc>
                <a:spcPct val="90000"/>
              </a:lnSpc>
              <a:spcBef>
                <a:spcPts val="580"/>
              </a:spcBef>
              <a:spcAft>
                <a:spcPts val="0"/>
              </a:spcAft>
              <a:defRPr/>
            </a:pPr>
            <a:r>
              <a:rPr lang="fi-FI" sz="3200" dirty="0" smtClean="0">
                <a:cs typeface="Times New Roman" pitchFamily="18" charset="0"/>
              </a:rPr>
              <a:t>And later?</a:t>
            </a:r>
          </a:p>
        </p:txBody>
      </p:sp>
      <p:pic>
        <p:nvPicPr>
          <p:cNvPr id="114694" name="Picture 8"/>
          <p:cNvPicPr>
            <a:picLocks noChangeAspect="1" noChangeArrowheads="1"/>
          </p:cNvPicPr>
          <p:nvPr/>
        </p:nvPicPr>
        <p:blipFill>
          <a:blip r:embed="rId2" cstate="print"/>
          <a:srcRect/>
          <a:stretch>
            <a:fillRect/>
          </a:stretch>
        </p:blipFill>
        <p:spPr bwMode="auto">
          <a:xfrm>
            <a:off x="5500688" y="3429000"/>
            <a:ext cx="3309937" cy="2214563"/>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3" descr="Large confetti"/>
          <p:cNvSpPr>
            <a:spLocks noGrp="1" noChangeArrowheads="1"/>
          </p:cNvSpPr>
          <p:nvPr>
            <p:ph type="sldNum" sz="quarter" idx="12"/>
          </p:nvPr>
        </p:nvSpPr>
        <p:spPr/>
        <p:txBody>
          <a:bodyPr/>
          <a:lstStyle/>
          <a:p>
            <a:pPr>
              <a:defRPr/>
            </a:pPr>
            <a:fld id="{BE41B7AF-FA8A-44C2-B0BC-20FF972E6454}" type="slidenum">
              <a:rPr lang="en-US"/>
              <a:pPr>
                <a:defRPr/>
              </a:pPr>
              <a:t>105</a:t>
            </a:fld>
            <a:endParaRPr lang="en-US"/>
          </a:p>
        </p:txBody>
      </p:sp>
      <p:sp>
        <p:nvSpPr>
          <p:cNvPr id="115715" name="Rectangle 2" descr="Large confetti"/>
          <p:cNvSpPr>
            <a:spLocks noGrp="1" noChangeArrowheads="1"/>
          </p:cNvSpPr>
          <p:nvPr>
            <p:ph type="title" idx="4294967295"/>
          </p:nvPr>
        </p:nvSpPr>
        <p:spPr>
          <a:xfrm>
            <a:off x="357188" y="214313"/>
            <a:ext cx="8786812" cy="1357312"/>
          </a:xfrm>
        </p:spPr>
        <p:txBody>
          <a:bodyPr/>
          <a:lstStyle/>
          <a:p>
            <a:pPr algn="ctr" eaLnBrk="1" hangingPunct="1"/>
            <a:r>
              <a:rPr lang="fi-FI" sz="3200" b="1" u="sng" smtClean="0">
                <a:solidFill>
                  <a:schemeClr val="tx1"/>
                </a:solidFill>
              </a:rPr>
              <a:t>Question 3c – for her – can you separate your femininity from your spirit of homebuilding </a:t>
            </a:r>
            <a:endParaRPr lang="en-GB" sz="3200" b="1" u="sng" smtClean="0">
              <a:solidFill>
                <a:schemeClr val="tx1"/>
              </a:solidFill>
            </a:endParaRPr>
          </a:p>
        </p:txBody>
      </p:sp>
      <p:sp>
        <p:nvSpPr>
          <p:cNvPr id="67588" name="Rectangle 3"/>
          <p:cNvSpPr>
            <a:spLocks noGrp="1" noChangeArrowheads="1"/>
          </p:cNvSpPr>
          <p:nvPr>
            <p:ph type="body" idx="4294967295"/>
          </p:nvPr>
        </p:nvSpPr>
        <p:spPr>
          <a:xfrm>
            <a:off x="214313" y="1714500"/>
            <a:ext cx="4714875" cy="4429125"/>
          </a:xfrm>
        </p:spPr>
        <p:txBody>
          <a:bodyPr>
            <a:normAutofit/>
          </a:bodyPr>
          <a:lstStyle/>
          <a:p>
            <a:pPr marL="0" indent="0" eaLnBrk="1" fontAlgn="auto" hangingPunct="1">
              <a:lnSpc>
                <a:spcPct val="90000"/>
              </a:lnSpc>
              <a:spcBef>
                <a:spcPts val="580"/>
              </a:spcBef>
              <a:spcAft>
                <a:spcPts val="0"/>
              </a:spcAft>
              <a:buFontTx/>
              <a:buNone/>
              <a:defRPr/>
            </a:pPr>
            <a:r>
              <a:rPr lang="fi-FI" sz="3200" dirty="0" smtClean="0">
                <a:cs typeface="Times New Roman" pitchFamily="18" charset="0"/>
              </a:rPr>
              <a:t>He took you out to the movies, but it wasn’t very good.  You like going out to movies. </a:t>
            </a:r>
          </a:p>
          <a:p>
            <a:pPr marL="265113" indent="-265113" eaLnBrk="1" fontAlgn="auto" hangingPunct="1">
              <a:lnSpc>
                <a:spcPct val="90000"/>
              </a:lnSpc>
              <a:spcBef>
                <a:spcPts val="580"/>
              </a:spcBef>
              <a:spcAft>
                <a:spcPts val="0"/>
              </a:spcAft>
              <a:defRPr/>
            </a:pPr>
            <a:r>
              <a:rPr lang="fi-FI" sz="3200" dirty="0" smtClean="0">
                <a:cs typeface="Times New Roman" pitchFamily="18" charset="0"/>
              </a:rPr>
              <a:t>What do you say now as you leave the movies?</a:t>
            </a:r>
          </a:p>
          <a:p>
            <a:pPr marL="265113" indent="-265113" eaLnBrk="1" fontAlgn="auto" hangingPunct="1">
              <a:lnSpc>
                <a:spcPct val="90000"/>
              </a:lnSpc>
              <a:spcBef>
                <a:spcPts val="580"/>
              </a:spcBef>
              <a:spcAft>
                <a:spcPts val="0"/>
              </a:spcAft>
              <a:defRPr/>
            </a:pPr>
            <a:r>
              <a:rPr lang="fi-FI" sz="3200" dirty="0" smtClean="0">
                <a:cs typeface="Times New Roman" pitchFamily="18" charset="0"/>
              </a:rPr>
              <a:t>And later?</a:t>
            </a:r>
          </a:p>
        </p:txBody>
      </p:sp>
      <p:pic>
        <p:nvPicPr>
          <p:cNvPr id="115718" name="Picture 6"/>
          <p:cNvPicPr>
            <a:picLocks noChangeAspect="1" noChangeArrowheads="1"/>
          </p:cNvPicPr>
          <p:nvPr/>
        </p:nvPicPr>
        <p:blipFill>
          <a:blip r:embed="rId2" cstate="print"/>
          <a:srcRect/>
          <a:stretch>
            <a:fillRect/>
          </a:stretch>
        </p:blipFill>
        <p:spPr bwMode="auto">
          <a:xfrm>
            <a:off x="5072063" y="2571750"/>
            <a:ext cx="3357562" cy="3357563"/>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descr="Large confetti"/>
          <p:cNvSpPr>
            <a:spLocks noGrp="1" noChangeArrowheads="1"/>
          </p:cNvSpPr>
          <p:nvPr>
            <p:ph type="title"/>
          </p:nvPr>
        </p:nvSpPr>
        <p:spPr>
          <a:xfrm>
            <a:off x="914400" y="274638"/>
            <a:ext cx="7086600" cy="939800"/>
          </a:xfrm>
        </p:spPr>
        <p:txBody>
          <a:bodyPr/>
          <a:lstStyle/>
          <a:p>
            <a:pPr algn="ctr" eaLnBrk="1" hangingPunct="1"/>
            <a:r>
              <a:rPr lang="fi-FI" b="1" u="sng" smtClean="0">
                <a:solidFill>
                  <a:schemeClr val="tx1"/>
                </a:solidFill>
              </a:rPr>
              <a:t>Question time 3d – for her</a:t>
            </a:r>
            <a:endParaRPr lang="en-GB" b="1" u="sng"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821BFFB3-E7AC-4E57-A2B4-24C5A5EFDB32}" type="slidenum">
              <a:rPr lang="en-US"/>
              <a:pPr>
                <a:defRPr/>
              </a:pPr>
              <a:t>106</a:t>
            </a:fld>
            <a:endParaRPr lang="en-US"/>
          </a:p>
        </p:txBody>
      </p:sp>
      <p:sp>
        <p:nvSpPr>
          <p:cNvPr id="116740" name="Rectangle 3"/>
          <p:cNvSpPr>
            <a:spLocks noGrp="1" noChangeArrowheads="1"/>
          </p:cNvSpPr>
          <p:nvPr>
            <p:ph sz="quarter" idx="1"/>
          </p:nvPr>
        </p:nvSpPr>
        <p:spPr>
          <a:xfrm>
            <a:off x="304800" y="1428750"/>
            <a:ext cx="4767263" cy="4667250"/>
          </a:xfrm>
        </p:spPr>
        <p:txBody>
          <a:bodyPr/>
          <a:lstStyle/>
          <a:p>
            <a:pPr marL="0" indent="0" eaLnBrk="1" hangingPunct="1">
              <a:buFontTx/>
              <a:buNone/>
            </a:pPr>
            <a:r>
              <a:rPr lang="en-GB" sz="3600" smtClean="0"/>
              <a:t>Your beloved has been making sexual advances for a several days but you are so exhausted you have no interest.  What do you say so he knows he’s still your guy?</a:t>
            </a:r>
          </a:p>
        </p:txBody>
      </p:sp>
      <p:pic>
        <p:nvPicPr>
          <p:cNvPr id="116742" name="Picture 6"/>
          <p:cNvPicPr>
            <a:picLocks noChangeAspect="1" noChangeArrowheads="1"/>
          </p:cNvPicPr>
          <p:nvPr/>
        </p:nvPicPr>
        <p:blipFill>
          <a:blip r:embed="rId2" cstate="print"/>
          <a:srcRect/>
          <a:stretch>
            <a:fillRect/>
          </a:stretch>
        </p:blipFill>
        <p:spPr bwMode="auto">
          <a:xfrm>
            <a:off x="5143500" y="1571625"/>
            <a:ext cx="3214688" cy="4816475"/>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1143000"/>
          </a:xfrm>
        </p:spPr>
        <p:txBody>
          <a:bodyPr/>
          <a:lstStyle/>
          <a:p>
            <a:r>
              <a:rPr lang="en-GB" sz="3200" dirty="0" smtClean="0"/>
              <a:t>Summary – both need to give something for the masculine feminine tango to look and feel good</a:t>
            </a:r>
            <a:endParaRPr lang="en-GB" sz="3200" dirty="0"/>
          </a:p>
        </p:txBody>
      </p:sp>
      <p:graphicFrame>
        <p:nvGraphicFramePr>
          <p:cNvPr id="6" name="Content Placeholder 5"/>
          <p:cNvGraphicFramePr>
            <a:graphicFrameLocks noGrp="1"/>
          </p:cNvGraphicFramePr>
          <p:nvPr>
            <p:ph sz="quarter" idx="1"/>
          </p:nvPr>
        </p:nvGraphicFramePr>
        <p:xfrm>
          <a:off x="179512" y="1340769"/>
          <a:ext cx="8712967" cy="5271571"/>
        </p:xfrm>
        <a:graphic>
          <a:graphicData uri="http://schemas.openxmlformats.org/drawingml/2006/table">
            <a:tbl>
              <a:tblPr firstRow="1" bandRow="1">
                <a:tableStyleId>{5C22544A-7EE6-4342-B048-85BDC9FD1C3A}</a:tableStyleId>
              </a:tblPr>
              <a:tblGrid>
                <a:gridCol w="3358668"/>
                <a:gridCol w="2137334"/>
                <a:gridCol w="3216965"/>
              </a:tblGrid>
              <a:tr h="1214124">
                <a:tc>
                  <a:txBody>
                    <a:bodyPr/>
                    <a:lstStyle/>
                    <a:p>
                      <a:r>
                        <a:rPr lang="en-GB" dirty="0" smtClean="0"/>
                        <a:t>H</a:t>
                      </a:r>
                      <a:r>
                        <a:rPr lang="en-GB" baseline="0" dirty="0" smtClean="0"/>
                        <a:t>e is more motivated to connect with her and fulfil her needs when she expresses femininity</a:t>
                      </a:r>
                      <a:endParaRPr lang="en-GB" dirty="0"/>
                    </a:p>
                  </a:txBody>
                  <a:tcPr/>
                </a:tc>
                <a:tc>
                  <a:txBody>
                    <a:bodyPr/>
                    <a:lstStyle/>
                    <a:p>
                      <a:pPr algn="ctr"/>
                      <a:r>
                        <a:rPr lang="en-GB" dirty="0" smtClean="0"/>
                        <a:t>Joint needs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Sh</a:t>
                      </a:r>
                      <a:r>
                        <a:rPr lang="en-GB" baseline="0" dirty="0" smtClean="0"/>
                        <a:t>e is more motivated to connect with him and fulfil his needs when he expresses masculinity</a:t>
                      </a:r>
                      <a:endParaRPr lang="en-GB" dirty="0" smtClean="0"/>
                    </a:p>
                  </a:txBody>
                  <a:tcPr/>
                </a:tc>
              </a:tr>
              <a:tr h="933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Show you really value the good things he does – his daily offerings – he does them all for you</a:t>
                      </a:r>
                      <a:endParaRPr lang="en-GB" dirty="0"/>
                    </a:p>
                  </a:txBody>
                  <a:tcPr/>
                </a:tc>
                <a:tc>
                  <a:txBody>
                    <a:bodyPr/>
                    <a:lstStyle/>
                    <a:p>
                      <a:pPr algn="ctr"/>
                      <a:r>
                        <a:rPr lang="en-GB" dirty="0" smtClean="0"/>
                        <a:t>Both like to their</a:t>
                      </a:r>
                      <a:r>
                        <a:rPr lang="en-GB" baseline="0" dirty="0" smtClean="0"/>
                        <a:t> love buttons to be pressed regularly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Work together to create a Home Together</a:t>
                      </a:r>
                      <a:r>
                        <a:rPr lang="en-GB" baseline="0" dirty="0" smtClean="0"/>
                        <a:t> – do chores, play with kids, discuss</a:t>
                      </a:r>
                      <a:endParaRPr lang="en-GB" dirty="0" smtClean="0"/>
                    </a:p>
                  </a:txBody>
                  <a:tcPr/>
                </a:tc>
              </a:tr>
              <a:tr h="933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Dressing for HIM – when you go out, dress with femininity in the home – he is visually stimulated</a:t>
                      </a:r>
                      <a:endParaRPr lang="en-GB" dirty="0"/>
                    </a:p>
                  </a:txBody>
                  <a:tcPr/>
                </a:tc>
                <a:tc>
                  <a:txBody>
                    <a:bodyPr/>
                    <a:lstStyle/>
                    <a:p>
                      <a:pPr algn="ctr"/>
                      <a:r>
                        <a:rPr lang="en-GB" dirty="0" smtClean="0"/>
                        <a:t>Both like to know that they are appreciated</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Spend time together – 4-5 times week - talking, shopping, hobby, movie, walks, etc</a:t>
                      </a:r>
                    </a:p>
                  </a:txBody>
                  <a:tcPr/>
                </a:tc>
              </a:tr>
              <a:tr h="1000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Communicate in ways that show respect – offer him</a:t>
                      </a:r>
                      <a:r>
                        <a:rPr lang="en-GB" baseline="0" dirty="0" smtClean="0"/>
                        <a:t> honour – ask advice, speak of him loyally, etc</a:t>
                      </a:r>
                      <a:endParaRPr lang="en-GB" dirty="0" smtClean="0"/>
                    </a:p>
                  </a:txBody>
                  <a:tcPr/>
                </a:tc>
                <a:tc>
                  <a:txBody>
                    <a:bodyPr/>
                    <a:lstStyle/>
                    <a:p>
                      <a:pPr algn="ctr"/>
                      <a:r>
                        <a:rPr lang="en-GB" dirty="0" smtClean="0"/>
                        <a:t>Both like to be supported in their dreams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Cherish her, show her regular</a:t>
                      </a:r>
                      <a:r>
                        <a:rPr lang="en-GB" baseline="0" dirty="0" smtClean="0"/>
                        <a:t> affection – texts, flowers, hugs, massage</a:t>
                      </a:r>
                      <a:endParaRPr lang="en-GB" dirty="0" smtClean="0"/>
                    </a:p>
                  </a:txBody>
                  <a:tcPr/>
                </a:tc>
              </a:tr>
              <a:tr h="653759">
                <a:tc rowSpan="2">
                  <a:txBody>
                    <a:bodyPr/>
                    <a:lstStyle/>
                    <a:p>
                      <a:r>
                        <a:rPr lang="en-GB" dirty="0" smtClean="0"/>
                        <a:t>Lie</a:t>
                      </a:r>
                      <a:r>
                        <a:rPr lang="en-GB" baseline="0" dirty="0" smtClean="0"/>
                        <a:t> in his arms, hold his hand,  REWARD him for fulfilling your feminine needs and when he does things you like for the first time </a:t>
                      </a:r>
                      <a:endParaRPr lang="en-GB" dirty="0"/>
                    </a:p>
                  </a:txBody>
                  <a:tcPr>
                    <a:solidFill>
                      <a:schemeClr val="accent3">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Both like sexuality</a:t>
                      </a:r>
                      <a:r>
                        <a:rPr lang="en-GB" baseline="0" dirty="0" smtClean="0"/>
                        <a:t> to work.. Both can make this happen</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Offer her Protection – listen</a:t>
                      </a:r>
                      <a:r>
                        <a:rPr lang="en-GB" baseline="0" dirty="0" smtClean="0"/>
                        <a:t> to her worries, plan together</a:t>
                      </a:r>
                      <a:endParaRPr lang="en-GB" dirty="0"/>
                    </a:p>
                  </a:txBody>
                  <a:tcPr/>
                </a:tc>
              </a:tr>
              <a:tr h="378765">
                <a:tc vMerge="1">
                  <a:txBody>
                    <a:bodyPr/>
                    <a:lstStyle/>
                    <a:p>
                      <a:endParaRPr lang="en-GB" dirty="0"/>
                    </a:p>
                  </a:txBody>
                  <a:tcPr/>
                </a:tc>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Offer her honesty/loyalty</a:t>
                      </a:r>
                      <a:endParaRPr lang="en-GB" dirty="0"/>
                    </a:p>
                  </a:txBody>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914400" y="274638"/>
            <a:ext cx="7772400" cy="725487"/>
          </a:xfrm>
        </p:spPr>
        <p:txBody>
          <a:bodyPr/>
          <a:lstStyle/>
          <a:p>
            <a:pPr algn="ctr"/>
            <a:r>
              <a:rPr lang="en-GB" b="1" u="sng" smtClean="0">
                <a:solidFill>
                  <a:schemeClr val="tx1"/>
                </a:solidFill>
              </a:rPr>
              <a:t>Summary</a:t>
            </a:r>
          </a:p>
        </p:txBody>
      </p:sp>
      <p:sp>
        <p:nvSpPr>
          <p:cNvPr id="117763" name="Content Placeholder 2"/>
          <p:cNvSpPr>
            <a:spLocks noGrp="1"/>
          </p:cNvSpPr>
          <p:nvPr>
            <p:ph sz="quarter" idx="1"/>
          </p:nvPr>
        </p:nvSpPr>
        <p:spPr>
          <a:xfrm>
            <a:off x="357188" y="1000125"/>
            <a:ext cx="8329612" cy="5019675"/>
          </a:xfrm>
        </p:spPr>
        <p:txBody>
          <a:bodyPr/>
          <a:lstStyle/>
          <a:p>
            <a:pPr>
              <a:buFont typeface="Wingdings 2" pitchFamily="18" charset="2"/>
              <a:buNone/>
            </a:pPr>
            <a:r>
              <a:rPr lang="en-GB" sz="2800" smtClean="0"/>
              <a:t>Ideally, the couple relationship is a place where:</a:t>
            </a:r>
          </a:p>
          <a:p>
            <a:r>
              <a:rPr lang="en-GB" sz="2800" smtClean="0"/>
              <a:t>Partners learn to develop their own masculinity or femininity.</a:t>
            </a:r>
          </a:p>
          <a:p>
            <a:r>
              <a:rPr lang="en-GB" sz="2800" smtClean="0"/>
              <a:t>Partners learn to value the different strengths that they both bring into the relationship because of their different genders. </a:t>
            </a:r>
          </a:p>
          <a:p>
            <a:r>
              <a:rPr lang="en-GB" sz="2800" smtClean="0"/>
              <a:t>Partners learn to communicate across the gender divide – both to reduce negatives and also to build a enjoyable, loving life together while they build the home and family they dream of. </a:t>
            </a:r>
          </a:p>
        </p:txBody>
      </p:sp>
      <p:sp>
        <p:nvSpPr>
          <p:cNvPr id="5" name="Slide Number Placeholder 4"/>
          <p:cNvSpPr>
            <a:spLocks noGrp="1"/>
          </p:cNvSpPr>
          <p:nvPr>
            <p:ph type="sldNum" sz="quarter" idx="12"/>
          </p:nvPr>
        </p:nvSpPr>
        <p:spPr/>
        <p:txBody>
          <a:bodyPr/>
          <a:lstStyle/>
          <a:p>
            <a:pPr>
              <a:defRPr/>
            </a:pPr>
            <a:fld id="{F6A49756-4BB0-4EC8-9FC9-2BD1EC7AC792}"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142875" y="142875"/>
            <a:ext cx="8858250" cy="1285875"/>
          </a:xfrm>
        </p:spPr>
        <p:txBody>
          <a:bodyPr/>
          <a:lstStyle/>
          <a:p>
            <a:pPr algn="ctr"/>
            <a:r>
              <a:rPr lang="fi-FI" sz="2800" b="1" u="sng" smtClean="0">
                <a:solidFill>
                  <a:schemeClr val="tx1"/>
                </a:solidFill>
              </a:rPr>
              <a:t>What society defines as feminine are skills that mainly originate from NP and FC (Balances her spirit of motherhood – AC, A, and PP)</a:t>
            </a:r>
          </a:p>
        </p:txBody>
      </p:sp>
      <p:sp>
        <p:nvSpPr>
          <p:cNvPr id="118787" name="Rectangle 17"/>
          <p:cNvSpPr>
            <a:spLocks noChangeArrowheads="1"/>
          </p:cNvSpPr>
          <p:nvPr/>
        </p:nvSpPr>
        <p:spPr bwMode="auto">
          <a:xfrm>
            <a:off x="214313" y="1500188"/>
            <a:ext cx="5500687" cy="2357437"/>
          </a:xfrm>
          <a:prstGeom prst="rect">
            <a:avLst/>
          </a:prstGeom>
          <a:noFill/>
          <a:ln w="9525">
            <a:solidFill>
              <a:schemeClr val="tx2"/>
            </a:solidFill>
            <a:miter lim="800000"/>
            <a:headEnd/>
            <a:tailEnd/>
          </a:ln>
        </p:spPr>
        <p:txBody>
          <a:bodyPr/>
          <a:lstStyle/>
          <a:p>
            <a:r>
              <a:rPr lang="fi-FI" sz="2000" b="1" u="sng"/>
              <a:t>Nurturing parent</a:t>
            </a:r>
          </a:p>
          <a:p>
            <a:r>
              <a:rPr lang="fi-FI" sz="2000"/>
              <a:t>She knows how to</a:t>
            </a:r>
            <a:r>
              <a:rPr lang="en-US" sz="2000"/>
              <a:t> show </a:t>
            </a:r>
            <a:r>
              <a:rPr lang="en-US" sz="2000" b="1" u="sng"/>
              <a:t>appreciation or admiration</a:t>
            </a:r>
            <a:r>
              <a:rPr lang="en-US" sz="2000"/>
              <a:t> for his determination to provide finances, his desire to achieve, his desire to protect, his sexual drive, his attempts to make you happy</a:t>
            </a:r>
          </a:p>
          <a:p>
            <a:pPr>
              <a:buFontTx/>
              <a:buChar char="-"/>
            </a:pPr>
            <a:r>
              <a:rPr lang="en-US" sz="2000"/>
              <a:t> She knows how to </a:t>
            </a:r>
            <a:r>
              <a:rPr lang="en-US" sz="2000" b="1" u="sng"/>
              <a:t>listen to his hopes and dreams</a:t>
            </a:r>
            <a:r>
              <a:rPr lang="en-US" sz="2000"/>
              <a:t> without making any judgments </a:t>
            </a:r>
            <a:endParaRPr lang="en-GB" sz="2000"/>
          </a:p>
        </p:txBody>
      </p:sp>
      <p:sp>
        <p:nvSpPr>
          <p:cNvPr id="118788" name="Rectangle 13"/>
          <p:cNvSpPr>
            <a:spLocks noChangeArrowheads="1"/>
          </p:cNvSpPr>
          <p:nvPr/>
        </p:nvSpPr>
        <p:spPr bwMode="auto">
          <a:xfrm>
            <a:off x="4000500" y="3857625"/>
            <a:ext cx="4929188" cy="2814638"/>
          </a:xfrm>
          <a:prstGeom prst="rect">
            <a:avLst/>
          </a:prstGeom>
          <a:noFill/>
          <a:ln w="9525">
            <a:solidFill>
              <a:schemeClr val="tx2"/>
            </a:solidFill>
            <a:miter lim="800000"/>
            <a:headEnd/>
            <a:tailEnd/>
          </a:ln>
        </p:spPr>
        <p:txBody>
          <a:bodyPr/>
          <a:lstStyle/>
          <a:p>
            <a:r>
              <a:rPr lang="en-US" sz="2000" b="1" u="sng"/>
              <a:t>Free Child</a:t>
            </a:r>
          </a:p>
          <a:p>
            <a:pPr>
              <a:buFontTx/>
              <a:buChar char="-"/>
            </a:pPr>
            <a:r>
              <a:rPr lang="en-US" sz="2000"/>
              <a:t>By </a:t>
            </a:r>
            <a:r>
              <a:rPr lang="en-US" sz="2000" b="1" u="sng"/>
              <a:t>doing an activity</a:t>
            </a:r>
            <a:r>
              <a:rPr lang="en-US" sz="2000"/>
              <a:t> with him that he likes to do.</a:t>
            </a:r>
          </a:p>
          <a:p>
            <a:pPr>
              <a:buFontTx/>
              <a:buChar char="-"/>
            </a:pPr>
            <a:r>
              <a:rPr lang="en-US" sz="2000" b="1" u="sng"/>
              <a:t>Through being more outwardly feminine and playful</a:t>
            </a:r>
            <a:r>
              <a:rPr lang="en-US" sz="2000"/>
              <a:t> – dress nicely for him, lie in his arms on the sofa, smile when you are with him, be feminine and proactive in the bedroom, sending romantic texts, show you are his No. 1 fan</a:t>
            </a:r>
          </a:p>
          <a:p>
            <a:pPr algn="ctr"/>
            <a:endParaRPr lang="en-US" sz="2000"/>
          </a:p>
          <a:p>
            <a:pPr algn="ctr"/>
            <a:endParaRPr lang="en-GB" sz="2200">
              <a:latin typeface="Arial" charset="0"/>
            </a:endParaRPr>
          </a:p>
        </p:txBody>
      </p:sp>
      <p:sp>
        <p:nvSpPr>
          <p:cNvPr id="118789" name="TextBox 4"/>
          <p:cNvSpPr txBox="1">
            <a:spLocks noChangeArrowheads="1"/>
          </p:cNvSpPr>
          <p:nvPr/>
        </p:nvSpPr>
        <p:spPr bwMode="auto">
          <a:xfrm>
            <a:off x="285750" y="4000500"/>
            <a:ext cx="3500438" cy="2678113"/>
          </a:xfrm>
          <a:prstGeom prst="rect">
            <a:avLst/>
          </a:prstGeom>
          <a:noFill/>
          <a:ln w="9525">
            <a:noFill/>
            <a:miter lim="800000"/>
            <a:headEnd/>
            <a:tailEnd/>
          </a:ln>
        </p:spPr>
        <p:txBody>
          <a:bodyPr>
            <a:spAutoFit/>
          </a:bodyPr>
          <a:lstStyle/>
          <a:p>
            <a:r>
              <a:rPr lang="en-GB" b="1" dirty="0"/>
              <a:t>A – Admiration</a:t>
            </a:r>
          </a:p>
          <a:p>
            <a:r>
              <a:rPr lang="en-GB" b="1" dirty="0"/>
              <a:t>L – Listen to </a:t>
            </a:r>
            <a:r>
              <a:rPr lang="en-GB" b="1" dirty="0" smtClean="0"/>
              <a:t>his dreams</a:t>
            </a:r>
            <a:endParaRPr lang="en-GB" b="1" dirty="0"/>
          </a:p>
          <a:p>
            <a:r>
              <a:rPr lang="en-GB" b="1" dirty="0"/>
              <a:t>F – Act/dress Feminine</a:t>
            </a:r>
          </a:p>
          <a:p>
            <a:r>
              <a:rPr lang="en-GB" b="1" dirty="0"/>
              <a:t>A – Activity (make it enjoyable)</a:t>
            </a:r>
          </a:p>
          <a:p>
            <a:r>
              <a:rPr lang="en-GB" b="1" dirty="0"/>
              <a:t>- Way to create an Alpha male</a:t>
            </a:r>
          </a:p>
        </p:txBody>
      </p:sp>
      <p:sp>
        <p:nvSpPr>
          <p:cNvPr id="6" name="Slide Number Placeholder 5"/>
          <p:cNvSpPr>
            <a:spLocks noGrp="1"/>
          </p:cNvSpPr>
          <p:nvPr>
            <p:ph type="sldNum" sz="quarter" idx="12"/>
          </p:nvPr>
        </p:nvSpPr>
        <p:spPr/>
        <p:txBody>
          <a:bodyPr/>
          <a:lstStyle/>
          <a:p>
            <a:pPr>
              <a:defRPr/>
            </a:pPr>
            <a:fld id="{8A8E378C-8E94-42DA-ABC5-A985A2B5D3EA}"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3" descr="Large confetti"/>
          <p:cNvSpPr>
            <a:spLocks noGrp="1" noChangeArrowheads="1"/>
          </p:cNvSpPr>
          <p:nvPr>
            <p:ph type="sldNum" sz="quarter" idx="12"/>
          </p:nvPr>
        </p:nvSpPr>
        <p:spPr/>
        <p:txBody>
          <a:bodyPr/>
          <a:lstStyle/>
          <a:p>
            <a:pPr>
              <a:defRPr/>
            </a:pPr>
            <a:fld id="{4B3455C2-09E4-4600-992B-7E347C2FAC8D}" type="slidenum">
              <a:rPr lang="en-US"/>
              <a:pPr>
                <a:defRPr/>
              </a:pPr>
              <a:t>11</a:t>
            </a:fld>
            <a:endParaRPr lang="en-US"/>
          </a:p>
        </p:txBody>
      </p:sp>
      <p:sp>
        <p:nvSpPr>
          <p:cNvPr id="19459" name="Rectangle 3"/>
          <p:cNvSpPr>
            <a:spLocks noGrp="1" noChangeArrowheads="1"/>
          </p:cNvSpPr>
          <p:nvPr>
            <p:ph sz="quarter" idx="1"/>
          </p:nvPr>
        </p:nvSpPr>
        <p:spPr>
          <a:xfrm>
            <a:off x="285750" y="1340767"/>
            <a:ext cx="8624888" cy="4798095"/>
          </a:xfrm>
        </p:spPr>
        <p:txBody>
          <a:bodyPr/>
          <a:lstStyle/>
          <a:p>
            <a:pPr eaLnBrk="1" hangingPunct="1">
              <a:buFont typeface="Wingdings 2" pitchFamily="18" charset="2"/>
              <a:buBlip>
                <a:blip r:embed="rId2"/>
              </a:buBlip>
            </a:pPr>
            <a:r>
              <a:rPr lang="fi-FI" sz="3200" b="1" u="sng" dirty="0" smtClean="0">
                <a:cs typeface="Times New Roman" pitchFamily="18" charset="0"/>
              </a:rPr>
              <a:t>Doing an activity </a:t>
            </a:r>
            <a:r>
              <a:rPr lang="fi-FI" sz="3200" dirty="0" smtClean="0">
                <a:cs typeface="Times New Roman" pitchFamily="18" charset="0"/>
              </a:rPr>
              <a:t>with him that he likes to do. (That’s how he bonds with his friends – through activities)</a:t>
            </a:r>
            <a:endParaRPr lang="fi-FI" sz="3200" dirty="0" smtClean="0"/>
          </a:p>
          <a:p>
            <a:pPr eaLnBrk="1" hangingPunct="1">
              <a:buFontTx/>
              <a:buBlip>
                <a:blip r:embed="rId2"/>
              </a:buBlip>
            </a:pPr>
            <a:r>
              <a:rPr lang="fi-FI" sz="3200" b="1" u="sng" dirty="0" smtClean="0"/>
              <a:t>Be interested in goals and ideas </a:t>
            </a:r>
            <a:r>
              <a:rPr lang="fi-FI" sz="3200" dirty="0" smtClean="0"/>
              <a:t>– just listen and ask good questions (No advice, criticism or using it as a chance to talk about your dreams)</a:t>
            </a:r>
          </a:p>
          <a:p>
            <a:pPr eaLnBrk="1" hangingPunct="1">
              <a:buFont typeface="Wingdings 2" pitchFamily="18" charset="2"/>
              <a:buBlip>
                <a:blip r:embed="rId2"/>
              </a:buBlip>
            </a:pPr>
            <a:r>
              <a:rPr lang="fi-FI" sz="3200" dirty="0" smtClean="0"/>
              <a:t>Send him texts or write him love notes that show that you admire him, appreciate him or you want his body.</a:t>
            </a:r>
            <a:r>
              <a:rPr lang="fi-FI" sz="3200" dirty="0" smtClean="0">
                <a:cs typeface="Times New Roman" pitchFamily="18" charset="0"/>
              </a:rPr>
              <a:t> </a:t>
            </a:r>
          </a:p>
          <a:p>
            <a:pPr eaLnBrk="1" hangingPunct="1">
              <a:buFontTx/>
              <a:buBlip>
                <a:blip r:embed="rId2"/>
              </a:buBlip>
            </a:pPr>
            <a:endParaRPr lang="en-GB" sz="2800" dirty="0" smtClean="0"/>
          </a:p>
        </p:txBody>
      </p:sp>
      <p:sp>
        <p:nvSpPr>
          <p:cNvPr id="19460" name="Title 5"/>
          <p:cNvSpPr>
            <a:spLocks noGrp="1"/>
          </p:cNvSpPr>
          <p:nvPr>
            <p:ph type="title"/>
          </p:nvPr>
        </p:nvSpPr>
        <p:spPr>
          <a:xfrm>
            <a:off x="142875" y="142875"/>
            <a:ext cx="8858250" cy="928688"/>
          </a:xfrm>
        </p:spPr>
        <p:txBody>
          <a:bodyPr/>
          <a:lstStyle/>
          <a:p>
            <a:pPr algn="ctr" eaLnBrk="1" hangingPunct="1"/>
            <a:r>
              <a:rPr lang="en-US" sz="2800" b="1" u="sng" dirty="0" smtClean="0">
                <a:solidFill>
                  <a:schemeClr val="tx1"/>
                </a:solidFill>
                <a:cs typeface="Times New Roman" pitchFamily="18" charset="0"/>
              </a:rPr>
              <a:t>What the Experts Say – Some Of The </a:t>
            </a:r>
            <a:r>
              <a:rPr lang="en-US" sz="2800" b="1" u="sng" dirty="0" err="1" smtClean="0">
                <a:solidFill>
                  <a:schemeClr val="tx1"/>
                </a:solidFill>
                <a:cs typeface="Times New Roman" pitchFamily="18" charset="0"/>
              </a:rPr>
              <a:t>Behaviours</a:t>
            </a:r>
            <a:r>
              <a:rPr lang="en-US" sz="2800" b="1" u="sng" dirty="0" smtClean="0">
                <a:solidFill>
                  <a:schemeClr val="tx1"/>
                </a:solidFill>
                <a:cs typeface="Times New Roman" pitchFamily="18" charset="0"/>
              </a:rPr>
              <a:t> That Release Her Partner’s Energizing Testosterone</a:t>
            </a:r>
            <a:endParaRPr lang="en-GB" sz="2800" dirty="0"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142875" y="142875"/>
            <a:ext cx="8858250" cy="1357313"/>
          </a:xfrm>
        </p:spPr>
        <p:txBody>
          <a:bodyPr/>
          <a:lstStyle/>
          <a:p>
            <a:pPr algn="ctr"/>
            <a:r>
              <a:rPr lang="fi-FI" sz="2800" b="1" u="sng" smtClean="0">
                <a:solidFill>
                  <a:schemeClr val="tx1"/>
                </a:solidFill>
              </a:rPr>
              <a:t>What society defines as masculine are skills that mainly originate from a variety of ego-states </a:t>
            </a:r>
            <a:br>
              <a:rPr lang="fi-FI" sz="2800" b="1" u="sng" smtClean="0">
                <a:solidFill>
                  <a:schemeClr val="tx1"/>
                </a:solidFill>
              </a:rPr>
            </a:br>
            <a:r>
              <a:rPr lang="fi-FI" sz="2800" b="1" u="sng" smtClean="0">
                <a:solidFill>
                  <a:schemeClr val="tx1"/>
                </a:solidFill>
              </a:rPr>
              <a:t>(Helps him become a better dad)</a:t>
            </a:r>
            <a:endParaRPr lang="fi-FI" sz="2800" b="1" smtClean="0">
              <a:solidFill>
                <a:schemeClr val="tx1"/>
              </a:solidFill>
            </a:endParaRPr>
          </a:p>
        </p:txBody>
      </p:sp>
      <p:sp>
        <p:nvSpPr>
          <p:cNvPr id="119811" name="Rectangle 17"/>
          <p:cNvSpPr>
            <a:spLocks noChangeArrowheads="1"/>
          </p:cNvSpPr>
          <p:nvPr/>
        </p:nvSpPr>
        <p:spPr bwMode="auto">
          <a:xfrm>
            <a:off x="285750" y="1428750"/>
            <a:ext cx="4572000" cy="1928813"/>
          </a:xfrm>
          <a:prstGeom prst="rect">
            <a:avLst/>
          </a:prstGeom>
          <a:noFill/>
          <a:ln w="9525">
            <a:solidFill>
              <a:schemeClr val="tx2"/>
            </a:solidFill>
            <a:miter lim="800000"/>
            <a:headEnd/>
            <a:tailEnd/>
          </a:ln>
        </p:spPr>
        <p:txBody>
          <a:bodyPr/>
          <a:lstStyle/>
          <a:p>
            <a:pPr>
              <a:buFontTx/>
              <a:buChar char="-"/>
            </a:pPr>
            <a:r>
              <a:rPr lang="en-GB" sz="2000"/>
              <a:t> </a:t>
            </a:r>
            <a:r>
              <a:rPr lang="en-GB" sz="2000" b="1" u="sng"/>
              <a:t>Cherish her</a:t>
            </a:r>
            <a:r>
              <a:rPr lang="en-GB" sz="2000"/>
              <a:t> - she’s special – show affection, small gifts, love notes, etc</a:t>
            </a:r>
          </a:p>
          <a:p>
            <a:pPr>
              <a:buFontTx/>
              <a:buChar char="-"/>
            </a:pPr>
            <a:r>
              <a:rPr lang="en-US" sz="2000" b="1" u="sng"/>
              <a:t>Spending time nurturing the relationship together</a:t>
            </a:r>
            <a:r>
              <a:rPr lang="en-US" sz="2000"/>
              <a:t> - connecting with her – talking, cooking, shopping, walking – we do it together. </a:t>
            </a:r>
          </a:p>
          <a:p>
            <a:pPr>
              <a:buFontTx/>
              <a:buChar char="-"/>
            </a:pPr>
            <a:endParaRPr lang="en-GB" sz="2000"/>
          </a:p>
        </p:txBody>
      </p:sp>
      <p:sp>
        <p:nvSpPr>
          <p:cNvPr id="119812" name="Rectangle 13"/>
          <p:cNvSpPr>
            <a:spLocks noChangeArrowheads="1"/>
          </p:cNvSpPr>
          <p:nvPr/>
        </p:nvSpPr>
        <p:spPr bwMode="auto">
          <a:xfrm>
            <a:off x="4786313" y="5214938"/>
            <a:ext cx="3929062" cy="1357312"/>
          </a:xfrm>
          <a:prstGeom prst="rect">
            <a:avLst/>
          </a:prstGeom>
          <a:noFill/>
          <a:ln w="9525">
            <a:solidFill>
              <a:schemeClr val="tx2"/>
            </a:solidFill>
            <a:miter lim="800000"/>
            <a:headEnd/>
            <a:tailEnd/>
          </a:ln>
        </p:spPr>
        <p:txBody>
          <a:bodyPr/>
          <a:lstStyle/>
          <a:p>
            <a:pPr algn="ctr"/>
            <a:r>
              <a:rPr lang="en-GB" sz="2000" b="1" u="sng"/>
              <a:t>Free child</a:t>
            </a:r>
          </a:p>
          <a:p>
            <a:pPr algn="ctr">
              <a:buFontTx/>
              <a:buChar char="-"/>
            </a:pPr>
            <a:r>
              <a:rPr lang="en-GB" sz="2000" b="1" u="sng"/>
              <a:t>By wanting her</a:t>
            </a:r>
            <a:r>
              <a:rPr lang="en-GB" sz="2000"/>
              <a:t> sexually, passionately</a:t>
            </a:r>
          </a:p>
          <a:p>
            <a:pPr algn="ctr">
              <a:buFontTx/>
              <a:buChar char="-"/>
            </a:pPr>
            <a:r>
              <a:rPr lang="en-US" sz="2000"/>
              <a:t>By showing her </a:t>
            </a:r>
            <a:r>
              <a:rPr lang="en-US" sz="2000" b="1" u="sng"/>
              <a:t>honesty</a:t>
            </a:r>
          </a:p>
          <a:p>
            <a:pPr algn="ctr"/>
            <a:endParaRPr lang="en-GB" sz="2200">
              <a:latin typeface="Arial" charset="0"/>
            </a:endParaRPr>
          </a:p>
        </p:txBody>
      </p:sp>
      <p:sp>
        <p:nvSpPr>
          <p:cNvPr id="119813" name="Rectangle 17"/>
          <p:cNvSpPr>
            <a:spLocks noChangeArrowheads="1"/>
          </p:cNvSpPr>
          <p:nvPr/>
        </p:nvSpPr>
        <p:spPr bwMode="auto">
          <a:xfrm>
            <a:off x="5000625" y="1428750"/>
            <a:ext cx="3929063" cy="1928813"/>
          </a:xfrm>
          <a:prstGeom prst="rect">
            <a:avLst/>
          </a:prstGeom>
          <a:noFill/>
          <a:ln w="9525">
            <a:solidFill>
              <a:schemeClr val="tx2"/>
            </a:solidFill>
            <a:miter lim="800000"/>
            <a:headEnd/>
            <a:tailEnd/>
          </a:ln>
        </p:spPr>
        <p:txBody>
          <a:bodyPr/>
          <a:lstStyle/>
          <a:p>
            <a:r>
              <a:rPr lang="en-US" sz="2000" b="1" u="sng"/>
              <a:t>Protective Parent</a:t>
            </a:r>
          </a:p>
          <a:p>
            <a:pPr>
              <a:buFontTx/>
              <a:buChar char="-"/>
            </a:pPr>
            <a:r>
              <a:rPr lang="en-US" sz="2000"/>
              <a:t> Understanding her feminine desire for your masculine </a:t>
            </a:r>
            <a:r>
              <a:rPr lang="en-US" sz="2000" b="1" u="sng"/>
              <a:t>protection</a:t>
            </a:r>
            <a:r>
              <a:rPr lang="en-US" sz="2000"/>
              <a:t> – plan, listen to her worries, hug her after an argument,  by learning to say </a:t>
            </a:r>
            <a:r>
              <a:rPr lang="en-US" sz="2000" b="1" u="sng"/>
              <a:t>‘sorry’</a:t>
            </a:r>
            <a:endParaRPr lang="en-GB" sz="2000"/>
          </a:p>
        </p:txBody>
      </p:sp>
      <p:sp>
        <p:nvSpPr>
          <p:cNvPr id="119814" name="Rectangle 17"/>
          <p:cNvSpPr>
            <a:spLocks noChangeArrowheads="1"/>
          </p:cNvSpPr>
          <p:nvPr/>
        </p:nvSpPr>
        <p:spPr bwMode="auto">
          <a:xfrm>
            <a:off x="3071813" y="3714750"/>
            <a:ext cx="5072062" cy="1428750"/>
          </a:xfrm>
          <a:prstGeom prst="rect">
            <a:avLst/>
          </a:prstGeom>
          <a:noFill/>
          <a:ln w="9525">
            <a:solidFill>
              <a:schemeClr val="tx2"/>
            </a:solidFill>
            <a:miter lim="800000"/>
            <a:headEnd/>
            <a:tailEnd/>
          </a:ln>
        </p:spPr>
        <p:txBody>
          <a:bodyPr/>
          <a:lstStyle/>
          <a:p>
            <a:r>
              <a:rPr lang="en-US" sz="2000" b="1" u="sng"/>
              <a:t>Adult</a:t>
            </a:r>
          </a:p>
          <a:p>
            <a:pPr>
              <a:buFontTx/>
              <a:buChar char="-"/>
            </a:pPr>
            <a:r>
              <a:rPr lang="en-US" sz="2000"/>
              <a:t>Valuing her ‘spirit of homebuilding’ – by </a:t>
            </a:r>
            <a:r>
              <a:rPr lang="en-US" sz="2000" b="1" u="sng"/>
              <a:t>working together</a:t>
            </a:r>
            <a:r>
              <a:rPr lang="en-US" sz="2000"/>
              <a:t> to build a nice home and good home culture to raise your children </a:t>
            </a:r>
            <a:endParaRPr lang="en-GB" sz="2000"/>
          </a:p>
          <a:p>
            <a:endParaRPr lang="en-US" sz="2000"/>
          </a:p>
          <a:p>
            <a:endParaRPr lang="en-GB" sz="2000"/>
          </a:p>
        </p:txBody>
      </p:sp>
      <p:sp>
        <p:nvSpPr>
          <p:cNvPr id="119815" name="Rectangle 17"/>
          <p:cNvSpPr>
            <a:spLocks noChangeArrowheads="1"/>
          </p:cNvSpPr>
          <p:nvPr/>
        </p:nvSpPr>
        <p:spPr bwMode="auto">
          <a:xfrm>
            <a:off x="357188" y="6000750"/>
            <a:ext cx="3929062" cy="571500"/>
          </a:xfrm>
          <a:prstGeom prst="rect">
            <a:avLst/>
          </a:prstGeom>
          <a:noFill/>
          <a:ln w="9525">
            <a:solidFill>
              <a:schemeClr val="tx2"/>
            </a:solidFill>
            <a:miter lim="800000"/>
            <a:headEnd/>
            <a:tailEnd/>
          </a:ln>
        </p:spPr>
        <p:txBody>
          <a:bodyPr/>
          <a:lstStyle/>
          <a:p>
            <a:pPr algn="ctr">
              <a:buFontTx/>
              <a:buChar char="-"/>
            </a:pPr>
            <a:r>
              <a:rPr lang="en-US" sz="2000"/>
              <a:t>By showing her </a:t>
            </a:r>
            <a:r>
              <a:rPr lang="en-GB" sz="2000" b="1" u="sng"/>
              <a:t>loyalty</a:t>
            </a:r>
            <a:r>
              <a:rPr lang="en-GB" sz="2000"/>
              <a:t> </a:t>
            </a:r>
            <a:endParaRPr lang="en-US" sz="2000"/>
          </a:p>
        </p:txBody>
      </p:sp>
      <p:sp>
        <p:nvSpPr>
          <p:cNvPr id="119816" name="TextBox 7"/>
          <p:cNvSpPr txBox="1">
            <a:spLocks noChangeArrowheads="1"/>
          </p:cNvSpPr>
          <p:nvPr/>
        </p:nvSpPr>
        <p:spPr bwMode="auto">
          <a:xfrm>
            <a:off x="214313" y="3500438"/>
            <a:ext cx="2786062" cy="2308225"/>
          </a:xfrm>
          <a:prstGeom prst="rect">
            <a:avLst/>
          </a:prstGeom>
          <a:noFill/>
          <a:ln w="9525">
            <a:noFill/>
            <a:miter lim="800000"/>
            <a:headEnd/>
            <a:tailEnd/>
          </a:ln>
        </p:spPr>
        <p:txBody>
          <a:bodyPr>
            <a:spAutoFit/>
          </a:bodyPr>
          <a:lstStyle/>
          <a:p>
            <a:r>
              <a:rPr lang="en-GB" sz="2000" b="1" dirty="0"/>
              <a:t>C – Communicate (plan, share, listen)</a:t>
            </a:r>
          </a:p>
          <a:p>
            <a:r>
              <a:rPr lang="en-GB" sz="2000" b="1" dirty="0"/>
              <a:t>A – Affection</a:t>
            </a:r>
          </a:p>
          <a:p>
            <a:r>
              <a:rPr lang="en-GB" sz="2000" b="1" dirty="0"/>
              <a:t>T – Time together</a:t>
            </a:r>
          </a:p>
          <a:p>
            <a:r>
              <a:rPr lang="en-GB" sz="2000" b="1" dirty="0"/>
              <a:t>C – Cherish</a:t>
            </a:r>
          </a:p>
          <a:p>
            <a:r>
              <a:rPr lang="en-GB" sz="2000" b="1" dirty="0"/>
              <a:t>H – Help around home </a:t>
            </a:r>
          </a:p>
          <a:p>
            <a:r>
              <a:rPr lang="en-GB" b="1" dirty="0"/>
              <a:t>= Catch your girl</a:t>
            </a:r>
          </a:p>
        </p:txBody>
      </p:sp>
      <p:sp>
        <p:nvSpPr>
          <p:cNvPr id="9" name="Slide Number Placeholder 8"/>
          <p:cNvSpPr>
            <a:spLocks noGrp="1"/>
          </p:cNvSpPr>
          <p:nvPr>
            <p:ph type="sldNum" sz="quarter" idx="12"/>
          </p:nvPr>
        </p:nvSpPr>
        <p:spPr/>
        <p:txBody>
          <a:bodyPr/>
          <a:lstStyle/>
          <a:p>
            <a:pPr>
              <a:defRPr/>
            </a:pPr>
            <a:fld id="{8A8E378C-8E94-42DA-ABC5-A985A2B5D3EA}" type="slidenum">
              <a:rPr lang="en-US" smtClean="0"/>
              <a:pPr>
                <a:defRPr/>
              </a:pPr>
              <a:t>110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3" descr="Large confetti"/>
          <p:cNvSpPr>
            <a:spLocks noGrp="1" noChangeArrowheads="1"/>
          </p:cNvSpPr>
          <p:nvPr>
            <p:ph type="sldNum" sz="quarter" idx="12"/>
          </p:nvPr>
        </p:nvSpPr>
        <p:spPr/>
        <p:txBody>
          <a:bodyPr/>
          <a:lstStyle/>
          <a:p>
            <a:pPr>
              <a:defRPr/>
            </a:pPr>
            <a:fld id="{4B17B820-F87F-45A7-BBAA-48D0433639E7}" type="slidenum">
              <a:rPr lang="en-US"/>
              <a:pPr>
                <a:defRPr/>
              </a:pPr>
              <a:t>12</a:t>
            </a:fld>
            <a:endParaRPr lang="en-US"/>
          </a:p>
        </p:txBody>
      </p:sp>
      <p:sp>
        <p:nvSpPr>
          <p:cNvPr id="20483" name="Rectangle 3"/>
          <p:cNvSpPr>
            <a:spLocks noGrp="1" noChangeArrowheads="1"/>
          </p:cNvSpPr>
          <p:nvPr>
            <p:ph sz="quarter" idx="1"/>
          </p:nvPr>
        </p:nvSpPr>
        <p:spPr>
          <a:xfrm>
            <a:off x="285750" y="1714500"/>
            <a:ext cx="8624888" cy="4424363"/>
          </a:xfrm>
        </p:spPr>
        <p:txBody>
          <a:bodyPr/>
          <a:lstStyle/>
          <a:p>
            <a:pPr eaLnBrk="1" hangingPunct="1">
              <a:buFontTx/>
              <a:buBlip>
                <a:blip r:embed="rId2"/>
              </a:buBlip>
            </a:pPr>
            <a:r>
              <a:rPr lang="fi-FI" sz="3600" b="1" u="sng" dirty="0" smtClean="0"/>
              <a:t>MEN CONNECT TO YOUR FEMININITY Through THEIR EYES</a:t>
            </a:r>
            <a:r>
              <a:rPr lang="fi-FI" sz="3600" dirty="0" smtClean="0"/>
              <a:t>: so try being more outwardly feminine – dress nicely for him, lie in his arms on the sofa, smile when you are with him, dress feminine in the bedroom (NB: No husband puts ”I want my partner to diet” on his list of core needs) </a:t>
            </a:r>
          </a:p>
        </p:txBody>
      </p:sp>
      <p:sp>
        <p:nvSpPr>
          <p:cNvPr id="20484" name="Title 5"/>
          <p:cNvSpPr>
            <a:spLocks noGrp="1"/>
          </p:cNvSpPr>
          <p:nvPr>
            <p:ph type="title"/>
          </p:nvPr>
        </p:nvSpPr>
        <p:spPr>
          <a:xfrm>
            <a:off x="142875" y="142875"/>
            <a:ext cx="8858250" cy="1571625"/>
          </a:xfrm>
        </p:spPr>
        <p:txBody>
          <a:bodyPr/>
          <a:lstStyle/>
          <a:p>
            <a:pPr algn="ctr" eaLnBrk="1" hangingPunct="1"/>
            <a:r>
              <a:rPr lang="en-US" sz="3200" b="1" u="sng" smtClean="0">
                <a:solidFill>
                  <a:schemeClr val="tx1"/>
                </a:solidFill>
                <a:cs typeface="Times New Roman" pitchFamily="18" charset="0"/>
              </a:rPr>
              <a:t>What the Experts Say – Some Of The Behaviours That Release Her Partner’s Energizing Testosterone</a:t>
            </a:r>
            <a:endParaRPr lang="en-GB" sz="32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b="1" u="sng" smtClean="0"/>
              <a:t>Conclusion</a:t>
            </a:r>
          </a:p>
        </p:txBody>
      </p:sp>
      <p:sp>
        <p:nvSpPr>
          <p:cNvPr id="21507" name="Content Placeholder 2"/>
          <p:cNvSpPr>
            <a:spLocks noGrp="1"/>
          </p:cNvSpPr>
          <p:nvPr>
            <p:ph sz="quarter" idx="1"/>
          </p:nvPr>
        </p:nvSpPr>
        <p:spPr>
          <a:xfrm>
            <a:off x="285750" y="2000250"/>
            <a:ext cx="6429375" cy="4572000"/>
          </a:xfrm>
        </p:spPr>
        <p:txBody>
          <a:bodyPr/>
          <a:lstStyle/>
          <a:p>
            <a:pPr marL="0" indent="0">
              <a:buFont typeface="Wingdings 2" pitchFamily="18" charset="2"/>
              <a:buNone/>
            </a:pPr>
            <a:r>
              <a:rPr lang="en-GB" sz="3600" smtClean="0"/>
              <a:t>ACTIVITIES THAT WOMEN CAN DO TO RAISE HIS LEVEL OF TESTOSTERONE society defines as </a:t>
            </a:r>
          </a:p>
          <a:p>
            <a:pPr marL="0" indent="0" algn="ctr">
              <a:buFont typeface="Wingdings 2" pitchFamily="18" charset="2"/>
              <a:buNone/>
            </a:pPr>
            <a:r>
              <a:rPr lang="en-GB" sz="5400" smtClean="0">
                <a:solidFill>
                  <a:srgbClr val="FF0000"/>
                </a:solidFill>
              </a:rPr>
              <a:t>FEMININITY </a:t>
            </a:r>
          </a:p>
          <a:p>
            <a:pPr marL="0" indent="0" algn="ctr">
              <a:buFont typeface="Wingdings 2" pitchFamily="18" charset="2"/>
              <a:buNone/>
            </a:pPr>
            <a:r>
              <a:rPr lang="en-GB" sz="4400" smtClean="0"/>
              <a:t>But there is large cultural element involved</a:t>
            </a:r>
            <a:endParaRPr lang="en-GB" sz="4000" smtClean="0"/>
          </a:p>
        </p:txBody>
      </p:sp>
      <p:sp>
        <p:nvSpPr>
          <p:cNvPr id="5" name="Slide Number Placeholder 4"/>
          <p:cNvSpPr>
            <a:spLocks noGrp="1"/>
          </p:cNvSpPr>
          <p:nvPr>
            <p:ph type="sldNum" sz="quarter" idx="12"/>
          </p:nvPr>
        </p:nvSpPr>
        <p:spPr/>
        <p:txBody>
          <a:bodyPr/>
          <a:lstStyle/>
          <a:p>
            <a:pPr>
              <a:defRPr/>
            </a:pPr>
            <a:fld id="{9C3E8173-AA58-48D0-B994-DBF49F68309D}" type="slidenum">
              <a:rPr lang="en-US" smtClean="0"/>
              <a:pPr>
                <a:defRPr/>
              </a:pPr>
              <a:t>13</a:t>
            </a:fld>
            <a:endParaRPr lang="en-US"/>
          </a:p>
        </p:txBody>
      </p:sp>
      <p:pic>
        <p:nvPicPr>
          <p:cNvPr id="21509" name="Picture 3"/>
          <p:cNvPicPr>
            <a:picLocks noChangeAspect="1" noChangeArrowheads="1"/>
          </p:cNvPicPr>
          <p:nvPr/>
        </p:nvPicPr>
        <p:blipFill>
          <a:blip r:embed="rId2" cstate="print"/>
          <a:srcRect/>
          <a:stretch>
            <a:fillRect/>
          </a:stretch>
        </p:blipFill>
        <p:spPr bwMode="auto">
          <a:xfrm>
            <a:off x="6000750" y="214313"/>
            <a:ext cx="2816225" cy="20716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8"/>
          <p:cNvPicPr>
            <a:picLocks noChangeAspect="1" noChangeArrowheads="1"/>
          </p:cNvPicPr>
          <p:nvPr/>
        </p:nvPicPr>
        <p:blipFill>
          <a:blip r:embed="rId2" cstate="print"/>
          <a:srcRect/>
          <a:stretch>
            <a:fillRect/>
          </a:stretch>
        </p:blipFill>
        <p:spPr bwMode="auto">
          <a:xfrm>
            <a:off x="4929188" y="1143000"/>
            <a:ext cx="4233862" cy="5357813"/>
          </a:xfrm>
          <a:prstGeom prst="rect">
            <a:avLst/>
          </a:prstGeom>
          <a:noFill/>
          <a:ln w="9525">
            <a:noFill/>
            <a:miter lim="800000"/>
            <a:headEnd/>
            <a:tailEnd/>
          </a:ln>
        </p:spPr>
      </p:pic>
      <p:sp>
        <p:nvSpPr>
          <p:cNvPr id="14" name="Rectangle 1033" descr="Large confetti"/>
          <p:cNvSpPr>
            <a:spLocks noGrp="1" noChangeArrowheads="1"/>
          </p:cNvSpPr>
          <p:nvPr>
            <p:ph type="sldNum" sz="quarter" idx="12"/>
          </p:nvPr>
        </p:nvSpPr>
        <p:spPr/>
        <p:txBody>
          <a:bodyPr/>
          <a:lstStyle/>
          <a:p>
            <a:pPr>
              <a:defRPr/>
            </a:pPr>
            <a:fld id="{C38F7227-C2CD-4331-A1A4-9F7C4D92C77E}" type="slidenum">
              <a:rPr lang="en-US"/>
              <a:pPr>
                <a:defRPr/>
              </a:pPr>
              <a:t>14</a:t>
            </a:fld>
            <a:endParaRPr lang="en-US"/>
          </a:p>
        </p:txBody>
      </p:sp>
      <p:sp>
        <p:nvSpPr>
          <p:cNvPr id="22532" name="Rectangle 3"/>
          <p:cNvSpPr>
            <a:spLocks noGrp="1" noChangeArrowheads="1"/>
          </p:cNvSpPr>
          <p:nvPr>
            <p:ph sz="quarter" idx="1"/>
          </p:nvPr>
        </p:nvSpPr>
        <p:spPr>
          <a:xfrm>
            <a:off x="214313" y="1214438"/>
            <a:ext cx="4714875" cy="5214937"/>
          </a:xfrm>
        </p:spPr>
        <p:txBody>
          <a:bodyPr/>
          <a:lstStyle/>
          <a:p>
            <a:pPr marL="265113" indent="-265113" eaLnBrk="1" hangingPunct="1">
              <a:lnSpc>
                <a:spcPct val="90000"/>
              </a:lnSpc>
              <a:buClr>
                <a:schemeClr val="tx1"/>
              </a:buClr>
              <a:buFont typeface="Wingdings" pitchFamily="2" charset="2"/>
              <a:buChar char="§"/>
            </a:pPr>
            <a:r>
              <a:rPr lang="fi-FI" sz="2800" dirty="0" smtClean="0"/>
              <a:t> Although a man normally has less l/r brain connections, the </a:t>
            </a:r>
            <a:r>
              <a:rPr lang="fi-FI" sz="2800" b="1" u="sng" dirty="0" smtClean="0"/>
              <a:t>action and achievement </a:t>
            </a:r>
            <a:r>
              <a:rPr lang="fi-FI" sz="2800" dirty="0" smtClean="0"/>
              <a:t>part of his brain is well connected to </a:t>
            </a:r>
            <a:r>
              <a:rPr lang="fi-FI" sz="2800" b="1" u="sng" dirty="0" smtClean="0"/>
              <a:t>his emotions  </a:t>
            </a:r>
          </a:p>
          <a:p>
            <a:pPr marL="265113" indent="-265113" eaLnBrk="1" hangingPunct="1">
              <a:lnSpc>
                <a:spcPct val="90000"/>
              </a:lnSpc>
              <a:buClr>
                <a:schemeClr val="tx1"/>
              </a:buClr>
              <a:buFont typeface="Wingdings" pitchFamily="2" charset="2"/>
              <a:buChar char="§"/>
            </a:pPr>
            <a:r>
              <a:rPr lang="en-GB" sz="2800" dirty="0" smtClean="0"/>
              <a:t>It is by acting and achieving that he gets the greatest sense of being alive – of feeling good about who he is – and testosterone </a:t>
            </a:r>
            <a:r>
              <a:rPr lang="en-GB" sz="2800" b="1" u="sng" dirty="0" smtClean="0"/>
              <a:t>AMPLIES</a:t>
            </a:r>
            <a:r>
              <a:rPr lang="en-GB" sz="2800" dirty="0" smtClean="0"/>
              <a:t> this. He can feel – “I AM ALIVE and LIFE IS GOOD”</a:t>
            </a:r>
          </a:p>
        </p:txBody>
      </p:sp>
      <p:sp>
        <p:nvSpPr>
          <p:cNvPr id="22533" name="Line 13"/>
          <p:cNvSpPr>
            <a:spLocks noChangeShapeType="1"/>
          </p:cNvSpPr>
          <p:nvPr/>
        </p:nvSpPr>
        <p:spPr bwMode="auto">
          <a:xfrm>
            <a:off x="7786688" y="3143250"/>
            <a:ext cx="0" cy="1371600"/>
          </a:xfrm>
          <a:prstGeom prst="line">
            <a:avLst/>
          </a:prstGeom>
          <a:noFill/>
          <a:ln w="76200">
            <a:solidFill>
              <a:srgbClr val="FF0000"/>
            </a:solidFill>
            <a:round/>
            <a:headEnd/>
            <a:tailEnd type="triangle" w="med" len="med"/>
          </a:ln>
        </p:spPr>
        <p:txBody>
          <a:bodyPr wrap="none"/>
          <a:lstStyle/>
          <a:p>
            <a:endParaRPr lang="en-GB"/>
          </a:p>
        </p:txBody>
      </p:sp>
      <p:sp>
        <p:nvSpPr>
          <p:cNvPr id="22534" name="Line 14"/>
          <p:cNvSpPr>
            <a:spLocks noChangeShapeType="1"/>
          </p:cNvSpPr>
          <p:nvPr/>
        </p:nvSpPr>
        <p:spPr bwMode="auto">
          <a:xfrm>
            <a:off x="8143875" y="3143250"/>
            <a:ext cx="0" cy="1447800"/>
          </a:xfrm>
          <a:prstGeom prst="line">
            <a:avLst/>
          </a:prstGeom>
          <a:noFill/>
          <a:ln w="76200">
            <a:solidFill>
              <a:srgbClr val="FF0000"/>
            </a:solidFill>
            <a:round/>
            <a:headEnd type="triangle" w="med" len="med"/>
            <a:tailEnd/>
          </a:ln>
        </p:spPr>
        <p:txBody>
          <a:bodyPr wrap="none"/>
          <a:lstStyle/>
          <a:p>
            <a:endParaRPr lang="en-GB"/>
          </a:p>
        </p:txBody>
      </p:sp>
      <p:cxnSp>
        <p:nvCxnSpPr>
          <p:cNvPr id="16" name="Straight Connector 15"/>
          <p:cNvCxnSpPr/>
          <p:nvPr/>
        </p:nvCxnSpPr>
        <p:spPr>
          <a:xfrm>
            <a:off x="6715125" y="3429000"/>
            <a:ext cx="857250" cy="5715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643688" y="3357563"/>
            <a:ext cx="785812" cy="64293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2537" name="Rectangle 2" descr="Large confetti"/>
          <p:cNvSpPr>
            <a:spLocks noGrp="1" noChangeArrowheads="1"/>
          </p:cNvSpPr>
          <p:nvPr>
            <p:ph type="title"/>
          </p:nvPr>
        </p:nvSpPr>
        <p:spPr>
          <a:xfrm>
            <a:off x="357188" y="285750"/>
            <a:ext cx="8358187" cy="857250"/>
          </a:xfrm>
          <a:solidFill>
            <a:schemeClr val="bg2"/>
          </a:solidFill>
        </p:spPr>
        <p:txBody>
          <a:bodyPr/>
          <a:lstStyle/>
          <a:p>
            <a:pPr eaLnBrk="1" hangingPunct="1">
              <a:lnSpc>
                <a:spcPct val="80000"/>
              </a:lnSpc>
            </a:pPr>
            <a:r>
              <a:rPr lang="fi-FI" sz="3200" b="1" u="sng" smtClean="0">
                <a:solidFill>
                  <a:schemeClr val="tx1"/>
                </a:solidFill>
              </a:rPr>
              <a:t>Understanding Why Most of These Things Are Important To Most Male Partners</a:t>
            </a:r>
            <a:endParaRPr lang="en-GB" sz="3200" b="1" u="sng" smtClean="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42875" y="0"/>
            <a:ext cx="6786563" cy="1785938"/>
          </a:xfrm>
        </p:spPr>
        <p:txBody>
          <a:bodyPr/>
          <a:lstStyle/>
          <a:p>
            <a:pPr eaLnBrk="1" hangingPunct="1"/>
            <a:r>
              <a:rPr lang="en-GB" sz="3200" b="1" u="sng" smtClean="0">
                <a:solidFill>
                  <a:schemeClr val="tx1"/>
                </a:solidFill>
              </a:rPr>
              <a:t>The way to his heart and emotions is through his right brain. And it doesn’t have to cost anything</a:t>
            </a:r>
          </a:p>
        </p:txBody>
      </p:sp>
      <p:sp>
        <p:nvSpPr>
          <p:cNvPr id="23555" name="Content Placeholder 2"/>
          <p:cNvSpPr>
            <a:spLocks noGrp="1"/>
          </p:cNvSpPr>
          <p:nvPr>
            <p:ph sz="quarter" idx="1"/>
          </p:nvPr>
        </p:nvSpPr>
        <p:spPr>
          <a:xfrm>
            <a:off x="285750" y="1857375"/>
            <a:ext cx="4786313" cy="4376738"/>
          </a:xfrm>
        </p:spPr>
        <p:txBody>
          <a:bodyPr/>
          <a:lstStyle/>
          <a:p>
            <a:pPr eaLnBrk="1" hangingPunct="1"/>
            <a:r>
              <a:rPr lang="en-GB" smtClean="0"/>
              <a:t>Darling, I really admire your determination to provide for the family.</a:t>
            </a:r>
            <a:endParaRPr lang="en-GB" b="1" u="sng" smtClean="0"/>
          </a:p>
          <a:p>
            <a:pPr eaLnBrk="1" hangingPunct="1"/>
            <a:r>
              <a:rPr lang="en-GB" smtClean="0"/>
              <a:t>Honey, I would love to go bowling with you</a:t>
            </a:r>
          </a:p>
          <a:p>
            <a:pPr eaLnBrk="1" hangingPunct="1"/>
            <a:r>
              <a:rPr lang="en-GB" smtClean="0"/>
              <a:t>Sweetheart, you made me so happy when you fixed the bathroom shower</a:t>
            </a:r>
          </a:p>
          <a:p>
            <a:pPr eaLnBrk="1" hangingPunct="1"/>
            <a:r>
              <a:rPr lang="en-GB" smtClean="0"/>
              <a:t>Those strong arms of yours are so masculine, so </a:t>
            </a:r>
            <a:r>
              <a:rPr lang="en-GB" b="1" u="sng" smtClean="0"/>
              <a:t>protective</a:t>
            </a:r>
            <a:r>
              <a:rPr lang="en-GB" smtClean="0"/>
              <a:t> </a:t>
            </a:r>
          </a:p>
        </p:txBody>
      </p:sp>
      <p:sp>
        <p:nvSpPr>
          <p:cNvPr id="5" name="Slide Number Placeholder 4"/>
          <p:cNvSpPr>
            <a:spLocks noGrp="1"/>
          </p:cNvSpPr>
          <p:nvPr>
            <p:ph type="sldNum" sz="quarter" idx="12"/>
          </p:nvPr>
        </p:nvSpPr>
        <p:spPr/>
        <p:txBody>
          <a:bodyPr/>
          <a:lstStyle/>
          <a:p>
            <a:pPr>
              <a:defRPr/>
            </a:pPr>
            <a:fld id="{C5600FCD-9059-404B-B267-663213A7C650}" type="slidenum">
              <a:rPr lang="en-US" smtClean="0"/>
              <a:pPr>
                <a:defRPr/>
              </a:pPr>
              <a:t>15</a:t>
            </a:fld>
            <a:endParaRPr lang="en-US"/>
          </a:p>
        </p:txBody>
      </p:sp>
      <p:pic>
        <p:nvPicPr>
          <p:cNvPr id="23557" name="Picture 2"/>
          <p:cNvPicPr>
            <a:picLocks noChangeAspect="1" noChangeArrowheads="1"/>
          </p:cNvPicPr>
          <p:nvPr/>
        </p:nvPicPr>
        <p:blipFill>
          <a:blip r:embed="rId2" cstate="print"/>
          <a:srcRect/>
          <a:stretch>
            <a:fillRect/>
          </a:stretch>
        </p:blipFill>
        <p:spPr bwMode="auto">
          <a:xfrm>
            <a:off x="5143500" y="2000250"/>
            <a:ext cx="3670300" cy="4357688"/>
          </a:xfrm>
          <a:prstGeom prst="rect">
            <a:avLst/>
          </a:prstGeom>
          <a:noFill/>
          <a:ln w="9525">
            <a:noFill/>
            <a:miter lim="800000"/>
            <a:headEnd/>
            <a:tailEnd/>
          </a:ln>
        </p:spPr>
      </p:pic>
      <p:sp>
        <p:nvSpPr>
          <p:cNvPr id="23558" name="Rectangle 6"/>
          <p:cNvSpPr>
            <a:spLocks noChangeArrowheads="1"/>
          </p:cNvSpPr>
          <p:nvPr/>
        </p:nvSpPr>
        <p:spPr bwMode="auto">
          <a:xfrm>
            <a:off x="7000875" y="714375"/>
            <a:ext cx="1981200" cy="1571625"/>
          </a:xfrm>
          <a:prstGeom prst="rect">
            <a:avLst/>
          </a:prstGeom>
          <a:solidFill>
            <a:srgbClr val="FFFFFF"/>
          </a:solidFill>
          <a:ln w="9525">
            <a:noFill/>
            <a:miter lim="800000"/>
            <a:headEnd/>
            <a:tailEnd/>
          </a:ln>
        </p:spPr>
        <p:txBody>
          <a:bodyPr/>
          <a:lstStyle/>
          <a:p>
            <a:pPr marL="342900" indent="-342900">
              <a:buSzPct val="85000"/>
            </a:pPr>
            <a:r>
              <a:rPr lang="en-GB" b="1">
                <a:solidFill>
                  <a:srgbClr val="FF0000"/>
                </a:solidFill>
              </a:rPr>
              <a:t>Actions</a:t>
            </a:r>
          </a:p>
          <a:p>
            <a:pPr marL="342900" indent="-342900">
              <a:buSzPct val="85000"/>
            </a:pPr>
            <a:r>
              <a:rPr lang="en-GB" b="1">
                <a:solidFill>
                  <a:srgbClr val="FF0000"/>
                </a:solidFill>
              </a:rPr>
              <a:t>Achievement</a:t>
            </a:r>
          </a:p>
          <a:p>
            <a:pPr marL="342900" indent="-342900">
              <a:buSzPct val="85000"/>
            </a:pPr>
            <a:r>
              <a:rPr lang="en-GB" b="1">
                <a:solidFill>
                  <a:srgbClr val="FF0000"/>
                </a:solidFill>
              </a:rPr>
              <a:t>Creativity</a:t>
            </a:r>
          </a:p>
          <a:p>
            <a:pPr marL="342900" indent="-342900">
              <a:buSzPct val="85000"/>
            </a:pPr>
            <a:r>
              <a:rPr lang="en-GB" b="1">
                <a:solidFill>
                  <a:srgbClr val="FF0000"/>
                </a:solidFill>
              </a:rPr>
              <a:t>Emotions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descr="Large confetti"/>
          <p:cNvSpPr>
            <a:spLocks noGrp="1" noChangeArrowheads="1"/>
          </p:cNvSpPr>
          <p:nvPr>
            <p:ph type="title"/>
          </p:nvPr>
        </p:nvSpPr>
        <p:spPr>
          <a:xfrm>
            <a:off x="357188" y="381000"/>
            <a:ext cx="8101012" cy="1190625"/>
          </a:xfrm>
        </p:spPr>
        <p:txBody>
          <a:bodyPr>
            <a:normAutofit fontScale="90000"/>
          </a:bodyPr>
          <a:lstStyle/>
          <a:p>
            <a:pPr eaLnBrk="1" fontAlgn="auto" hangingPunct="1">
              <a:spcAft>
                <a:spcPts val="0"/>
              </a:spcAft>
              <a:defRPr/>
            </a:pPr>
            <a:r>
              <a:rPr lang="fi-FI" b="1" u="sng" dirty="0" smtClean="0">
                <a:solidFill>
                  <a:schemeClr val="tx1"/>
                </a:solidFill>
              </a:rPr>
              <a:t>What the experts say. Husbands are relatively simple to understand</a:t>
            </a:r>
            <a:endParaRPr lang="en-GB" b="1" u="sng" dirty="0"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E9E10AC6-8584-414A-813B-020B2CBC980A}" type="slidenum">
              <a:rPr lang="en-US"/>
              <a:pPr>
                <a:defRPr/>
              </a:pPr>
              <a:t>16</a:t>
            </a:fld>
            <a:endParaRPr lang="en-US"/>
          </a:p>
        </p:txBody>
      </p:sp>
      <p:sp>
        <p:nvSpPr>
          <p:cNvPr id="183299" name="Rectangle 3"/>
          <p:cNvSpPr>
            <a:spLocks noGrp="1" noChangeArrowheads="1"/>
          </p:cNvSpPr>
          <p:nvPr>
            <p:ph sz="quarter" idx="1"/>
          </p:nvPr>
        </p:nvSpPr>
        <p:spPr>
          <a:xfrm>
            <a:off x="304800" y="1752600"/>
            <a:ext cx="5410200" cy="4343400"/>
          </a:xfrm>
        </p:spPr>
        <p:txBody>
          <a:bodyPr>
            <a:normAutofit fontScale="92500" lnSpcReduction="10000"/>
          </a:bodyPr>
          <a:lstStyle/>
          <a:p>
            <a:pPr marL="0" indent="0" eaLnBrk="1" fontAlgn="auto" hangingPunct="1">
              <a:lnSpc>
                <a:spcPct val="90000"/>
              </a:lnSpc>
              <a:spcBef>
                <a:spcPts val="580"/>
              </a:spcBef>
              <a:spcAft>
                <a:spcPts val="0"/>
              </a:spcAft>
              <a:buFont typeface="Wingdings 2"/>
              <a:buNone/>
              <a:defRPr/>
            </a:pPr>
            <a:r>
              <a:rPr lang="fi-FI" sz="3600" dirty="0" smtClean="0"/>
              <a:t>Give him direct communication, </a:t>
            </a:r>
            <a:r>
              <a:rPr lang="fi-FI" sz="3600" b="1" u="sng" dirty="0" smtClean="0"/>
              <a:t>respect</a:t>
            </a:r>
            <a:r>
              <a:rPr lang="fi-FI" sz="3600" dirty="0" smtClean="0"/>
              <a:t>, appreciation, good food, and good lovin’, and he’ll do just about anything you wish-foolish or not.</a:t>
            </a:r>
          </a:p>
          <a:p>
            <a:pPr marL="274320" indent="-274320" algn="r" eaLnBrk="1" fontAlgn="auto" hangingPunct="1">
              <a:lnSpc>
                <a:spcPct val="90000"/>
              </a:lnSpc>
              <a:spcBef>
                <a:spcPts val="580"/>
              </a:spcBef>
              <a:spcAft>
                <a:spcPts val="0"/>
              </a:spcAft>
              <a:buFontTx/>
              <a:buNone/>
              <a:defRPr/>
            </a:pPr>
            <a:r>
              <a:rPr lang="en-GB" sz="2800" dirty="0" smtClean="0"/>
              <a:t>Dr. Laura </a:t>
            </a:r>
            <a:r>
              <a:rPr lang="en-GB" sz="2800" dirty="0" err="1" smtClean="0"/>
              <a:t>Schlessinger</a:t>
            </a:r>
            <a:r>
              <a:rPr lang="en-GB" sz="2800" dirty="0" smtClean="0"/>
              <a:t> </a:t>
            </a:r>
          </a:p>
          <a:p>
            <a:pPr marL="274320" indent="-274320" algn="r" eaLnBrk="1" fontAlgn="auto" hangingPunct="1">
              <a:lnSpc>
                <a:spcPct val="90000"/>
              </a:lnSpc>
              <a:spcBef>
                <a:spcPts val="580"/>
              </a:spcBef>
              <a:spcAft>
                <a:spcPts val="0"/>
              </a:spcAft>
              <a:buFontTx/>
              <a:buNone/>
              <a:defRPr/>
            </a:pPr>
            <a:r>
              <a:rPr lang="en-GB" sz="2800" dirty="0" smtClean="0"/>
              <a:t>The Proper Care and Feeding of Husbands</a:t>
            </a:r>
          </a:p>
          <a:p>
            <a:pPr marL="819150" lvl="1" algn="r" eaLnBrk="1" fontAlgn="auto" hangingPunct="1">
              <a:lnSpc>
                <a:spcPct val="90000"/>
              </a:lnSpc>
              <a:spcBef>
                <a:spcPts val="370"/>
              </a:spcBef>
              <a:spcAft>
                <a:spcPts val="0"/>
              </a:spcAft>
              <a:buFont typeface="Wingdings" pitchFamily="2" charset="2"/>
              <a:buNone/>
              <a:defRPr/>
            </a:pPr>
            <a:r>
              <a:rPr lang="en-GB" dirty="0" err="1" smtClean="0"/>
              <a:t>www.drlaura.com</a:t>
            </a:r>
            <a:endParaRPr lang="en-GB" dirty="0" smtClean="0"/>
          </a:p>
          <a:p>
            <a:pPr marL="819150" lvl="1" algn="r" eaLnBrk="1" fontAlgn="auto" hangingPunct="1">
              <a:lnSpc>
                <a:spcPct val="90000"/>
              </a:lnSpc>
              <a:spcBef>
                <a:spcPts val="370"/>
              </a:spcBef>
              <a:spcAft>
                <a:spcPts val="0"/>
              </a:spcAft>
              <a:buFont typeface="Wingdings" pitchFamily="2" charset="2"/>
              <a:buNone/>
              <a:defRPr/>
            </a:pPr>
            <a:r>
              <a:rPr lang="en-GB" dirty="0" smtClean="0"/>
              <a:t> </a:t>
            </a:r>
          </a:p>
        </p:txBody>
      </p:sp>
      <p:pic>
        <p:nvPicPr>
          <p:cNvPr id="24581" name="Picture 4"/>
          <p:cNvPicPr>
            <a:picLocks noChangeAspect="1" noChangeArrowheads="1"/>
          </p:cNvPicPr>
          <p:nvPr/>
        </p:nvPicPr>
        <p:blipFill>
          <a:blip r:embed="rId2" cstate="print"/>
          <a:srcRect/>
          <a:stretch>
            <a:fillRect/>
          </a:stretch>
        </p:blipFill>
        <p:spPr bwMode="auto">
          <a:xfrm>
            <a:off x="6019800" y="1981200"/>
            <a:ext cx="2928938" cy="2805113"/>
          </a:xfrm>
          <a:prstGeom prst="rect">
            <a:avLst/>
          </a:prstGeom>
          <a:noFill/>
          <a:ln w="12700" cap="sq">
            <a:noFill/>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descr="Large confetti"/>
          <p:cNvSpPr>
            <a:spLocks noGrp="1" noChangeArrowheads="1"/>
          </p:cNvSpPr>
          <p:nvPr>
            <p:ph type="title"/>
          </p:nvPr>
        </p:nvSpPr>
        <p:spPr>
          <a:xfrm>
            <a:off x="1066800" y="381000"/>
            <a:ext cx="7391400" cy="1190625"/>
          </a:xfrm>
        </p:spPr>
        <p:txBody>
          <a:bodyPr>
            <a:normAutofit fontScale="90000"/>
          </a:bodyPr>
          <a:lstStyle/>
          <a:p>
            <a:pPr eaLnBrk="1" fontAlgn="auto" hangingPunct="1">
              <a:spcAft>
                <a:spcPts val="0"/>
              </a:spcAft>
              <a:defRPr/>
            </a:pPr>
            <a:r>
              <a:rPr lang="fi-FI" b="1" u="sng" dirty="0" smtClean="0">
                <a:solidFill>
                  <a:schemeClr val="tx1"/>
                </a:solidFill>
              </a:rPr>
              <a:t>What the experts say.</a:t>
            </a:r>
            <a:br>
              <a:rPr lang="fi-FI" b="1" u="sng" dirty="0" smtClean="0">
                <a:solidFill>
                  <a:schemeClr val="tx1"/>
                </a:solidFill>
              </a:rPr>
            </a:br>
            <a:r>
              <a:rPr lang="fi-FI" b="1" u="sng" dirty="0" smtClean="0">
                <a:solidFill>
                  <a:schemeClr val="tx1"/>
                </a:solidFill>
              </a:rPr>
              <a:t>Husbands are simple</a:t>
            </a:r>
            <a:endParaRPr lang="en-GB" b="1" u="sng" dirty="0"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F52C4A76-0758-4202-AD07-931AFE1281CF}" type="slidenum">
              <a:rPr lang="en-US"/>
              <a:pPr>
                <a:defRPr/>
              </a:pPr>
              <a:t>17</a:t>
            </a:fld>
            <a:endParaRPr lang="en-US"/>
          </a:p>
        </p:txBody>
      </p:sp>
      <p:sp>
        <p:nvSpPr>
          <p:cNvPr id="25604" name="Rectangle 3"/>
          <p:cNvSpPr>
            <a:spLocks noGrp="1" noChangeArrowheads="1"/>
          </p:cNvSpPr>
          <p:nvPr>
            <p:ph sz="quarter" idx="1"/>
          </p:nvPr>
        </p:nvSpPr>
        <p:spPr>
          <a:xfrm>
            <a:off x="685800" y="1752600"/>
            <a:ext cx="7848600" cy="4343400"/>
          </a:xfrm>
        </p:spPr>
        <p:txBody>
          <a:bodyPr/>
          <a:lstStyle/>
          <a:p>
            <a:pPr eaLnBrk="1" hangingPunct="1">
              <a:buFontTx/>
              <a:buNone/>
            </a:pPr>
            <a:r>
              <a:rPr lang="fi-FI" sz="2800" dirty="0" smtClean="0"/>
              <a:t>A husband’s needs</a:t>
            </a:r>
          </a:p>
          <a:p>
            <a:pPr eaLnBrk="1" hangingPunct="1">
              <a:buFontTx/>
              <a:buBlip>
                <a:blip r:embed="rId2"/>
              </a:buBlip>
            </a:pPr>
            <a:r>
              <a:rPr lang="fi-FI" sz="2800" dirty="0" smtClean="0"/>
              <a:t>Appreciation</a:t>
            </a:r>
          </a:p>
          <a:p>
            <a:pPr eaLnBrk="1" hangingPunct="1">
              <a:buFontTx/>
              <a:buBlip>
                <a:blip r:embed="rId2"/>
              </a:buBlip>
            </a:pPr>
            <a:r>
              <a:rPr lang="fi-FI" sz="2800" dirty="0" smtClean="0"/>
              <a:t>Sexual fulfillment</a:t>
            </a:r>
          </a:p>
          <a:p>
            <a:pPr eaLnBrk="1" hangingPunct="1">
              <a:buFontTx/>
              <a:buBlip>
                <a:blip r:embed="rId2"/>
              </a:buBlip>
            </a:pPr>
            <a:r>
              <a:rPr lang="fi-FI" sz="2800" dirty="0" smtClean="0"/>
              <a:t>To DO something together</a:t>
            </a:r>
          </a:p>
          <a:p>
            <a:pPr eaLnBrk="1" hangingPunct="1">
              <a:buFontTx/>
              <a:buBlip>
                <a:blip r:embed="rId2"/>
              </a:buBlip>
            </a:pPr>
            <a:r>
              <a:rPr lang="fi-FI" sz="2800" dirty="0" smtClean="0"/>
              <a:t>To not have to do some specific chores</a:t>
            </a:r>
          </a:p>
          <a:p>
            <a:pPr eaLnBrk="1" hangingPunct="1">
              <a:buFontTx/>
              <a:buBlip>
                <a:blip r:embed="rId2"/>
              </a:buBlip>
            </a:pPr>
            <a:r>
              <a:rPr lang="fi-FI" sz="2800" dirty="0" smtClean="0"/>
              <a:t>A wife who takes care of her beauty</a:t>
            </a:r>
          </a:p>
          <a:p>
            <a:pPr algn="r" eaLnBrk="1" hangingPunct="1">
              <a:buFontTx/>
              <a:buNone/>
            </a:pPr>
            <a:r>
              <a:rPr lang="fi-FI" sz="2800" dirty="0" smtClean="0"/>
              <a:t>His Needs, Her Needs - Dr. Willard Harley</a:t>
            </a:r>
          </a:p>
          <a:p>
            <a:pPr lvl="1" algn="r" eaLnBrk="1" hangingPunct="1">
              <a:buFont typeface="Wingdings" pitchFamily="2" charset="2"/>
              <a:buNone/>
            </a:pPr>
            <a:r>
              <a:rPr lang="en-GB" dirty="0" err="1" smtClean="0"/>
              <a:t>www.marriagebuilders.com</a:t>
            </a:r>
            <a:endParaRPr lang="en-GB" dirty="0" smtClean="0"/>
          </a:p>
        </p:txBody>
      </p:sp>
      <p:pic>
        <p:nvPicPr>
          <p:cNvPr id="25605" name="Picture 4"/>
          <p:cNvPicPr>
            <a:picLocks noChangeAspect="1" noChangeArrowheads="1"/>
          </p:cNvPicPr>
          <p:nvPr/>
        </p:nvPicPr>
        <p:blipFill>
          <a:blip r:embed="rId3" cstate="print"/>
          <a:srcRect/>
          <a:stretch>
            <a:fillRect/>
          </a:stretch>
        </p:blipFill>
        <p:spPr bwMode="auto">
          <a:xfrm>
            <a:off x="6248400" y="228600"/>
            <a:ext cx="2457450" cy="3581400"/>
          </a:xfrm>
          <a:prstGeom prst="rect">
            <a:avLst/>
          </a:prstGeom>
          <a:noFill/>
          <a:ln w="12700" cap="sq">
            <a:noFill/>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760EEC6-3256-47FE-9AE3-17B37FD49FD5}" type="slidenum">
              <a:rPr lang="en-US" smtClean="0"/>
              <a:pPr>
                <a:defRPr/>
              </a:pPr>
              <a:t>18</a:t>
            </a:fld>
            <a:endParaRPr lang="en-US"/>
          </a:p>
        </p:txBody>
      </p:sp>
      <p:pic>
        <p:nvPicPr>
          <p:cNvPr id="26628" name="Picture 2"/>
          <p:cNvPicPr>
            <a:picLocks noChangeAspect="1" noChangeArrowheads="1"/>
          </p:cNvPicPr>
          <p:nvPr/>
        </p:nvPicPr>
        <p:blipFill>
          <a:blip r:embed="rId2" cstate="print"/>
          <a:srcRect/>
          <a:stretch>
            <a:fillRect/>
          </a:stretch>
        </p:blipFill>
        <p:spPr bwMode="auto">
          <a:xfrm>
            <a:off x="1000125" y="285750"/>
            <a:ext cx="6929438" cy="2071688"/>
          </a:xfrm>
          <a:prstGeom prst="rect">
            <a:avLst/>
          </a:prstGeom>
          <a:noFill/>
          <a:ln w="9525">
            <a:noFill/>
            <a:miter lim="800000"/>
            <a:headEnd/>
            <a:tailEnd/>
          </a:ln>
        </p:spPr>
      </p:pic>
      <p:graphicFrame>
        <p:nvGraphicFramePr>
          <p:cNvPr id="8" name="Table 7"/>
          <p:cNvGraphicFramePr>
            <a:graphicFrameLocks noGrp="1"/>
          </p:cNvGraphicFramePr>
          <p:nvPr/>
        </p:nvGraphicFramePr>
        <p:xfrm>
          <a:off x="357188" y="2357438"/>
          <a:ext cx="8572530" cy="2286008"/>
        </p:xfrm>
        <a:graphic>
          <a:graphicData uri="http://schemas.openxmlformats.org/drawingml/2006/table">
            <a:tbl>
              <a:tblPr firstRow="1" bandRow="1">
                <a:tableStyleId>{5C22544A-7EE6-4342-B048-85BDC9FD1C3A}</a:tableStyleId>
              </a:tblPr>
              <a:tblGrid>
                <a:gridCol w="5143506"/>
                <a:gridCol w="571504"/>
                <a:gridCol w="2857520"/>
              </a:tblGrid>
              <a:tr h="2286008">
                <a:tc>
                  <a:txBody>
                    <a:bodyPr/>
                    <a:lstStyle/>
                    <a:p>
                      <a:pPr marL="185738" indent="-185738">
                        <a:buFont typeface="Arial" pitchFamily="34" charset="0"/>
                        <a:buChar char="•"/>
                      </a:pPr>
                      <a:r>
                        <a:rPr lang="en-GB" sz="2400" dirty="0" smtClean="0"/>
                        <a:t>Admire his masculine nature </a:t>
                      </a:r>
                    </a:p>
                    <a:p>
                      <a:pPr marL="185738" indent="-185738">
                        <a:buFont typeface="Arial" pitchFamily="34" charset="0"/>
                        <a:buChar char="•"/>
                      </a:pPr>
                      <a:r>
                        <a:rPr lang="en-GB" sz="2400" dirty="0" smtClean="0"/>
                        <a:t>Value the good things he does</a:t>
                      </a:r>
                    </a:p>
                    <a:p>
                      <a:pPr marL="185738" indent="-185738">
                        <a:buFont typeface="Arial" pitchFamily="34" charset="0"/>
                        <a:buChar char="•"/>
                      </a:pPr>
                      <a:r>
                        <a:rPr lang="en-GB" sz="2400" dirty="0" smtClean="0"/>
                        <a:t>Dressing nicely </a:t>
                      </a:r>
                    </a:p>
                    <a:p>
                      <a:pPr marL="185738" indent="-185738">
                        <a:buFont typeface="Arial" pitchFamily="34" charset="0"/>
                        <a:buChar char="•"/>
                      </a:pPr>
                      <a:r>
                        <a:rPr lang="en-GB" sz="2400" dirty="0" smtClean="0"/>
                        <a:t>Bonding through an activity</a:t>
                      </a:r>
                    </a:p>
                    <a:p>
                      <a:pPr marL="185738" indent="-185738">
                        <a:buFont typeface="Arial" pitchFamily="34" charset="0"/>
                        <a:buChar char="•"/>
                      </a:pPr>
                      <a:r>
                        <a:rPr lang="en-GB" sz="2400" dirty="0" smtClean="0"/>
                        <a:t>Being inspired by his natural sex drive</a:t>
                      </a:r>
                      <a:endParaRPr lang="en-GB" dirty="0"/>
                    </a:p>
                  </a:txBody>
                  <a:tcPr/>
                </a:tc>
                <a:tc>
                  <a:txBody>
                    <a:bodyPr/>
                    <a:lstStyle/>
                    <a:p>
                      <a:endParaRPr lang="en-GB" dirty="0" smtClean="0"/>
                    </a:p>
                    <a:p>
                      <a:endParaRPr lang="en-GB" dirty="0" smtClean="0"/>
                    </a:p>
                    <a:p>
                      <a:pPr algn="ctr"/>
                      <a:r>
                        <a:rPr lang="en-GB" sz="5400" dirty="0" smtClean="0"/>
                        <a:t>=</a:t>
                      </a:r>
                      <a:endParaRPr lang="en-GB" sz="5400" dirty="0"/>
                    </a:p>
                  </a:txBody>
                  <a:tcPr/>
                </a:tc>
                <a:tc>
                  <a:txBody>
                    <a:bodyPr/>
                    <a:lstStyle/>
                    <a:p>
                      <a:endParaRPr lang="en-GB" dirty="0" smtClean="0"/>
                    </a:p>
                    <a:p>
                      <a:endParaRPr lang="en-GB" sz="2800" dirty="0" smtClean="0"/>
                    </a:p>
                    <a:p>
                      <a:pPr algn="ctr"/>
                      <a:r>
                        <a:rPr lang="en-GB" sz="3200" dirty="0" smtClean="0"/>
                        <a:t>FEMININITY</a:t>
                      </a:r>
                      <a:endParaRPr lang="en-GB" sz="3200" dirty="0"/>
                    </a:p>
                  </a:txBody>
                  <a:tcPr/>
                </a:tc>
              </a:tr>
            </a:tbl>
          </a:graphicData>
        </a:graphic>
      </p:graphicFrame>
      <p:sp>
        <p:nvSpPr>
          <p:cNvPr id="26639" name="TextBox 8"/>
          <p:cNvSpPr txBox="1">
            <a:spLocks noChangeArrowheads="1"/>
          </p:cNvSpPr>
          <p:nvPr/>
        </p:nvSpPr>
        <p:spPr bwMode="auto">
          <a:xfrm>
            <a:off x="357188" y="4714875"/>
            <a:ext cx="8643937" cy="1570038"/>
          </a:xfrm>
          <a:prstGeom prst="rect">
            <a:avLst/>
          </a:prstGeom>
          <a:noFill/>
          <a:ln w="9525">
            <a:noFill/>
            <a:miter lim="800000"/>
            <a:headEnd/>
            <a:tailEnd/>
          </a:ln>
        </p:spPr>
        <p:txBody>
          <a:bodyPr>
            <a:spAutoFit/>
          </a:bodyPr>
          <a:lstStyle/>
          <a:p>
            <a:pPr algn="ctr"/>
            <a:r>
              <a:rPr lang="en-GB" sz="3200" dirty="0"/>
              <a:t>By Being Feminine – Women in a </a:t>
            </a:r>
            <a:r>
              <a:rPr lang="en-GB" sz="3200" b="1" u="sng" dirty="0"/>
              <a:t>Committed</a:t>
            </a:r>
            <a:r>
              <a:rPr lang="en-GB" sz="3200" dirty="0"/>
              <a:t> Relationship Bring Out More of His Masculinity. </a:t>
            </a:r>
          </a:p>
          <a:p>
            <a:pPr algn="ctr"/>
            <a:r>
              <a:rPr lang="en-GB" sz="3200" dirty="0"/>
              <a:t>Guys – would you agree with this?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28625" y="274638"/>
            <a:ext cx="8258175" cy="1143000"/>
          </a:xfrm>
        </p:spPr>
        <p:txBody>
          <a:bodyPr/>
          <a:lstStyle/>
          <a:p>
            <a:pPr algn="ctr"/>
            <a:r>
              <a:rPr lang="en-GB" sz="3200" b="1" u="sng" smtClean="0">
                <a:solidFill>
                  <a:schemeClr val="tx1"/>
                </a:solidFill>
              </a:rPr>
              <a:t>Discuss: But who is the development of femininity primarily for? </a:t>
            </a:r>
            <a:endParaRPr lang="en-GB" sz="3200" smtClean="0">
              <a:solidFill>
                <a:schemeClr val="tx1"/>
              </a:solidFill>
            </a:endParaRPr>
          </a:p>
        </p:txBody>
      </p:sp>
      <p:sp>
        <p:nvSpPr>
          <p:cNvPr id="27651" name="Content Placeholder 2"/>
          <p:cNvSpPr>
            <a:spLocks noGrp="1"/>
          </p:cNvSpPr>
          <p:nvPr>
            <p:ph sz="quarter" idx="1"/>
          </p:nvPr>
        </p:nvSpPr>
        <p:spPr>
          <a:xfrm>
            <a:off x="214313" y="1447800"/>
            <a:ext cx="8715375" cy="5053013"/>
          </a:xfrm>
        </p:spPr>
        <p:txBody>
          <a:bodyPr/>
          <a:lstStyle/>
          <a:p>
            <a:pPr>
              <a:buFontTx/>
              <a:buChar char="-"/>
            </a:pPr>
            <a:r>
              <a:rPr lang="en-GB" b="1" u="sng" dirty="0" smtClean="0"/>
              <a:t>Her Kids </a:t>
            </a:r>
            <a:r>
              <a:rPr lang="en-GB" dirty="0" smtClean="0"/>
              <a:t>– will she be a better mother if, through relating with her partner, she learns appreciation, respectful ways of talking, playfulness or bonding through activities or she learns to take care of her looks?</a:t>
            </a:r>
          </a:p>
          <a:p>
            <a:pPr>
              <a:buFontTx/>
              <a:buChar char="-"/>
            </a:pPr>
            <a:r>
              <a:rPr lang="en-GB" b="1" u="sng" dirty="0" smtClean="0"/>
              <a:t>For Him </a:t>
            </a:r>
            <a:r>
              <a:rPr lang="en-GB" dirty="0" smtClean="0"/>
              <a:t>– so he’ll be a better partner?</a:t>
            </a:r>
          </a:p>
          <a:p>
            <a:pPr>
              <a:buFontTx/>
              <a:buChar char="-"/>
            </a:pPr>
            <a:r>
              <a:rPr lang="en-GB" b="1" u="sng" dirty="0" smtClean="0"/>
              <a:t>For her own self-esteem </a:t>
            </a:r>
            <a:r>
              <a:rPr lang="en-GB" dirty="0" smtClean="0"/>
              <a:t>– to help her overcome natural weaknesses? Is there something in the soul of women that makes it difficult for them to see the good in their partners, difficult to play, difficult to speak with respect when overly worried – and through learning these things with her partner she matures to become amazing – “behind every great man is an even greater woman.”</a:t>
            </a:r>
          </a:p>
          <a:p>
            <a:endParaRPr lang="en-GB" dirty="0" smtClean="0"/>
          </a:p>
        </p:txBody>
      </p:sp>
      <p:sp>
        <p:nvSpPr>
          <p:cNvPr id="5" name="Slide Number Placeholder 4"/>
          <p:cNvSpPr>
            <a:spLocks noGrp="1"/>
          </p:cNvSpPr>
          <p:nvPr>
            <p:ph type="sldNum" sz="quarter" idx="12"/>
          </p:nvPr>
        </p:nvSpPr>
        <p:spPr/>
        <p:txBody>
          <a:bodyPr/>
          <a:lstStyle/>
          <a:p>
            <a:pPr>
              <a:defRPr/>
            </a:pPr>
            <a:fld id="{C0520688-6ED8-4D5C-AEB8-17E228D50BB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63" y="274638"/>
            <a:ext cx="8186737" cy="1143000"/>
          </a:xfrm>
        </p:spPr>
        <p:txBody>
          <a:bodyPr/>
          <a:lstStyle/>
          <a:p>
            <a:pPr algn="ctr"/>
            <a:r>
              <a:rPr lang="en-GB" sz="3600" b="1" u="sng" smtClean="0"/>
              <a:t>The Historical Roles of Men and Women in a Tribal Setting</a:t>
            </a:r>
          </a:p>
        </p:txBody>
      </p:sp>
      <p:sp>
        <p:nvSpPr>
          <p:cNvPr id="8195" name="Content Placeholder 2"/>
          <p:cNvSpPr>
            <a:spLocks noGrp="1"/>
          </p:cNvSpPr>
          <p:nvPr>
            <p:ph sz="quarter" idx="1"/>
          </p:nvPr>
        </p:nvSpPr>
        <p:spPr>
          <a:xfrm>
            <a:off x="142875" y="1285875"/>
            <a:ext cx="9001125" cy="5286375"/>
          </a:xfrm>
        </p:spPr>
        <p:txBody>
          <a:bodyPr/>
          <a:lstStyle/>
          <a:p>
            <a:r>
              <a:rPr lang="en-GB" sz="3200" dirty="0" smtClean="0"/>
              <a:t>For 1000s of years men and women played different roles </a:t>
            </a:r>
          </a:p>
          <a:p>
            <a:r>
              <a:rPr lang="en-GB" sz="3200" dirty="0" smtClean="0"/>
              <a:t>Men played the role of hunter/food producer, home constructor,  logistics and defender of the family</a:t>
            </a:r>
          </a:p>
          <a:p>
            <a:r>
              <a:rPr lang="en-GB" sz="3200" dirty="0" smtClean="0"/>
              <a:t>Women played the role of home maker, child minder, and social and extended family </a:t>
            </a:r>
            <a:r>
              <a:rPr lang="en-GB" sz="3200" dirty="0" err="1" smtClean="0"/>
              <a:t>networker</a:t>
            </a:r>
            <a:endParaRPr lang="en-GB" sz="3200" dirty="0" smtClean="0"/>
          </a:p>
          <a:p>
            <a:r>
              <a:rPr lang="en-GB" sz="3200" dirty="0" smtClean="0"/>
              <a:t>Those men and women who succeeded in playing their roles the best were the most likely to have descendants that survived and flourished</a:t>
            </a:r>
          </a:p>
          <a:p>
            <a:endParaRPr lang="en-GB" sz="3200" dirty="0" smtClean="0"/>
          </a:p>
        </p:txBody>
      </p:sp>
      <p:sp>
        <p:nvSpPr>
          <p:cNvPr id="5" name="Slide Number Placeholder 4"/>
          <p:cNvSpPr>
            <a:spLocks noGrp="1"/>
          </p:cNvSpPr>
          <p:nvPr>
            <p:ph type="sldNum" sz="quarter" idx="12"/>
          </p:nvPr>
        </p:nvSpPr>
        <p:spPr/>
        <p:txBody>
          <a:bodyPr/>
          <a:lstStyle/>
          <a:p>
            <a:pPr>
              <a:defRPr/>
            </a:pPr>
            <a:fld id="{F05D78F0-4089-47F7-AB2B-59D39ED822C0}"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7188" y="274638"/>
            <a:ext cx="8329612" cy="1143000"/>
          </a:xfrm>
        </p:spPr>
        <p:txBody>
          <a:bodyPr/>
          <a:lstStyle/>
          <a:p>
            <a:r>
              <a:rPr lang="en-GB" sz="3600" b="1" u="sng" smtClean="0">
                <a:solidFill>
                  <a:schemeClr val="tx1"/>
                </a:solidFill>
              </a:rPr>
              <a:t>It’s for everyone – for the benefit of the entire family system </a:t>
            </a:r>
          </a:p>
        </p:txBody>
      </p:sp>
      <p:sp>
        <p:nvSpPr>
          <p:cNvPr id="28675" name="Content Placeholder 2"/>
          <p:cNvSpPr>
            <a:spLocks noGrp="1"/>
          </p:cNvSpPr>
          <p:nvPr>
            <p:ph sz="quarter" idx="1"/>
          </p:nvPr>
        </p:nvSpPr>
        <p:spPr>
          <a:xfrm>
            <a:off x="357188" y="3000375"/>
            <a:ext cx="8358187" cy="3019425"/>
          </a:xfrm>
        </p:spPr>
        <p:txBody>
          <a:bodyPr/>
          <a:lstStyle/>
          <a:p>
            <a:r>
              <a:rPr lang="en-GB" sz="3200" smtClean="0"/>
              <a:t>By acting in ways that might be defined as feminine – he becomes more supportive, and she learns and develops skills that help her become a better mother – speak with respect,  express admiration her kids,  show that life is not all work but for enjoyment too, etc.  </a:t>
            </a:r>
          </a:p>
        </p:txBody>
      </p:sp>
      <p:sp>
        <p:nvSpPr>
          <p:cNvPr id="5" name="Slide Number Placeholder 4"/>
          <p:cNvSpPr>
            <a:spLocks noGrp="1"/>
          </p:cNvSpPr>
          <p:nvPr>
            <p:ph type="sldNum" sz="quarter" idx="12"/>
          </p:nvPr>
        </p:nvSpPr>
        <p:spPr/>
        <p:txBody>
          <a:bodyPr/>
          <a:lstStyle/>
          <a:p>
            <a:pPr>
              <a:defRPr/>
            </a:pPr>
            <a:fld id="{6B48B087-D024-4042-A3BD-54CEA71F9656}" type="slidenum">
              <a:rPr lang="en-US" smtClean="0"/>
              <a:pPr>
                <a:defRPr/>
              </a:pPr>
              <a:t>20</a:t>
            </a:fld>
            <a:endParaRPr lang="en-US"/>
          </a:p>
        </p:txBody>
      </p:sp>
      <p:grpSp>
        <p:nvGrpSpPr>
          <p:cNvPr id="28678" name="Group 21"/>
          <p:cNvGrpSpPr>
            <a:grpSpLocks/>
          </p:cNvGrpSpPr>
          <p:nvPr/>
        </p:nvGrpSpPr>
        <p:grpSpPr bwMode="auto">
          <a:xfrm>
            <a:off x="714375" y="1428750"/>
            <a:ext cx="8143875" cy="1357313"/>
            <a:chOff x="928688" y="4643438"/>
            <a:chExt cx="7429500" cy="1357312"/>
          </a:xfrm>
        </p:grpSpPr>
        <p:sp>
          <p:nvSpPr>
            <p:cNvPr id="28679" name="Oval 20"/>
            <p:cNvSpPr>
              <a:spLocks noChangeArrowheads="1"/>
            </p:cNvSpPr>
            <p:nvPr/>
          </p:nvSpPr>
          <p:spPr bwMode="auto">
            <a:xfrm>
              <a:off x="928688" y="5072063"/>
              <a:ext cx="1071562" cy="928687"/>
            </a:xfrm>
            <a:prstGeom prst="ellipse">
              <a:avLst/>
            </a:prstGeom>
            <a:solidFill>
              <a:schemeClr val="accent1"/>
            </a:solidFill>
            <a:ln w="9525" algn="ctr">
              <a:solidFill>
                <a:schemeClr val="tx1"/>
              </a:solidFill>
              <a:miter lim="800000"/>
              <a:headEnd/>
              <a:tailEnd/>
            </a:ln>
          </p:spPr>
          <p:txBody>
            <a:bodyPr wrap="none"/>
            <a:lstStyle/>
            <a:p>
              <a:pPr algn="ctr"/>
              <a:r>
                <a:rPr lang="en-GB" sz="2000" b="1" u="sng">
                  <a:solidFill>
                    <a:schemeClr val="bg2"/>
                  </a:solidFill>
                </a:rPr>
                <a:t>Child’s </a:t>
              </a:r>
            </a:p>
            <a:p>
              <a:pPr algn="ctr"/>
              <a:r>
                <a:rPr lang="en-GB" sz="2000" b="1" u="sng">
                  <a:solidFill>
                    <a:schemeClr val="bg2"/>
                  </a:solidFill>
                </a:rPr>
                <a:t>Love </a:t>
              </a:r>
            </a:p>
          </p:txBody>
        </p:sp>
        <p:sp>
          <p:nvSpPr>
            <p:cNvPr id="28680" name="Oval 21"/>
            <p:cNvSpPr>
              <a:spLocks noChangeArrowheads="1"/>
            </p:cNvSpPr>
            <p:nvPr/>
          </p:nvSpPr>
          <p:spPr bwMode="auto">
            <a:xfrm>
              <a:off x="2500313" y="5143500"/>
              <a:ext cx="785812" cy="785813"/>
            </a:xfrm>
            <a:prstGeom prst="ellipse">
              <a:avLst/>
            </a:prstGeom>
            <a:solidFill>
              <a:schemeClr val="accent1"/>
            </a:solidFill>
            <a:ln w="9525" algn="ctr">
              <a:solidFill>
                <a:schemeClr val="tx1"/>
              </a:solidFill>
              <a:miter lim="800000"/>
              <a:headEnd/>
              <a:tailEnd/>
            </a:ln>
          </p:spPr>
          <p:txBody>
            <a:bodyPr wrap="none"/>
            <a:lstStyle/>
            <a:p>
              <a:pPr algn="ctr"/>
              <a:r>
                <a:rPr lang="en-GB" b="1" u="sng">
                  <a:solidFill>
                    <a:schemeClr val="bg2"/>
                  </a:solidFill>
                </a:rPr>
                <a:t>P R</a:t>
              </a:r>
            </a:p>
          </p:txBody>
        </p:sp>
        <p:sp>
          <p:nvSpPr>
            <p:cNvPr id="28681" name="Rounded Rectangle 22"/>
            <p:cNvSpPr>
              <a:spLocks noChangeArrowheads="1"/>
            </p:cNvSpPr>
            <p:nvPr/>
          </p:nvSpPr>
          <p:spPr bwMode="auto">
            <a:xfrm>
              <a:off x="2071688" y="5286375"/>
              <a:ext cx="357187" cy="500063"/>
            </a:xfrm>
            <a:prstGeom prst="roundRect">
              <a:avLst>
                <a:gd name="adj" fmla="val 16667"/>
              </a:avLst>
            </a:prstGeom>
            <a:solidFill>
              <a:schemeClr val="accent1"/>
            </a:solidFill>
            <a:ln w="9525" algn="ctr">
              <a:solidFill>
                <a:schemeClr val="tx1"/>
              </a:solidFill>
              <a:miter lim="800000"/>
              <a:headEnd/>
              <a:tailEnd/>
            </a:ln>
          </p:spPr>
          <p:txBody>
            <a:bodyPr wrap="none"/>
            <a:lstStyle/>
            <a:p>
              <a:pPr algn="ctr"/>
              <a:r>
                <a:rPr lang="en-GB" b="1">
                  <a:solidFill>
                    <a:schemeClr val="bg2"/>
                  </a:solidFill>
                </a:rPr>
                <a:t>+</a:t>
              </a:r>
            </a:p>
          </p:txBody>
        </p:sp>
        <p:cxnSp>
          <p:nvCxnSpPr>
            <p:cNvPr id="28682" name="Straight Arrow Connector 23"/>
            <p:cNvCxnSpPr>
              <a:cxnSpLocks noChangeShapeType="1"/>
            </p:cNvCxnSpPr>
            <p:nvPr/>
          </p:nvCxnSpPr>
          <p:spPr bwMode="auto">
            <a:xfrm>
              <a:off x="5000625" y="5572125"/>
              <a:ext cx="2000250" cy="1588"/>
            </a:xfrm>
            <a:prstGeom prst="straightConnector1">
              <a:avLst/>
            </a:prstGeom>
            <a:noFill/>
            <a:ln w="57150" algn="ctr">
              <a:solidFill>
                <a:schemeClr val="tx1"/>
              </a:solidFill>
              <a:miter lim="800000"/>
              <a:headEnd/>
              <a:tailEnd type="arrow" w="med" len="med"/>
            </a:ln>
          </p:spPr>
        </p:cxnSp>
        <p:sp>
          <p:nvSpPr>
            <p:cNvPr id="28683" name="Rounded Rectangle 24"/>
            <p:cNvSpPr>
              <a:spLocks noChangeArrowheads="1"/>
            </p:cNvSpPr>
            <p:nvPr/>
          </p:nvSpPr>
          <p:spPr bwMode="auto">
            <a:xfrm>
              <a:off x="5143500" y="4643438"/>
              <a:ext cx="1357313" cy="857250"/>
            </a:xfrm>
            <a:prstGeom prst="roundRect">
              <a:avLst>
                <a:gd name="adj" fmla="val 16667"/>
              </a:avLst>
            </a:prstGeom>
            <a:solidFill>
              <a:schemeClr val="accent1"/>
            </a:solidFill>
            <a:ln w="9525" algn="ctr">
              <a:solidFill>
                <a:schemeClr val="tx1"/>
              </a:solidFill>
              <a:miter lim="800000"/>
              <a:headEnd/>
              <a:tailEnd/>
            </a:ln>
          </p:spPr>
          <p:txBody>
            <a:bodyPr wrap="none"/>
            <a:lstStyle/>
            <a:p>
              <a:pPr algn="ctr"/>
              <a:r>
                <a:rPr lang="en-GB">
                  <a:solidFill>
                    <a:schemeClr val="bg2"/>
                  </a:solidFill>
                </a:rPr>
                <a:t>Prepares </a:t>
              </a:r>
            </a:p>
            <a:p>
              <a:pPr algn="ctr"/>
              <a:r>
                <a:rPr lang="en-GB">
                  <a:solidFill>
                    <a:schemeClr val="bg2"/>
                  </a:solidFill>
                </a:rPr>
                <a:t>us for</a:t>
              </a:r>
            </a:p>
          </p:txBody>
        </p:sp>
        <p:sp>
          <p:nvSpPr>
            <p:cNvPr id="28684" name="Oval 25"/>
            <p:cNvSpPr>
              <a:spLocks noChangeArrowheads="1"/>
            </p:cNvSpPr>
            <p:nvPr/>
          </p:nvSpPr>
          <p:spPr bwMode="auto">
            <a:xfrm>
              <a:off x="7143750" y="5072063"/>
              <a:ext cx="1214438" cy="928687"/>
            </a:xfrm>
            <a:prstGeom prst="ellipse">
              <a:avLst/>
            </a:prstGeom>
            <a:solidFill>
              <a:schemeClr val="accent1"/>
            </a:solidFill>
            <a:ln w="9525" algn="ctr">
              <a:solidFill>
                <a:schemeClr val="tx1"/>
              </a:solidFill>
              <a:miter lim="800000"/>
              <a:headEnd/>
              <a:tailEnd/>
            </a:ln>
          </p:spPr>
          <p:txBody>
            <a:bodyPr wrap="none"/>
            <a:lstStyle/>
            <a:p>
              <a:pPr algn="ctr"/>
              <a:r>
                <a:rPr lang="en-GB" sz="2000" b="1" u="sng">
                  <a:solidFill>
                    <a:schemeClr val="bg2"/>
                  </a:solidFill>
                </a:rPr>
                <a:t>Parenting </a:t>
              </a:r>
            </a:p>
            <a:p>
              <a:pPr algn="ctr"/>
              <a:r>
                <a:rPr lang="en-GB" sz="2000" b="1" u="sng">
                  <a:solidFill>
                    <a:schemeClr val="bg2"/>
                  </a:solidFill>
                </a:rPr>
                <a:t>Love </a:t>
              </a:r>
            </a:p>
          </p:txBody>
        </p:sp>
        <p:sp>
          <p:nvSpPr>
            <p:cNvPr id="28685" name="Oval 26"/>
            <p:cNvSpPr>
              <a:spLocks noChangeArrowheads="1"/>
            </p:cNvSpPr>
            <p:nvPr/>
          </p:nvSpPr>
          <p:spPr bwMode="auto">
            <a:xfrm>
              <a:off x="3857625" y="5072063"/>
              <a:ext cx="1071563" cy="928687"/>
            </a:xfrm>
            <a:prstGeom prst="ellipse">
              <a:avLst/>
            </a:prstGeom>
            <a:solidFill>
              <a:schemeClr val="accent1"/>
            </a:solidFill>
            <a:ln w="9525" algn="ctr">
              <a:solidFill>
                <a:schemeClr val="tx1"/>
              </a:solidFill>
              <a:miter lim="800000"/>
              <a:headEnd/>
              <a:tailEnd/>
            </a:ln>
          </p:spPr>
          <p:txBody>
            <a:bodyPr wrap="none"/>
            <a:lstStyle/>
            <a:p>
              <a:pPr algn="ctr"/>
              <a:r>
                <a:rPr lang="en-GB" sz="2000" b="1" u="sng">
                  <a:solidFill>
                    <a:schemeClr val="bg2"/>
                  </a:solidFill>
                </a:rPr>
                <a:t>Couple </a:t>
              </a:r>
            </a:p>
            <a:p>
              <a:pPr algn="ctr"/>
              <a:r>
                <a:rPr lang="en-GB" sz="2000" b="1" u="sng">
                  <a:solidFill>
                    <a:schemeClr val="bg2"/>
                  </a:solidFill>
                </a:rPr>
                <a:t>Love </a:t>
              </a:r>
            </a:p>
          </p:txBody>
        </p:sp>
        <p:sp>
          <p:nvSpPr>
            <p:cNvPr id="28686" name="Rounded Rectangle 27"/>
            <p:cNvSpPr>
              <a:spLocks noChangeArrowheads="1"/>
            </p:cNvSpPr>
            <p:nvPr/>
          </p:nvSpPr>
          <p:spPr bwMode="auto">
            <a:xfrm>
              <a:off x="3429000" y="5286375"/>
              <a:ext cx="357188" cy="500063"/>
            </a:xfrm>
            <a:prstGeom prst="roundRect">
              <a:avLst>
                <a:gd name="adj" fmla="val 16667"/>
              </a:avLst>
            </a:prstGeom>
            <a:solidFill>
              <a:schemeClr val="accent1"/>
            </a:solidFill>
            <a:ln w="9525" algn="ctr">
              <a:solidFill>
                <a:schemeClr val="tx1"/>
              </a:solidFill>
              <a:miter lim="800000"/>
              <a:headEnd/>
              <a:tailEnd/>
            </a:ln>
          </p:spPr>
          <p:txBody>
            <a:bodyPr wrap="none"/>
            <a:lstStyle/>
            <a:p>
              <a:pPr algn="ctr"/>
              <a:r>
                <a:rPr lang="en-GB" b="1">
                  <a:solidFill>
                    <a:schemeClr val="bg2"/>
                  </a:solidFill>
                </a:rPr>
                <a:t>+</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00063" y="274638"/>
            <a:ext cx="8186737" cy="1143000"/>
          </a:xfrm>
        </p:spPr>
        <p:txBody>
          <a:bodyPr/>
          <a:lstStyle/>
          <a:p>
            <a:pPr algn="ctr"/>
            <a:r>
              <a:rPr lang="en-GB" b="1" u="sng" smtClean="0">
                <a:solidFill>
                  <a:schemeClr val="tx1"/>
                </a:solidFill>
              </a:rPr>
              <a:t>Book – The Development of A Person</a:t>
            </a:r>
          </a:p>
        </p:txBody>
      </p:sp>
      <p:sp>
        <p:nvSpPr>
          <p:cNvPr id="29699" name="Content Placeholder 2"/>
          <p:cNvSpPr>
            <a:spLocks noGrp="1"/>
          </p:cNvSpPr>
          <p:nvPr>
            <p:ph sz="quarter" idx="1"/>
          </p:nvPr>
        </p:nvSpPr>
        <p:spPr>
          <a:xfrm>
            <a:off x="428625" y="1285875"/>
            <a:ext cx="8429625" cy="4733925"/>
          </a:xfrm>
        </p:spPr>
        <p:txBody>
          <a:bodyPr/>
          <a:lstStyle/>
          <a:p>
            <a:pPr marL="0" indent="0">
              <a:buFont typeface="Wingdings 2" pitchFamily="18" charset="2"/>
              <a:buNone/>
            </a:pPr>
            <a:r>
              <a:rPr lang="en-GB" sz="2800" dirty="0" smtClean="0"/>
              <a:t>If we were to identify one key factor that stands out as being of most importance in the development of a healthy, well-balanced child – it is the mother’s feelings towards her child at the age of two. If she can shows fondness and admiration for the child, and if she can show she enjoys the child through smiles, playfulness and encouragement – then that child has the best chance of developing healthy self-respect – healthy self-respect that will give the child the internal ability to want to go out and succeed, to pick themselves up when it gets tough, to always to believe in him or herself.  </a:t>
            </a:r>
          </a:p>
        </p:txBody>
      </p:sp>
      <p:sp>
        <p:nvSpPr>
          <p:cNvPr id="5" name="Slide Number Placeholder 4"/>
          <p:cNvSpPr>
            <a:spLocks noGrp="1"/>
          </p:cNvSpPr>
          <p:nvPr>
            <p:ph type="sldNum" sz="quarter" idx="12"/>
          </p:nvPr>
        </p:nvSpPr>
        <p:spPr/>
        <p:txBody>
          <a:bodyPr/>
          <a:lstStyle/>
          <a:p>
            <a:pPr>
              <a:defRPr/>
            </a:pPr>
            <a:fld id="{F016336C-E915-4015-897E-5239D345BD9F}"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71500" y="500063"/>
            <a:ext cx="8129588" cy="1143000"/>
          </a:xfrm>
        </p:spPr>
        <p:txBody>
          <a:bodyPr/>
          <a:lstStyle/>
          <a:p>
            <a:pPr algn="ctr"/>
            <a:r>
              <a:rPr lang="en-GB" b="1" u="sng" smtClean="0">
                <a:solidFill>
                  <a:schemeClr val="tx1"/>
                </a:solidFill>
              </a:rPr>
              <a:t>Now the Feminine Side Of Life - Her Ancestral Tribal Roots</a:t>
            </a:r>
          </a:p>
        </p:txBody>
      </p:sp>
      <p:sp>
        <p:nvSpPr>
          <p:cNvPr id="30723" name="Content Placeholder 2"/>
          <p:cNvSpPr>
            <a:spLocks noGrp="1"/>
          </p:cNvSpPr>
          <p:nvPr>
            <p:ph sz="quarter" idx="1"/>
          </p:nvPr>
        </p:nvSpPr>
        <p:spPr>
          <a:xfrm>
            <a:off x="285750" y="1643063"/>
            <a:ext cx="8715375" cy="4572000"/>
          </a:xfrm>
        </p:spPr>
        <p:txBody>
          <a:bodyPr/>
          <a:lstStyle/>
          <a:p>
            <a:r>
              <a:rPr lang="en-GB" sz="2800" smtClean="0"/>
              <a:t>She stayed home to look after the children and home</a:t>
            </a:r>
          </a:p>
          <a:p>
            <a:r>
              <a:rPr lang="en-GB" sz="2800" smtClean="0"/>
              <a:t>She was surrounded by other women in the same situation; women who </a:t>
            </a:r>
            <a:r>
              <a:rPr lang="en-GB" sz="2800" b="1" u="sng" smtClean="0"/>
              <a:t>she shared with constantly </a:t>
            </a:r>
            <a:r>
              <a:rPr lang="en-GB" sz="2800" smtClean="0"/>
              <a:t>as the day went on, </a:t>
            </a:r>
            <a:r>
              <a:rPr lang="en-GB" sz="2800" b="1" u="sng" smtClean="0"/>
              <a:t>women who she did things with </a:t>
            </a:r>
            <a:r>
              <a:rPr lang="en-GB" sz="2800" smtClean="0"/>
              <a:t>and shared her life with until her partner returned. </a:t>
            </a:r>
          </a:p>
          <a:p>
            <a:r>
              <a:rPr lang="en-GB" sz="2800" smtClean="0"/>
              <a:t>At </a:t>
            </a:r>
            <a:r>
              <a:rPr lang="en-GB" sz="2800" u="sng" smtClean="0"/>
              <a:t>difficult moments </a:t>
            </a:r>
            <a:r>
              <a:rPr lang="en-GB" sz="2800" smtClean="0"/>
              <a:t>she had her extended family and neighbours to rely on because her partner was away. </a:t>
            </a:r>
          </a:p>
          <a:p>
            <a:r>
              <a:rPr lang="en-GB" sz="2800" smtClean="0"/>
              <a:t>Her joys were being connected with others, being able to share her concerns in a community that supported her, and doing life’s chores together</a:t>
            </a:r>
            <a:endParaRPr lang="en-GB" sz="3200" smtClean="0"/>
          </a:p>
          <a:p>
            <a:endParaRPr lang="en-GB" smtClean="0"/>
          </a:p>
        </p:txBody>
      </p:sp>
      <p:sp>
        <p:nvSpPr>
          <p:cNvPr id="5" name="Slide Number Placeholder 4"/>
          <p:cNvSpPr>
            <a:spLocks noGrp="1"/>
          </p:cNvSpPr>
          <p:nvPr>
            <p:ph type="sldNum" sz="quarter" idx="12"/>
          </p:nvPr>
        </p:nvSpPr>
        <p:spPr/>
        <p:txBody>
          <a:bodyPr/>
          <a:lstStyle/>
          <a:p>
            <a:pPr>
              <a:defRPr/>
            </a:pPr>
            <a:fld id="{B2CB90D8-E4F4-4F3F-8DC1-0DD402AE29E3}"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357188" y="500063"/>
            <a:ext cx="8329612" cy="796925"/>
          </a:xfrm>
        </p:spPr>
        <p:txBody>
          <a:bodyPr/>
          <a:lstStyle/>
          <a:p>
            <a:pPr algn="ctr" eaLnBrk="1" hangingPunct="1"/>
            <a:r>
              <a:rPr lang="fi-FI" sz="3200" b="1" u="sng" smtClean="0">
                <a:solidFill>
                  <a:schemeClr val="tx1"/>
                </a:solidFill>
              </a:rPr>
              <a:t>Her Main Happiness/Reward Hormone: Oxytocin</a:t>
            </a:r>
            <a:r>
              <a:rPr lang="fi-FI" sz="3200" smtClean="0">
                <a:solidFill>
                  <a:schemeClr val="tx1"/>
                </a:solidFill>
              </a:rPr>
              <a:t> </a:t>
            </a:r>
            <a:endParaRPr lang="en-GB" sz="320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14DBF15B-278B-410A-B9E1-301D7DCB4EBB}" type="slidenum">
              <a:rPr lang="en-US"/>
              <a:pPr>
                <a:defRPr/>
              </a:pPr>
              <a:t>23</a:t>
            </a:fld>
            <a:endParaRPr lang="en-US"/>
          </a:p>
        </p:txBody>
      </p:sp>
      <p:sp>
        <p:nvSpPr>
          <p:cNvPr id="119811" name="Rectangle 3"/>
          <p:cNvSpPr>
            <a:spLocks noGrp="1" noChangeArrowheads="1"/>
          </p:cNvSpPr>
          <p:nvPr>
            <p:ph sz="quarter" idx="1"/>
          </p:nvPr>
        </p:nvSpPr>
        <p:spPr>
          <a:xfrm>
            <a:off x="214313" y="1428750"/>
            <a:ext cx="8715375" cy="4786313"/>
          </a:xfrm>
        </p:spPr>
        <p:txBody>
          <a:bodyPr>
            <a:normAutofit/>
          </a:bodyPr>
          <a:lstStyle/>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An female body produces about 5–10 times more oxytocin than a male body</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Oxytocin drives her body’s energy level and gives her a sense of well-being and happiness</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When more of it is released, oxytocin creates a deeper feeling of trust, connectivity, sexual arousal, generosity, caring, empathy, love and less anxiety.</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Oxytocin is low = unhappy, anxious, stressed wife </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At the point of ejaculation men get a rush of oxytocin – a sense of oneness with his wife.</a:t>
            </a:r>
          </a:p>
          <a:p>
            <a:pPr marL="274320" indent="-274320" eaLnBrk="1" fontAlgn="auto" hangingPunct="1">
              <a:lnSpc>
                <a:spcPct val="90000"/>
              </a:lnSpc>
              <a:spcBef>
                <a:spcPts val="580"/>
              </a:spcBef>
              <a:spcAft>
                <a:spcPts val="0"/>
              </a:spcAft>
              <a:buFontTx/>
              <a:buNone/>
              <a:defRPr/>
            </a:pPr>
            <a:r>
              <a:rPr lang="en-GB" sz="2000" b="1" dirty="0" smtClean="0"/>
              <a:t>http://themarriagebed.com/pages/biology/female/female-oxytocin.shtml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274638"/>
            <a:ext cx="7772400" cy="654050"/>
          </a:xfrm>
        </p:spPr>
        <p:txBody>
          <a:bodyPr/>
          <a:lstStyle/>
          <a:p>
            <a:pPr algn="ctr" eaLnBrk="1" hangingPunct="1"/>
            <a:r>
              <a:rPr lang="en-GB" b="1" u="sng" smtClean="0">
                <a:solidFill>
                  <a:schemeClr val="tx1"/>
                </a:solidFill>
              </a:rPr>
              <a:t>Oxytocin</a:t>
            </a:r>
          </a:p>
        </p:txBody>
      </p:sp>
      <p:sp>
        <p:nvSpPr>
          <p:cNvPr id="32771" name="Content Placeholder 2"/>
          <p:cNvSpPr>
            <a:spLocks noGrp="1"/>
          </p:cNvSpPr>
          <p:nvPr>
            <p:ph sz="quarter" idx="1"/>
          </p:nvPr>
        </p:nvSpPr>
        <p:spPr>
          <a:xfrm>
            <a:off x="428625" y="928688"/>
            <a:ext cx="5500688" cy="5092600"/>
          </a:xfrm>
        </p:spPr>
        <p:txBody>
          <a:bodyPr/>
          <a:lstStyle/>
          <a:p>
            <a:pPr marL="0" indent="0" algn="ctr" eaLnBrk="1" hangingPunct="1">
              <a:buFont typeface="Wingdings 2" pitchFamily="18" charset="2"/>
              <a:buNone/>
            </a:pPr>
            <a:r>
              <a:rPr lang="en-GB" sz="3600" b="1" u="sng" dirty="0" smtClean="0"/>
              <a:t>Discuss: </a:t>
            </a:r>
          </a:p>
          <a:p>
            <a:pPr marL="0" indent="0" eaLnBrk="1" hangingPunct="1">
              <a:buFont typeface="Wingdings 2" pitchFamily="18" charset="2"/>
              <a:buNone/>
            </a:pPr>
            <a:r>
              <a:rPr lang="en-GB" sz="3600" dirty="0" smtClean="0"/>
              <a:t>What kind of attitudes, words, or activities might male partners offer their beloved so that they release higher levels of oxytocin in them – so she wants to bond with him in deeper ways</a:t>
            </a:r>
          </a:p>
        </p:txBody>
      </p:sp>
      <p:sp>
        <p:nvSpPr>
          <p:cNvPr id="5" name="Slide Number Placeholder 4"/>
          <p:cNvSpPr>
            <a:spLocks noGrp="1"/>
          </p:cNvSpPr>
          <p:nvPr>
            <p:ph type="sldNum" sz="quarter" idx="12"/>
          </p:nvPr>
        </p:nvSpPr>
        <p:spPr/>
        <p:txBody>
          <a:bodyPr/>
          <a:lstStyle/>
          <a:p>
            <a:pPr>
              <a:defRPr/>
            </a:pPr>
            <a:fld id="{CC806EB2-456C-44E1-8A9F-E425E7CD9999}" type="slidenum">
              <a:rPr lang="en-US" smtClean="0"/>
              <a:pPr>
                <a:defRPr/>
              </a:pPr>
              <a:t>24</a:t>
            </a:fld>
            <a:endParaRPr lang="en-US"/>
          </a:p>
        </p:txBody>
      </p:sp>
      <p:pic>
        <p:nvPicPr>
          <p:cNvPr id="32774" name="Picture 7"/>
          <p:cNvPicPr>
            <a:picLocks noChangeAspect="1" noChangeArrowheads="1"/>
          </p:cNvPicPr>
          <p:nvPr/>
        </p:nvPicPr>
        <p:blipFill>
          <a:blip r:embed="rId2" cstate="print"/>
          <a:srcRect/>
          <a:stretch>
            <a:fillRect/>
          </a:stretch>
        </p:blipFill>
        <p:spPr bwMode="auto">
          <a:xfrm>
            <a:off x="5857875" y="1571625"/>
            <a:ext cx="3003550" cy="38576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Large confetti"/>
          <p:cNvSpPr>
            <a:spLocks noGrp="1" noChangeArrowheads="1"/>
          </p:cNvSpPr>
          <p:nvPr>
            <p:ph type="title"/>
          </p:nvPr>
        </p:nvSpPr>
        <p:spPr>
          <a:xfrm>
            <a:off x="228600" y="212725"/>
            <a:ext cx="8763000" cy="930275"/>
          </a:xfrm>
        </p:spPr>
        <p:txBody>
          <a:bodyPr/>
          <a:lstStyle/>
          <a:p>
            <a:pPr algn="ctr" eaLnBrk="1" hangingPunct="1"/>
            <a:r>
              <a:rPr lang="en-US" sz="2800" b="1" u="sng" smtClean="0">
                <a:solidFill>
                  <a:schemeClr val="tx1"/>
                </a:solidFill>
                <a:cs typeface="Times New Roman" pitchFamily="18" charset="0"/>
              </a:rPr>
              <a:t>What The Experts Say: </a:t>
            </a:r>
            <a:br>
              <a:rPr lang="en-US" sz="2800" b="1" u="sng" smtClean="0">
                <a:solidFill>
                  <a:schemeClr val="tx1"/>
                </a:solidFill>
                <a:cs typeface="Times New Roman" pitchFamily="18" charset="0"/>
              </a:rPr>
            </a:br>
            <a:r>
              <a:rPr lang="en-US" sz="2800" b="1" u="sng" smtClean="0">
                <a:solidFill>
                  <a:schemeClr val="tx1"/>
                </a:solidFill>
                <a:cs typeface="Times New Roman" pitchFamily="18" charset="0"/>
              </a:rPr>
              <a:t>Oxytocin is released through</a:t>
            </a:r>
            <a:endParaRPr lang="en-GB" sz="2800" b="1" u="sng" smtClean="0">
              <a:solidFill>
                <a:schemeClr val="tx1"/>
              </a:solidFill>
              <a:cs typeface="Times New Roman" pitchFamily="18" charset="0"/>
            </a:endParaRPr>
          </a:p>
        </p:txBody>
      </p:sp>
      <p:sp>
        <p:nvSpPr>
          <p:cNvPr id="5" name="Rectangle 1033" descr="Large confetti"/>
          <p:cNvSpPr>
            <a:spLocks noGrp="1" noChangeArrowheads="1"/>
          </p:cNvSpPr>
          <p:nvPr>
            <p:ph type="sldNum" sz="quarter" idx="12"/>
          </p:nvPr>
        </p:nvSpPr>
        <p:spPr/>
        <p:txBody>
          <a:bodyPr/>
          <a:lstStyle/>
          <a:p>
            <a:pPr>
              <a:defRPr/>
            </a:pPr>
            <a:fld id="{1C3C1683-F463-4519-8997-EB0821F21EE0}" type="slidenum">
              <a:rPr lang="en-US"/>
              <a:pPr>
                <a:defRPr/>
              </a:pPr>
              <a:t>25</a:t>
            </a:fld>
            <a:endParaRPr lang="en-US"/>
          </a:p>
        </p:txBody>
      </p:sp>
      <p:sp>
        <p:nvSpPr>
          <p:cNvPr id="33796" name="Rectangle 3"/>
          <p:cNvSpPr>
            <a:spLocks noGrp="1" noChangeArrowheads="1"/>
          </p:cNvSpPr>
          <p:nvPr>
            <p:ph sz="quarter" idx="1"/>
          </p:nvPr>
        </p:nvSpPr>
        <p:spPr>
          <a:xfrm>
            <a:off x="304800" y="1285874"/>
            <a:ext cx="8610600" cy="5023445"/>
          </a:xfrm>
        </p:spPr>
        <p:txBody>
          <a:bodyPr/>
          <a:lstStyle/>
          <a:p>
            <a:pPr marL="377825" indent="-377825" eaLnBrk="1" hangingPunct="1">
              <a:lnSpc>
                <a:spcPct val="90000"/>
              </a:lnSpc>
              <a:buClr>
                <a:schemeClr val="tx1"/>
              </a:buClr>
              <a:buSzPct val="111000"/>
              <a:buFont typeface="Wingdings" pitchFamily="2" charset="2"/>
              <a:buChar char="§"/>
            </a:pPr>
            <a:r>
              <a:rPr lang="en-US" sz="2800" b="1" u="sng" dirty="0" smtClean="0">
                <a:cs typeface="Times New Roman" pitchFamily="18" charset="0"/>
              </a:rPr>
              <a:t>Valuing her ‘spirit of homebuilding’ </a:t>
            </a:r>
            <a:r>
              <a:rPr lang="en-US" sz="2800" dirty="0" smtClean="0">
                <a:cs typeface="Times New Roman" pitchFamily="18" charset="0"/>
              </a:rPr>
              <a:t>– by </a:t>
            </a:r>
            <a:r>
              <a:rPr lang="en-US" sz="2800" u="sng" dirty="0" smtClean="0">
                <a:cs typeface="Times New Roman" pitchFamily="18" charset="0"/>
              </a:rPr>
              <a:t>working together</a:t>
            </a:r>
            <a:r>
              <a:rPr lang="en-US" sz="2800" dirty="0" smtClean="0">
                <a:cs typeface="Times New Roman" pitchFamily="18" charset="0"/>
              </a:rPr>
              <a:t> to build a nice home and good home culture to raise your children</a:t>
            </a:r>
          </a:p>
          <a:p>
            <a:pPr marL="377825" indent="-377825" eaLnBrk="1" hangingPunct="1">
              <a:lnSpc>
                <a:spcPct val="90000"/>
              </a:lnSpc>
              <a:buClr>
                <a:schemeClr val="tx1"/>
              </a:buClr>
              <a:buSzPct val="111000"/>
              <a:buFont typeface="Wingdings" pitchFamily="2" charset="2"/>
              <a:buChar char="§"/>
            </a:pPr>
            <a:r>
              <a:rPr lang="en-US" sz="2800" b="1" u="sng" dirty="0" smtClean="0">
                <a:cs typeface="Times New Roman" pitchFamily="18" charset="0"/>
              </a:rPr>
              <a:t>Spending time together - connecting with her – talking, cooking, shopping, walking </a:t>
            </a:r>
            <a:r>
              <a:rPr lang="en-US" sz="2800" dirty="0" smtClean="0">
                <a:cs typeface="Times New Roman" pitchFamily="18" charset="0"/>
              </a:rPr>
              <a:t>– we do it together just like those tribal days</a:t>
            </a:r>
          </a:p>
          <a:p>
            <a:pPr marL="377825" indent="-377825" eaLnBrk="1" hangingPunct="1">
              <a:lnSpc>
                <a:spcPct val="90000"/>
              </a:lnSpc>
              <a:buClr>
                <a:schemeClr val="tx1"/>
              </a:buClr>
              <a:buSzPct val="111000"/>
              <a:buFont typeface="Wingdings" pitchFamily="2" charset="2"/>
              <a:buChar char="§"/>
            </a:pPr>
            <a:r>
              <a:rPr lang="en-GB" sz="2800" b="1" u="sng" dirty="0" smtClean="0">
                <a:cs typeface="Times New Roman" pitchFamily="18" charset="0"/>
              </a:rPr>
              <a:t>Cherish her - she’s special </a:t>
            </a:r>
            <a:r>
              <a:rPr lang="en-GB" sz="2800" dirty="0" smtClean="0">
                <a:cs typeface="Times New Roman" pitchFamily="18" charset="0"/>
              </a:rPr>
              <a:t>– show affection, small gifts, thinking about her during the day</a:t>
            </a:r>
          </a:p>
          <a:p>
            <a:pPr marL="377825" indent="-377825" eaLnBrk="1" hangingPunct="1">
              <a:lnSpc>
                <a:spcPct val="90000"/>
              </a:lnSpc>
              <a:buClr>
                <a:schemeClr val="tx1"/>
              </a:buClr>
              <a:buSzPct val="111000"/>
              <a:buFont typeface="Wingdings" pitchFamily="2" charset="2"/>
              <a:buChar char="§"/>
            </a:pPr>
            <a:r>
              <a:rPr lang="en-GB" sz="2800" b="1" u="sng" dirty="0" smtClean="0">
                <a:cs typeface="Times New Roman" pitchFamily="18" charset="0"/>
              </a:rPr>
              <a:t>By wanting her sexually,  passionately</a:t>
            </a:r>
          </a:p>
          <a:p>
            <a:pPr marL="377825" indent="-377825" eaLnBrk="1" hangingPunct="1">
              <a:lnSpc>
                <a:spcPct val="90000"/>
              </a:lnSpc>
              <a:buClr>
                <a:schemeClr val="tx1"/>
              </a:buClr>
              <a:buSzPct val="111000"/>
              <a:buFont typeface="Wingdings" pitchFamily="2" charset="2"/>
              <a:buChar char="§"/>
            </a:pPr>
            <a:r>
              <a:rPr lang="en-US" sz="2800" dirty="0" smtClean="0">
                <a:cs typeface="Times New Roman" pitchFamily="18" charset="0"/>
              </a:rPr>
              <a:t>Understanding her feminine desire for your masculine </a:t>
            </a:r>
            <a:r>
              <a:rPr lang="en-US" sz="2800" b="1" u="sng" dirty="0" smtClean="0">
                <a:cs typeface="Times New Roman" pitchFamily="18" charset="0"/>
              </a:rPr>
              <a:t>protection</a:t>
            </a:r>
          </a:p>
          <a:p>
            <a:pPr marL="377825" indent="-377825" eaLnBrk="1" hangingPunct="1">
              <a:lnSpc>
                <a:spcPct val="90000"/>
              </a:lnSpc>
              <a:buClr>
                <a:schemeClr val="tx1"/>
              </a:buClr>
              <a:buSzPct val="111000"/>
              <a:buFont typeface="Wingdings" pitchFamily="2" charset="2"/>
              <a:buChar char="§"/>
            </a:pPr>
            <a:r>
              <a:rPr lang="en-US" sz="2800" dirty="0" smtClean="0">
                <a:cs typeface="Times New Roman" pitchFamily="18" charset="0"/>
              </a:rPr>
              <a:t>By showing her </a:t>
            </a:r>
            <a:r>
              <a:rPr lang="en-US" sz="2800" b="1" u="sng" dirty="0" smtClean="0">
                <a:cs typeface="Times New Roman" pitchFamily="18" charset="0"/>
              </a:rPr>
              <a:t>honesty and </a:t>
            </a:r>
            <a:r>
              <a:rPr lang="en-GB" sz="2800" b="1" u="sng" dirty="0" smtClean="0">
                <a:cs typeface="Times New Roman" pitchFamily="18" charset="0"/>
              </a:rPr>
              <a:t>loyalty</a:t>
            </a:r>
          </a:p>
        </p:txBody>
      </p:sp>
      <p:sp>
        <p:nvSpPr>
          <p:cNvPr id="33797" name="Rectangle 4"/>
          <p:cNvSpPr>
            <a:spLocks noChangeArrowheads="1"/>
          </p:cNvSpPr>
          <p:nvPr/>
        </p:nvSpPr>
        <p:spPr bwMode="auto">
          <a:xfrm>
            <a:off x="3619500" y="2476500"/>
            <a:ext cx="9144000" cy="0"/>
          </a:xfrm>
          <a:prstGeom prst="rect">
            <a:avLst/>
          </a:prstGeom>
          <a:noFill/>
          <a:ln w="12700" cap="sq">
            <a:noFill/>
            <a:miter lim="800000"/>
            <a:headEnd type="none" w="sm" len="sm"/>
            <a:tailEnd type="none" w="sm" len="sm"/>
          </a:ln>
        </p:spPr>
        <p:txBody>
          <a:bodyPr>
            <a:spAutoFit/>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625" y="274638"/>
            <a:ext cx="8258175" cy="1143000"/>
          </a:xfrm>
        </p:spPr>
        <p:txBody>
          <a:bodyPr/>
          <a:lstStyle/>
          <a:p>
            <a:pPr algn="ctr"/>
            <a:r>
              <a:rPr lang="fi-FI" u="sng" smtClean="0">
                <a:solidFill>
                  <a:schemeClr val="tx1"/>
                </a:solidFill>
              </a:rPr>
              <a:t>a) Valuing Her Spirit of Home building – Creating a home together</a:t>
            </a:r>
            <a:endParaRPr lang="en-GB" smtClean="0"/>
          </a:p>
        </p:txBody>
      </p:sp>
      <p:sp>
        <p:nvSpPr>
          <p:cNvPr id="34819" name="Content Placeholder 2"/>
          <p:cNvSpPr>
            <a:spLocks noGrp="1"/>
          </p:cNvSpPr>
          <p:nvPr>
            <p:ph sz="quarter" idx="1"/>
          </p:nvPr>
        </p:nvSpPr>
        <p:spPr>
          <a:xfrm>
            <a:off x="214313" y="1285875"/>
            <a:ext cx="8715375" cy="4714875"/>
          </a:xfrm>
        </p:spPr>
        <p:txBody>
          <a:bodyPr/>
          <a:lstStyle/>
          <a:p>
            <a:pPr eaLnBrk="1" hangingPunct="1"/>
            <a:r>
              <a:rPr lang="en-GB" dirty="0" smtClean="0"/>
              <a:t>The spirit of motherhood develops quickly in many women as they move from being single to being connected – from being a party girl or independent women with her own goals to suddenly worrying about curtains, furniture, and children.  </a:t>
            </a:r>
          </a:p>
          <a:p>
            <a:pPr eaLnBrk="1" hangingPunct="1"/>
            <a:r>
              <a:rPr lang="en-GB" dirty="0" smtClean="0"/>
              <a:t>It is in the spirit of motherhood that the strong left/right brain connectivity comes most into play – multitasking, being concerned about small problems, etc.  </a:t>
            </a:r>
          </a:p>
          <a:p>
            <a:pPr eaLnBrk="1" hangingPunct="1"/>
            <a:r>
              <a:rPr lang="en-GB" dirty="0" smtClean="0"/>
              <a:t>Part of the spirit of motherhood is the spirit of homebuilding. It is sometimes the most powerful force at work within the couple relationship – </a:t>
            </a:r>
            <a:r>
              <a:rPr lang="en-GB" b="1" u="sng" dirty="0" smtClean="0"/>
              <a:t>for many women will sacrifice couple love if they feel that their partner is not supporting their desire to build a home and a family she can be proud of</a:t>
            </a:r>
            <a:r>
              <a:rPr lang="en-GB" dirty="0" smtClean="0"/>
              <a:t>.</a:t>
            </a:r>
          </a:p>
          <a:p>
            <a:endParaRPr lang="en-GB" dirty="0" smtClean="0"/>
          </a:p>
        </p:txBody>
      </p:sp>
      <p:sp>
        <p:nvSpPr>
          <p:cNvPr id="5" name="Slide Number Placeholder 4"/>
          <p:cNvSpPr>
            <a:spLocks noGrp="1"/>
          </p:cNvSpPr>
          <p:nvPr>
            <p:ph type="sldNum" sz="quarter" idx="12"/>
          </p:nvPr>
        </p:nvSpPr>
        <p:spPr/>
        <p:txBody>
          <a:bodyPr/>
          <a:lstStyle/>
          <a:p>
            <a:pPr>
              <a:defRPr/>
            </a:pPr>
            <a:fld id="{A51F2465-95CE-452F-9FD3-1092D7D82E1B}"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Large confetti"/>
          <p:cNvSpPr>
            <a:spLocks noGrp="1" noChangeArrowheads="1"/>
          </p:cNvSpPr>
          <p:nvPr>
            <p:ph type="title"/>
          </p:nvPr>
        </p:nvSpPr>
        <p:spPr>
          <a:xfrm>
            <a:off x="571500" y="274638"/>
            <a:ext cx="8115300" cy="1225550"/>
          </a:xfrm>
        </p:spPr>
        <p:txBody>
          <a:bodyPr/>
          <a:lstStyle/>
          <a:p>
            <a:pPr algn="ctr" eaLnBrk="1" hangingPunct="1"/>
            <a:r>
              <a:rPr lang="fi-FI" u="sng" smtClean="0">
                <a:solidFill>
                  <a:schemeClr val="tx1"/>
                </a:solidFill>
              </a:rPr>
              <a:t>a) Valuing Her Spirit of Home Building – Creating a home together</a:t>
            </a:r>
            <a:endParaRPr lang="en-GB"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0641F749-4E5C-4BED-A122-67774D91D089}" type="slidenum">
              <a:rPr lang="en-US"/>
              <a:pPr>
                <a:defRPr/>
              </a:pPr>
              <a:t>27</a:t>
            </a:fld>
            <a:endParaRPr lang="en-US"/>
          </a:p>
        </p:txBody>
      </p:sp>
      <p:sp>
        <p:nvSpPr>
          <p:cNvPr id="35844" name="Rectangle 3"/>
          <p:cNvSpPr>
            <a:spLocks noGrp="1" noChangeArrowheads="1"/>
          </p:cNvSpPr>
          <p:nvPr>
            <p:ph sz="quarter" idx="1"/>
          </p:nvPr>
        </p:nvSpPr>
        <p:spPr>
          <a:xfrm>
            <a:off x="381000" y="1571625"/>
            <a:ext cx="8548688" cy="4524375"/>
          </a:xfrm>
        </p:spPr>
        <p:txBody>
          <a:bodyPr/>
          <a:lstStyle/>
          <a:p>
            <a:pPr eaLnBrk="1" hangingPunct="1">
              <a:lnSpc>
                <a:spcPct val="90000"/>
              </a:lnSpc>
              <a:buClr>
                <a:schemeClr val="tx1"/>
              </a:buClr>
            </a:pPr>
            <a:r>
              <a:rPr lang="fi-FI" sz="3200" smtClean="0"/>
              <a:t>Men can show they value their partner’s desire for a good home by</a:t>
            </a:r>
          </a:p>
          <a:p>
            <a:pPr lvl="1" eaLnBrk="1" hangingPunct="1">
              <a:lnSpc>
                <a:spcPct val="90000"/>
              </a:lnSpc>
              <a:buClr>
                <a:schemeClr val="tx1"/>
              </a:buClr>
            </a:pPr>
            <a:r>
              <a:rPr lang="fi-FI" sz="2800" smtClean="0"/>
              <a:t>bringing home the pay packet, </a:t>
            </a:r>
          </a:p>
          <a:p>
            <a:pPr lvl="1" eaLnBrk="1" hangingPunct="1">
              <a:lnSpc>
                <a:spcPct val="90000"/>
              </a:lnSpc>
              <a:buClr>
                <a:schemeClr val="tx1"/>
              </a:buClr>
            </a:pPr>
            <a:r>
              <a:rPr lang="fi-FI" sz="2800" smtClean="0"/>
              <a:t>helping round the home, </a:t>
            </a:r>
          </a:p>
          <a:p>
            <a:pPr lvl="1" eaLnBrk="1" hangingPunct="1">
              <a:lnSpc>
                <a:spcPct val="90000"/>
              </a:lnSpc>
              <a:buClr>
                <a:schemeClr val="tx1"/>
              </a:buClr>
            </a:pPr>
            <a:r>
              <a:rPr lang="fi-FI" sz="2800" smtClean="0"/>
              <a:t>taking care of the children, </a:t>
            </a:r>
          </a:p>
          <a:p>
            <a:pPr lvl="1" eaLnBrk="1" hangingPunct="1">
              <a:lnSpc>
                <a:spcPct val="90000"/>
              </a:lnSpc>
              <a:buClr>
                <a:schemeClr val="tx1"/>
              </a:buClr>
            </a:pPr>
            <a:r>
              <a:rPr lang="fi-FI" sz="2800" smtClean="0"/>
              <a:t>supporting her when she’s choosing home furnishings, </a:t>
            </a:r>
          </a:p>
          <a:p>
            <a:pPr lvl="1" eaLnBrk="1" hangingPunct="1">
              <a:lnSpc>
                <a:spcPct val="90000"/>
              </a:lnSpc>
              <a:buClr>
                <a:schemeClr val="tx1"/>
              </a:buClr>
            </a:pPr>
            <a:r>
              <a:rPr lang="fi-FI" sz="2800" smtClean="0"/>
              <a:t>quickly fixing things that need fixing, etc. </a:t>
            </a:r>
          </a:p>
          <a:p>
            <a:pPr eaLnBrk="1" hangingPunct="1">
              <a:lnSpc>
                <a:spcPct val="90000"/>
              </a:lnSpc>
              <a:buClr>
                <a:schemeClr val="tx1"/>
              </a:buClr>
            </a:pPr>
            <a:r>
              <a:rPr lang="fi-FI" sz="3200" smtClean="0"/>
              <a:t>When she feels supported in these ways oxytocin is released – making her a happier woman.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a:xfrm>
            <a:off x="428625" y="304800"/>
            <a:ext cx="8410575" cy="1143000"/>
          </a:xfrm>
        </p:spPr>
        <p:txBody>
          <a:bodyPr/>
          <a:lstStyle/>
          <a:p>
            <a:pPr algn="ctr" eaLnBrk="1" hangingPunct="1"/>
            <a:r>
              <a:rPr lang="fi-FI" sz="3200" u="sng" smtClean="0">
                <a:solidFill>
                  <a:schemeClr val="tx1"/>
                </a:solidFill>
              </a:rPr>
              <a:t>b) Releasing oxytocin by valuing her desire to </a:t>
            </a:r>
            <a:r>
              <a:rPr lang="fi-FI" sz="3200" b="1" u="sng" smtClean="0">
                <a:solidFill>
                  <a:schemeClr val="tx1"/>
                </a:solidFill>
              </a:rPr>
              <a:t>talk and connect</a:t>
            </a:r>
            <a:endParaRPr lang="en-GB" sz="3200"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8DB72207-EBBE-4D04-B883-60098CE33A93}" type="slidenum">
              <a:rPr lang="en-US"/>
              <a:pPr>
                <a:defRPr/>
              </a:pPr>
              <a:t>28</a:t>
            </a:fld>
            <a:endParaRPr lang="en-US"/>
          </a:p>
        </p:txBody>
      </p:sp>
      <p:sp>
        <p:nvSpPr>
          <p:cNvPr id="36868" name="Rectangle 3"/>
          <p:cNvSpPr>
            <a:spLocks noGrp="1" noChangeArrowheads="1"/>
          </p:cNvSpPr>
          <p:nvPr>
            <p:ph sz="quarter" idx="1"/>
          </p:nvPr>
        </p:nvSpPr>
        <p:spPr>
          <a:xfrm>
            <a:off x="304800" y="1571625"/>
            <a:ext cx="8458200" cy="4600575"/>
          </a:xfrm>
        </p:spPr>
        <p:txBody>
          <a:bodyPr/>
          <a:lstStyle/>
          <a:p>
            <a:pPr eaLnBrk="1" hangingPunct="1">
              <a:lnSpc>
                <a:spcPct val="90000"/>
              </a:lnSpc>
              <a:buClr>
                <a:schemeClr val="tx1"/>
              </a:buClr>
              <a:buFont typeface="Wingdings" pitchFamily="2" charset="2"/>
              <a:buChar char="§"/>
            </a:pPr>
            <a:r>
              <a:rPr lang="en-US" sz="2800" b="1" u="sng" dirty="0" smtClean="0">
                <a:cs typeface="Times New Roman" pitchFamily="18" charset="0"/>
              </a:rPr>
              <a:t>Regularly share</a:t>
            </a:r>
            <a:r>
              <a:rPr lang="en-US" sz="2800" dirty="0" smtClean="0">
                <a:cs typeface="Times New Roman" pitchFamily="18" charset="0"/>
              </a:rPr>
              <a:t>: In every culture women maintain strong and healthy relationships through talking – for most women it is their strongest sign of love </a:t>
            </a:r>
          </a:p>
          <a:p>
            <a:pPr eaLnBrk="1" hangingPunct="1">
              <a:lnSpc>
                <a:spcPct val="90000"/>
              </a:lnSpc>
              <a:buClr>
                <a:schemeClr val="tx1"/>
              </a:buClr>
              <a:buFont typeface="Wingdings" pitchFamily="2" charset="2"/>
              <a:buChar char="§"/>
            </a:pPr>
            <a:r>
              <a:rPr lang="en-US" sz="2800" b="1" u="sng" dirty="0" smtClean="0">
                <a:cs typeface="Times New Roman" pitchFamily="18" charset="0"/>
              </a:rPr>
              <a:t>Do things together: </a:t>
            </a:r>
            <a:r>
              <a:rPr lang="en-US" sz="2800" dirty="0" smtClean="0">
                <a:cs typeface="Times New Roman" pitchFamily="18" charset="0"/>
              </a:rPr>
              <a:t>Just doing regular chores together (e.g.; shopping and cooking) and setting aside time for togetherness also creates a healthy feeling of connectedness.  This is where she’s found joy for 1000’s of years.</a:t>
            </a:r>
          </a:p>
          <a:p>
            <a:pPr eaLnBrk="1" hangingPunct="1">
              <a:lnSpc>
                <a:spcPct val="90000"/>
              </a:lnSpc>
              <a:buClr>
                <a:schemeClr val="tx1"/>
              </a:buClr>
              <a:buFont typeface="Wingdings" pitchFamily="2" charset="2"/>
              <a:buChar char="§"/>
            </a:pPr>
            <a:r>
              <a:rPr lang="en-US" sz="2800" dirty="0" smtClean="0">
                <a:cs typeface="Times New Roman" pitchFamily="18" charset="0"/>
              </a:rPr>
              <a:t>Dr. Willard Harley – “Through experimenting with many couples I found that spending12-15 hours a week doing things together is the ideal amount of time if you want to build a strong marriage.” </a:t>
            </a:r>
            <a:endParaRPr lang="en-GB" sz="2800" dirty="0" smtClean="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descr="Large confetti"/>
          <p:cNvSpPr>
            <a:spLocks noGrp="1" noChangeArrowheads="1"/>
          </p:cNvSpPr>
          <p:nvPr>
            <p:ph type="title"/>
          </p:nvPr>
        </p:nvSpPr>
        <p:spPr>
          <a:xfrm>
            <a:off x="571500" y="0"/>
            <a:ext cx="7886700" cy="1340768"/>
          </a:xfrm>
        </p:spPr>
        <p:txBody>
          <a:bodyPr>
            <a:normAutofit fontScale="90000"/>
          </a:bodyPr>
          <a:lstStyle/>
          <a:p>
            <a:pPr algn="ctr" eaLnBrk="1" fontAlgn="auto" hangingPunct="1">
              <a:spcAft>
                <a:spcPts val="0"/>
              </a:spcAft>
              <a:defRPr/>
            </a:pPr>
            <a:r>
              <a:rPr lang="fi-FI" u="sng" dirty="0" smtClean="0">
                <a:solidFill>
                  <a:schemeClr val="tx1"/>
                </a:solidFill>
              </a:rPr>
              <a:t>c) The James Bond Factor 1 – Affection and romance to get oxytocin flowing</a:t>
            </a:r>
            <a:endParaRPr lang="en-GB" u="sng" dirty="0"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38DB86D7-A4FA-479A-BD81-89462EF51774}" type="slidenum">
              <a:rPr lang="en-US"/>
              <a:pPr>
                <a:defRPr/>
              </a:pPr>
              <a:t>29</a:t>
            </a:fld>
            <a:endParaRPr lang="en-US"/>
          </a:p>
        </p:txBody>
      </p:sp>
      <p:sp>
        <p:nvSpPr>
          <p:cNvPr id="39940" name="Rectangle 3"/>
          <p:cNvSpPr>
            <a:spLocks noGrp="1" noChangeArrowheads="1"/>
          </p:cNvSpPr>
          <p:nvPr>
            <p:ph sz="quarter" idx="1"/>
          </p:nvPr>
        </p:nvSpPr>
        <p:spPr>
          <a:xfrm>
            <a:off x="179512" y="1268760"/>
            <a:ext cx="5500688" cy="5029200"/>
          </a:xfrm>
        </p:spPr>
        <p:txBody>
          <a:bodyPr/>
          <a:lstStyle/>
          <a:p>
            <a:pPr marL="0" indent="0" eaLnBrk="1" hangingPunct="1">
              <a:lnSpc>
                <a:spcPct val="90000"/>
              </a:lnSpc>
              <a:buFontTx/>
              <a:buNone/>
              <a:defRPr/>
            </a:pPr>
            <a:r>
              <a:rPr lang="en-US" sz="2800" dirty="0" smtClean="0">
                <a:cs typeface="Times New Roman" pitchFamily="18" charset="0"/>
              </a:rPr>
              <a:t>She wants a male partner who can treat her like a lady, like she’s special to him thus she usually likes affection and foreplay in bed. Most women also want to be passionately desired – to know they are really desirable. Gentlemen – learn to be affectionate and passionate</a:t>
            </a:r>
            <a:endParaRPr lang="en-US" sz="2800" u="sng" dirty="0" smtClean="0">
              <a:cs typeface="Times New Roman" pitchFamily="18" charset="0"/>
            </a:endParaRPr>
          </a:p>
          <a:p>
            <a:pPr eaLnBrk="1" hangingPunct="1">
              <a:lnSpc>
                <a:spcPct val="90000"/>
              </a:lnSpc>
              <a:buClr>
                <a:schemeClr val="tx1"/>
              </a:buClr>
              <a:buFont typeface="Wingdings" pitchFamily="2" charset="2"/>
              <a:buChar char="§"/>
              <a:defRPr/>
            </a:pPr>
            <a:r>
              <a:rPr lang="en-US" sz="2800" dirty="0" smtClean="0">
                <a:cs typeface="Times New Roman" pitchFamily="18" charset="0"/>
              </a:rPr>
              <a:t>Buy small things for her</a:t>
            </a:r>
          </a:p>
          <a:p>
            <a:pPr eaLnBrk="1" hangingPunct="1">
              <a:lnSpc>
                <a:spcPct val="90000"/>
              </a:lnSpc>
              <a:buClr>
                <a:schemeClr val="tx1"/>
              </a:buClr>
              <a:buFont typeface="Wingdings" pitchFamily="2" charset="2"/>
              <a:buChar char="§"/>
              <a:defRPr/>
            </a:pPr>
            <a:r>
              <a:rPr lang="en-US" sz="2800" dirty="0" smtClean="0">
                <a:cs typeface="Times New Roman" pitchFamily="18" charset="0"/>
              </a:rPr>
              <a:t>Touch or hug her regularly</a:t>
            </a:r>
          </a:p>
          <a:p>
            <a:pPr eaLnBrk="1" hangingPunct="1">
              <a:lnSpc>
                <a:spcPct val="90000"/>
              </a:lnSpc>
              <a:buClr>
                <a:schemeClr val="tx1"/>
              </a:buClr>
              <a:buFont typeface="Wingdings" pitchFamily="2" charset="2"/>
              <a:buChar char="§"/>
              <a:defRPr/>
            </a:pPr>
            <a:r>
              <a:rPr lang="en-US" sz="2800" dirty="0" smtClean="0">
                <a:cs typeface="Times New Roman" pitchFamily="18" charset="0"/>
              </a:rPr>
              <a:t>Remember her during your day</a:t>
            </a:r>
          </a:p>
          <a:p>
            <a:pPr eaLnBrk="1" hangingPunct="1">
              <a:lnSpc>
                <a:spcPct val="90000"/>
              </a:lnSpc>
              <a:buFontTx/>
              <a:buNone/>
              <a:defRPr/>
            </a:pPr>
            <a:r>
              <a:rPr lang="en-US" sz="2800" b="1" u="sng" dirty="0" smtClean="0">
                <a:cs typeface="Times New Roman" pitchFamily="18" charset="0"/>
              </a:rPr>
              <a:t>Ladies - What else do you like?</a:t>
            </a:r>
          </a:p>
        </p:txBody>
      </p:sp>
      <p:pic>
        <p:nvPicPr>
          <p:cNvPr id="37894" name="Picture 7"/>
          <p:cNvPicPr>
            <a:picLocks noChangeAspect="1" noChangeArrowheads="1"/>
          </p:cNvPicPr>
          <p:nvPr/>
        </p:nvPicPr>
        <p:blipFill>
          <a:blip r:embed="rId2" cstate="print"/>
          <a:srcRect/>
          <a:stretch>
            <a:fillRect/>
          </a:stretch>
        </p:blipFill>
        <p:spPr bwMode="auto">
          <a:xfrm>
            <a:off x="5724128" y="1399841"/>
            <a:ext cx="3229372" cy="242127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28625" y="274638"/>
            <a:ext cx="8501063" cy="1143000"/>
          </a:xfrm>
        </p:spPr>
        <p:txBody>
          <a:bodyPr/>
          <a:lstStyle/>
          <a:p>
            <a:pPr algn="ctr"/>
            <a:r>
              <a:rPr lang="en-GB" sz="3600" b="1" u="sng" smtClean="0">
                <a:solidFill>
                  <a:schemeClr val="tx1"/>
                </a:solidFill>
              </a:rPr>
              <a:t>We’re all connected to the circle of life</a:t>
            </a:r>
          </a:p>
        </p:txBody>
      </p:sp>
      <p:sp>
        <p:nvSpPr>
          <p:cNvPr id="9219" name="Content Placeholder 2"/>
          <p:cNvSpPr>
            <a:spLocks noGrp="1"/>
          </p:cNvSpPr>
          <p:nvPr>
            <p:ph sz="quarter" idx="1"/>
          </p:nvPr>
        </p:nvSpPr>
        <p:spPr>
          <a:xfrm>
            <a:off x="285750" y="1447800"/>
            <a:ext cx="8643938" cy="4572000"/>
          </a:xfrm>
        </p:spPr>
        <p:txBody>
          <a:bodyPr/>
          <a:lstStyle/>
          <a:p>
            <a:r>
              <a:rPr lang="en-GB" sz="3600" smtClean="0">
                <a:cs typeface="Times New Roman" pitchFamily="18" charset="0"/>
              </a:rPr>
              <a:t>Gender differences exist </a:t>
            </a:r>
            <a:r>
              <a:rPr lang="en-GB" sz="3600" u="sng" smtClean="0">
                <a:cs typeface="Times New Roman" pitchFamily="18" charset="0"/>
              </a:rPr>
              <a:t>primarily</a:t>
            </a:r>
            <a:r>
              <a:rPr lang="en-GB" sz="3600" smtClean="0">
                <a:cs typeface="Times New Roman" pitchFamily="18" charset="0"/>
              </a:rPr>
              <a:t> because of nature’s life cycle – the </a:t>
            </a:r>
            <a:r>
              <a:rPr lang="en-GB" sz="3600" b="1" u="sng" smtClean="0">
                <a:cs typeface="Times New Roman" pitchFamily="18" charset="0"/>
              </a:rPr>
              <a:t>need to have and raise a family</a:t>
            </a:r>
            <a:r>
              <a:rPr lang="en-GB" sz="3600" smtClean="0">
                <a:cs typeface="Times New Roman" pitchFamily="18" charset="0"/>
              </a:rPr>
              <a:t>. </a:t>
            </a:r>
          </a:p>
          <a:p>
            <a:r>
              <a:rPr lang="en-GB" sz="3600" smtClean="0">
                <a:cs typeface="Times New Roman" pitchFamily="18" charset="0"/>
              </a:rPr>
              <a:t>Though modern technology and education mean that the roles might be different – it doesn’t mean that differences in our brains have gone away</a:t>
            </a:r>
            <a:endParaRPr lang="en-GB" sz="2400" smtClean="0"/>
          </a:p>
        </p:txBody>
      </p:sp>
      <p:sp>
        <p:nvSpPr>
          <p:cNvPr id="5" name="Slide Number Placeholder 4"/>
          <p:cNvSpPr>
            <a:spLocks noGrp="1"/>
          </p:cNvSpPr>
          <p:nvPr>
            <p:ph type="sldNum" sz="quarter" idx="12"/>
          </p:nvPr>
        </p:nvSpPr>
        <p:spPr/>
        <p:txBody>
          <a:bodyPr/>
          <a:lstStyle/>
          <a:p>
            <a:pPr>
              <a:defRPr/>
            </a:pPr>
            <a:fld id="{63034E32-36A3-4760-871C-F20DB5400F5B}"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a:xfrm>
            <a:off x="142875" y="274638"/>
            <a:ext cx="8858250" cy="725487"/>
          </a:xfrm>
        </p:spPr>
        <p:txBody>
          <a:bodyPr/>
          <a:lstStyle/>
          <a:p>
            <a:pPr algn="ctr" eaLnBrk="1" hangingPunct="1"/>
            <a:r>
              <a:rPr lang="fi-FI" sz="3200" u="sng" smtClean="0">
                <a:solidFill>
                  <a:schemeClr val="tx1"/>
                </a:solidFill>
              </a:rPr>
              <a:t>d) The James Bond Factor 2 – Protect the Lady</a:t>
            </a:r>
            <a:endParaRPr lang="en-GB" sz="3200"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E36256DD-B5BF-4C53-9901-97E1CD5598F4}" type="slidenum">
              <a:rPr lang="en-US"/>
              <a:pPr>
                <a:defRPr/>
              </a:pPr>
              <a:t>30</a:t>
            </a:fld>
            <a:endParaRPr lang="en-US"/>
          </a:p>
        </p:txBody>
      </p:sp>
      <p:sp>
        <p:nvSpPr>
          <p:cNvPr id="47108" name="Rectangle 3"/>
          <p:cNvSpPr>
            <a:spLocks noGrp="1" noChangeArrowheads="1"/>
          </p:cNvSpPr>
          <p:nvPr>
            <p:ph sz="quarter" idx="1"/>
          </p:nvPr>
        </p:nvSpPr>
        <p:spPr>
          <a:xfrm>
            <a:off x="214313" y="1071563"/>
            <a:ext cx="8686800" cy="5186362"/>
          </a:xfrm>
        </p:spPr>
        <p:txBody>
          <a:bodyPr/>
          <a:lstStyle/>
          <a:p>
            <a:pPr marL="0" indent="0" eaLnBrk="1" hangingPunct="1">
              <a:lnSpc>
                <a:spcPct val="90000"/>
              </a:lnSpc>
              <a:buFontTx/>
              <a:buNone/>
              <a:defRPr/>
            </a:pPr>
            <a:r>
              <a:rPr lang="fi-FI" sz="2800" dirty="0" smtClean="0"/>
              <a:t>Offering your beloved your masculine protection is a important way of helping her improve her oxytocin levels</a:t>
            </a:r>
          </a:p>
          <a:p>
            <a:pPr eaLnBrk="1" hangingPunct="1">
              <a:lnSpc>
                <a:spcPct val="90000"/>
              </a:lnSpc>
              <a:buFontTx/>
              <a:buBlip>
                <a:blip r:embed="rId2"/>
              </a:buBlip>
              <a:defRPr/>
            </a:pPr>
            <a:r>
              <a:rPr lang="fi-FI" sz="2800" dirty="0" smtClean="0"/>
              <a:t>Since the worry box is a constant issue for many women – protect her by </a:t>
            </a:r>
            <a:r>
              <a:rPr lang="fi-FI" sz="2800" b="1" u="sng" dirty="0" smtClean="0"/>
              <a:t>listening to her worries</a:t>
            </a:r>
            <a:r>
              <a:rPr lang="fi-FI" sz="2800" dirty="0" smtClean="0"/>
              <a:t>  </a:t>
            </a:r>
          </a:p>
          <a:p>
            <a:pPr eaLnBrk="1" hangingPunct="1">
              <a:lnSpc>
                <a:spcPct val="90000"/>
              </a:lnSpc>
              <a:buFontTx/>
              <a:buBlip>
                <a:blip r:embed="rId2"/>
              </a:buBlip>
              <a:defRPr/>
            </a:pPr>
            <a:r>
              <a:rPr lang="fi-FI" sz="2800" dirty="0" smtClean="0"/>
              <a:t>Worrying about what will happen next – protect her by </a:t>
            </a:r>
            <a:r>
              <a:rPr lang="fi-FI" sz="2800" b="1" u="sng" dirty="0" smtClean="0"/>
              <a:t>planning next week </a:t>
            </a:r>
            <a:r>
              <a:rPr lang="fi-FI" sz="2800" dirty="0" smtClean="0"/>
              <a:t>with her</a:t>
            </a:r>
          </a:p>
          <a:p>
            <a:pPr eaLnBrk="1" hangingPunct="1">
              <a:lnSpc>
                <a:spcPct val="90000"/>
              </a:lnSpc>
              <a:buFontTx/>
              <a:buBlip>
                <a:blip r:embed="rId2"/>
              </a:buBlip>
              <a:defRPr/>
            </a:pPr>
            <a:r>
              <a:rPr lang="fi-FI" sz="2800" dirty="0" smtClean="0"/>
              <a:t>When you see she has pushed herself to exhaustion, take responsibility and </a:t>
            </a:r>
            <a:r>
              <a:rPr lang="fi-FI" sz="2800" b="1" u="sng" dirty="0" smtClean="0"/>
              <a:t>get her to rest, massage, etc</a:t>
            </a:r>
          </a:p>
          <a:p>
            <a:pPr eaLnBrk="1" hangingPunct="1">
              <a:lnSpc>
                <a:spcPct val="90000"/>
              </a:lnSpc>
              <a:buFontTx/>
              <a:buBlip>
                <a:blip r:embed="rId2"/>
              </a:buBlip>
              <a:defRPr/>
            </a:pPr>
            <a:r>
              <a:rPr lang="fi-FI" sz="2800" dirty="0" smtClean="0"/>
              <a:t>Learn to say </a:t>
            </a:r>
            <a:r>
              <a:rPr lang="fi-FI" sz="2800" b="1" u="sng" dirty="0" smtClean="0"/>
              <a:t>’I’m sorry’ </a:t>
            </a:r>
            <a:r>
              <a:rPr lang="fi-FI" sz="2800" dirty="0" smtClean="0"/>
              <a:t>– By doing this you take responsibility for the problem – so she doesn’t have to worry even more</a:t>
            </a:r>
          </a:p>
          <a:p>
            <a:pPr eaLnBrk="1" hangingPunct="1">
              <a:lnSpc>
                <a:spcPct val="90000"/>
              </a:lnSpc>
              <a:buFontTx/>
              <a:buBlip>
                <a:blip r:embed="rId2"/>
              </a:buBlip>
              <a:defRPr/>
            </a:pPr>
            <a:r>
              <a:rPr lang="fi-FI" sz="2800" b="1" dirty="0" smtClean="0"/>
              <a:t>Ladies – what else?</a:t>
            </a:r>
            <a:endParaRPr lang="en-GB" sz="2800" b="1" dirty="0" smtClean="0"/>
          </a:p>
        </p:txBody>
      </p:sp>
      <p:pic>
        <p:nvPicPr>
          <p:cNvPr id="38918" name="Picture 6"/>
          <p:cNvPicPr>
            <a:picLocks noChangeAspect="1" noChangeArrowheads="1"/>
          </p:cNvPicPr>
          <p:nvPr/>
        </p:nvPicPr>
        <p:blipFill>
          <a:blip r:embed="rId3" cstate="print"/>
          <a:srcRect/>
          <a:stretch>
            <a:fillRect/>
          </a:stretch>
        </p:blipFill>
        <p:spPr bwMode="auto">
          <a:xfrm>
            <a:off x="6429375" y="5214938"/>
            <a:ext cx="1852613" cy="14636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descr="Large confetti"/>
          <p:cNvSpPr>
            <a:spLocks noGrp="1" noChangeArrowheads="1"/>
          </p:cNvSpPr>
          <p:nvPr>
            <p:ph type="title"/>
          </p:nvPr>
        </p:nvSpPr>
        <p:spPr>
          <a:xfrm>
            <a:off x="642938" y="274638"/>
            <a:ext cx="8043862" cy="939800"/>
          </a:xfrm>
        </p:spPr>
        <p:txBody>
          <a:bodyPr>
            <a:normAutofit fontScale="90000"/>
          </a:bodyPr>
          <a:lstStyle/>
          <a:p>
            <a:pPr eaLnBrk="1" fontAlgn="auto" hangingPunct="1">
              <a:spcAft>
                <a:spcPts val="0"/>
              </a:spcAft>
              <a:defRPr/>
            </a:pPr>
            <a:r>
              <a:rPr lang="en-US" b="1" u="sng" dirty="0" smtClean="0">
                <a:solidFill>
                  <a:schemeClr val="tx1"/>
                </a:solidFill>
                <a:cs typeface="Times New Roman" pitchFamily="18" charset="0"/>
              </a:rPr>
              <a:t>e) Show honesty and </a:t>
            </a:r>
            <a:r>
              <a:rPr lang="en-GB" b="1" u="sng" dirty="0" smtClean="0">
                <a:solidFill>
                  <a:schemeClr val="tx1"/>
                </a:solidFill>
                <a:cs typeface="Times New Roman" pitchFamily="18" charset="0"/>
              </a:rPr>
              <a:t>loyalty to her</a:t>
            </a:r>
          </a:p>
        </p:txBody>
      </p:sp>
      <p:sp>
        <p:nvSpPr>
          <p:cNvPr id="4" name="Rectangle 1033" descr="Large confetti"/>
          <p:cNvSpPr>
            <a:spLocks noGrp="1" noChangeArrowheads="1"/>
          </p:cNvSpPr>
          <p:nvPr>
            <p:ph type="sldNum" sz="quarter" idx="12"/>
          </p:nvPr>
        </p:nvSpPr>
        <p:spPr/>
        <p:txBody>
          <a:bodyPr/>
          <a:lstStyle/>
          <a:p>
            <a:pPr>
              <a:defRPr/>
            </a:pPr>
            <a:fld id="{20628B2F-429A-4B90-B32C-D42172EE39EF}" type="slidenum">
              <a:rPr lang="en-US"/>
              <a:pPr>
                <a:defRPr/>
              </a:pPr>
              <a:t>31</a:t>
            </a:fld>
            <a:endParaRPr lang="en-US"/>
          </a:p>
        </p:txBody>
      </p:sp>
      <p:sp>
        <p:nvSpPr>
          <p:cNvPr id="217091" name="Rectangle 3"/>
          <p:cNvSpPr>
            <a:spLocks noGrp="1" noChangeArrowheads="1"/>
          </p:cNvSpPr>
          <p:nvPr>
            <p:ph sz="quarter" idx="1"/>
          </p:nvPr>
        </p:nvSpPr>
        <p:spPr>
          <a:xfrm>
            <a:off x="228600" y="1428750"/>
            <a:ext cx="8915400" cy="4667250"/>
          </a:xfrm>
        </p:spPr>
        <p:txBody>
          <a:bodyPr>
            <a:normAutofit/>
          </a:bodyPr>
          <a:lstStyle/>
          <a:p>
            <a:pPr marL="0" indent="0" eaLnBrk="1" fontAlgn="auto" hangingPunct="1">
              <a:lnSpc>
                <a:spcPct val="90000"/>
              </a:lnSpc>
              <a:spcBef>
                <a:spcPts val="580"/>
              </a:spcBef>
              <a:spcAft>
                <a:spcPts val="0"/>
              </a:spcAft>
              <a:buFontTx/>
              <a:buNone/>
              <a:defRPr/>
            </a:pPr>
            <a:r>
              <a:rPr lang="fi-FI" sz="2800" dirty="0" smtClean="0"/>
              <a:t>Nothing makes a woman’s oxytocin level go down as fast as when she believes her husband is hiding something from her or she feels he’s being disloyal to her. </a:t>
            </a:r>
          </a:p>
          <a:p>
            <a:pPr marL="274320" indent="-274320" eaLnBrk="1" fontAlgn="auto" hangingPunct="1">
              <a:lnSpc>
                <a:spcPct val="90000"/>
              </a:lnSpc>
              <a:spcBef>
                <a:spcPts val="580"/>
              </a:spcBef>
              <a:spcAft>
                <a:spcPts val="0"/>
              </a:spcAft>
              <a:buClr>
                <a:schemeClr val="tx1"/>
              </a:buClr>
              <a:buFont typeface="Wingdings" pitchFamily="2" charset="2"/>
              <a:buChar char="§"/>
              <a:defRPr/>
            </a:pPr>
            <a:r>
              <a:rPr lang="en-GB" sz="2800" dirty="0" smtClean="0"/>
              <a:t>E.g.; Some men hide their trips to the doctor because they don’t want to worry their partner. </a:t>
            </a:r>
            <a:endParaRPr lang="en-GB" sz="2800" b="1" dirty="0" smtClean="0"/>
          </a:p>
          <a:p>
            <a:pPr marL="274320" indent="-274320" eaLnBrk="1" fontAlgn="auto" hangingPunct="1">
              <a:lnSpc>
                <a:spcPct val="90000"/>
              </a:lnSpc>
              <a:spcBef>
                <a:spcPts val="580"/>
              </a:spcBef>
              <a:spcAft>
                <a:spcPts val="0"/>
              </a:spcAft>
              <a:buClr>
                <a:schemeClr val="tx1"/>
              </a:buClr>
              <a:buFont typeface="Wingdings" pitchFamily="2" charset="2"/>
              <a:buChar char="§"/>
              <a:defRPr/>
            </a:pPr>
            <a:r>
              <a:rPr lang="en-GB" sz="2800" dirty="0" smtClean="0"/>
              <a:t>E.g.; Talking too long to another woman at a party, or looking at internet pornography. </a:t>
            </a:r>
          </a:p>
          <a:p>
            <a:pPr marL="274320" indent="-274320" eaLnBrk="1" fontAlgn="auto" hangingPunct="1">
              <a:lnSpc>
                <a:spcPct val="90000"/>
              </a:lnSpc>
              <a:spcBef>
                <a:spcPts val="580"/>
              </a:spcBef>
              <a:spcAft>
                <a:spcPts val="0"/>
              </a:spcAft>
              <a:buClr>
                <a:schemeClr val="tx1"/>
              </a:buClr>
              <a:buFont typeface="Wingdings" pitchFamily="2" charset="2"/>
              <a:buChar char="§"/>
              <a:defRPr/>
            </a:pPr>
            <a:r>
              <a:rPr lang="fi-FI" sz="2800" dirty="0" smtClean="0"/>
              <a:t>Gentlemen - Be loyal to her when talking about her to others. She probably works herself to death for you. </a:t>
            </a:r>
          </a:p>
          <a:p>
            <a:pPr marL="274320" indent="-274320" eaLnBrk="1" fontAlgn="auto" hangingPunct="1">
              <a:lnSpc>
                <a:spcPct val="90000"/>
              </a:lnSpc>
              <a:spcBef>
                <a:spcPts val="580"/>
              </a:spcBef>
              <a:spcAft>
                <a:spcPts val="0"/>
              </a:spcAft>
              <a:buClr>
                <a:schemeClr val="tx1"/>
              </a:buClr>
              <a:buFont typeface="Wingdings" pitchFamily="2" charset="2"/>
              <a:buChar char="§"/>
              <a:defRPr/>
            </a:pPr>
            <a:r>
              <a:rPr lang="fi-FI" sz="2800" dirty="0" smtClean="0"/>
              <a:t>Anything else ladies?</a:t>
            </a:r>
            <a:endParaRPr lang="en-GB" sz="2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Large confetti"/>
          <p:cNvSpPr>
            <a:spLocks noGrp="1" noChangeArrowheads="1"/>
          </p:cNvSpPr>
          <p:nvPr>
            <p:ph type="title"/>
          </p:nvPr>
        </p:nvSpPr>
        <p:spPr>
          <a:xfrm>
            <a:off x="285750" y="428625"/>
            <a:ext cx="7315200" cy="762000"/>
          </a:xfrm>
        </p:spPr>
        <p:txBody>
          <a:bodyPr/>
          <a:lstStyle/>
          <a:p>
            <a:pPr eaLnBrk="1" hangingPunct="1"/>
            <a:r>
              <a:rPr lang="fi-FI" u="sng" smtClean="0">
                <a:solidFill>
                  <a:schemeClr val="tx1"/>
                </a:solidFill>
              </a:rPr>
              <a:t>What the experts find</a:t>
            </a:r>
            <a:endParaRPr lang="en-GB" u="sng"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DBF12B77-1C1F-437E-8591-ED3539B9178F}" type="slidenum">
              <a:rPr lang="en-US"/>
              <a:pPr>
                <a:defRPr/>
              </a:pPr>
              <a:t>32</a:t>
            </a:fld>
            <a:endParaRPr lang="en-US"/>
          </a:p>
        </p:txBody>
      </p:sp>
      <p:sp>
        <p:nvSpPr>
          <p:cNvPr id="40964" name="Rectangle 3"/>
          <p:cNvSpPr>
            <a:spLocks noGrp="1" noChangeArrowheads="1"/>
          </p:cNvSpPr>
          <p:nvPr>
            <p:ph sz="quarter" idx="1"/>
          </p:nvPr>
        </p:nvSpPr>
        <p:spPr>
          <a:xfrm>
            <a:off x="285750" y="1285875"/>
            <a:ext cx="7772400" cy="4648200"/>
          </a:xfrm>
        </p:spPr>
        <p:txBody>
          <a:bodyPr/>
          <a:lstStyle/>
          <a:p>
            <a:pPr eaLnBrk="1" hangingPunct="1">
              <a:buFontTx/>
              <a:buNone/>
            </a:pPr>
            <a:r>
              <a:rPr lang="fi-FI" sz="3200" smtClean="0"/>
              <a:t>Her key relationship needs</a:t>
            </a:r>
          </a:p>
          <a:p>
            <a:pPr eaLnBrk="1" hangingPunct="1">
              <a:buFontTx/>
              <a:buBlip>
                <a:blip r:embed="rId2"/>
              </a:buBlip>
            </a:pPr>
            <a:r>
              <a:rPr lang="en-GB" sz="3200" smtClean="0"/>
              <a:t>Affection</a:t>
            </a:r>
          </a:p>
          <a:p>
            <a:pPr eaLnBrk="1" hangingPunct="1">
              <a:buFontTx/>
              <a:buBlip>
                <a:blip r:embed="rId2"/>
              </a:buBlip>
            </a:pPr>
            <a:r>
              <a:rPr lang="en-GB" sz="3200" smtClean="0"/>
              <a:t>Conversation</a:t>
            </a:r>
          </a:p>
          <a:p>
            <a:pPr eaLnBrk="1" hangingPunct="1">
              <a:buFontTx/>
              <a:buBlip>
                <a:blip r:embed="rId2"/>
              </a:buBlip>
            </a:pPr>
            <a:r>
              <a:rPr lang="en-GB" sz="3200" smtClean="0"/>
              <a:t>Honesty and openness</a:t>
            </a:r>
          </a:p>
          <a:p>
            <a:pPr eaLnBrk="1" hangingPunct="1">
              <a:buFontTx/>
              <a:buBlip>
                <a:blip r:embed="rId2"/>
              </a:buBlip>
            </a:pPr>
            <a:r>
              <a:rPr lang="en-GB" sz="3200" smtClean="0"/>
              <a:t>Financial support</a:t>
            </a:r>
          </a:p>
          <a:p>
            <a:pPr eaLnBrk="1" hangingPunct="1">
              <a:buFontTx/>
              <a:buBlip>
                <a:blip r:embed="rId2"/>
              </a:buBlip>
            </a:pPr>
            <a:r>
              <a:rPr lang="en-GB" sz="3200" smtClean="0"/>
              <a:t>Family commitment – help with children or chores</a:t>
            </a:r>
          </a:p>
          <a:p>
            <a:pPr algn="r" eaLnBrk="1" hangingPunct="1">
              <a:buFontTx/>
              <a:buNone/>
            </a:pPr>
            <a:r>
              <a:rPr lang="en-GB" sz="3200" smtClean="0"/>
              <a:t>Dr W. Harley</a:t>
            </a:r>
          </a:p>
        </p:txBody>
      </p:sp>
      <p:pic>
        <p:nvPicPr>
          <p:cNvPr id="40965" name="Picture 4"/>
          <p:cNvPicPr>
            <a:picLocks noChangeAspect="1" noChangeArrowheads="1"/>
          </p:cNvPicPr>
          <p:nvPr/>
        </p:nvPicPr>
        <p:blipFill>
          <a:blip r:embed="rId3" cstate="print"/>
          <a:srcRect/>
          <a:stretch>
            <a:fillRect/>
          </a:stretch>
        </p:blipFill>
        <p:spPr bwMode="auto">
          <a:xfrm>
            <a:off x="5710238" y="214313"/>
            <a:ext cx="3055937" cy="3500437"/>
          </a:xfrm>
          <a:prstGeom prst="rect">
            <a:avLst/>
          </a:prstGeom>
          <a:noFill/>
          <a:ln w="12700" cap="sq">
            <a:noFill/>
            <a:miter lim="800000"/>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descr="Large confetti"/>
          <p:cNvSpPr>
            <a:spLocks noGrp="1" noChangeArrowheads="1"/>
          </p:cNvSpPr>
          <p:nvPr>
            <p:ph type="title"/>
          </p:nvPr>
        </p:nvSpPr>
        <p:spPr>
          <a:xfrm>
            <a:off x="1066800" y="457200"/>
            <a:ext cx="7077075" cy="641350"/>
          </a:xfrm>
        </p:spPr>
        <p:txBody>
          <a:bodyPr>
            <a:normAutofit fontScale="90000"/>
          </a:bodyPr>
          <a:lstStyle/>
          <a:p>
            <a:pPr algn="ctr" eaLnBrk="1" fontAlgn="auto" hangingPunct="1">
              <a:spcAft>
                <a:spcPts val="0"/>
              </a:spcAft>
              <a:defRPr/>
            </a:pPr>
            <a:r>
              <a:rPr lang="fi-FI" b="1" u="sng" dirty="0" smtClean="0">
                <a:solidFill>
                  <a:schemeClr val="tx1"/>
                </a:solidFill>
              </a:rPr>
              <a:t>What the experts find</a:t>
            </a:r>
            <a:endParaRPr lang="en-GB"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4E57E48F-50CD-4F9C-9A01-3B67374F6885}" type="slidenum">
              <a:rPr lang="en-US"/>
              <a:pPr>
                <a:defRPr/>
              </a:pPr>
              <a:t>33</a:t>
            </a:fld>
            <a:endParaRPr lang="en-US"/>
          </a:p>
        </p:txBody>
      </p:sp>
      <p:sp>
        <p:nvSpPr>
          <p:cNvPr id="41988" name="Rectangle 3"/>
          <p:cNvSpPr>
            <a:spLocks noGrp="1" noChangeArrowheads="1"/>
          </p:cNvSpPr>
          <p:nvPr>
            <p:ph sz="quarter" idx="1"/>
          </p:nvPr>
        </p:nvSpPr>
        <p:spPr>
          <a:xfrm>
            <a:off x="285750" y="1214438"/>
            <a:ext cx="8172450" cy="4881562"/>
          </a:xfrm>
        </p:spPr>
        <p:txBody>
          <a:bodyPr/>
          <a:lstStyle/>
          <a:p>
            <a:pPr eaLnBrk="1" hangingPunct="1">
              <a:lnSpc>
                <a:spcPct val="90000"/>
              </a:lnSpc>
              <a:buFontTx/>
              <a:buBlip>
                <a:blip r:embed="rId2"/>
              </a:buBlip>
            </a:pPr>
            <a:r>
              <a:rPr lang="en-GB" sz="3200" b="1" smtClean="0">
                <a:cs typeface="Times New Roman" pitchFamily="18" charset="0"/>
              </a:rPr>
              <a:t>CLOSENESS - Do things with her</a:t>
            </a:r>
          </a:p>
          <a:p>
            <a:pPr eaLnBrk="1" hangingPunct="1">
              <a:lnSpc>
                <a:spcPct val="90000"/>
              </a:lnSpc>
              <a:buFontTx/>
              <a:buBlip>
                <a:blip r:embed="rId2"/>
              </a:buBlip>
            </a:pPr>
            <a:r>
              <a:rPr lang="en-GB" sz="3200" b="1" smtClean="0">
                <a:cs typeface="Times New Roman" pitchFamily="18" charset="0"/>
              </a:rPr>
              <a:t>Be open and trustable</a:t>
            </a:r>
          </a:p>
          <a:p>
            <a:pPr eaLnBrk="1" hangingPunct="1">
              <a:lnSpc>
                <a:spcPct val="90000"/>
              </a:lnSpc>
              <a:buFontTx/>
              <a:buBlip>
                <a:blip r:embed="rId2"/>
              </a:buBlip>
            </a:pPr>
            <a:r>
              <a:rPr lang="en-GB" sz="3200" b="1" smtClean="0">
                <a:cs typeface="Times New Roman" pitchFamily="18" charset="0"/>
              </a:rPr>
              <a:t>UNDERSTAND her – don’t try to “fix” her </a:t>
            </a:r>
          </a:p>
          <a:p>
            <a:pPr eaLnBrk="1" hangingPunct="1">
              <a:lnSpc>
                <a:spcPct val="90000"/>
              </a:lnSpc>
              <a:buFontTx/>
              <a:buBlip>
                <a:blip r:embed="rId2"/>
              </a:buBlip>
            </a:pPr>
            <a:r>
              <a:rPr lang="en-GB" sz="3200" b="1" smtClean="0">
                <a:cs typeface="Times New Roman" pitchFamily="18" charset="0"/>
              </a:rPr>
              <a:t>Become a peacemaker – say </a:t>
            </a:r>
            <a:r>
              <a:rPr lang="en-GB" sz="3200" b="1" u="sng" smtClean="0">
                <a:cs typeface="Times New Roman" pitchFamily="18" charset="0"/>
              </a:rPr>
              <a:t>“I’m sorry”</a:t>
            </a:r>
          </a:p>
          <a:p>
            <a:pPr eaLnBrk="1" hangingPunct="1">
              <a:lnSpc>
                <a:spcPct val="90000"/>
              </a:lnSpc>
              <a:buFontTx/>
              <a:buBlip>
                <a:blip r:embed="rId2"/>
              </a:buBlip>
            </a:pPr>
            <a:r>
              <a:rPr lang="en-GB" sz="3200" b="1" smtClean="0">
                <a:cs typeface="Times New Roman" pitchFamily="18" charset="0"/>
              </a:rPr>
              <a:t>Show your LOYALTY to her  </a:t>
            </a:r>
          </a:p>
          <a:p>
            <a:pPr eaLnBrk="1" hangingPunct="1">
              <a:lnSpc>
                <a:spcPct val="90000"/>
              </a:lnSpc>
              <a:buFontTx/>
              <a:buBlip>
                <a:blip r:embed="rId2"/>
              </a:buBlip>
            </a:pPr>
            <a:r>
              <a:rPr lang="en-GB" sz="3200" b="1" smtClean="0">
                <a:cs typeface="Times New Roman" pitchFamily="18" charset="0"/>
              </a:rPr>
              <a:t>ESTEEM – she wants you to honour and cherish her </a:t>
            </a:r>
          </a:p>
          <a:p>
            <a:pPr algn="r" eaLnBrk="1" hangingPunct="1">
              <a:lnSpc>
                <a:spcPct val="90000"/>
              </a:lnSpc>
              <a:buFontTx/>
              <a:buNone/>
            </a:pPr>
            <a:r>
              <a:rPr lang="fi-FI" sz="2400" smtClean="0"/>
              <a:t>Book - Love and Respect </a:t>
            </a:r>
            <a:r>
              <a:rPr lang="en-US" sz="2800" smtClean="0"/>
              <a:t>by Dr. Emerson Eggerichs</a:t>
            </a:r>
          </a:p>
          <a:p>
            <a:pPr algn="r" eaLnBrk="1" hangingPunct="1">
              <a:lnSpc>
                <a:spcPct val="90000"/>
              </a:lnSpc>
              <a:buFontTx/>
              <a:buNone/>
            </a:pPr>
            <a:r>
              <a:rPr lang="en-GB" sz="2800" smtClean="0">
                <a:cs typeface="Times New Roman" pitchFamily="18" charset="0"/>
              </a:rPr>
              <a:t>www.loveandrespect.com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210816-208D-490E-BE4F-D31E585527C5}" type="slidenum">
              <a:rPr lang="en-US" smtClean="0"/>
              <a:pPr>
                <a:defRPr/>
              </a:pPr>
              <a:t>34</a:t>
            </a:fld>
            <a:endParaRPr lang="en-US"/>
          </a:p>
        </p:txBody>
      </p:sp>
      <p:graphicFrame>
        <p:nvGraphicFramePr>
          <p:cNvPr id="8" name="Table 7"/>
          <p:cNvGraphicFramePr>
            <a:graphicFrameLocks noGrp="1"/>
          </p:cNvGraphicFramePr>
          <p:nvPr/>
        </p:nvGraphicFramePr>
        <p:xfrm>
          <a:off x="142875" y="2357438"/>
          <a:ext cx="8786874" cy="2286008"/>
        </p:xfrm>
        <a:graphic>
          <a:graphicData uri="http://schemas.openxmlformats.org/drawingml/2006/table">
            <a:tbl>
              <a:tblPr firstRow="1" bandRow="1">
                <a:tableStyleId>{5C22544A-7EE6-4342-B048-85BDC9FD1C3A}</a:tableStyleId>
              </a:tblPr>
              <a:tblGrid>
                <a:gridCol w="5214974"/>
                <a:gridCol w="642942"/>
                <a:gridCol w="2928958"/>
              </a:tblGrid>
              <a:tr h="2286008">
                <a:tc>
                  <a:txBody>
                    <a:bodyPr/>
                    <a:lstStyle/>
                    <a:p>
                      <a:pPr marL="185738" indent="-185738">
                        <a:buFont typeface="Arial" pitchFamily="34" charset="0"/>
                        <a:buChar char="•"/>
                      </a:pPr>
                      <a:r>
                        <a:rPr lang="en-GB" sz="2400" dirty="0" smtClean="0"/>
                        <a:t>Creating</a:t>
                      </a:r>
                      <a:r>
                        <a:rPr lang="en-GB" sz="2400" baseline="0" dirty="0" smtClean="0"/>
                        <a:t> a Home Together</a:t>
                      </a:r>
                    </a:p>
                    <a:p>
                      <a:pPr marL="185738" indent="-185738">
                        <a:buFont typeface="Arial" pitchFamily="34" charset="0"/>
                        <a:buChar char="•"/>
                      </a:pPr>
                      <a:r>
                        <a:rPr lang="en-GB" sz="2400" dirty="0" smtClean="0"/>
                        <a:t>Togetherness time – talking, laughing or doing chores</a:t>
                      </a:r>
                    </a:p>
                    <a:p>
                      <a:pPr marL="185738" indent="-185738">
                        <a:buFont typeface="Arial" pitchFamily="34" charset="0"/>
                        <a:buChar char="•"/>
                      </a:pPr>
                      <a:r>
                        <a:rPr lang="en-GB" sz="2400" dirty="0" smtClean="0"/>
                        <a:t>Cherishing</a:t>
                      </a:r>
                      <a:r>
                        <a:rPr lang="en-GB" sz="2400" baseline="0" dirty="0" smtClean="0"/>
                        <a:t> – passionately desiring</a:t>
                      </a:r>
                    </a:p>
                    <a:p>
                      <a:pPr marL="185738" indent="-185738">
                        <a:buFont typeface="Arial" pitchFamily="34" charset="0"/>
                        <a:buChar char="•"/>
                      </a:pPr>
                      <a:r>
                        <a:rPr lang="en-GB" sz="2400" baseline="0" dirty="0" smtClean="0"/>
                        <a:t>Loyalty and honesty</a:t>
                      </a:r>
                    </a:p>
                    <a:p>
                      <a:pPr marL="185738" indent="-185738">
                        <a:buFont typeface="Arial" pitchFamily="34" charset="0"/>
                        <a:buChar char="•"/>
                      </a:pPr>
                      <a:r>
                        <a:rPr lang="en-GB" sz="2400" baseline="0" dirty="0" smtClean="0"/>
                        <a:t>Protection</a:t>
                      </a:r>
                      <a:endParaRPr lang="en-GB" sz="1800" dirty="0" smtClean="0"/>
                    </a:p>
                  </a:txBody>
                  <a:tcPr/>
                </a:tc>
                <a:tc>
                  <a:txBody>
                    <a:bodyPr/>
                    <a:lstStyle/>
                    <a:p>
                      <a:endParaRPr lang="en-GB" dirty="0" smtClean="0"/>
                    </a:p>
                    <a:p>
                      <a:endParaRPr lang="en-GB" dirty="0" smtClean="0"/>
                    </a:p>
                    <a:p>
                      <a:pPr algn="ctr"/>
                      <a:r>
                        <a:rPr lang="en-GB" sz="5400" dirty="0" smtClean="0"/>
                        <a:t>=</a:t>
                      </a:r>
                      <a:endParaRPr lang="en-GB" sz="5400" dirty="0"/>
                    </a:p>
                  </a:txBody>
                  <a:tcPr/>
                </a:tc>
                <a:tc>
                  <a:txBody>
                    <a:bodyPr/>
                    <a:lstStyle/>
                    <a:p>
                      <a:endParaRPr lang="en-GB" dirty="0" smtClean="0"/>
                    </a:p>
                    <a:p>
                      <a:endParaRPr lang="en-GB" sz="2800" dirty="0" smtClean="0"/>
                    </a:p>
                    <a:p>
                      <a:pPr algn="ctr"/>
                      <a:r>
                        <a:rPr lang="en-GB" sz="2800" dirty="0" smtClean="0"/>
                        <a:t>MASCULINITY</a:t>
                      </a:r>
                      <a:endParaRPr lang="en-GB" sz="2800" dirty="0"/>
                    </a:p>
                  </a:txBody>
                  <a:tcPr/>
                </a:tc>
              </a:tr>
            </a:tbl>
          </a:graphicData>
        </a:graphic>
      </p:graphicFrame>
      <p:sp>
        <p:nvSpPr>
          <p:cNvPr id="43022" name="TextBox 8"/>
          <p:cNvSpPr txBox="1">
            <a:spLocks noChangeArrowheads="1"/>
          </p:cNvSpPr>
          <p:nvPr/>
        </p:nvSpPr>
        <p:spPr bwMode="auto">
          <a:xfrm>
            <a:off x="214313" y="4714875"/>
            <a:ext cx="8643937" cy="1077913"/>
          </a:xfrm>
          <a:prstGeom prst="rect">
            <a:avLst/>
          </a:prstGeom>
          <a:noFill/>
          <a:ln w="9525">
            <a:noFill/>
            <a:miter lim="800000"/>
            <a:headEnd/>
            <a:tailEnd/>
          </a:ln>
        </p:spPr>
        <p:txBody>
          <a:bodyPr>
            <a:spAutoFit/>
          </a:bodyPr>
          <a:lstStyle/>
          <a:p>
            <a:pPr algn="ctr"/>
            <a:r>
              <a:rPr lang="en-GB" sz="3200"/>
              <a:t>By Being Masculine – she feels loved</a:t>
            </a:r>
          </a:p>
          <a:p>
            <a:pPr algn="ctr"/>
            <a:r>
              <a:rPr lang="en-GB" sz="3200"/>
              <a:t>Ladies do you want a guy like this?</a:t>
            </a:r>
          </a:p>
        </p:txBody>
      </p:sp>
      <p:pic>
        <p:nvPicPr>
          <p:cNvPr id="43023" name="Picture 16"/>
          <p:cNvPicPr>
            <a:picLocks noChangeAspect="1" noChangeArrowheads="1"/>
          </p:cNvPicPr>
          <p:nvPr/>
        </p:nvPicPr>
        <p:blipFill>
          <a:blip r:embed="rId2" cstate="print"/>
          <a:srcRect/>
          <a:stretch>
            <a:fillRect/>
          </a:stretch>
        </p:blipFill>
        <p:spPr bwMode="auto">
          <a:xfrm>
            <a:off x="1928813" y="214313"/>
            <a:ext cx="5072062" cy="2203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28625" y="274638"/>
            <a:ext cx="8258175" cy="1143000"/>
          </a:xfrm>
        </p:spPr>
        <p:txBody>
          <a:bodyPr/>
          <a:lstStyle/>
          <a:p>
            <a:pPr algn="ctr"/>
            <a:r>
              <a:rPr lang="en-GB" sz="3200" b="1" u="sng" smtClean="0">
                <a:solidFill>
                  <a:schemeClr val="tx1"/>
                </a:solidFill>
              </a:rPr>
              <a:t>Discuss: But who is the development of his masculinity primarily for? </a:t>
            </a:r>
            <a:endParaRPr lang="en-GB" sz="3200" smtClean="0">
              <a:solidFill>
                <a:schemeClr val="tx1"/>
              </a:solidFill>
            </a:endParaRPr>
          </a:p>
        </p:txBody>
      </p:sp>
      <p:sp>
        <p:nvSpPr>
          <p:cNvPr id="44035" name="Content Placeholder 2"/>
          <p:cNvSpPr>
            <a:spLocks noGrp="1"/>
          </p:cNvSpPr>
          <p:nvPr>
            <p:ph sz="quarter" idx="1"/>
          </p:nvPr>
        </p:nvSpPr>
        <p:spPr>
          <a:xfrm>
            <a:off x="214313" y="1447800"/>
            <a:ext cx="8715375" cy="5053013"/>
          </a:xfrm>
        </p:spPr>
        <p:txBody>
          <a:bodyPr/>
          <a:lstStyle/>
          <a:p>
            <a:pPr>
              <a:buFontTx/>
              <a:buChar char="-"/>
            </a:pPr>
            <a:r>
              <a:rPr lang="en-GB" b="1" u="sng" dirty="0" smtClean="0"/>
              <a:t>His Kids </a:t>
            </a:r>
            <a:r>
              <a:rPr lang="en-GB" dirty="0" smtClean="0"/>
              <a:t>– will he be a better father if, through relating with his partner, he learns to spend time with them, learns to listen to their inner world or worries, learns to create a home to safely raise them, and protect them from the world?</a:t>
            </a:r>
          </a:p>
          <a:p>
            <a:pPr>
              <a:buFontTx/>
              <a:buChar char="-"/>
            </a:pPr>
            <a:r>
              <a:rPr lang="en-GB" b="1" u="sng" dirty="0" smtClean="0"/>
              <a:t>For Her </a:t>
            </a:r>
            <a:r>
              <a:rPr lang="en-GB" dirty="0" smtClean="0"/>
              <a:t>– so she’ll be a happier partner?</a:t>
            </a:r>
          </a:p>
          <a:p>
            <a:pPr>
              <a:buFontTx/>
              <a:buChar char="-"/>
            </a:pPr>
            <a:r>
              <a:rPr lang="en-GB" b="1" u="sng" dirty="0" smtClean="0"/>
              <a:t>For his person growth towards maturity</a:t>
            </a:r>
            <a:r>
              <a:rPr lang="en-GB" dirty="0" smtClean="0"/>
              <a:t>? Is there something in the soul of men that makes it difficult for them to listen to other’s emotions, makes it difficult to spend time with his children (workaholic?), something that he needs to learn from her about creating a healthy home culture, or that he needs to learn about how to protect his 21</a:t>
            </a:r>
            <a:r>
              <a:rPr lang="en-GB" baseline="30000" dirty="0" smtClean="0"/>
              <a:t>st</a:t>
            </a:r>
            <a:r>
              <a:rPr lang="en-GB" dirty="0" smtClean="0"/>
              <a:t>C family – and by doing these he becomes a more mature man?</a:t>
            </a:r>
          </a:p>
          <a:p>
            <a:endParaRPr lang="en-GB" dirty="0" smtClean="0"/>
          </a:p>
        </p:txBody>
      </p:sp>
      <p:sp>
        <p:nvSpPr>
          <p:cNvPr id="5" name="Slide Number Placeholder 4"/>
          <p:cNvSpPr>
            <a:spLocks noGrp="1"/>
          </p:cNvSpPr>
          <p:nvPr>
            <p:ph type="sldNum" sz="quarter" idx="12"/>
          </p:nvPr>
        </p:nvSpPr>
        <p:spPr/>
        <p:txBody>
          <a:bodyPr/>
          <a:lstStyle/>
          <a:p>
            <a:pPr>
              <a:defRPr/>
            </a:pPr>
            <a:fld id="{666F0C6B-50D9-48E3-AECD-2E438838681A}"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57188" y="274638"/>
            <a:ext cx="8329612" cy="1143000"/>
          </a:xfrm>
        </p:spPr>
        <p:txBody>
          <a:bodyPr/>
          <a:lstStyle/>
          <a:p>
            <a:r>
              <a:rPr lang="en-GB" sz="3600" b="1" u="sng" smtClean="0">
                <a:solidFill>
                  <a:schemeClr val="tx1"/>
                </a:solidFill>
              </a:rPr>
              <a:t>It’s for everyone – for the benefit of the entire family system </a:t>
            </a:r>
          </a:p>
        </p:txBody>
      </p:sp>
      <p:sp>
        <p:nvSpPr>
          <p:cNvPr id="45059" name="Content Placeholder 2"/>
          <p:cNvSpPr>
            <a:spLocks noGrp="1"/>
          </p:cNvSpPr>
          <p:nvPr>
            <p:ph sz="quarter" idx="1"/>
          </p:nvPr>
        </p:nvSpPr>
        <p:spPr>
          <a:xfrm>
            <a:off x="357188" y="2857500"/>
            <a:ext cx="8358187" cy="3162300"/>
          </a:xfrm>
        </p:spPr>
        <p:txBody>
          <a:bodyPr/>
          <a:lstStyle/>
          <a:p>
            <a:r>
              <a:rPr lang="en-GB" sz="3200" smtClean="0"/>
              <a:t>By acting in ways that might be defined as masculine – he develops skills that strengthen couple love and, at the same time, he grows to be a more capable and loving father – one who listens to their worries,  spends time together with them, works to build a home culture that the kids can thrive in.  </a:t>
            </a:r>
          </a:p>
        </p:txBody>
      </p:sp>
      <p:sp>
        <p:nvSpPr>
          <p:cNvPr id="5" name="Slide Number Placeholder 4"/>
          <p:cNvSpPr>
            <a:spLocks noGrp="1"/>
          </p:cNvSpPr>
          <p:nvPr>
            <p:ph type="sldNum" sz="quarter" idx="12"/>
          </p:nvPr>
        </p:nvSpPr>
        <p:spPr/>
        <p:txBody>
          <a:bodyPr/>
          <a:lstStyle/>
          <a:p>
            <a:pPr>
              <a:defRPr/>
            </a:pPr>
            <a:fld id="{204F7C70-AF24-4BEB-9652-935E2A90E6BD}" type="slidenum">
              <a:rPr lang="en-US" smtClean="0"/>
              <a:pPr>
                <a:defRPr/>
              </a:pPr>
              <a:t>36</a:t>
            </a:fld>
            <a:endParaRPr lang="en-US"/>
          </a:p>
        </p:txBody>
      </p:sp>
      <p:grpSp>
        <p:nvGrpSpPr>
          <p:cNvPr id="45062" name="Group 21"/>
          <p:cNvGrpSpPr>
            <a:grpSpLocks/>
          </p:cNvGrpSpPr>
          <p:nvPr/>
        </p:nvGrpSpPr>
        <p:grpSpPr bwMode="auto">
          <a:xfrm>
            <a:off x="714375" y="1428750"/>
            <a:ext cx="8143875" cy="1357313"/>
            <a:chOff x="928688" y="4643438"/>
            <a:chExt cx="7429500" cy="1357312"/>
          </a:xfrm>
        </p:grpSpPr>
        <p:sp>
          <p:nvSpPr>
            <p:cNvPr id="45063" name="Oval 20"/>
            <p:cNvSpPr>
              <a:spLocks noChangeArrowheads="1"/>
            </p:cNvSpPr>
            <p:nvPr/>
          </p:nvSpPr>
          <p:spPr bwMode="auto">
            <a:xfrm>
              <a:off x="928688" y="5072063"/>
              <a:ext cx="1071562" cy="928687"/>
            </a:xfrm>
            <a:prstGeom prst="ellipse">
              <a:avLst/>
            </a:prstGeom>
            <a:solidFill>
              <a:schemeClr val="accent1"/>
            </a:solidFill>
            <a:ln w="9525" algn="ctr">
              <a:solidFill>
                <a:schemeClr val="tx1"/>
              </a:solidFill>
              <a:miter lim="800000"/>
              <a:headEnd/>
              <a:tailEnd/>
            </a:ln>
          </p:spPr>
          <p:txBody>
            <a:bodyPr wrap="none"/>
            <a:lstStyle/>
            <a:p>
              <a:pPr algn="ctr"/>
              <a:r>
                <a:rPr lang="en-GB" sz="2000" b="1" u="sng">
                  <a:solidFill>
                    <a:schemeClr val="bg2"/>
                  </a:solidFill>
                </a:rPr>
                <a:t>Child’s </a:t>
              </a:r>
            </a:p>
            <a:p>
              <a:pPr algn="ctr"/>
              <a:r>
                <a:rPr lang="en-GB" sz="2000" b="1" u="sng">
                  <a:solidFill>
                    <a:schemeClr val="bg2"/>
                  </a:solidFill>
                </a:rPr>
                <a:t>Love </a:t>
              </a:r>
            </a:p>
          </p:txBody>
        </p:sp>
        <p:sp>
          <p:nvSpPr>
            <p:cNvPr id="45064" name="Oval 21"/>
            <p:cNvSpPr>
              <a:spLocks noChangeArrowheads="1"/>
            </p:cNvSpPr>
            <p:nvPr/>
          </p:nvSpPr>
          <p:spPr bwMode="auto">
            <a:xfrm>
              <a:off x="2500313" y="5143500"/>
              <a:ext cx="785812" cy="785813"/>
            </a:xfrm>
            <a:prstGeom prst="ellipse">
              <a:avLst/>
            </a:prstGeom>
            <a:solidFill>
              <a:schemeClr val="accent1"/>
            </a:solidFill>
            <a:ln w="9525" algn="ctr">
              <a:solidFill>
                <a:schemeClr val="tx1"/>
              </a:solidFill>
              <a:miter lim="800000"/>
              <a:headEnd/>
              <a:tailEnd/>
            </a:ln>
          </p:spPr>
          <p:txBody>
            <a:bodyPr wrap="none"/>
            <a:lstStyle/>
            <a:p>
              <a:pPr algn="ctr"/>
              <a:r>
                <a:rPr lang="en-GB" b="1" u="sng">
                  <a:solidFill>
                    <a:schemeClr val="bg2"/>
                  </a:solidFill>
                </a:rPr>
                <a:t>P R</a:t>
              </a:r>
            </a:p>
          </p:txBody>
        </p:sp>
        <p:sp>
          <p:nvSpPr>
            <p:cNvPr id="45065" name="Rounded Rectangle 22"/>
            <p:cNvSpPr>
              <a:spLocks noChangeArrowheads="1"/>
            </p:cNvSpPr>
            <p:nvPr/>
          </p:nvSpPr>
          <p:spPr bwMode="auto">
            <a:xfrm>
              <a:off x="2071688" y="5286375"/>
              <a:ext cx="357187" cy="500063"/>
            </a:xfrm>
            <a:prstGeom prst="roundRect">
              <a:avLst>
                <a:gd name="adj" fmla="val 16667"/>
              </a:avLst>
            </a:prstGeom>
            <a:solidFill>
              <a:schemeClr val="accent1"/>
            </a:solidFill>
            <a:ln w="9525" algn="ctr">
              <a:solidFill>
                <a:schemeClr val="tx1"/>
              </a:solidFill>
              <a:miter lim="800000"/>
              <a:headEnd/>
              <a:tailEnd/>
            </a:ln>
          </p:spPr>
          <p:txBody>
            <a:bodyPr wrap="none"/>
            <a:lstStyle/>
            <a:p>
              <a:pPr algn="ctr"/>
              <a:r>
                <a:rPr lang="en-GB" b="1">
                  <a:solidFill>
                    <a:schemeClr val="bg2"/>
                  </a:solidFill>
                </a:rPr>
                <a:t>+</a:t>
              </a:r>
            </a:p>
          </p:txBody>
        </p:sp>
        <p:cxnSp>
          <p:nvCxnSpPr>
            <p:cNvPr id="45066" name="Straight Arrow Connector 23"/>
            <p:cNvCxnSpPr>
              <a:cxnSpLocks noChangeShapeType="1"/>
            </p:cNvCxnSpPr>
            <p:nvPr/>
          </p:nvCxnSpPr>
          <p:spPr bwMode="auto">
            <a:xfrm>
              <a:off x="5000625" y="5572125"/>
              <a:ext cx="2000250" cy="1588"/>
            </a:xfrm>
            <a:prstGeom prst="straightConnector1">
              <a:avLst/>
            </a:prstGeom>
            <a:noFill/>
            <a:ln w="57150" algn="ctr">
              <a:solidFill>
                <a:schemeClr val="tx1"/>
              </a:solidFill>
              <a:miter lim="800000"/>
              <a:headEnd/>
              <a:tailEnd type="arrow" w="med" len="med"/>
            </a:ln>
          </p:spPr>
        </p:cxnSp>
        <p:sp>
          <p:nvSpPr>
            <p:cNvPr id="45067" name="Rounded Rectangle 24"/>
            <p:cNvSpPr>
              <a:spLocks noChangeArrowheads="1"/>
            </p:cNvSpPr>
            <p:nvPr/>
          </p:nvSpPr>
          <p:spPr bwMode="auto">
            <a:xfrm>
              <a:off x="5143500" y="4643438"/>
              <a:ext cx="1357313" cy="857250"/>
            </a:xfrm>
            <a:prstGeom prst="roundRect">
              <a:avLst>
                <a:gd name="adj" fmla="val 16667"/>
              </a:avLst>
            </a:prstGeom>
            <a:solidFill>
              <a:schemeClr val="accent1"/>
            </a:solidFill>
            <a:ln w="9525" algn="ctr">
              <a:solidFill>
                <a:schemeClr val="tx1"/>
              </a:solidFill>
              <a:miter lim="800000"/>
              <a:headEnd/>
              <a:tailEnd/>
            </a:ln>
          </p:spPr>
          <p:txBody>
            <a:bodyPr wrap="none"/>
            <a:lstStyle/>
            <a:p>
              <a:pPr algn="ctr"/>
              <a:r>
                <a:rPr lang="en-GB">
                  <a:solidFill>
                    <a:schemeClr val="bg2"/>
                  </a:solidFill>
                </a:rPr>
                <a:t>Prepares </a:t>
              </a:r>
            </a:p>
            <a:p>
              <a:pPr algn="ctr"/>
              <a:r>
                <a:rPr lang="en-GB">
                  <a:solidFill>
                    <a:schemeClr val="bg2"/>
                  </a:solidFill>
                </a:rPr>
                <a:t>us for</a:t>
              </a:r>
            </a:p>
          </p:txBody>
        </p:sp>
        <p:sp>
          <p:nvSpPr>
            <p:cNvPr id="45068" name="Oval 25"/>
            <p:cNvSpPr>
              <a:spLocks noChangeArrowheads="1"/>
            </p:cNvSpPr>
            <p:nvPr/>
          </p:nvSpPr>
          <p:spPr bwMode="auto">
            <a:xfrm>
              <a:off x="7143750" y="5072063"/>
              <a:ext cx="1214438" cy="928687"/>
            </a:xfrm>
            <a:prstGeom prst="ellipse">
              <a:avLst/>
            </a:prstGeom>
            <a:solidFill>
              <a:schemeClr val="accent1"/>
            </a:solidFill>
            <a:ln w="9525" algn="ctr">
              <a:solidFill>
                <a:schemeClr val="tx1"/>
              </a:solidFill>
              <a:miter lim="800000"/>
              <a:headEnd/>
              <a:tailEnd/>
            </a:ln>
          </p:spPr>
          <p:txBody>
            <a:bodyPr wrap="none"/>
            <a:lstStyle/>
            <a:p>
              <a:pPr algn="ctr"/>
              <a:r>
                <a:rPr lang="en-GB" sz="2000" b="1" u="sng">
                  <a:solidFill>
                    <a:schemeClr val="bg2"/>
                  </a:solidFill>
                </a:rPr>
                <a:t>Parenting </a:t>
              </a:r>
            </a:p>
            <a:p>
              <a:pPr algn="ctr"/>
              <a:r>
                <a:rPr lang="en-GB" sz="2000" b="1" u="sng">
                  <a:solidFill>
                    <a:schemeClr val="bg2"/>
                  </a:solidFill>
                </a:rPr>
                <a:t>Love </a:t>
              </a:r>
            </a:p>
          </p:txBody>
        </p:sp>
        <p:sp>
          <p:nvSpPr>
            <p:cNvPr id="45069" name="Oval 26"/>
            <p:cNvSpPr>
              <a:spLocks noChangeArrowheads="1"/>
            </p:cNvSpPr>
            <p:nvPr/>
          </p:nvSpPr>
          <p:spPr bwMode="auto">
            <a:xfrm>
              <a:off x="3857625" y="5072063"/>
              <a:ext cx="1071563" cy="928687"/>
            </a:xfrm>
            <a:prstGeom prst="ellipse">
              <a:avLst/>
            </a:prstGeom>
            <a:solidFill>
              <a:schemeClr val="accent1"/>
            </a:solidFill>
            <a:ln w="9525" algn="ctr">
              <a:solidFill>
                <a:schemeClr val="tx1"/>
              </a:solidFill>
              <a:miter lim="800000"/>
              <a:headEnd/>
              <a:tailEnd/>
            </a:ln>
          </p:spPr>
          <p:txBody>
            <a:bodyPr wrap="none"/>
            <a:lstStyle/>
            <a:p>
              <a:pPr algn="ctr"/>
              <a:r>
                <a:rPr lang="en-GB" sz="2000" b="1" u="sng">
                  <a:solidFill>
                    <a:schemeClr val="bg2"/>
                  </a:solidFill>
                </a:rPr>
                <a:t>Couple </a:t>
              </a:r>
            </a:p>
            <a:p>
              <a:pPr algn="ctr"/>
              <a:r>
                <a:rPr lang="en-GB" sz="2000" b="1" u="sng">
                  <a:solidFill>
                    <a:schemeClr val="bg2"/>
                  </a:solidFill>
                </a:rPr>
                <a:t>Love </a:t>
              </a:r>
            </a:p>
          </p:txBody>
        </p:sp>
        <p:sp>
          <p:nvSpPr>
            <p:cNvPr id="45070" name="Rounded Rectangle 27"/>
            <p:cNvSpPr>
              <a:spLocks noChangeArrowheads="1"/>
            </p:cNvSpPr>
            <p:nvPr/>
          </p:nvSpPr>
          <p:spPr bwMode="auto">
            <a:xfrm>
              <a:off x="3429000" y="5286375"/>
              <a:ext cx="357188" cy="500063"/>
            </a:xfrm>
            <a:prstGeom prst="roundRect">
              <a:avLst>
                <a:gd name="adj" fmla="val 16667"/>
              </a:avLst>
            </a:prstGeom>
            <a:solidFill>
              <a:schemeClr val="accent1"/>
            </a:solidFill>
            <a:ln w="9525" algn="ctr">
              <a:solidFill>
                <a:schemeClr val="tx1"/>
              </a:solidFill>
              <a:miter lim="800000"/>
              <a:headEnd/>
              <a:tailEnd/>
            </a:ln>
          </p:spPr>
          <p:txBody>
            <a:bodyPr wrap="none"/>
            <a:lstStyle/>
            <a:p>
              <a:pPr algn="ctr"/>
              <a:r>
                <a:rPr lang="en-GB" b="1">
                  <a:solidFill>
                    <a:schemeClr val="bg2"/>
                  </a:solidFill>
                </a:rPr>
                <a:t>+</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14400" y="274638"/>
            <a:ext cx="7772400" cy="939800"/>
          </a:xfrm>
        </p:spPr>
        <p:txBody>
          <a:bodyPr/>
          <a:lstStyle/>
          <a:p>
            <a:r>
              <a:rPr lang="en-GB" b="1" u="sng" smtClean="0">
                <a:solidFill>
                  <a:schemeClr val="tx1"/>
                </a:solidFill>
              </a:rPr>
              <a:t>Summary: </a:t>
            </a:r>
          </a:p>
        </p:txBody>
      </p:sp>
      <p:sp>
        <p:nvSpPr>
          <p:cNvPr id="46083" name="Content Placeholder 2"/>
          <p:cNvSpPr>
            <a:spLocks noGrp="1"/>
          </p:cNvSpPr>
          <p:nvPr>
            <p:ph sz="quarter" idx="1"/>
          </p:nvPr>
        </p:nvSpPr>
        <p:spPr>
          <a:xfrm>
            <a:off x="357188" y="1214438"/>
            <a:ext cx="8572500" cy="4805362"/>
          </a:xfrm>
        </p:spPr>
        <p:txBody>
          <a:bodyPr/>
          <a:lstStyle/>
          <a:p>
            <a:r>
              <a:rPr lang="en-GB" sz="3200" b="1" u="sng" dirty="0" smtClean="0"/>
              <a:t>The best way to be a good parent is to first learn to love your partner</a:t>
            </a:r>
          </a:p>
          <a:p>
            <a:r>
              <a:rPr lang="en-GB" sz="3200" dirty="0" smtClean="0"/>
              <a:t>If you are not spending enough time and energy on creating those bonds that connect you daily – you will feel disconnected and your children will suffer. </a:t>
            </a:r>
          </a:p>
          <a:p>
            <a:r>
              <a:rPr lang="en-GB" sz="3200" dirty="0" smtClean="0"/>
              <a:t>Kids need a secure feeling – mum and dad love each other and they need a model of how a woman loves a man and man loves a woman.  </a:t>
            </a:r>
          </a:p>
        </p:txBody>
      </p:sp>
      <p:sp>
        <p:nvSpPr>
          <p:cNvPr id="5" name="Slide Number Placeholder 4"/>
          <p:cNvSpPr>
            <a:spLocks noGrp="1"/>
          </p:cNvSpPr>
          <p:nvPr>
            <p:ph type="sldNum" sz="quarter" idx="12"/>
          </p:nvPr>
        </p:nvSpPr>
        <p:spPr/>
        <p:txBody>
          <a:bodyPr/>
          <a:lstStyle/>
          <a:p>
            <a:pPr>
              <a:defRPr/>
            </a:pPr>
            <a:fld id="{FC05777F-FE8E-4ED1-9BDB-501505A5DCD4}"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2146250"/>
          </a:xfrm>
        </p:spPr>
        <p:txBody>
          <a:bodyPr/>
          <a:lstStyle/>
          <a:p>
            <a:pPr algn="ctr"/>
            <a:r>
              <a:rPr lang="en-GB" sz="3200" b="1" u="sng" dirty="0" smtClean="0">
                <a:solidFill>
                  <a:schemeClr val="tx1"/>
                </a:solidFill>
              </a:rPr>
              <a:t>The way families work best – Their first priority to keep their romantic love for each other – then everything else is much more likely to be achieved</a:t>
            </a:r>
            <a:endParaRPr lang="en-GB" sz="3200" b="1" u="sng" dirty="0">
              <a:solidFill>
                <a:schemeClr val="tx1"/>
              </a:solidFill>
            </a:endParaRPr>
          </a:p>
        </p:txBody>
      </p:sp>
      <p:sp>
        <p:nvSpPr>
          <p:cNvPr id="3" name="Content Placeholder 2"/>
          <p:cNvSpPr>
            <a:spLocks noGrp="1"/>
          </p:cNvSpPr>
          <p:nvPr>
            <p:ph sz="quarter" idx="1"/>
          </p:nvPr>
        </p:nvSpPr>
        <p:spPr>
          <a:xfrm>
            <a:off x="467544" y="2636912"/>
            <a:ext cx="3384376" cy="1584176"/>
          </a:xfrm>
          <a:ln>
            <a:solidFill>
              <a:srgbClr val="FF0000"/>
            </a:solidFill>
          </a:ln>
        </p:spPr>
        <p:txBody>
          <a:bodyPr/>
          <a:lstStyle/>
          <a:p>
            <a:pPr algn="ctr">
              <a:buNone/>
            </a:pPr>
            <a:r>
              <a:rPr lang="en-GB" sz="3200" b="1" dirty="0" smtClean="0"/>
              <a:t>Him expressing his masculinity towards her</a:t>
            </a:r>
            <a:endParaRPr lang="en-GB" sz="3200" b="1"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38</a:t>
            </a:fld>
            <a:endParaRPr lang="en-US"/>
          </a:p>
        </p:txBody>
      </p:sp>
      <p:sp>
        <p:nvSpPr>
          <p:cNvPr id="6" name="Content Placeholder 2"/>
          <p:cNvSpPr txBox="1">
            <a:spLocks/>
          </p:cNvSpPr>
          <p:nvPr/>
        </p:nvSpPr>
        <p:spPr bwMode="auto">
          <a:xfrm>
            <a:off x="5220072" y="2636912"/>
            <a:ext cx="3600400" cy="1584176"/>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ts val="575"/>
              </a:spcBef>
              <a:spcAft>
                <a:spcPct val="0"/>
              </a:spcAft>
              <a:buClr>
                <a:schemeClr val="accent1"/>
              </a:buClr>
              <a:buSzPct val="85000"/>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She expressing her femininity towards him</a:t>
            </a: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2" cstate="print"/>
          <a:srcRect/>
          <a:stretch>
            <a:fillRect/>
          </a:stretch>
        </p:blipFill>
        <p:spPr bwMode="auto">
          <a:xfrm>
            <a:off x="3779912" y="2780928"/>
            <a:ext cx="1765400" cy="1315811"/>
          </a:xfrm>
          <a:prstGeom prst="rect">
            <a:avLst/>
          </a:prstGeom>
          <a:noFill/>
          <a:ln w="9525">
            <a:noFill/>
            <a:miter lim="800000"/>
            <a:headEnd/>
            <a:tailEnd/>
          </a:ln>
        </p:spPr>
      </p:pic>
      <p:cxnSp>
        <p:nvCxnSpPr>
          <p:cNvPr id="9" name="Straight Arrow Connector 8"/>
          <p:cNvCxnSpPr/>
          <p:nvPr/>
        </p:nvCxnSpPr>
        <p:spPr>
          <a:xfrm rot="5400000">
            <a:off x="2627784" y="4653136"/>
            <a:ext cx="1368152"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076056" y="4653136"/>
            <a:ext cx="1296144" cy="72008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bwMode="auto">
          <a:xfrm>
            <a:off x="2771800" y="4797152"/>
            <a:ext cx="3384376" cy="1584176"/>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They create their home</a:t>
            </a:r>
            <a:r>
              <a:rPr kumimoji="0" lang="en-GB" sz="3200" b="1" i="0" u="none" strike="noStrike" kern="1200" cap="none" spc="0" normalizeH="0" noProof="0" dirty="0" smtClean="0">
                <a:ln>
                  <a:noFill/>
                </a:ln>
                <a:solidFill>
                  <a:schemeClr val="tx1"/>
                </a:solidFill>
                <a:effectLst/>
                <a:uLnTx/>
                <a:uFillTx/>
                <a:latin typeface="+mn-lt"/>
                <a:ea typeface="+mn-ea"/>
                <a:cs typeface="+mn-cs"/>
              </a:rPr>
              <a:t> and family</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together</a:t>
            </a: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426170"/>
          </a:xfrm>
        </p:spPr>
        <p:txBody>
          <a:bodyPr/>
          <a:lstStyle/>
          <a:p>
            <a:pPr algn="ctr"/>
            <a:r>
              <a:rPr lang="en-GB" sz="3200" b="1" u="sng" dirty="0" smtClean="0"/>
              <a:t>One key Challenge – to find a healthy balance between his and her definition of what makes a home a home</a:t>
            </a:r>
            <a:endParaRPr lang="en-GB" sz="3200" b="1" u="sng" dirty="0"/>
          </a:p>
        </p:txBody>
      </p:sp>
      <p:sp>
        <p:nvSpPr>
          <p:cNvPr id="3" name="Content Placeholder 2"/>
          <p:cNvSpPr>
            <a:spLocks noGrp="1"/>
          </p:cNvSpPr>
          <p:nvPr>
            <p:ph sz="quarter" idx="1"/>
          </p:nvPr>
        </p:nvSpPr>
        <p:spPr>
          <a:xfrm>
            <a:off x="539552" y="1772816"/>
            <a:ext cx="8147248" cy="4246984"/>
          </a:xfrm>
        </p:spPr>
        <p:txBody>
          <a:bodyPr/>
          <a:lstStyle/>
          <a:p>
            <a:r>
              <a:rPr lang="en-GB" sz="3200" dirty="0" smtClean="0"/>
              <a:t>Home – for a male – a place where I can relax with my beloved somewhere near me. </a:t>
            </a:r>
          </a:p>
          <a:p>
            <a:r>
              <a:rPr lang="en-GB" sz="3200" dirty="0" smtClean="0"/>
              <a:t>Home - for a female – a place where we can share and enjoy building our home together  </a:t>
            </a:r>
          </a:p>
          <a:p>
            <a:r>
              <a:rPr lang="en-GB" sz="3200" dirty="0" smtClean="0"/>
              <a:t>Finding a place somewhere in between these two viewpoints often is where they can both find contentment. </a:t>
            </a:r>
            <a:endParaRPr lang="en-GB" sz="3200"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74638"/>
            <a:ext cx="8786812" cy="1143000"/>
          </a:xfrm>
        </p:spPr>
        <p:txBody>
          <a:bodyPr>
            <a:normAutofit fontScale="90000"/>
          </a:bodyPr>
          <a:lstStyle/>
          <a:p>
            <a:pPr algn="ctr" eaLnBrk="1" fontAlgn="auto" hangingPunct="1">
              <a:spcAft>
                <a:spcPts val="0"/>
              </a:spcAft>
              <a:defRPr/>
            </a:pPr>
            <a:r>
              <a:rPr lang="en-GB" sz="3600" b="1" u="sng" dirty="0" smtClean="0">
                <a:solidFill>
                  <a:schemeClr val="tx1"/>
                </a:solidFill>
              </a:rPr>
              <a:t>2</a:t>
            </a:r>
            <a:r>
              <a:rPr lang="en-GB" sz="3600" b="1" u="sng" baseline="30000" dirty="0" smtClean="0">
                <a:solidFill>
                  <a:schemeClr val="tx1"/>
                </a:solidFill>
              </a:rPr>
              <a:t>nd</a:t>
            </a:r>
            <a:r>
              <a:rPr lang="en-GB" sz="3600" b="1" u="sng" dirty="0" smtClean="0">
                <a:solidFill>
                  <a:schemeClr val="tx1"/>
                </a:solidFill>
              </a:rPr>
              <a:t> Main Difference Between the 2 Brains: </a:t>
            </a:r>
            <a:r>
              <a:rPr lang="en-GB" b="1" u="sng" dirty="0" smtClean="0">
                <a:solidFill>
                  <a:schemeClr val="tx1"/>
                </a:solidFill>
              </a:rPr>
              <a:t/>
            </a:r>
            <a:br>
              <a:rPr lang="en-GB" b="1" u="sng" dirty="0" smtClean="0">
                <a:solidFill>
                  <a:schemeClr val="tx1"/>
                </a:solidFill>
              </a:rPr>
            </a:br>
            <a:r>
              <a:rPr lang="en-GB" b="1" u="sng" dirty="0" smtClean="0">
                <a:solidFill>
                  <a:schemeClr val="tx1"/>
                </a:solidFill>
              </a:rPr>
              <a:t>Different Happiness Hormones </a:t>
            </a:r>
            <a:endParaRPr lang="en-GB" b="1" u="sng" dirty="0">
              <a:solidFill>
                <a:schemeClr val="tx1"/>
              </a:solidFill>
            </a:endParaRPr>
          </a:p>
        </p:txBody>
      </p:sp>
      <p:sp>
        <p:nvSpPr>
          <p:cNvPr id="4" name="Slide Number Placeholder 3"/>
          <p:cNvSpPr>
            <a:spLocks noGrp="1"/>
          </p:cNvSpPr>
          <p:nvPr>
            <p:ph type="sldNum" sz="quarter" idx="12"/>
          </p:nvPr>
        </p:nvSpPr>
        <p:spPr/>
        <p:txBody>
          <a:bodyPr/>
          <a:lstStyle/>
          <a:p>
            <a:pPr>
              <a:defRPr/>
            </a:pPr>
            <a:fld id="{12A261B5-F822-47AB-B3DA-03969CCC8A3D}" type="slidenum">
              <a:rPr lang="en-US"/>
              <a:pPr>
                <a:defRPr/>
              </a:pPr>
              <a:t>4</a:t>
            </a:fld>
            <a:endParaRPr lang="en-US" dirty="0"/>
          </a:p>
        </p:txBody>
      </p:sp>
      <p:sp>
        <p:nvSpPr>
          <p:cNvPr id="10244" name="Content Placeholder 4"/>
          <p:cNvSpPr>
            <a:spLocks noGrp="1"/>
          </p:cNvSpPr>
          <p:nvPr>
            <p:ph sz="quarter" idx="1"/>
          </p:nvPr>
        </p:nvSpPr>
        <p:spPr>
          <a:xfrm>
            <a:off x="428625" y="1447800"/>
            <a:ext cx="8501063" cy="4572000"/>
          </a:xfrm>
        </p:spPr>
        <p:txBody>
          <a:bodyPr/>
          <a:lstStyle/>
          <a:p>
            <a:pPr eaLnBrk="1" hangingPunct="1">
              <a:buFont typeface="Wingdings 2" pitchFamily="18" charset="2"/>
              <a:buNone/>
            </a:pPr>
            <a:r>
              <a:rPr lang="en-GB" sz="3600" smtClean="0"/>
              <a:t>Key Books: </a:t>
            </a:r>
          </a:p>
          <a:p>
            <a:pPr eaLnBrk="1" hangingPunct="1"/>
            <a:r>
              <a:rPr lang="en-US" sz="3600" smtClean="0"/>
              <a:t>His needs, Her needs; Dr Willard Harley</a:t>
            </a:r>
            <a:endParaRPr lang="fi-FI" sz="3600" b="1" smtClean="0"/>
          </a:p>
          <a:p>
            <a:pPr eaLnBrk="1" hangingPunct="1"/>
            <a:r>
              <a:rPr lang="en-US" sz="3600" smtClean="0"/>
              <a:t>Love and Respect; by Emerson </a:t>
            </a:r>
            <a:r>
              <a:rPr lang="en-GB" sz="3600" smtClean="0"/>
              <a:t>Eggerichs</a:t>
            </a:r>
            <a:endParaRPr lang="en-GB" sz="3600" b="1" smtClean="0"/>
          </a:p>
          <a:p>
            <a:pPr eaLnBrk="1" hangingPunct="1"/>
            <a:r>
              <a:rPr lang="en-US" sz="3600" smtClean="0"/>
              <a:t>The proper care and feeding of husbands; by Laura Schlessinger</a:t>
            </a:r>
            <a:endParaRPr lang="fi-FI" sz="3600" b="1" smtClean="0"/>
          </a:p>
          <a:p>
            <a:pPr eaLnBrk="1" hangingPunct="1"/>
            <a:r>
              <a:rPr lang="en-US" sz="3600" smtClean="0"/>
              <a:t>The Secrets of Happily Married Men; by Scott Haltzman and Theresa Foy Di Geronimo</a:t>
            </a:r>
            <a:endParaRPr lang="fi-FI" sz="3600" b="1"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b="1" u="sng" smtClean="0">
                <a:solidFill>
                  <a:schemeClr val="tx1"/>
                </a:solidFill>
              </a:rPr>
              <a:t>Reflections on Testosterone and Oxytocin - Part I</a:t>
            </a:r>
          </a:p>
        </p:txBody>
      </p:sp>
      <p:sp>
        <p:nvSpPr>
          <p:cNvPr id="47107" name="Content Placeholder 2"/>
          <p:cNvSpPr>
            <a:spLocks noGrp="1"/>
          </p:cNvSpPr>
          <p:nvPr>
            <p:ph sz="quarter" idx="1"/>
          </p:nvPr>
        </p:nvSpPr>
        <p:spPr>
          <a:xfrm>
            <a:off x="714375" y="1643063"/>
            <a:ext cx="5214938" cy="4572000"/>
          </a:xfrm>
        </p:spPr>
        <p:txBody>
          <a:bodyPr/>
          <a:lstStyle/>
          <a:p>
            <a:pPr marL="0" indent="0">
              <a:buFont typeface="Wingdings 2" pitchFamily="18" charset="2"/>
              <a:buNone/>
            </a:pPr>
            <a:r>
              <a:rPr lang="en-GB" sz="4000" smtClean="0"/>
              <a:t>Today’s modern lifestyle, its affects on oxytocin and testosterone, and the challenges for the couple relationship</a:t>
            </a:r>
          </a:p>
        </p:txBody>
      </p:sp>
      <p:sp>
        <p:nvSpPr>
          <p:cNvPr id="5" name="Slide Number Placeholder 4"/>
          <p:cNvSpPr>
            <a:spLocks noGrp="1"/>
          </p:cNvSpPr>
          <p:nvPr>
            <p:ph type="sldNum" sz="quarter" idx="12"/>
          </p:nvPr>
        </p:nvSpPr>
        <p:spPr/>
        <p:txBody>
          <a:bodyPr/>
          <a:lstStyle/>
          <a:p>
            <a:pPr>
              <a:defRPr/>
            </a:pPr>
            <a:fld id="{0D6C0855-F685-472C-BF27-4C31ED9C9E55}" type="slidenum">
              <a:rPr lang="en-US" smtClean="0"/>
              <a:pPr>
                <a:defRPr/>
              </a:pPr>
              <a:t>40</a:t>
            </a:fld>
            <a:endParaRPr lang="en-US"/>
          </a:p>
        </p:txBody>
      </p:sp>
      <p:pic>
        <p:nvPicPr>
          <p:cNvPr id="11266" name="Picture 2" descr="http://t3.gstatic.com/images?q=tbn:D99vZtd3oDsW9M:http://www.drpoindexter.com/pictures/smiling-couple.jpg&amp;t=1"/>
          <p:cNvPicPr>
            <a:picLocks noChangeAspect="1" noChangeArrowheads="1"/>
          </p:cNvPicPr>
          <p:nvPr/>
        </p:nvPicPr>
        <p:blipFill>
          <a:blip r:embed="rId2" cstate="print"/>
          <a:srcRect/>
          <a:stretch>
            <a:fillRect/>
          </a:stretch>
        </p:blipFill>
        <p:spPr bwMode="auto">
          <a:xfrm>
            <a:off x="6084168" y="2636912"/>
            <a:ext cx="2448272" cy="326856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7544" y="274638"/>
            <a:ext cx="8219256" cy="634082"/>
          </a:xfrm>
        </p:spPr>
        <p:txBody>
          <a:bodyPr/>
          <a:lstStyle/>
          <a:p>
            <a:r>
              <a:rPr lang="en-GB" b="1" u="sng" dirty="0" smtClean="0"/>
              <a:t>Discuss – </a:t>
            </a:r>
            <a:endParaRPr lang="en-GB" dirty="0" smtClean="0"/>
          </a:p>
        </p:txBody>
      </p:sp>
      <p:sp>
        <p:nvSpPr>
          <p:cNvPr id="48131" name="Content Placeholder 2"/>
          <p:cNvSpPr>
            <a:spLocks noGrp="1"/>
          </p:cNvSpPr>
          <p:nvPr>
            <p:ph sz="quarter" idx="1"/>
          </p:nvPr>
        </p:nvSpPr>
        <p:spPr>
          <a:xfrm>
            <a:off x="428625" y="908720"/>
            <a:ext cx="6663655" cy="5111080"/>
          </a:xfrm>
        </p:spPr>
        <p:txBody>
          <a:bodyPr/>
          <a:lstStyle/>
          <a:p>
            <a:r>
              <a:rPr lang="en-GB" sz="4000" dirty="0" smtClean="0"/>
              <a:t> </a:t>
            </a:r>
            <a:r>
              <a:rPr lang="en-GB" sz="3600" dirty="0" smtClean="0"/>
              <a:t>In today’s busy world, do you think it is easy for women to be feminine towards him? </a:t>
            </a:r>
          </a:p>
          <a:p>
            <a:pPr marL="185738" indent="-185738">
              <a:buFont typeface="Arial" pitchFamily="34" charset="0"/>
              <a:buChar char="•"/>
            </a:pPr>
            <a:r>
              <a:rPr lang="en-GB" sz="2800" b="1" dirty="0" smtClean="0"/>
              <a:t>Admire his masculine nature </a:t>
            </a:r>
          </a:p>
          <a:p>
            <a:pPr marL="185738" indent="-185738">
              <a:buFont typeface="Arial" pitchFamily="34" charset="0"/>
              <a:buChar char="•"/>
            </a:pPr>
            <a:r>
              <a:rPr lang="en-GB" sz="2800" b="1" dirty="0" smtClean="0"/>
              <a:t>Value the good things he does</a:t>
            </a:r>
          </a:p>
          <a:p>
            <a:pPr marL="185738" indent="-185738">
              <a:buFont typeface="Arial" pitchFamily="34" charset="0"/>
              <a:buChar char="•"/>
            </a:pPr>
            <a:r>
              <a:rPr lang="en-GB" sz="2800" b="1" dirty="0" smtClean="0"/>
              <a:t>Dressing nicely/romantically for him</a:t>
            </a:r>
          </a:p>
          <a:p>
            <a:pPr marL="185738" indent="-185738">
              <a:buFont typeface="Arial" pitchFamily="34" charset="0"/>
              <a:buChar char="•"/>
            </a:pPr>
            <a:r>
              <a:rPr lang="en-GB" sz="2800" b="1" dirty="0" smtClean="0"/>
              <a:t>Bonding through an activity</a:t>
            </a:r>
          </a:p>
          <a:p>
            <a:pPr marL="185738" indent="-185738">
              <a:buFont typeface="Arial" pitchFamily="34" charset="0"/>
              <a:buChar char="•"/>
            </a:pPr>
            <a:r>
              <a:rPr lang="en-GB" sz="2800" b="1" dirty="0" smtClean="0"/>
              <a:t>Being inspired by his natural sex drive</a:t>
            </a:r>
          </a:p>
          <a:p>
            <a:endParaRPr lang="en-GB" sz="4000" dirty="0" smtClean="0"/>
          </a:p>
        </p:txBody>
      </p:sp>
      <p:sp>
        <p:nvSpPr>
          <p:cNvPr id="5" name="Slide Number Placeholder 4"/>
          <p:cNvSpPr>
            <a:spLocks noGrp="1"/>
          </p:cNvSpPr>
          <p:nvPr>
            <p:ph type="sldNum" sz="quarter" idx="12"/>
          </p:nvPr>
        </p:nvSpPr>
        <p:spPr/>
        <p:txBody>
          <a:bodyPr/>
          <a:lstStyle/>
          <a:p>
            <a:pPr>
              <a:defRPr/>
            </a:pPr>
            <a:fld id="{D3FDD0B3-F244-4758-8755-7A3400A4E77F}" type="slidenum">
              <a:rPr lang="en-US" smtClean="0"/>
              <a:pPr>
                <a:defRPr/>
              </a:pPr>
              <a:t>41</a:t>
            </a:fld>
            <a:endParaRPr lang="en-US"/>
          </a:p>
        </p:txBody>
      </p:sp>
      <p:pic>
        <p:nvPicPr>
          <p:cNvPr id="48134" name="Picture 2"/>
          <p:cNvPicPr>
            <a:picLocks noChangeAspect="1" noChangeArrowheads="1"/>
          </p:cNvPicPr>
          <p:nvPr/>
        </p:nvPicPr>
        <p:blipFill>
          <a:blip r:embed="rId2" cstate="print"/>
          <a:srcRect/>
          <a:stretch>
            <a:fillRect/>
          </a:stretch>
        </p:blipFill>
        <p:spPr bwMode="auto">
          <a:xfrm>
            <a:off x="6948264" y="2492896"/>
            <a:ext cx="2007252" cy="300493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00063" y="214313"/>
            <a:ext cx="8258175" cy="868362"/>
          </a:xfrm>
        </p:spPr>
        <p:txBody>
          <a:bodyPr/>
          <a:lstStyle/>
          <a:p>
            <a:r>
              <a:rPr lang="en-GB" sz="3600" b="1" u="sng" smtClean="0">
                <a:solidFill>
                  <a:schemeClr val="tx1"/>
                </a:solidFill>
              </a:rPr>
              <a:t>Challenges for some modern women</a:t>
            </a:r>
          </a:p>
        </p:txBody>
      </p:sp>
      <p:sp>
        <p:nvSpPr>
          <p:cNvPr id="49155" name="Content Placeholder 2"/>
          <p:cNvSpPr>
            <a:spLocks noGrp="1"/>
          </p:cNvSpPr>
          <p:nvPr>
            <p:ph sz="quarter" idx="1"/>
          </p:nvPr>
        </p:nvSpPr>
        <p:spPr>
          <a:xfrm>
            <a:off x="500063" y="1071563"/>
            <a:ext cx="8358187" cy="5143500"/>
          </a:xfrm>
        </p:spPr>
        <p:txBody>
          <a:bodyPr/>
          <a:lstStyle/>
          <a:p>
            <a:r>
              <a:rPr lang="en-GB" sz="3600" smtClean="0"/>
              <a:t>If she’s working full-time – and then coming home to be a mother – washing, ironing, kids, cooking, shopping, etc – many women find they are exhausted - and the last thing on her mind is being playful or looking feminine for her beloved. </a:t>
            </a:r>
          </a:p>
          <a:p>
            <a:r>
              <a:rPr lang="en-GB" sz="3600" smtClean="0"/>
              <a:t>The sexless marriage is a growing common reality.</a:t>
            </a:r>
          </a:p>
        </p:txBody>
      </p:sp>
      <p:sp>
        <p:nvSpPr>
          <p:cNvPr id="5" name="Slide Number Placeholder 4"/>
          <p:cNvSpPr>
            <a:spLocks noGrp="1"/>
          </p:cNvSpPr>
          <p:nvPr>
            <p:ph type="sldNum" sz="quarter" idx="12"/>
          </p:nvPr>
        </p:nvSpPr>
        <p:spPr/>
        <p:txBody>
          <a:bodyPr/>
          <a:lstStyle/>
          <a:p>
            <a:pPr>
              <a:defRPr/>
            </a:pPr>
            <a:fld id="{DBDF28AA-A599-4841-A6AA-D7C0D36FF73F}"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00063" y="214313"/>
            <a:ext cx="8258175" cy="868362"/>
          </a:xfrm>
        </p:spPr>
        <p:txBody>
          <a:bodyPr/>
          <a:lstStyle/>
          <a:p>
            <a:r>
              <a:rPr lang="en-GB" sz="3600" b="1" u="sng" smtClean="0">
                <a:solidFill>
                  <a:schemeClr val="tx1"/>
                </a:solidFill>
              </a:rPr>
              <a:t>Challenges for some modern women</a:t>
            </a:r>
          </a:p>
        </p:txBody>
      </p:sp>
      <p:sp>
        <p:nvSpPr>
          <p:cNvPr id="50179" name="Content Placeholder 2"/>
          <p:cNvSpPr>
            <a:spLocks noGrp="1"/>
          </p:cNvSpPr>
          <p:nvPr>
            <p:ph sz="quarter" idx="1"/>
          </p:nvPr>
        </p:nvSpPr>
        <p:spPr>
          <a:xfrm>
            <a:off x="500063" y="1071563"/>
            <a:ext cx="7072312" cy="5143500"/>
          </a:xfrm>
        </p:spPr>
        <p:txBody>
          <a:bodyPr/>
          <a:lstStyle/>
          <a:p>
            <a:r>
              <a:rPr lang="en-GB" sz="3200" smtClean="0"/>
              <a:t>Admiration for her beloved? If she works full-time and has to be full-time mum – women often suffer from high stress levels. In such a mental state, it’s very difficult for many women to see the good points in her beloved – she just wants more from him.  And she might not be able to appreciate him when he does more, because she is still doing more than him.</a:t>
            </a:r>
          </a:p>
        </p:txBody>
      </p:sp>
      <p:sp>
        <p:nvSpPr>
          <p:cNvPr id="5" name="Slide Number Placeholder 4"/>
          <p:cNvSpPr>
            <a:spLocks noGrp="1"/>
          </p:cNvSpPr>
          <p:nvPr>
            <p:ph type="sldNum" sz="quarter" idx="12"/>
          </p:nvPr>
        </p:nvSpPr>
        <p:spPr/>
        <p:txBody>
          <a:bodyPr/>
          <a:lstStyle/>
          <a:p>
            <a:pPr>
              <a:defRPr/>
            </a:pPr>
            <a:fld id="{BE1F9575-1C9E-45A6-93C1-87A4E92F7140}"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51520" y="188640"/>
            <a:ext cx="8401050" cy="634082"/>
          </a:xfrm>
        </p:spPr>
        <p:txBody>
          <a:bodyPr/>
          <a:lstStyle/>
          <a:p>
            <a:r>
              <a:rPr lang="en-GB" sz="3200" b="1" u="sng" dirty="0" smtClean="0">
                <a:solidFill>
                  <a:schemeClr val="tx1"/>
                </a:solidFill>
              </a:rPr>
              <a:t>Some Women Become Oxytocin Deficient</a:t>
            </a:r>
          </a:p>
        </p:txBody>
      </p:sp>
      <p:sp>
        <p:nvSpPr>
          <p:cNvPr id="51203" name="Content Placeholder 2"/>
          <p:cNvSpPr>
            <a:spLocks noGrp="1"/>
          </p:cNvSpPr>
          <p:nvPr>
            <p:ph sz="quarter" idx="1"/>
          </p:nvPr>
        </p:nvSpPr>
        <p:spPr>
          <a:xfrm>
            <a:off x="323528" y="836713"/>
            <a:ext cx="8463285" cy="5183088"/>
          </a:xfrm>
        </p:spPr>
        <p:txBody>
          <a:bodyPr/>
          <a:lstStyle/>
          <a:p>
            <a:r>
              <a:rPr lang="en-GB" sz="3600" dirty="0" smtClean="0"/>
              <a:t>With little ‘we’, togetherness time, </a:t>
            </a:r>
          </a:p>
          <a:p>
            <a:r>
              <a:rPr lang="en-GB" sz="3600" dirty="0" smtClean="0"/>
              <a:t>Little sharing and conversation</a:t>
            </a:r>
          </a:p>
          <a:p>
            <a:r>
              <a:rPr lang="en-GB" sz="3600" dirty="0" smtClean="0"/>
              <a:t>Tired and overworked</a:t>
            </a:r>
          </a:p>
          <a:p>
            <a:r>
              <a:rPr lang="en-GB" sz="3600" dirty="0" smtClean="0"/>
              <a:t>Always under pressure</a:t>
            </a:r>
          </a:p>
          <a:p>
            <a:pPr>
              <a:buFont typeface="Wingdings 2" pitchFamily="18" charset="2"/>
              <a:buNone/>
            </a:pPr>
            <a:r>
              <a:rPr lang="en-GB" sz="3600" dirty="0" smtClean="0"/>
              <a:t>= She might become oxytocin deprived – depressed, far from her happiest self</a:t>
            </a:r>
          </a:p>
          <a:p>
            <a:pPr marL="0" indent="0">
              <a:buFont typeface="Wingdings 2" pitchFamily="18" charset="2"/>
              <a:buNone/>
            </a:pPr>
            <a:r>
              <a:rPr lang="en-GB" sz="2800" b="1" dirty="0" smtClean="0">
                <a:solidFill>
                  <a:srgbClr val="FF0000"/>
                </a:solidFill>
              </a:rPr>
              <a:t>Without oxytocin she will find it difficult to FEEL her partner’s support – even if he’s doing a lot</a:t>
            </a:r>
          </a:p>
        </p:txBody>
      </p:sp>
      <p:sp>
        <p:nvSpPr>
          <p:cNvPr id="5" name="Slide Number Placeholder 4"/>
          <p:cNvSpPr>
            <a:spLocks noGrp="1"/>
          </p:cNvSpPr>
          <p:nvPr>
            <p:ph type="sldNum" sz="quarter" idx="12"/>
          </p:nvPr>
        </p:nvSpPr>
        <p:spPr/>
        <p:txBody>
          <a:bodyPr/>
          <a:lstStyle/>
          <a:p>
            <a:pPr>
              <a:defRPr/>
            </a:pPr>
            <a:fld id="{4E72C52E-9788-4342-BD2A-9FAD6FFE3C66}"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Large confetti"/>
          <p:cNvSpPr>
            <a:spLocks noGrp="1" noChangeArrowheads="1"/>
          </p:cNvSpPr>
          <p:nvPr>
            <p:ph type="title"/>
          </p:nvPr>
        </p:nvSpPr>
        <p:spPr>
          <a:xfrm>
            <a:off x="214313" y="152400"/>
            <a:ext cx="8643937" cy="1347788"/>
          </a:xfrm>
        </p:spPr>
        <p:txBody>
          <a:bodyPr/>
          <a:lstStyle/>
          <a:p>
            <a:pPr algn="ctr" eaLnBrk="1" hangingPunct="1"/>
            <a:r>
              <a:rPr lang="fi-FI" sz="3600" b="1" u="sng" smtClean="0">
                <a:solidFill>
                  <a:schemeClr val="tx1"/>
                </a:solidFill>
              </a:rPr>
              <a:t>A Challenge for many modern male and female partner’s </a:t>
            </a:r>
            <a:endParaRPr lang="en-US" sz="3600"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3E891CAF-ED86-4050-829B-20AE6904E2EA}" type="slidenum">
              <a:rPr lang="en-US"/>
              <a:pPr>
                <a:defRPr/>
              </a:pPr>
              <a:t>45</a:t>
            </a:fld>
            <a:endParaRPr lang="en-US"/>
          </a:p>
        </p:txBody>
      </p:sp>
      <p:sp>
        <p:nvSpPr>
          <p:cNvPr id="52228" name="Rectangle 3"/>
          <p:cNvSpPr>
            <a:spLocks noGrp="1" noChangeArrowheads="1"/>
          </p:cNvSpPr>
          <p:nvPr>
            <p:ph sz="quarter" idx="1"/>
          </p:nvPr>
        </p:nvSpPr>
        <p:spPr>
          <a:xfrm>
            <a:off x="285750" y="1500188"/>
            <a:ext cx="8572500" cy="4857750"/>
          </a:xfrm>
        </p:spPr>
        <p:txBody>
          <a:bodyPr/>
          <a:lstStyle/>
          <a:p>
            <a:pPr marL="0" indent="0" eaLnBrk="1" hangingPunct="1">
              <a:lnSpc>
                <a:spcPct val="90000"/>
              </a:lnSpc>
              <a:buFontTx/>
              <a:buNone/>
            </a:pPr>
            <a:r>
              <a:rPr lang="fi-FI" sz="3000" dirty="0" smtClean="0"/>
              <a:t>Men who (often) feel that they've made a gigantic effort to be caring and sensitive to their wives, get no credit whatsoever for their sizeable contribution to the family. They feel under enormous pressure to improve their financial support, improve the way they raise their children, and improve the way they treat their wives. Many men I see in my counselling are emotionally exhausted and feel that for all their effort, they get nothing but criticism.</a:t>
            </a:r>
          </a:p>
          <a:p>
            <a:pPr marL="0" indent="0" algn="r" eaLnBrk="1" hangingPunct="1">
              <a:lnSpc>
                <a:spcPct val="90000"/>
              </a:lnSpc>
              <a:buFontTx/>
              <a:buNone/>
            </a:pPr>
            <a:r>
              <a:rPr lang="en-US" sz="3000" dirty="0" smtClean="0"/>
              <a:t>	Dr Willard Harley, “His needs, her needs”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066130"/>
          </a:xfrm>
        </p:spPr>
        <p:txBody>
          <a:bodyPr/>
          <a:lstStyle/>
          <a:p>
            <a:pPr algn="ctr"/>
            <a:r>
              <a:rPr lang="en-GB" sz="4800" b="1" u="sng" dirty="0" smtClean="0">
                <a:solidFill>
                  <a:schemeClr val="tx1"/>
                </a:solidFill>
              </a:rPr>
              <a:t>What’s going wrong?</a:t>
            </a:r>
            <a:endParaRPr lang="en-GB" sz="4800" b="1" u="sng" dirty="0">
              <a:solidFill>
                <a:schemeClr val="tx1"/>
              </a:solidFill>
            </a:endParaRPr>
          </a:p>
        </p:txBody>
      </p:sp>
      <p:sp>
        <p:nvSpPr>
          <p:cNvPr id="3" name="Content Placeholder 2"/>
          <p:cNvSpPr>
            <a:spLocks noGrp="1"/>
          </p:cNvSpPr>
          <p:nvPr>
            <p:ph sz="quarter" idx="1"/>
          </p:nvPr>
        </p:nvSpPr>
        <p:spPr>
          <a:xfrm>
            <a:off x="4860032" y="1484784"/>
            <a:ext cx="4104456" cy="3024336"/>
          </a:xfrm>
          <a:ln>
            <a:solidFill>
              <a:srgbClr val="FF0000"/>
            </a:solidFill>
          </a:ln>
        </p:spPr>
        <p:txBody>
          <a:bodyPr/>
          <a:lstStyle/>
          <a:p>
            <a:pPr algn="ctr">
              <a:buNone/>
            </a:pPr>
            <a:r>
              <a:rPr lang="en-GB" sz="2400" b="1" dirty="0" smtClean="0"/>
              <a:t>The more she tries to motivate him through criticism and pressure – the less he gives. He is motivated when she acts like a WIFE/Female partner… not when she acts like a mother </a:t>
            </a:r>
            <a:endParaRPr lang="en-GB" sz="2400" b="1"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46</a:t>
            </a:fld>
            <a:endParaRPr lang="en-US"/>
          </a:p>
        </p:txBody>
      </p:sp>
      <p:sp>
        <p:nvSpPr>
          <p:cNvPr id="6" name="Content Placeholder 2"/>
          <p:cNvSpPr txBox="1">
            <a:spLocks/>
          </p:cNvSpPr>
          <p:nvPr/>
        </p:nvSpPr>
        <p:spPr bwMode="auto">
          <a:xfrm>
            <a:off x="323528" y="1484784"/>
            <a:ext cx="3600400" cy="3024336"/>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ts val="575"/>
              </a:spcBef>
              <a:spcAft>
                <a:spcPct val="0"/>
              </a:spcAft>
              <a:buClr>
                <a:schemeClr val="accent1"/>
              </a:buClr>
              <a:buSzPct val="85000"/>
              <a:tabLst/>
              <a:defRPr/>
            </a:pPr>
            <a:r>
              <a:rPr kumimoji="0" lang="en-GB" b="1" i="0" u="none" strike="noStrike" kern="1200" cap="none" spc="0" normalizeH="0" baseline="0" noProof="0" dirty="0" smtClean="0">
                <a:ln>
                  <a:noFill/>
                </a:ln>
                <a:solidFill>
                  <a:schemeClr val="tx1"/>
                </a:solidFill>
                <a:effectLst/>
                <a:uLnTx/>
                <a:uFillTx/>
                <a:latin typeface="+mn-lt"/>
                <a:ea typeface="+mn-ea"/>
                <a:cs typeface="+mn-cs"/>
              </a:rPr>
              <a:t>Being exhausted, she often forgets his</a:t>
            </a:r>
            <a:r>
              <a:rPr kumimoji="0" lang="en-GB" b="1" i="0" u="none" strike="noStrike" kern="1200" cap="none" spc="0" normalizeH="0" noProof="0" dirty="0" smtClean="0">
                <a:ln>
                  <a:noFill/>
                </a:ln>
                <a:solidFill>
                  <a:schemeClr val="tx1"/>
                </a:solidFill>
                <a:effectLst/>
                <a:uLnTx/>
                <a:uFillTx/>
                <a:latin typeface="+mn-lt"/>
                <a:ea typeface="+mn-ea"/>
                <a:cs typeface="+mn-cs"/>
              </a:rPr>
              <a:t> needs</a:t>
            </a:r>
            <a:r>
              <a:rPr kumimoji="0" lang="en-GB" b="1" i="0" u="none" strike="noStrike" kern="1200" cap="none" spc="0" normalizeH="0" baseline="0" noProof="0" dirty="0" smtClean="0">
                <a:ln>
                  <a:noFill/>
                </a:ln>
                <a:solidFill>
                  <a:schemeClr val="tx1"/>
                </a:solidFill>
                <a:effectLst/>
                <a:uLnTx/>
                <a:uFillTx/>
                <a:latin typeface="+mn-lt"/>
                <a:ea typeface="+mn-ea"/>
                <a:cs typeface="+mn-cs"/>
              </a:rPr>
              <a:t> – stops expressing femininity </a:t>
            </a:r>
            <a:r>
              <a:rPr kumimoji="0" lang="en-GB" b="1" i="0" u="none" strike="noStrike" kern="1200" cap="none" spc="0" normalizeH="0" baseline="0" noProof="0" dirty="0" smtClean="0">
                <a:ln>
                  <a:noFill/>
                </a:ln>
                <a:solidFill>
                  <a:srgbClr val="FF0000"/>
                </a:solidFill>
                <a:effectLst/>
                <a:uLnTx/>
                <a:uFillTx/>
                <a:latin typeface="+mn-lt"/>
                <a:ea typeface="+mn-ea"/>
                <a:cs typeface="+mn-cs"/>
              </a:rPr>
              <a:t>towards him </a:t>
            </a:r>
            <a:r>
              <a:rPr kumimoji="0" lang="en-GB" b="1" i="0" u="none" strike="noStrike" kern="1200" cap="none" spc="0" normalizeH="0" baseline="0" noProof="0" dirty="0" smtClean="0">
                <a:ln>
                  <a:noFill/>
                </a:ln>
                <a:solidFill>
                  <a:schemeClr val="tx1"/>
                </a:solidFill>
                <a:effectLst/>
                <a:uLnTx/>
                <a:uFillTx/>
                <a:latin typeface="+mn-lt"/>
                <a:ea typeface="+mn-ea"/>
                <a:cs typeface="+mn-cs"/>
              </a:rPr>
              <a:t>– and instead she becomes dominated by the</a:t>
            </a:r>
            <a:r>
              <a:rPr kumimoji="0" lang="en-GB" b="1" i="0" u="none" strike="noStrike" kern="1200" cap="none" spc="0" normalizeH="0" noProof="0" dirty="0" smtClean="0">
                <a:ln>
                  <a:noFill/>
                </a:ln>
                <a:solidFill>
                  <a:schemeClr val="tx1"/>
                </a:solidFill>
                <a:effectLst/>
                <a:uLnTx/>
                <a:uFillTx/>
                <a:latin typeface="+mn-lt"/>
                <a:ea typeface="+mn-ea"/>
                <a:cs typeface="+mn-cs"/>
              </a:rPr>
              <a:t> her spirit of homebuilding </a:t>
            </a:r>
            <a:endParaRPr kumimoji="0" lang="en-GB" b="1"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Straight Arrow Connector 8"/>
          <p:cNvCxnSpPr/>
          <p:nvPr/>
        </p:nvCxnSpPr>
        <p:spPr>
          <a:xfrm rot="5400000">
            <a:off x="2267744" y="4653136"/>
            <a:ext cx="108012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688124" y="4689140"/>
            <a:ext cx="1152128"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bwMode="auto">
          <a:xfrm>
            <a:off x="2555776" y="4797152"/>
            <a:ext cx="3960440" cy="1584176"/>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They try to create their world – but neither is happy</a:t>
            </a:r>
            <a:endParaRPr kumimoji="0" lang="en-GB"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067944" y="2132856"/>
            <a:ext cx="936104" cy="1015663"/>
          </a:xfrm>
          <a:prstGeom prst="rect">
            <a:avLst/>
          </a:prstGeom>
          <a:noFill/>
        </p:spPr>
        <p:txBody>
          <a:bodyPr wrap="square" rtlCol="0">
            <a:spAutoFit/>
          </a:bodyPr>
          <a:lstStyle/>
          <a:p>
            <a:r>
              <a:rPr lang="en-GB" sz="6000" dirty="0" smtClean="0">
                <a:solidFill>
                  <a:srgbClr val="FF0000"/>
                </a:solidFill>
                <a:latin typeface="+mn-lt"/>
              </a:rPr>
              <a:t>X</a:t>
            </a:r>
            <a:endParaRPr lang="en-GB" sz="6000" dirty="0">
              <a:solidFill>
                <a:srgbClr val="FF0000"/>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96752"/>
            <a:ext cx="4176464" cy="3888432"/>
          </a:xfrm>
          <a:ln>
            <a:solidFill>
              <a:schemeClr val="tx1"/>
            </a:solidFill>
          </a:ln>
        </p:spPr>
        <p:txBody>
          <a:bodyPr/>
          <a:lstStyle/>
          <a:p>
            <a:r>
              <a:rPr lang="en-US" sz="2000" dirty="0" smtClean="0">
                <a:latin typeface="Times New Roman" pitchFamily="18" charset="0"/>
                <a:cs typeface="Times New Roman" pitchFamily="18" charset="0"/>
              </a:rPr>
              <a:t>Her tiredness and exhaustion – often coming from the high standards she believes she needs to live by -  multiply in her worry box.. leading to higher levels of stress. </a:t>
            </a:r>
          </a:p>
          <a:p>
            <a:r>
              <a:rPr lang="en-US" sz="2000" dirty="0" smtClean="0">
                <a:latin typeface="Times New Roman" pitchFamily="18" charset="0"/>
                <a:cs typeface="Times New Roman" pitchFamily="18" charset="0"/>
              </a:rPr>
              <a:t>When she feels intense stress – she finds it hard to express femininity – something that will inspire him do more to help her – to protect her</a:t>
            </a:r>
          </a:p>
          <a:p>
            <a:r>
              <a:rPr lang="en-US" sz="2000" dirty="0" smtClean="0">
                <a:latin typeface="Times New Roman" pitchFamily="18" charset="0"/>
                <a:cs typeface="Times New Roman" pitchFamily="18" charset="0"/>
              </a:rPr>
              <a:t>She does the opposite - says words or expresses emotions that reduce his testosterone – de-motivating him</a:t>
            </a:r>
            <a:endParaRPr lang="en-US" dirty="0" smtClean="0"/>
          </a:p>
          <a:p>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47</a:t>
            </a:fld>
            <a:endParaRPr lang="en-US"/>
          </a:p>
        </p:txBody>
      </p:sp>
      <p:sp>
        <p:nvSpPr>
          <p:cNvPr id="6" name="TextBox 5"/>
          <p:cNvSpPr txBox="1"/>
          <p:nvPr/>
        </p:nvSpPr>
        <p:spPr>
          <a:xfrm>
            <a:off x="4644008" y="1196752"/>
            <a:ext cx="4248472" cy="1938992"/>
          </a:xfrm>
          <a:prstGeom prst="rect">
            <a:avLst/>
          </a:prstGeom>
          <a:noFill/>
          <a:ln>
            <a:solidFill>
              <a:schemeClr val="tx1"/>
            </a:solidFill>
          </a:ln>
        </p:spPr>
        <p:txBody>
          <a:bodyPr wrap="square" rtlCol="0">
            <a:spAutoFit/>
          </a:bodyPr>
          <a:lstStyle/>
          <a:p>
            <a:r>
              <a:rPr lang="en-US" sz="2000" dirty="0" smtClean="0">
                <a:cs typeface="Times New Roman" pitchFamily="18" charset="0"/>
              </a:rPr>
              <a:t>He starts to feel like he’s a failure – he starts to feel shame: - “I’m doing a lot but I still can’t make her happy.”</a:t>
            </a:r>
          </a:p>
          <a:p>
            <a:r>
              <a:rPr lang="en-US" sz="2000" dirty="0" smtClean="0">
                <a:cs typeface="Times New Roman" pitchFamily="18" charset="0"/>
              </a:rPr>
              <a:t>He withdraws, stonewalls her, cuts off from her in order to recover his inner strength – usually goes to black hole. </a:t>
            </a:r>
          </a:p>
        </p:txBody>
      </p:sp>
      <p:sp>
        <p:nvSpPr>
          <p:cNvPr id="7" name="Curved Down Arrow 6"/>
          <p:cNvSpPr/>
          <p:nvPr/>
        </p:nvSpPr>
        <p:spPr>
          <a:xfrm>
            <a:off x="3707904" y="1052736"/>
            <a:ext cx="1080120"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Up Arrow 7"/>
          <p:cNvSpPr/>
          <p:nvPr/>
        </p:nvSpPr>
        <p:spPr>
          <a:xfrm rot="16200000" flipH="1">
            <a:off x="8244408" y="5085184"/>
            <a:ext cx="1008112" cy="4320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323528" y="116632"/>
            <a:ext cx="8496944" cy="954107"/>
          </a:xfrm>
          <a:prstGeom prst="rect">
            <a:avLst/>
          </a:prstGeom>
          <a:noFill/>
        </p:spPr>
        <p:txBody>
          <a:bodyPr wrap="square" rtlCol="0">
            <a:spAutoFit/>
          </a:bodyPr>
          <a:lstStyle/>
          <a:p>
            <a:pPr algn="ctr"/>
            <a:r>
              <a:rPr lang="en-GB" sz="2800" b="1" u="sng" dirty="0" smtClean="0"/>
              <a:t>The biggest problem couples face today – her stress leads to his low testosterone - this increases her stress</a:t>
            </a:r>
            <a:endParaRPr lang="en-GB" sz="2800" b="1" u="sng" dirty="0"/>
          </a:p>
        </p:txBody>
      </p:sp>
      <p:sp>
        <p:nvSpPr>
          <p:cNvPr id="17" name="TextBox 16"/>
          <p:cNvSpPr txBox="1"/>
          <p:nvPr/>
        </p:nvSpPr>
        <p:spPr>
          <a:xfrm>
            <a:off x="4644008" y="3284984"/>
            <a:ext cx="4248472" cy="1938992"/>
          </a:xfrm>
          <a:prstGeom prst="rect">
            <a:avLst/>
          </a:prstGeom>
          <a:noFill/>
          <a:ln>
            <a:solidFill>
              <a:schemeClr val="tx1"/>
            </a:solidFill>
          </a:ln>
        </p:spPr>
        <p:txBody>
          <a:bodyPr wrap="square" rtlCol="0">
            <a:spAutoFit/>
          </a:bodyPr>
          <a:lstStyle/>
          <a:p>
            <a:r>
              <a:rPr lang="en-US" sz="2000" dirty="0" smtClean="0">
                <a:cs typeface="Times New Roman" pitchFamily="18" charset="0"/>
              </a:rPr>
              <a:t>Her </a:t>
            </a:r>
            <a:r>
              <a:rPr lang="en-US" sz="2000" dirty="0" smtClean="0">
                <a:solidFill>
                  <a:prstClr val="black"/>
                </a:solidFill>
                <a:cs typeface="Times New Roman" pitchFamily="18" charset="0"/>
              </a:rPr>
              <a:t>need to feel connection with him is powerful. She misreads his withdrawal – she feels deeply alone – so she pursues him - even contact that is negative is contact and some form of connection – better than feeling alone. </a:t>
            </a:r>
            <a:endParaRPr lang="en-US" sz="2000" dirty="0" smtClean="0">
              <a:cs typeface="Times New Roman" pitchFamily="18" charset="0"/>
            </a:endParaRPr>
          </a:p>
        </p:txBody>
      </p:sp>
      <p:sp>
        <p:nvSpPr>
          <p:cNvPr id="19" name="TextBox 18"/>
          <p:cNvSpPr txBox="1"/>
          <p:nvPr/>
        </p:nvSpPr>
        <p:spPr>
          <a:xfrm>
            <a:off x="179512" y="5301208"/>
            <a:ext cx="8712968" cy="707886"/>
          </a:xfrm>
          <a:prstGeom prst="rect">
            <a:avLst/>
          </a:prstGeom>
          <a:noFill/>
          <a:ln>
            <a:solidFill>
              <a:schemeClr val="tx1"/>
            </a:solidFill>
          </a:ln>
        </p:spPr>
        <p:txBody>
          <a:bodyPr wrap="square" rtlCol="0">
            <a:spAutoFit/>
          </a:bodyPr>
          <a:lstStyle/>
          <a:p>
            <a:r>
              <a:rPr lang="en-US" sz="2000" dirty="0" smtClean="0">
                <a:cs typeface="Times New Roman" pitchFamily="18" charset="0"/>
              </a:rPr>
              <a:t>Their negative interaction makes him feel even more shame and helplessness – which again makes him want to stonewall – which leads her to feel more stress.</a:t>
            </a:r>
          </a:p>
        </p:txBody>
      </p:sp>
      <p:sp>
        <p:nvSpPr>
          <p:cNvPr id="20" name="Curved Up Arrow 19"/>
          <p:cNvSpPr/>
          <p:nvPr/>
        </p:nvSpPr>
        <p:spPr>
          <a:xfrm rot="16200000" flipH="1">
            <a:off x="8316416" y="2852936"/>
            <a:ext cx="864096"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1426170"/>
          </a:xfrm>
        </p:spPr>
        <p:txBody>
          <a:bodyPr/>
          <a:lstStyle/>
          <a:p>
            <a:pPr algn="ctr"/>
            <a:r>
              <a:rPr lang="en-GB" sz="2800" b="1" u="sng" dirty="0" smtClean="0"/>
              <a:t>Eventually – for some couples – almost every time they try to connect their interaction is dominated by this negative cycle</a:t>
            </a:r>
            <a:endParaRPr lang="en-GB" sz="2800" b="1" u="sng" dirty="0"/>
          </a:p>
        </p:txBody>
      </p:sp>
      <p:sp>
        <p:nvSpPr>
          <p:cNvPr id="3" name="Content Placeholder 2"/>
          <p:cNvSpPr>
            <a:spLocks noGrp="1"/>
          </p:cNvSpPr>
          <p:nvPr>
            <p:ph sz="quarter" idx="1"/>
          </p:nvPr>
        </p:nvSpPr>
        <p:spPr>
          <a:xfrm>
            <a:off x="395536" y="1556792"/>
            <a:ext cx="8496944" cy="4463008"/>
          </a:xfrm>
        </p:spPr>
        <p:txBody>
          <a:bodyPr/>
          <a:lstStyle/>
          <a:p>
            <a:r>
              <a:rPr lang="en-GB" dirty="0" smtClean="0"/>
              <a:t>He says: – “why are you being so critical towards me - I need you to express more femininity towards me and then I can feel more motivated to give more” </a:t>
            </a:r>
          </a:p>
          <a:p>
            <a:r>
              <a:rPr lang="en-GB" dirty="0" smtClean="0"/>
              <a:t>She says: “If you do more to fulfil my homebuilding needs, and fulfil my need for spending time together I will be less critical. “</a:t>
            </a:r>
          </a:p>
          <a:p>
            <a:r>
              <a:rPr lang="en-GB" dirty="0" smtClean="0"/>
              <a:t>He says: “How can I spend time with you if all that happens is that you get critical.”</a:t>
            </a:r>
          </a:p>
          <a:p>
            <a:r>
              <a:rPr lang="en-GB" dirty="0" smtClean="0"/>
              <a:t>In an way both are right – but fundamentally – both have to make effort to create moments of where they connect as male and female – and TRUST that from those sparks will come the energy that builds a loving home and family  </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1228998"/>
          </a:xfrm>
        </p:spPr>
        <p:txBody>
          <a:bodyPr/>
          <a:lstStyle/>
          <a:p>
            <a:pPr algn="ctr"/>
            <a:r>
              <a:rPr lang="en-GB" sz="2800" b="1" u="sng" dirty="0" smtClean="0"/>
              <a:t>Women often have no idea how they hurt and de-motivate men – </a:t>
            </a:r>
            <a:r>
              <a:rPr lang="en-GB" sz="2800" b="1" u="sng" dirty="0" err="1" smtClean="0"/>
              <a:t>men</a:t>
            </a:r>
            <a:r>
              <a:rPr lang="en-GB" sz="2800" b="1" u="sng" dirty="0" smtClean="0"/>
              <a:t> who love them dearly</a:t>
            </a:r>
            <a:endParaRPr lang="en-GB" sz="2800" b="1" u="sng" dirty="0"/>
          </a:p>
        </p:txBody>
      </p:sp>
      <p:sp>
        <p:nvSpPr>
          <p:cNvPr id="3" name="Content Placeholder 2"/>
          <p:cNvSpPr>
            <a:spLocks noGrp="1"/>
          </p:cNvSpPr>
          <p:nvPr>
            <p:ph sz="quarter" idx="1"/>
          </p:nvPr>
        </p:nvSpPr>
        <p:spPr>
          <a:xfrm>
            <a:off x="251520" y="1412776"/>
            <a:ext cx="8640960" cy="4607024"/>
          </a:xfrm>
        </p:spPr>
        <p:txBody>
          <a:bodyPr/>
          <a:lstStyle/>
          <a:p>
            <a:r>
              <a:rPr lang="en-GB" dirty="0" smtClean="0"/>
              <a:t>When women are tired or stressed – when they are being dominated by their unhealthy ego-states - </a:t>
            </a:r>
            <a:r>
              <a:rPr lang="en-GB" dirty="0" smtClean="0">
                <a:solidFill>
                  <a:srgbClr val="FF0000"/>
                </a:solidFill>
              </a:rPr>
              <a:t>or they have forgotten their primary role is to be a wife/female partner </a:t>
            </a:r>
            <a:r>
              <a:rPr lang="en-GB" dirty="0" smtClean="0"/>
              <a:t>– they can say or do many things that make a man feel like he’s FAILED.  Men struggle in such an environment.</a:t>
            </a:r>
          </a:p>
          <a:p>
            <a:r>
              <a:rPr lang="en-GB" dirty="0" smtClean="0"/>
              <a:t>I give him advice even when he hasn’t asked for it</a:t>
            </a:r>
          </a:p>
          <a:p>
            <a:r>
              <a:rPr lang="en-GB" dirty="0" smtClean="0"/>
              <a:t>I exclude him from some important decisions</a:t>
            </a:r>
          </a:p>
          <a:p>
            <a:r>
              <a:rPr lang="en-GB" dirty="0" smtClean="0"/>
              <a:t>I question his judgment</a:t>
            </a:r>
          </a:p>
          <a:p>
            <a:r>
              <a:rPr lang="en-GB" dirty="0" smtClean="0"/>
              <a:t>I ignore his advice</a:t>
            </a:r>
          </a:p>
          <a:p>
            <a:r>
              <a:rPr lang="en-GB" dirty="0" smtClean="0"/>
              <a:t>I suggest he is inadequate in certain areas</a:t>
            </a:r>
          </a:p>
          <a:p>
            <a:r>
              <a:rPr lang="en-GB" dirty="0" smtClean="0"/>
              <a:t>I am often in a bad mood – making him feel like he’s failed</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descr="Large confetti"/>
          <p:cNvSpPr>
            <a:spLocks noGrp="1" noChangeArrowheads="1"/>
          </p:cNvSpPr>
          <p:nvPr>
            <p:ph type="title"/>
          </p:nvPr>
        </p:nvSpPr>
        <p:spPr>
          <a:xfrm>
            <a:off x="428625" y="214313"/>
            <a:ext cx="8258175" cy="868362"/>
          </a:xfrm>
        </p:spPr>
        <p:txBody>
          <a:bodyPr/>
          <a:lstStyle/>
          <a:p>
            <a:pPr algn="ctr" eaLnBrk="1" hangingPunct="1"/>
            <a:r>
              <a:rPr lang="fi-FI" u="sng" smtClean="0">
                <a:solidFill>
                  <a:schemeClr val="tx1"/>
                </a:solidFill>
              </a:rPr>
              <a:t>Testosterone</a:t>
            </a:r>
            <a:endParaRPr lang="en-GB"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buFont typeface="Wingdings" pitchFamily="2" charset="2"/>
              <a:buChar char="v"/>
              <a:defRPr/>
            </a:pPr>
            <a:fld id="{611FC3F0-FE18-46D4-9D78-4AB6BC7D7FA2}" type="slidenum">
              <a:rPr lang="en-US"/>
              <a:pPr>
                <a:buFont typeface="Wingdings" pitchFamily="2" charset="2"/>
                <a:buChar char="v"/>
                <a:defRPr/>
              </a:pPr>
              <a:t>5</a:t>
            </a:fld>
            <a:endParaRPr lang="en-US"/>
          </a:p>
        </p:txBody>
      </p:sp>
      <p:sp>
        <p:nvSpPr>
          <p:cNvPr id="12292" name="Rectangle 1027"/>
          <p:cNvSpPr>
            <a:spLocks noGrp="1" noChangeArrowheads="1"/>
          </p:cNvSpPr>
          <p:nvPr>
            <p:ph sz="quarter" idx="1"/>
          </p:nvPr>
        </p:nvSpPr>
        <p:spPr>
          <a:xfrm>
            <a:off x="381000" y="1071563"/>
            <a:ext cx="8458200" cy="5214937"/>
          </a:xfrm>
        </p:spPr>
        <p:txBody>
          <a:bodyPr/>
          <a:lstStyle/>
          <a:p>
            <a:pPr marL="357188" indent="-357188" eaLnBrk="1" hangingPunct="1">
              <a:lnSpc>
                <a:spcPct val="90000"/>
              </a:lnSpc>
              <a:buClr>
                <a:schemeClr val="tx1"/>
              </a:buClr>
              <a:buFont typeface="Wingdings" pitchFamily="2" charset="2"/>
              <a:buChar char="v"/>
            </a:pPr>
            <a:r>
              <a:rPr lang="fi-FI" sz="3200" dirty="0" smtClean="0"/>
              <a:t>Hormones play a large role in determining how we feel about and deal with our everyday life</a:t>
            </a:r>
          </a:p>
          <a:p>
            <a:pPr marL="357188" indent="-357188" eaLnBrk="1" hangingPunct="1">
              <a:lnSpc>
                <a:spcPct val="90000"/>
              </a:lnSpc>
              <a:buClr>
                <a:schemeClr val="tx1"/>
              </a:buClr>
              <a:buFont typeface="Wingdings" pitchFamily="2" charset="2"/>
              <a:buChar char="v"/>
            </a:pPr>
            <a:r>
              <a:rPr lang="fi-FI" sz="3200" dirty="0" smtClean="0"/>
              <a:t>Scientists know that testosterone plays a major role in males – it gives them their muscles</a:t>
            </a:r>
          </a:p>
          <a:p>
            <a:pPr marL="357188" indent="-357188" eaLnBrk="1" hangingPunct="1">
              <a:lnSpc>
                <a:spcPct val="90000"/>
              </a:lnSpc>
              <a:buClr>
                <a:schemeClr val="tx1"/>
              </a:buClr>
              <a:buFont typeface="Wingdings" pitchFamily="2" charset="2"/>
              <a:buChar char="v"/>
            </a:pPr>
            <a:r>
              <a:rPr lang="fi-FI" sz="3200" dirty="0" smtClean="0"/>
              <a:t>It gives him a determination to fight to protect his family</a:t>
            </a:r>
          </a:p>
          <a:p>
            <a:pPr marL="357188" indent="-357188" eaLnBrk="1" hangingPunct="1">
              <a:lnSpc>
                <a:spcPct val="90000"/>
              </a:lnSpc>
              <a:buClr>
                <a:schemeClr val="tx1"/>
              </a:buClr>
              <a:buFont typeface="Wingdings" pitchFamily="2" charset="2"/>
              <a:buChar char="v"/>
            </a:pPr>
            <a:r>
              <a:rPr lang="fi-FI" sz="3200" dirty="0" smtClean="0"/>
              <a:t>It gives him a desire to achieve, succeed, win – to find the food for his family </a:t>
            </a:r>
          </a:p>
          <a:p>
            <a:pPr marL="357188" indent="-357188" eaLnBrk="1" hangingPunct="1">
              <a:lnSpc>
                <a:spcPct val="90000"/>
              </a:lnSpc>
              <a:buClr>
                <a:schemeClr val="tx1"/>
              </a:buClr>
              <a:buFont typeface="Wingdings" pitchFamily="2" charset="2"/>
              <a:buChar char="v"/>
            </a:pPr>
            <a:r>
              <a:rPr lang="fi-FI" sz="3200" dirty="0" smtClean="0"/>
              <a:t>It gives him his sexual drive</a:t>
            </a:r>
          </a:p>
          <a:p>
            <a:pPr marL="357188" indent="-357188" eaLnBrk="1" hangingPunct="1">
              <a:lnSpc>
                <a:spcPct val="90000"/>
              </a:lnSpc>
              <a:buClr>
                <a:schemeClr val="tx1"/>
              </a:buClr>
              <a:buFont typeface="Wingdings" pitchFamily="2" charset="2"/>
              <a:buChar char="v"/>
            </a:pPr>
            <a:r>
              <a:rPr lang="fi-FI" sz="3200" b="1" dirty="0" smtClean="0">
                <a:solidFill>
                  <a:srgbClr val="FF0000"/>
                </a:solidFill>
              </a:rPr>
              <a:t>It gives him a sense of being alive </a:t>
            </a:r>
          </a:p>
          <a:p>
            <a:pPr marL="357188" indent="-357188" eaLnBrk="1" hangingPunct="1">
              <a:lnSpc>
                <a:spcPct val="90000"/>
              </a:lnSpc>
              <a:buClr>
                <a:schemeClr val="tx1"/>
              </a:buClr>
              <a:buFont typeface="Wingdings" pitchFamily="2" charset="2"/>
              <a:buChar char="v"/>
            </a:pPr>
            <a:endParaRPr lang="fi-FI" sz="32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pPr algn="ctr"/>
            <a:r>
              <a:rPr lang="en-GB" sz="3600" b="1" u="sng" dirty="0" smtClean="0"/>
              <a:t>Women have no idea how their words or actions can hurt a man’s ego</a:t>
            </a:r>
            <a:endParaRPr lang="en-GB" sz="3600" b="1" u="sng" dirty="0"/>
          </a:p>
        </p:txBody>
      </p:sp>
      <p:sp>
        <p:nvSpPr>
          <p:cNvPr id="3" name="Content Placeholder 2"/>
          <p:cNvSpPr>
            <a:spLocks noGrp="1"/>
          </p:cNvSpPr>
          <p:nvPr>
            <p:ph sz="quarter" idx="1"/>
          </p:nvPr>
        </p:nvSpPr>
        <p:spPr>
          <a:xfrm>
            <a:off x="467544" y="1412776"/>
            <a:ext cx="8424936" cy="4607024"/>
          </a:xfrm>
        </p:spPr>
        <p:txBody>
          <a:bodyPr/>
          <a:lstStyle/>
          <a:p>
            <a:r>
              <a:rPr lang="en-GB" dirty="0" smtClean="0"/>
              <a:t>I over react to small issues</a:t>
            </a:r>
          </a:p>
          <a:p>
            <a:r>
              <a:rPr lang="en-GB" dirty="0" smtClean="0"/>
              <a:t>I ignore his needs for me to express femininity</a:t>
            </a:r>
          </a:p>
          <a:p>
            <a:r>
              <a:rPr lang="en-GB" dirty="0" smtClean="0"/>
              <a:t>I tend to focus on what I don’t have instead of what I do </a:t>
            </a:r>
          </a:p>
          <a:p>
            <a:r>
              <a:rPr lang="en-GB" dirty="0" smtClean="0"/>
              <a:t>I withhold praise because he’s not good enough for me</a:t>
            </a:r>
          </a:p>
          <a:p>
            <a:r>
              <a:rPr lang="en-GB" dirty="0" smtClean="0"/>
              <a:t>When I want something, I get pushy</a:t>
            </a:r>
          </a:p>
          <a:p>
            <a:r>
              <a:rPr lang="en-GB" dirty="0" smtClean="0"/>
              <a:t>I pay more attention to other people’s needs than to his</a:t>
            </a:r>
          </a:p>
          <a:p>
            <a:r>
              <a:rPr lang="en-GB" dirty="0" smtClean="0"/>
              <a:t>I speak down to him </a:t>
            </a:r>
          </a:p>
          <a:p>
            <a:r>
              <a:rPr lang="en-GB" dirty="0" smtClean="0"/>
              <a:t>I don’t respect his work</a:t>
            </a:r>
          </a:p>
          <a:p>
            <a:r>
              <a:rPr lang="en-GB" dirty="0" smtClean="0"/>
              <a:t>I show little interest in his interests but he should hear all about mine</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pPr algn="ctr"/>
            <a:r>
              <a:rPr lang="en-GB" sz="3600" b="1" u="sng" dirty="0" smtClean="0"/>
              <a:t>Women have no idea how their words or actions can hurt a man’s ego</a:t>
            </a:r>
            <a:endParaRPr lang="en-GB" sz="3600" b="1" u="sng" dirty="0"/>
          </a:p>
        </p:txBody>
      </p:sp>
      <p:sp>
        <p:nvSpPr>
          <p:cNvPr id="3" name="Content Placeholder 2"/>
          <p:cNvSpPr>
            <a:spLocks noGrp="1"/>
          </p:cNvSpPr>
          <p:nvPr>
            <p:ph sz="quarter" idx="1"/>
          </p:nvPr>
        </p:nvSpPr>
        <p:spPr>
          <a:xfrm>
            <a:off x="467544" y="1412776"/>
            <a:ext cx="8424936" cy="4607024"/>
          </a:xfrm>
        </p:spPr>
        <p:txBody>
          <a:bodyPr/>
          <a:lstStyle/>
          <a:p>
            <a:r>
              <a:rPr lang="en-GB" dirty="0" smtClean="0"/>
              <a:t>I criticise his family</a:t>
            </a:r>
          </a:p>
          <a:p>
            <a:r>
              <a:rPr lang="en-GB" dirty="0" smtClean="0"/>
              <a:t>I compare him to other men, or worse, to my girlfriends</a:t>
            </a:r>
          </a:p>
          <a:p>
            <a:r>
              <a:rPr lang="en-GB" dirty="0" smtClean="0"/>
              <a:t>I am not interested in hearing his side of the story</a:t>
            </a:r>
          </a:p>
          <a:p>
            <a:r>
              <a:rPr lang="en-GB" dirty="0" smtClean="0"/>
              <a:t>I constantly think he fails to make me happy</a:t>
            </a:r>
          </a:p>
          <a:p>
            <a:r>
              <a:rPr lang="en-GB" dirty="0" smtClean="0"/>
              <a:t>I give him ‘The look’ to show him how upset I am</a:t>
            </a:r>
          </a:p>
          <a:p>
            <a:r>
              <a:rPr lang="en-GB" dirty="0" smtClean="0"/>
              <a:t>I sometimes ridicule him to try to make him understand</a:t>
            </a:r>
          </a:p>
          <a:p>
            <a:r>
              <a:rPr lang="en-GB" dirty="0" smtClean="0"/>
              <a:t>My way of doing things are better than his</a:t>
            </a:r>
          </a:p>
          <a:p>
            <a:r>
              <a:rPr lang="en-GB" dirty="0" smtClean="0"/>
              <a:t>I often feel a need to tell him what he’s doing wrong</a:t>
            </a:r>
          </a:p>
          <a:p>
            <a:r>
              <a:rPr lang="en-GB" dirty="0" smtClean="0"/>
              <a:t>I keep telling him he is not helping enough</a:t>
            </a:r>
          </a:p>
          <a:p>
            <a:r>
              <a:rPr lang="en-GB" dirty="0" smtClean="0"/>
              <a:t>When I am emotional I dump my emotions on him</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pPr algn="ctr"/>
            <a:r>
              <a:rPr lang="en-GB" sz="3600" b="1" u="sng" dirty="0" smtClean="0"/>
              <a:t>Women have no idea how their words or actions can hurt a man’s ego</a:t>
            </a:r>
            <a:endParaRPr lang="en-GB" sz="3600" b="1" u="sng" dirty="0"/>
          </a:p>
        </p:txBody>
      </p:sp>
      <p:sp>
        <p:nvSpPr>
          <p:cNvPr id="3" name="Content Placeholder 2"/>
          <p:cNvSpPr>
            <a:spLocks noGrp="1"/>
          </p:cNvSpPr>
          <p:nvPr>
            <p:ph sz="quarter" idx="1"/>
          </p:nvPr>
        </p:nvSpPr>
        <p:spPr>
          <a:xfrm>
            <a:off x="179512" y="1412776"/>
            <a:ext cx="8712968" cy="5112568"/>
          </a:xfrm>
        </p:spPr>
        <p:txBody>
          <a:bodyPr/>
          <a:lstStyle/>
          <a:p>
            <a:r>
              <a:rPr lang="en-GB" sz="2400" dirty="0" smtClean="0"/>
              <a:t>I keep talking even when he has asked me to stop </a:t>
            </a:r>
          </a:p>
          <a:p>
            <a:r>
              <a:rPr lang="en-GB" sz="2400" dirty="0" smtClean="0"/>
              <a:t>When he is trying to discipline the children, I interfere</a:t>
            </a:r>
          </a:p>
          <a:p>
            <a:r>
              <a:rPr lang="en-GB" sz="2400" dirty="0" smtClean="0"/>
              <a:t>I believe my friends treat me better than he does</a:t>
            </a:r>
          </a:p>
          <a:p>
            <a:pPr>
              <a:buNone/>
            </a:pPr>
            <a:r>
              <a:rPr lang="en-GB" sz="1800" b="1" dirty="0" err="1" smtClean="0"/>
              <a:t>Stosny</a:t>
            </a:r>
            <a:r>
              <a:rPr lang="en-GB" sz="1800" b="1" dirty="0" smtClean="0"/>
              <a:t> and Love. ‘How to improve your marriage without talking about it”</a:t>
            </a:r>
          </a:p>
          <a:p>
            <a:pPr>
              <a:buNone/>
            </a:pPr>
            <a:endParaRPr lang="en-GB" sz="1400" dirty="0" smtClean="0"/>
          </a:p>
          <a:p>
            <a:pPr marL="0" indent="0" algn="ctr">
              <a:buNone/>
            </a:pPr>
            <a:r>
              <a:rPr lang="en-GB" sz="2400" dirty="0" smtClean="0"/>
              <a:t>When a woman criticises a man, whether deliberately or not, she no longer holds the position of a wife – and thus it is IMPOSSIBLE for him to feel CONNECTED to her. If he is withdrawing a lot – the reason is usually a critical woman who is acting like a mother towards him. If you want connection – </a:t>
            </a:r>
            <a:r>
              <a:rPr lang="en-GB" sz="2400" dirty="0" smtClean="0">
                <a:solidFill>
                  <a:srgbClr val="FF0000"/>
                </a:solidFill>
              </a:rPr>
              <a:t>you have to offer your challenges to him in a way that inspires him to protect and connect with you, not withdraw</a:t>
            </a:r>
            <a:r>
              <a:rPr lang="en-GB" sz="2400" dirty="0" smtClean="0"/>
              <a:t>.  There’s a need for you to keep knowing how to express your love for him as a woman.</a:t>
            </a:r>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95536" y="332656"/>
            <a:ext cx="8429625" cy="725488"/>
          </a:xfrm>
        </p:spPr>
        <p:txBody>
          <a:bodyPr/>
          <a:lstStyle/>
          <a:p>
            <a:pPr algn="ctr"/>
            <a:r>
              <a:rPr lang="en-GB" b="1" u="sng" dirty="0" smtClean="0">
                <a:solidFill>
                  <a:schemeClr val="tx1"/>
                </a:solidFill>
              </a:rPr>
              <a:t>Today – a lack of community </a:t>
            </a:r>
          </a:p>
        </p:txBody>
      </p:sp>
      <p:sp>
        <p:nvSpPr>
          <p:cNvPr id="53251" name="Content Placeholder 2"/>
          <p:cNvSpPr>
            <a:spLocks noGrp="1"/>
          </p:cNvSpPr>
          <p:nvPr>
            <p:ph sz="quarter" idx="1"/>
          </p:nvPr>
        </p:nvSpPr>
        <p:spPr>
          <a:xfrm>
            <a:off x="214313" y="1143000"/>
            <a:ext cx="8429625" cy="5072063"/>
          </a:xfrm>
        </p:spPr>
        <p:txBody>
          <a:bodyPr/>
          <a:lstStyle/>
          <a:p>
            <a:r>
              <a:rPr lang="en-GB" sz="3200" dirty="0" smtClean="0"/>
              <a:t>In her previous tribal environment a woman would have a wide range of support systems to support her during her in the building of her home and family – the focus wouldn’t have only been on him. </a:t>
            </a:r>
          </a:p>
          <a:p>
            <a:r>
              <a:rPr lang="en-GB" sz="3200" dirty="0" smtClean="0"/>
              <a:t>Many working women today do not have the community support of relatives who can help so regular stress is a reality</a:t>
            </a:r>
          </a:p>
          <a:p>
            <a:r>
              <a:rPr lang="en-GB" sz="3200" dirty="0" smtClean="0"/>
              <a:t>After kids leave home, then there’s often old parents to worry about</a:t>
            </a:r>
          </a:p>
        </p:txBody>
      </p:sp>
      <p:sp>
        <p:nvSpPr>
          <p:cNvPr id="5" name="Slide Number Placeholder 4"/>
          <p:cNvSpPr>
            <a:spLocks noGrp="1"/>
          </p:cNvSpPr>
          <p:nvPr>
            <p:ph type="sldNum" sz="quarter" idx="12"/>
          </p:nvPr>
        </p:nvSpPr>
        <p:spPr/>
        <p:txBody>
          <a:bodyPr/>
          <a:lstStyle/>
          <a:p>
            <a:pPr>
              <a:defRPr/>
            </a:pPr>
            <a:fld id="{0EE020A3-622B-4D92-8A85-8DA42ED5968A}"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Large confetti"/>
          <p:cNvSpPr>
            <a:spLocks noGrp="1" noChangeArrowheads="1"/>
          </p:cNvSpPr>
          <p:nvPr>
            <p:ph type="title"/>
          </p:nvPr>
        </p:nvSpPr>
        <p:spPr>
          <a:xfrm>
            <a:off x="214313" y="152400"/>
            <a:ext cx="8643937" cy="919163"/>
          </a:xfrm>
        </p:spPr>
        <p:txBody>
          <a:bodyPr/>
          <a:lstStyle/>
          <a:p>
            <a:pPr algn="ctr" eaLnBrk="1" hangingPunct="1"/>
            <a:r>
              <a:rPr lang="fi-FI" sz="3600" b="1" u="sng" dirty="0" smtClean="0">
                <a:solidFill>
                  <a:schemeClr val="tx1"/>
                </a:solidFill>
              </a:rPr>
              <a:t>The challenge of stressed femininity</a:t>
            </a:r>
            <a:endParaRPr lang="en-US" sz="3600"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79875210-C248-44D7-92D5-FE4384D4E483}" type="slidenum">
              <a:rPr lang="en-US"/>
              <a:pPr>
                <a:defRPr/>
              </a:pPr>
              <a:t>54</a:t>
            </a:fld>
            <a:endParaRPr lang="en-US"/>
          </a:p>
        </p:txBody>
      </p:sp>
      <p:sp>
        <p:nvSpPr>
          <p:cNvPr id="54276" name="Rectangle 3"/>
          <p:cNvSpPr>
            <a:spLocks noGrp="1" noChangeArrowheads="1"/>
          </p:cNvSpPr>
          <p:nvPr>
            <p:ph sz="quarter" idx="1"/>
          </p:nvPr>
        </p:nvSpPr>
        <p:spPr>
          <a:xfrm>
            <a:off x="285750" y="980728"/>
            <a:ext cx="8715375" cy="5234335"/>
          </a:xfrm>
        </p:spPr>
        <p:txBody>
          <a:bodyPr/>
          <a:lstStyle/>
          <a:p>
            <a:pPr eaLnBrk="1" hangingPunct="1">
              <a:lnSpc>
                <a:spcPct val="90000"/>
              </a:lnSpc>
            </a:pPr>
            <a:r>
              <a:rPr lang="fi-FI" sz="3000" dirty="0" smtClean="0"/>
              <a:t> Many male partners are having to </a:t>
            </a:r>
            <a:r>
              <a:rPr lang="fi-FI" sz="3000" b="1" u="sng" dirty="0" smtClean="0"/>
              <a:t>learn to become the whole community of support that she needs at times of stress </a:t>
            </a:r>
            <a:r>
              <a:rPr lang="fi-FI" sz="3000" dirty="0" smtClean="0"/>
              <a:t>– of course some men are failing to live up to her needs. (70% of all divorces are initiated by women)</a:t>
            </a:r>
          </a:p>
          <a:p>
            <a:pPr eaLnBrk="1" hangingPunct="1">
              <a:lnSpc>
                <a:spcPct val="90000"/>
              </a:lnSpc>
            </a:pPr>
            <a:r>
              <a:rPr lang="fi-FI" sz="3000" dirty="0" smtClean="0"/>
              <a:t>A substantial number of men today live with a women who is feeling stress for years. He gets the feeling – ”she’s never happy no matter what I do” – which is destructive for a man – because </a:t>
            </a:r>
            <a:r>
              <a:rPr lang="fi-FI" sz="3000" b="1" u="sng" dirty="0" smtClean="0"/>
              <a:t>his whole development cycle is built upon getting testosterone boosts based on seeing her happy, </a:t>
            </a:r>
            <a:r>
              <a:rPr lang="fi-FI" sz="3000" dirty="0" smtClean="0"/>
              <a:t>based on getting her smile – not her criticism</a:t>
            </a:r>
            <a:endParaRPr lang="en-US" sz="30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14400" y="274638"/>
            <a:ext cx="7772400" cy="725487"/>
          </a:xfrm>
        </p:spPr>
        <p:txBody>
          <a:bodyPr/>
          <a:lstStyle/>
          <a:p>
            <a:r>
              <a:rPr lang="en-GB" b="1" u="sng" smtClean="0">
                <a:solidFill>
                  <a:schemeClr val="tx1"/>
                </a:solidFill>
              </a:rPr>
              <a:t>As a Couple </a:t>
            </a:r>
          </a:p>
        </p:txBody>
      </p:sp>
      <p:sp>
        <p:nvSpPr>
          <p:cNvPr id="58371" name="Content Placeholder 2"/>
          <p:cNvSpPr>
            <a:spLocks noGrp="1"/>
          </p:cNvSpPr>
          <p:nvPr>
            <p:ph sz="quarter" idx="1"/>
          </p:nvPr>
        </p:nvSpPr>
        <p:spPr>
          <a:xfrm>
            <a:off x="214313" y="1000125"/>
            <a:ext cx="8572500" cy="5019675"/>
          </a:xfrm>
        </p:spPr>
        <p:txBody>
          <a:bodyPr/>
          <a:lstStyle/>
          <a:p>
            <a:r>
              <a:rPr lang="en-GB" dirty="0" smtClean="0"/>
              <a:t>Seriously discuss the kind of life you want to create.  Do you want your relationship to possibly have to deal with constant stress?</a:t>
            </a:r>
          </a:p>
          <a:p>
            <a:r>
              <a:rPr lang="en-GB" dirty="0" smtClean="0"/>
              <a:t>Maybe one partner can work part time – so there’s less stress and the children have a nurturing mum or dad to come home to. </a:t>
            </a:r>
          </a:p>
          <a:p>
            <a:r>
              <a:rPr lang="en-GB" dirty="0" smtClean="0"/>
              <a:t>Maybe agree that you don’t need to get everything now – create more time to enjoy each other for the sake of a building a successful whole life experience together.</a:t>
            </a:r>
          </a:p>
          <a:p>
            <a:r>
              <a:rPr lang="en-GB" dirty="0" smtClean="0"/>
              <a:t>Many studies show children do best if one parent works part time and is in the home when children come home and they eat a daily evening meal together as a family.</a:t>
            </a:r>
          </a:p>
        </p:txBody>
      </p:sp>
      <p:sp>
        <p:nvSpPr>
          <p:cNvPr id="5" name="Slide Number Placeholder 4"/>
          <p:cNvSpPr>
            <a:spLocks noGrp="1"/>
          </p:cNvSpPr>
          <p:nvPr>
            <p:ph type="sldNum" sz="quarter" idx="12"/>
          </p:nvPr>
        </p:nvSpPr>
        <p:spPr/>
        <p:txBody>
          <a:bodyPr/>
          <a:lstStyle/>
          <a:p>
            <a:pPr>
              <a:defRPr/>
            </a:pPr>
            <a:fld id="{FCF06AC3-46B5-46E9-AE2D-EAD6CEB1D1AB}"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214313"/>
            <a:ext cx="9144000" cy="725487"/>
          </a:xfrm>
        </p:spPr>
        <p:txBody>
          <a:bodyPr/>
          <a:lstStyle/>
          <a:p>
            <a:pPr algn="ctr"/>
            <a:r>
              <a:rPr lang="en-GB" sz="3600" b="1" u="sng" smtClean="0">
                <a:solidFill>
                  <a:schemeClr val="tx1"/>
                </a:solidFill>
              </a:rPr>
              <a:t>Couples that want a dual career home: </a:t>
            </a:r>
          </a:p>
        </p:txBody>
      </p:sp>
      <p:sp>
        <p:nvSpPr>
          <p:cNvPr id="57347" name="Content Placeholder 2"/>
          <p:cNvSpPr>
            <a:spLocks noGrp="1"/>
          </p:cNvSpPr>
          <p:nvPr>
            <p:ph sz="quarter" idx="1"/>
          </p:nvPr>
        </p:nvSpPr>
        <p:spPr>
          <a:xfrm>
            <a:off x="467544" y="1196752"/>
            <a:ext cx="8401050" cy="5400600"/>
          </a:xfrm>
        </p:spPr>
        <p:txBody>
          <a:bodyPr/>
          <a:lstStyle/>
          <a:p>
            <a:r>
              <a:rPr lang="en-GB" sz="2800" dirty="0" smtClean="0"/>
              <a:t>Discuss how you can get help from extended family that you can rely on for support</a:t>
            </a:r>
          </a:p>
          <a:p>
            <a:r>
              <a:rPr lang="en-GB" sz="2800" dirty="0" smtClean="0"/>
              <a:t>Build networks with other couples, support each other</a:t>
            </a:r>
          </a:p>
          <a:p>
            <a:r>
              <a:rPr lang="en-GB" sz="2800" dirty="0" smtClean="0"/>
              <a:t>Fight hard to create oxytocin couple time – </a:t>
            </a:r>
            <a:r>
              <a:rPr lang="en-GB" sz="2800" dirty="0" err="1" smtClean="0"/>
              <a:t>time</a:t>
            </a:r>
            <a:r>
              <a:rPr lang="en-GB" sz="2800" dirty="0" smtClean="0"/>
              <a:t> for joy and romance</a:t>
            </a:r>
          </a:p>
          <a:p>
            <a:r>
              <a:rPr lang="en-GB" sz="2800" dirty="0" smtClean="0"/>
              <a:t>Hire a cleaning lady and baby sitter</a:t>
            </a:r>
          </a:p>
          <a:p>
            <a:r>
              <a:rPr lang="en-GB" sz="2800" dirty="0" smtClean="0"/>
              <a:t>Agree that some things won’t get done (e.g. cleaning)</a:t>
            </a:r>
          </a:p>
          <a:p>
            <a:r>
              <a:rPr lang="en-GB" sz="2800" dirty="0" smtClean="0"/>
              <a:t>Take all possible parental leave</a:t>
            </a:r>
          </a:p>
          <a:p>
            <a:r>
              <a:rPr lang="en-GB" sz="2800" dirty="0" smtClean="0"/>
              <a:t>Understand stress will happen, forgiveness and patience is a must</a:t>
            </a:r>
          </a:p>
          <a:p>
            <a:endParaRPr lang="en-GB" sz="2800" dirty="0" smtClean="0"/>
          </a:p>
        </p:txBody>
      </p:sp>
      <p:sp>
        <p:nvSpPr>
          <p:cNvPr id="5" name="Slide Number Placeholder 4"/>
          <p:cNvSpPr>
            <a:spLocks noGrp="1"/>
          </p:cNvSpPr>
          <p:nvPr>
            <p:ph type="sldNum" sz="quarter" idx="12"/>
          </p:nvPr>
        </p:nvSpPr>
        <p:spPr/>
        <p:txBody>
          <a:bodyPr/>
          <a:lstStyle/>
          <a:p>
            <a:pPr>
              <a:defRPr/>
            </a:pPr>
            <a:fld id="{51241691-CE7E-4385-A904-3D890B68089B}"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28625" y="142875"/>
            <a:ext cx="8258175" cy="725488"/>
          </a:xfrm>
        </p:spPr>
        <p:txBody>
          <a:bodyPr/>
          <a:lstStyle/>
          <a:p>
            <a:r>
              <a:rPr lang="en-GB" b="1" u="sng" smtClean="0">
                <a:solidFill>
                  <a:schemeClr val="tx1"/>
                </a:solidFill>
              </a:rPr>
              <a:t>What governments might do. </a:t>
            </a:r>
          </a:p>
        </p:txBody>
      </p:sp>
      <p:sp>
        <p:nvSpPr>
          <p:cNvPr id="60419" name="Content Placeholder 2"/>
          <p:cNvSpPr>
            <a:spLocks noGrp="1"/>
          </p:cNvSpPr>
          <p:nvPr>
            <p:ph sz="quarter" idx="1"/>
          </p:nvPr>
        </p:nvSpPr>
        <p:spPr>
          <a:xfrm>
            <a:off x="214313" y="785813"/>
            <a:ext cx="8786812" cy="5233987"/>
          </a:xfrm>
        </p:spPr>
        <p:txBody>
          <a:bodyPr/>
          <a:lstStyle/>
          <a:p>
            <a:r>
              <a:rPr lang="en-GB" smtClean="0"/>
              <a:t>Allow couples to chose relatives as their p</a:t>
            </a:r>
            <a:r>
              <a:rPr lang="fi-FI" smtClean="0"/>
              <a:t>erhepäivähoito – and to be paid. Encourages closer family ties </a:t>
            </a:r>
          </a:p>
          <a:p>
            <a:r>
              <a:rPr lang="fi-FI" smtClean="0"/>
              <a:t>Allow women who want to stay at home the right to transfer her tax allowance to her partner so the family is taxed less – more freedom to stay home or do part-time job</a:t>
            </a:r>
          </a:p>
          <a:p>
            <a:r>
              <a:rPr lang="fi-FI" smtClean="0"/>
              <a:t>More effort could be made to provide community support for the women at the times she needs most community support. </a:t>
            </a:r>
          </a:p>
          <a:p>
            <a:r>
              <a:rPr lang="fi-FI" smtClean="0"/>
              <a:t>Businesses should be forced to create good quality part-time jobs</a:t>
            </a:r>
          </a:p>
          <a:p>
            <a:r>
              <a:rPr lang="fi-FI" smtClean="0"/>
              <a:t>Government focus should be on supporting two people building a lasting couple relationship they enjoy - support the development of a healthy family life-cycle</a:t>
            </a:r>
          </a:p>
          <a:p>
            <a:endParaRPr lang="en-GB" smtClean="0"/>
          </a:p>
        </p:txBody>
      </p:sp>
      <p:sp>
        <p:nvSpPr>
          <p:cNvPr id="5" name="Slide Number Placeholder 4"/>
          <p:cNvSpPr>
            <a:spLocks noGrp="1"/>
          </p:cNvSpPr>
          <p:nvPr>
            <p:ph type="sldNum" sz="quarter" idx="12"/>
          </p:nvPr>
        </p:nvSpPr>
        <p:spPr/>
        <p:txBody>
          <a:bodyPr/>
          <a:lstStyle/>
          <a:p>
            <a:pPr>
              <a:defRPr/>
            </a:pPr>
            <a:fld id="{7F671262-0928-4DE8-BA64-01F6C9B2C208}"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pPr algn="ctr"/>
            <a:r>
              <a:rPr lang="en-GB" sz="3200" b="1" u="sng" dirty="0" smtClean="0">
                <a:solidFill>
                  <a:schemeClr val="tx1"/>
                </a:solidFill>
              </a:rPr>
              <a:t>Keeping Her Oxytocin levels up – when it comes down to it – is her responsibility </a:t>
            </a:r>
            <a:endParaRPr lang="en-GB" sz="3200" b="1" u="sng" dirty="0">
              <a:solidFill>
                <a:schemeClr val="tx1"/>
              </a:solidFill>
            </a:endParaRPr>
          </a:p>
        </p:txBody>
      </p:sp>
      <p:sp>
        <p:nvSpPr>
          <p:cNvPr id="3" name="Content Placeholder 2"/>
          <p:cNvSpPr>
            <a:spLocks noGrp="1"/>
          </p:cNvSpPr>
          <p:nvPr>
            <p:ph sz="quarter" idx="1"/>
          </p:nvPr>
        </p:nvSpPr>
        <p:spPr>
          <a:xfrm>
            <a:off x="395536" y="1447800"/>
            <a:ext cx="8291264" cy="4572000"/>
          </a:xfrm>
        </p:spPr>
        <p:txBody>
          <a:bodyPr/>
          <a:lstStyle/>
          <a:p>
            <a:r>
              <a:rPr lang="en-GB" sz="2800" dirty="0" smtClean="0"/>
              <a:t>Although men can and do inspire the production of oxytocin in their female partner – helping her feel loved and closer to him… helping more around the home, spending more time with her, listening to her worries - it is still her responsibility to make sure her oxytocin levels don’t fall too low. </a:t>
            </a:r>
          </a:p>
          <a:p>
            <a:r>
              <a:rPr lang="en-GB" sz="2800" dirty="0" smtClean="0"/>
              <a:t>Many times her stress isn’t caused by him … but by work,  by a sick child, by the fear of losing a job, etc… so it’s important that she finds strategies that can help her live life to a reasonable level of happiness.</a:t>
            </a:r>
          </a:p>
          <a:p>
            <a:pPr>
              <a:buNone/>
            </a:pPr>
            <a:r>
              <a:rPr lang="en-GB" dirty="0" smtClean="0"/>
              <a:t> </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lstStyle/>
          <a:p>
            <a:pPr algn="ctr"/>
            <a:r>
              <a:rPr lang="en-GB" sz="3200" b="1" u="sng" dirty="0" smtClean="0">
                <a:solidFill>
                  <a:schemeClr val="tx1"/>
                </a:solidFill>
              </a:rPr>
              <a:t>Only compassion can break the negative spiral</a:t>
            </a:r>
            <a:endParaRPr lang="en-GB" sz="3200" b="1" u="sng" dirty="0">
              <a:solidFill>
                <a:schemeClr val="tx1"/>
              </a:solidFill>
            </a:endParaRPr>
          </a:p>
        </p:txBody>
      </p:sp>
      <p:sp>
        <p:nvSpPr>
          <p:cNvPr id="3" name="Content Placeholder 2"/>
          <p:cNvSpPr>
            <a:spLocks noGrp="1"/>
          </p:cNvSpPr>
          <p:nvPr>
            <p:ph sz="quarter" idx="1"/>
          </p:nvPr>
        </p:nvSpPr>
        <p:spPr>
          <a:xfrm>
            <a:off x="323528" y="1340768"/>
            <a:ext cx="8640960" cy="4679032"/>
          </a:xfrm>
        </p:spPr>
        <p:txBody>
          <a:bodyPr/>
          <a:lstStyle/>
          <a:p>
            <a:pPr marL="358775" indent="-358775">
              <a:buFont typeface="Arial" pitchFamily="34" charset="0"/>
              <a:buChar char="•"/>
            </a:pPr>
            <a:r>
              <a:rPr lang="en-US" sz="3200" dirty="0" smtClean="0"/>
              <a:t>Fundamentally – the only way to break the destructive affects of her anxiety and his shame is to have compassion on each other. </a:t>
            </a:r>
          </a:p>
          <a:p>
            <a:pPr marL="358775" indent="-358775">
              <a:buFont typeface="Arial" pitchFamily="34" charset="0"/>
              <a:buChar char="•"/>
            </a:pPr>
            <a:r>
              <a:rPr lang="en-US" sz="3200" dirty="0" smtClean="0"/>
              <a:t>He needs to be compassionate and forgiving with her natural vulnerability to become overly anxious</a:t>
            </a:r>
          </a:p>
          <a:p>
            <a:pPr marL="358775" indent="-358775">
              <a:buFont typeface="Arial" pitchFamily="34" charset="0"/>
              <a:buChar char="•"/>
            </a:pPr>
            <a:r>
              <a:rPr lang="en-US" sz="3200" dirty="0" smtClean="0"/>
              <a:t>She needs to learn to be compassionate and patient with his natural tendency to withdraw when he feels shamed </a:t>
            </a:r>
            <a:r>
              <a:rPr lang="en-US" dirty="0" smtClean="0"/>
              <a:t/>
            </a:r>
            <a:br>
              <a:rPr lang="en-US" dirty="0" smtClean="0"/>
            </a:b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Grp="1" noChangeArrowheads="1"/>
          </p:cNvSpPr>
          <p:nvPr>
            <p:ph type="title"/>
          </p:nvPr>
        </p:nvSpPr>
        <p:spPr>
          <a:xfrm>
            <a:off x="500063" y="274638"/>
            <a:ext cx="8186737" cy="1225550"/>
          </a:xfrm>
        </p:spPr>
        <p:txBody>
          <a:bodyPr/>
          <a:lstStyle/>
          <a:p>
            <a:pPr algn="ctr" eaLnBrk="1" hangingPunct="1"/>
            <a:r>
              <a:rPr lang="fi-FI" sz="3200" b="1" u="sng" smtClean="0">
                <a:solidFill>
                  <a:schemeClr val="tx1"/>
                </a:solidFill>
              </a:rPr>
              <a:t>His Main Happiness/Reward Hormone: Testosterone</a:t>
            </a:r>
            <a:r>
              <a:rPr lang="fi-FI" smtClean="0">
                <a:solidFill>
                  <a:schemeClr val="tx1"/>
                </a:solidFill>
              </a:rPr>
              <a:t> </a:t>
            </a:r>
            <a:endParaRPr lang="en-GB"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C4FFACDD-75BF-4FEA-92B0-66B45AE8EB92}" type="slidenum">
              <a:rPr lang="en-US"/>
              <a:pPr>
                <a:defRPr/>
              </a:pPr>
              <a:t>6</a:t>
            </a:fld>
            <a:endParaRPr lang="en-US"/>
          </a:p>
        </p:txBody>
      </p:sp>
      <p:sp>
        <p:nvSpPr>
          <p:cNvPr id="118787" name="Rectangle 3"/>
          <p:cNvSpPr>
            <a:spLocks noGrp="1" noChangeArrowheads="1"/>
          </p:cNvSpPr>
          <p:nvPr>
            <p:ph sz="quarter" idx="1"/>
          </p:nvPr>
        </p:nvSpPr>
        <p:spPr>
          <a:xfrm>
            <a:off x="285750" y="1500188"/>
            <a:ext cx="8615363" cy="4737124"/>
          </a:xfrm>
        </p:spPr>
        <p:txBody>
          <a:bodyPr>
            <a:normAutofit fontScale="92500" lnSpcReduction="10000"/>
          </a:bodyPr>
          <a:lstStyle/>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An adult male body produces about forty to sixty times more testosterone than an adult female body</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Testosterone drives his body’s energy level, gives him a sense of well-being and happiness, keeps him healthy </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When more of it is released he gets a feeling of living life well, increased energy and generosity, greater expressions of emotions and a desire to protect</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It also usually drives a husband to want to have sex every few days</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When testosterone is low – lack of energy for life</a:t>
            </a:r>
          </a:p>
          <a:p>
            <a:pPr marL="357188" indent="-357188" eaLnBrk="1" fontAlgn="auto" hangingPunct="1">
              <a:lnSpc>
                <a:spcPct val="90000"/>
              </a:lnSpc>
              <a:spcBef>
                <a:spcPts val="580"/>
              </a:spcBef>
              <a:spcAft>
                <a:spcPts val="0"/>
              </a:spcAft>
              <a:buClr>
                <a:schemeClr val="tx1"/>
              </a:buClr>
              <a:buFont typeface="Wingdings" pitchFamily="2" charset="2"/>
              <a:buChar char="v"/>
              <a:defRPr/>
            </a:pPr>
            <a:r>
              <a:rPr lang="en-GB" sz="2800" dirty="0" smtClean="0"/>
              <a:t>When women work in a masculine structured workplace, their testosterone will also rise – (and often become more aggressive when they get home)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lstStyle/>
          <a:p>
            <a:pPr algn="ctr"/>
            <a:r>
              <a:rPr lang="en-GB" sz="3600" b="1" u="sng" dirty="0" smtClean="0">
                <a:solidFill>
                  <a:schemeClr val="tx1"/>
                </a:solidFill>
              </a:rPr>
              <a:t>Only COMPASSION and EMPATHY can break the negative spiral</a:t>
            </a:r>
            <a:endParaRPr lang="en-GB" sz="3600" b="1" u="sng" dirty="0">
              <a:solidFill>
                <a:schemeClr val="tx1"/>
              </a:solidFill>
            </a:endParaRPr>
          </a:p>
        </p:txBody>
      </p:sp>
      <p:sp>
        <p:nvSpPr>
          <p:cNvPr id="3" name="Content Placeholder 2"/>
          <p:cNvSpPr>
            <a:spLocks noGrp="1"/>
          </p:cNvSpPr>
          <p:nvPr>
            <p:ph sz="quarter" idx="1"/>
          </p:nvPr>
        </p:nvSpPr>
        <p:spPr>
          <a:xfrm>
            <a:off x="323528" y="1447800"/>
            <a:ext cx="8363272" cy="4572000"/>
          </a:xfrm>
        </p:spPr>
        <p:txBody>
          <a:bodyPr/>
          <a:lstStyle/>
          <a:p>
            <a:r>
              <a:rPr lang="en-US" sz="2400" dirty="0" smtClean="0"/>
              <a:t>Anything that reduces his shame (e.g.; going out for a good night with the boys) without calming her anxiety or that reduces her anxiety (e.g.; Getting some well deserved me-time) without sympathizing with his ability to feel shame - will fail – for the couple have not reconnected emotionally.</a:t>
            </a:r>
            <a:br>
              <a:rPr lang="en-US" sz="2400" dirty="0" smtClean="0"/>
            </a:br>
            <a:r>
              <a:rPr lang="en-US" sz="2400" dirty="0" smtClean="0"/>
              <a:t> </a:t>
            </a:r>
            <a:br>
              <a:rPr lang="en-US" sz="2400" dirty="0" smtClean="0"/>
            </a:br>
            <a:r>
              <a:rPr lang="en-US" sz="2400" dirty="0" smtClean="0"/>
              <a:t>That is why the most important emotion in attachment is COMPASSION for your partner's vulnerability – for her anxiety or for his fear of failure</a:t>
            </a:r>
            <a:r>
              <a:rPr lang="en-US" sz="2400" u="sng" dirty="0" smtClean="0"/>
              <a:t/>
            </a:r>
            <a:br>
              <a:rPr lang="en-US" sz="2400" u="sng" dirty="0" smtClean="0"/>
            </a:br>
            <a:r>
              <a:rPr lang="en-US" sz="2400" dirty="0" smtClean="0"/>
              <a:t> </a:t>
            </a:r>
            <a:br>
              <a:rPr lang="en-US" sz="2400" dirty="0" smtClean="0"/>
            </a:br>
            <a:r>
              <a:rPr lang="en-US" sz="2400" dirty="0" smtClean="0"/>
              <a:t>See: How to Improve Your Marriage without Talking about It: Finding Love beyond Words. </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426170"/>
          </a:xfrm>
        </p:spPr>
        <p:txBody>
          <a:bodyPr/>
          <a:lstStyle/>
          <a:p>
            <a:pPr algn="ctr"/>
            <a:r>
              <a:rPr lang="en-GB" sz="3200" b="1" u="sng" dirty="0" smtClean="0">
                <a:solidFill>
                  <a:schemeClr val="tx1"/>
                </a:solidFill>
              </a:rPr>
              <a:t>Compassion comes through understanding – and through making sure you have a daily heart/appreciation cycle</a:t>
            </a:r>
            <a:endParaRPr lang="en-GB" sz="3200" b="1" u="sng" dirty="0">
              <a:solidFill>
                <a:schemeClr val="tx1"/>
              </a:solidFill>
            </a:endParaRPr>
          </a:p>
        </p:txBody>
      </p:sp>
      <p:sp>
        <p:nvSpPr>
          <p:cNvPr id="3" name="Content Placeholder 2"/>
          <p:cNvSpPr>
            <a:spLocks noGrp="1"/>
          </p:cNvSpPr>
          <p:nvPr>
            <p:ph sz="quarter" idx="1"/>
          </p:nvPr>
        </p:nvSpPr>
        <p:spPr>
          <a:xfrm>
            <a:off x="323528" y="1772816"/>
            <a:ext cx="8640960" cy="4246984"/>
          </a:xfrm>
        </p:spPr>
        <p:txBody>
          <a:bodyPr/>
          <a:lstStyle/>
          <a:p>
            <a:pPr marL="271463" indent="-271463"/>
            <a:r>
              <a:rPr lang="en-US" sz="2800" dirty="0" smtClean="0"/>
              <a:t>There’s a need to identify this dynamic as something that is happening to both of you because of what nature has given you - rather than pain that one person is inflicting on the other.  It’s not his or her fault. It just is.</a:t>
            </a:r>
          </a:p>
          <a:p>
            <a:pPr marL="271463" indent="-271463"/>
            <a:r>
              <a:rPr lang="en-US" sz="2800" dirty="0" smtClean="0"/>
              <a:t>There’s a need to declare that your connection is important to you. </a:t>
            </a:r>
            <a:r>
              <a:rPr lang="en-US" sz="2800" u="sng" dirty="0" smtClean="0"/>
              <a:t>If you make daily connection - through touch, hugs, listening, etc - the fear-shame dynamic deactivates.  </a:t>
            </a:r>
            <a:r>
              <a:rPr lang="en-US" sz="2800" dirty="0" smtClean="0"/>
              <a:t>Connected, you can solve the problem that activated it, whatever it is. </a:t>
            </a:r>
            <a:endParaRPr lang="en-GB" sz="2800"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descr="Large confetti"/>
          <p:cNvSpPr>
            <a:spLocks noGrp="1" noChangeArrowheads="1"/>
          </p:cNvSpPr>
          <p:nvPr>
            <p:ph type="title"/>
          </p:nvPr>
        </p:nvSpPr>
        <p:spPr>
          <a:xfrm>
            <a:off x="500063" y="500063"/>
            <a:ext cx="8143875" cy="4357687"/>
          </a:xfrm>
        </p:spPr>
        <p:txBody>
          <a:bodyPr/>
          <a:lstStyle/>
          <a:p>
            <a:pPr algn="ctr" eaLnBrk="1" hangingPunct="1"/>
            <a:r>
              <a:rPr lang="en-GB" sz="3600" b="1" u="sng" dirty="0" smtClean="0">
                <a:solidFill>
                  <a:schemeClr val="tx1"/>
                </a:solidFill>
              </a:rPr>
              <a:t>Reflections on Testosterone and Oxytocin – part 2</a:t>
            </a:r>
            <a:br>
              <a:rPr lang="en-GB" sz="3600" b="1" u="sng" dirty="0" smtClean="0">
                <a:solidFill>
                  <a:schemeClr val="tx1"/>
                </a:solidFill>
              </a:rPr>
            </a:br>
            <a:r>
              <a:rPr lang="en-GB" sz="3600" b="1" u="sng" dirty="0" smtClean="0">
                <a:solidFill>
                  <a:schemeClr val="tx1"/>
                </a:solidFill>
              </a:rPr>
              <a:t/>
            </a:r>
            <a:br>
              <a:rPr lang="en-GB" sz="3600" b="1" u="sng" dirty="0" smtClean="0">
                <a:solidFill>
                  <a:schemeClr val="tx1"/>
                </a:solidFill>
              </a:rPr>
            </a:br>
            <a:r>
              <a:rPr lang="fi-FI" sz="3600" b="1" u="sng" dirty="0" smtClean="0">
                <a:solidFill>
                  <a:schemeClr val="tx1"/>
                </a:solidFill>
              </a:rPr>
              <a:t>Useful Tips About Oxytocin </a:t>
            </a:r>
            <a:r>
              <a:rPr lang="en-GB" sz="3600" b="1" u="sng" dirty="0" smtClean="0">
                <a:solidFill>
                  <a:schemeClr val="tx1"/>
                </a:solidFill>
              </a:rPr>
              <a:t/>
            </a:r>
            <a:br>
              <a:rPr lang="en-GB" sz="3600" b="1" u="sng" dirty="0" smtClean="0">
                <a:solidFill>
                  <a:schemeClr val="tx1"/>
                </a:solidFill>
              </a:rPr>
            </a:br>
            <a:r>
              <a:rPr lang="fi-FI" sz="3600" dirty="0" smtClean="0">
                <a:solidFill>
                  <a:schemeClr val="tx1"/>
                </a:solidFill>
              </a:rPr>
              <a:t/>
            </a:r>
            <a:br>
              <a:rPr lang="fi-FI" sz="3600" dirty="0" smtClean="0">
                <a:solidFill>
                  <a:schemeClr val="tx1"/>
                </a:solidFill>
              </a:rPr>
            </a:br>
            <a:endParaRPr lang="en-US" sz="3600"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956145D3-4F70-4D31-80F8-5C4A77D1CC25}" type="slidenum">
              <a:rPr lang="en-US"/>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Large confetti"/>
          <p:cNvSpPr>
            <a:spLocks noGrp="1" noChangeArrowheads="1"/>
          </p:cNvSpPr>
          <p:nvPr>
            <p:ph type="title"/>
          </p:nvPr>
        </p:nvSpPr>
        <p:spPr>
          <a:xfrm>
            <a:off x="285750" y="274638"/>
            <a:ext cx="8643938" cy="725487"/>
          </a:xfrm>
        </p:spPr>
        <p:txBody>
          <a:bodyPr/>
          <a:lstStyle/>
          <a:p>
            <a:pPr eaLnBrk="1" hangingPunct="1"/>
            <a:r>
              <a:rPr lang="fi-FI" b="1" u="sng" dirty="0" smtClean="0">
                <a:solidFill>
                  <a:schemeClr val="tx1"/>
                </a:solidFill>
              </a:rPr>
              <a:t>Useful Tips About Oxytocin</a:t>
            </a:r>
            <a:endParaRPr lang="en-GB"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898351BF-022B-4C63-BBE0-93D96F09D29C}" type="slidenum">
              <a:rPr lang="en-US"/>
              <a:pPr>
                <a:defRPr/>
              </a:pPr>
              <a:t>63</a:t>
            </a:fld>
            <a:endParaRPr lang="en-US"/>
          </a:p>
        </p:txBody>
      </p:sp>
      <p:sp>
        <p:nvSpPr>
          <p:cNvPr id="91140" name="Rectangle 3"/>
          <p:cNvSpPr>
            <a:spLocks noGrp="1" noChangeArrowheads="1"/>
          </p:cNvSpPr>
          <p:nvPr>
            <p:ph sz="quarter" idx="1"/>
          </p:nvPr>
        </p:nvSpPr>
        <p:spPr>
          <a:xfrm>
            <a:off x="304800" y="1285875"/>
            <a:ext cx="8696325" cy="4929188"/>
          </a:xfrm>
        </p:spPr>
        <p:txBody>
          <a:bodyPr/>
          <a:lstStyle/>
          <a:p>
            <a:pPr marL="0" indent="0" eaLnBrk="1" hangingPunct="1">
              <a:lnSpc>
                <a:spcPct val="90000"/>
              </a:lnSpc>
              <a:buFont typeface="Wingdings 2" pitchFamily="18" charset="2"/>
              <a:buNone/>
            </a:pPr>
            <a:r>
              <a:rPr lang="fi-FI" sz="3600" smtClean="0"/>
              <a:t>Dr. John Gray found that male testosterone is more likely to notice the difference in size of an achievement, a present or an act of kindness. Oyxtocin, however, is far more attune to the the frequency of the giving – that size/price wasn’t othen the main issue - for oxytocin is usually </a:t>
            </a:r>
            <a:r>
              <a:rPr lang="fi-FI" sz="3600" b="1" u="sng" smtClean="0"/>
              <a:t>the number of times </a:t>
            </a:r>
            <a:r>
              <a:rPr lang="fi-FI" sz="3600" smtClean="0"/>
              <a:t>that there was an attempt to love and connect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Large confetti"/>
          <p:cNvSpPr>
            <a:spLocks noGrp="1" noChangeArrowheads="1"/>
          </p:cNvSpPr>
          <p:nvPr>
            <p:ph type="title"/>
          </p:nvPr>
        </p:nvSpPr>
        <p:spPr>
          <a:xfrm>
            <a:off x="285750" y="274638"/>
            <a:ext cx="8643938" cy="725487"/>
          </a:xfrm>
        </p:spPr>
        <p:txBody>
          <a:bodyPr/>
          <a:lstStyle/>
          <a:p>
            <a:pPr eaLnBrk="1" hangingPunct="1"/>
            <a:r>
              <a:rPr lang="fi-FI" b="1" u="sng" dirty="0" smtClean="0">
                <a:solidFill>
                  <a:schemeClr val="tx1"/>
                </a:solidFill>
              </a:rPr>
              <a:t>Useful Tips About Oxytocin</a:t>
            </a:r>
            <a:endParaRPr lang="en-GB"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F1A2150A-B388-4117-9A83-3BCD20C66571}" type="slidenum">
              <a:rPr lang="en-US"/>
              <a:pPr>
                <a:defRPr/>
              </a:pPr>
              <a:t>64</a:t>
            </a:fld>
            <a:endParaRPr lang="en-US"/>
          </a:p>
        </p:txBody>
      </p:sp>
      <p:sp>
        <p:nvSpPr>
          <p:cNvPr id="92164" name="Rectangle 3"/>
          <p:cNvSpPr>
            <a:spLocks noGrp="1" noChangeArrowheads="1"/>
          </p:cNvSpPr>
          <p:nvPr>
            <p:ph sz="quarter" idx="1"/>
          </p:nvPr>
        </p:nvSpPr>
        <p:spPr>
          <a:xfrm>
            <a:off x="304800" y="1000125"/>
            <a:ext cx="8696325" cy="5214938"/>
          </a:xfrm>
        </p:spPr>
        <p:txBody>
          <a:bodyPr/>
          <a:lstStyle/>
          <a:p>
            <a:pPr marL="450850" indent="-450850" eaLnBrk="1" hangingPunct="1">
              <a:lnSpc>
                <a:spcPct val="90000"/>
              </a:lnSpc>
              <a:buFontTx/>
              <a:buBlip>
                <a:blip r:embed="rId2"/>
              </a:buBlip>
            </a:pPr>
            <a:r>
              <a:rPr lang="fi-FI" sz="3600" dirty="0" smtClean="0"/>
              <a:t>In other words, a big present or small = One attempt to connect = One dose of happiness oxytocin </a:t>
            </a:r>
          </a:p>
          <a:p>
            <a:pPr marL="450850" indent="-450850" eaLnBrk="1" hangingPunct="1">
              <a:lnSpc>
                <a:spcPct val="90000"/>
              </a:lnSpc>
              <a:buFontTx/>
              <a:buBlip>
                <a:blip r:embed="rId2"/>
              </a:buBlip>
            </a:pPr>
            <a:r>
              <a:rPr lang="fi-FI" sz="3600" dirty="0" smtClean="0"/>
              <a:t>Gentlemen – regular small attempts to connect and show you care are far more effective at regulating your partner’s oxytocin than one big attempt done irregularly. (3 inexpensive nights out compared to one expensive one)</a:t>
            </a:r>
            <a:endParaRPr lang="en-GB" sz="36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3" descr="Large confetti"/>
          <p:cNvSpPr>
            <a:spLocks noGrp="1" noChangeArrowheads="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pPr>
              <a:defRPr/>
            </a:pPr>
            <a:fld id="{707042A5-2CF4-40CF-9345-08EADFC88483}" type="slidenum">
              <a:rPr lang="en-US" smtClean="0"/>
              <a:pPr>
                <a:defRPr/>
              </a:pPr>
              <a:t>65</a:t>
            </a:fld>
            <a:endParaRPr lang="en-US" smtClean="0"/>
          </a:p>
        </p:txBody>
      </p:sp>
      <p:sp>
        <p:nvSpPr>
          <p:cNvPr id="93187" name="Rectangle 1026" descr="Large confetti"/>
          <p:cNvSpPr>
            <a:spLocks noGrp="1" noChangeArrowheads="1"/>
          </p:cNvSpPr>
          <p:nvPr>
            <p:ph type="title" idx="4294967295"/>
          </p:nvPr>
        </p:nvSpPr>
        <p:spPr>
          <a:xfrm>
            <a:off x="285750" y="285750"/>
            <a:ext cx="8501063" cy="1071563"/>
          </a:xfrm>
        </p:spPr>
        <p:txBody>
          <a:bodyPr/>
          <a:lstStyle/>
          <a:p>
            <a:pPr algn="ctr" eaLnBrk="1" hangingPunct="1"/>
            <a:r>
              <a:rPr lang="en-GB" sz="3600" b="1" u="sng" dirty="0" smtClean="0">
                <a:solidFill>
                  <a:schemeClr val="tx1"/>
                </a:solidFill>
                <a:latin typeface="Times New Roman" pitchFamily="18" charset="0"/>
                <a:cs typeface="Times New Roman" pitchFamily="18" charset="0"/>
              </a:rPr>
              <a:t>Helping her with her oxytocin levels </a:t>
            </a:r>
          </a:p>
        </p:txBody>
      </p:sp>
      <p:sp>
        <p:nvSpPr>
          <p:cNvPr id="93188" name="Rectangle 1027"/>
          <p:cNvSpPr>
            <a:spLocks noGrp="1" noChangeArrowheads="1"/>
          </p:cNvSpPr>
          <p:nvPr>
            <p:ph type="body" idx="4294967295"/>
          </p:nvPr>
        </p:nvSpPr>
        <p:spPr>
          <a:xfrm>
            <a:off x="285750" y="1357313"/>
            <a:ext cx="8534400" cy="4800600"/>
          </a:xfrm>
        </p:spPr>
        <p:txBody>
          <a:bodyPr/>
          <a:lstStyle/>
          <a:p>
            <a:pPr eaLnBrk="1" hangingPunct="1"/>
            <a:r>
              <a:rPr lang="en-GB" sz="2800" dirty="0" smtClean="0">
                <a:cs typeface="Times New Roman" pitchFamily="18" charset="0"/>
              </a:rPr>
              <a:t>Women partners typically do the </a:t>
            </a:r>
            <a:r>
              <a:rPr lang="en-GB" sz="2800" b="1" u="sng" dirty="0" smtClean="0">
                <a:cs typeface="Times New Roman" pitchFamily="18" charset="0"/>
              </a:rPr>
              <a:t>’Urgent-important’</a:t>
            </a:r>
            <a:r>
              <a:rPr lang="en-GB" sz="2800" dirty="0" smtClean="0">
                <a:cs typeface="Times New Roman" pitchFamily="18" charset="0"/>
              </a:rPr>
              <a:t> things (e.g.; cooking, cleaning, washing, etc) while husbands typically do things that can be done </a:t>
            </a:r>
            <a:r>
              <a:rPr lang="en-GB" sz="2800" b="1" u="sng" dirty="0" smtClean="0">
                <a:cs typeface="Times New Roman" pitchFamily="18" charset="0"/>
              </a:rPr>
              <a:t>’when they feel like it’</a:t>
            </a:r>
            <a:r>
              <a:rPr lang="en-GB" sz="2800" dirty="0" smtClean="0">
                <a:cs typeface="Times New Roman" pitchFamily="18" charset="0"/>
              </a:rPr>
              <a:t> (Accounts, gardening, painting, etc).</a:t>
            </a:r>
          </a:p>
          <a:p>
            <a:pPr eaLnBrk="1" hangingPunct="1"/>
            <a:r>
              <a:rPr lang="en-GB" sz="2800" dirty="0" smtClean="0">
                <a:cs typeface="Times New Roman" pitchFamily="18" charset="0"/>
              </a:rPr>
              <a:t>This means that many women, especially if they go out to work, can feel ALWAYS under PRESSURE – having large amounts of stress - doing the things that need to be done </a:t>
            </a:r>
            <a:r>
              <a:rPr lang="en-GB" sz="2800" u="sng" dirty="0" smtClean="0">
                <a:cs typeface="Times New Roman" pitchFamily="18" charset="0"/>
              </a:rPr>
              <a:t>right now</a:t>
            </a:r>
            <a:r>
              <a:rPr lang="en-GB" sz="2800" dirty="0" smtClean="0">
                <a:cs typeface="Times New Roman" pitchFamily="18" charset="0"/>
              </a:rPr>
              <a:t> - while the male partner relaxes in front of the TV before he leisurely walks off to do the non-urgent-important things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914400" y="274638"/>
            <a:ext cx="7772400" cy="796925"/>
          </a:xfrm>
        </p:spPr>
        <p:txBody>
          <a:bodyPr/>
          <a:lstStyle/>
          <a:p>
            <a:pPr eaLnBrk="1" hangingPunct="1"/>
            <a:r>
              <a:rPr lang="en-GB" b="1" u="sng" dirty="0" smtClean="0">
                <a:solidFill>
                  <a:schemeClr val="tx1"/>
                </a:solidFill>
                <a:latin typeface="Times New Roman" pitchFamily="18" charset="0"/>
                <a:cs typeface="Times New Roman" pitchFamily="18" charset="0"/>
              </a:rPr>
              <a:t>What Can Male Partners Do?</a:t>
            </a:r>
            <a:endParaRPr lang="en-GB" b="1" u="sng" dirty="0" smtClean="0">
              <a:solidFill>
                <a:srgbClr val="CF5716"/>
              </a:solidFill>
            </a:endParaRPr>
          </a:p>
        </p:txBody>
      </p:sp>
      <p:sp>
        <p:nvSpPr>
          <p:cNvPr id="4" name="Slide Number Placeholder 3"/>
          <p:cNvSpPr>
            <a:spLocks noGrp="1"/>
          </p:cNvSpPr>
          <p:nvPr>
            <p:ph type="sldNum" sz="quarter" idx="12"/>
          </p:nvPr>
        </p:nvSpPr>
        <p:spPr/>
        <p:txBody>
          <a:bodyPr/>
          <a:lstStyle/>
          <a:p>
            <a:pPr>
              <a:defRPr/>
            </a:pPr>
            <a:fld id="{1FE006B5-0E6E-4F72-BB92-DE847653753B}" type="slidenum">
              <a:rPr lang="en-US"/>
              <a:pPr>
                <a:defRPr/>
              </a:pPr>
              <a:t>66</a:t>
            </a:fld>
            <a:endParaRPr lang="en-US"/>
          </a:p>
        </p:txBody>
      </p:sp>
      <p:sp>
        <p:nvSpPr>
          <p:cNvPr id="94213" name="Content Placeholder 4"/>
          <p:cNvSpPr>
            <a:spLocks noGrp="1"/>
          </p:cNvSpPr>
          <p:nvPr>
            <p:ph sz="quarter" idx="1"/>
          </p:nvPr>
        </p:nvSpPr>
        <p:spPr>
          <a:xfrm>
            <a:off x="301625" y="1214438"/>
            <a:ext cx="8504238" cy="4884737"/>
          </a:xfrm>
        </p:spPr>
        <p:txBody>
          <a:bodyPr/>
          <a:lstStyle/>
          <a:p>
            <a:pPr eaLnBrk="1" hangingPunct="1"/>
            <a:r>
              <a:rPr lang="en-GB" sz="3200" smtClean="0">
                <a:cs typeface="Times New Roman" pitchFamily="18" charset="0"/>
              </a:rPr>
              <a:t>Many male partners can help their beloved, and themselves, by doing more of the small, have-to-do-now, household chores, thus taking some of the stress off their partner’s shoulders, and giving her some oxytocin. Males can also show short acts of affection.</a:t>
            </a:r>
          </a:p>
          <a:p>
            <a:pPr eaLnBrk="1" hangingPunct="1"/>
            <a:r>
              <a:rPr lang="en-GB" sz="3200" smtClean="0">
                <a:cs typeface="Times New Roman" pitchFamily="18" charset="0"/>
              </a:rPr>
              <a:t>These short chores or small acts of affection often don’t take long – but doing them can make a big difference to the quality of the relationship.</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3" descr="Large confetti"/>
          <p:cNvSpPr>
            <a:spLocks noGrp="1" noChangeArrowheads="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pPr>
              <a:defRPr/>
            </a:pPr>
            <a:fld id="{C39B65B3-738C-44F4-9EA7-6DB0B3D3575D}" type="slidenum">
              <a:rPr lang="en-US" smtClean="0"/>
              <a:pPr>
                <a:defRPr/>
              </a:pPr>
              <a:t>67</a:t>
            </a:fld>
            <a:endParaRPr lang="en-US" smtClean="0"/>
          </a:p>
        </p:txBody>
      </p:sp>
      <p:sp>
        <p:nvSpPr>
          <p:cNvPr id="95235" name="Rectangle 2" descr="Large confetti"/>
          <p:cNvSpPr>
            <a:spLocks noGrp="1" noChangeArrowheads="1"/>
          </p:cNvSpPr>
          <p:nvPr>
            <p:ph type="title" idx="4294967295"/>
          </p:nvPr>
        </p:nvSpPr>
        <p:spPr>
          <a:xfrm>
            <a:off x="357188" y="428625"/>
            <a:ext cx="8572500" cy="1357313"/>
          </a:xfrm>
        </p:spPr>
        <p:txBody>
          <a:bodyPr/>
          <a:lstStyle/>
          <a:p>
            <a:pPr algn="ctr" eaLnBrk="1" hangingPunct="1"/>
            <a:r>
              <a:rPr lang="en-GB" sz="3200" b="1" u="sng" smtClean="0">
                <a:solidFill>
                  <a:schemeClr val="tx1"/>
                </a:solidFill>
                <a:latin typeface="Times New Roman" pitchFamily="18" charset="0"/>
                <a:cs typeface="Times New Roman" pitchFamily="18" charset="0"/>
              </a:rPr>
              <a:t>Males - Choose some urgent-important things or short acts of affection that take less than 2 minutes to do – and make a habit of doing them </a:t>
            </a:r>
          </a:p>
        </p:txBody>
      </p:sp>
      <p:sp>
        <p:nvSpPr>
          <p:cNvPr id="95236" name="Rectangle 3"/>
          <p:cNvSpPr>
            <a:spLocks noGrp="1" noChangeArrowheads="1"/>
          </p:cNvSpPr>
          <p:nvPr>
            <p:ph type="body" idx="4294967295"/>
          </p:nvPr>
        </p:nvSpPr>
        <p:spPr>
          <a:xfrm>
            <a:off x="642938" y="2071688"/>
            <a:ext cx="7929562" cy="4133850"/>
          </a:xfrm>
        </p:spPr>
        <p:txBody>
          <a:bodyPr/>
          <a:lstStyle/>
          <a:p>
            <a:pPr marL="355600" indent="-355600" eaLnBrk="1" hangingPunct="1">
              <a:lnSpc>
                <a:spcPct val="90000"/>
              </a:lnSpc>
              <a:spcBef>
                <a:spcPts val="1800"/>
              </a:spcBef>
              <a:buFont typeface="Wingdings" pitchFamily="2" charset="2"/>
              <a:buChar char="Ø"/>
            </a:pPr>
            <a:r>
              <a:rPr lang="en-GB" sz="2800" smtClean="0">
                <a:cs typeface="Times New Roman" pitchFamily="18" charset="0"/>
              </a:rPr>
              <a:t>Hug her in bed when you wake up</a:t>
            </a:r>
          </a:p>
          <a:p>
            <a:pPr marL="355600" indent="-355600" eaLnBrk="1" hangingPunct="1">
              <a:lnSpc>
                <a:spcPct val="90000"/>
              </a:lnSpc>
              <a:spcBef>
                <a:spcPts val="1800"/>
              </a:spcBef>
              <a:buFont typeface="Wingdings" pitchFamily="2" charset="2"/>
              <a:buChar char="Ø"/>
            </a:pPr>
            <a:r>
              <a:rPr lang="en-GB" sz="2800" smtClean="0">
                <a:cs typeface="Times New Roman" pitchFamily="18" charset="0"/>
              </a:rPr>
              <a:t>In bed, tell her she’s really precious to you </a:t>
            </a:r>
          </a:p>
          <a:p>
            <a:pPr marL="355600" indent="-355600" eaLnBrk="1" hangingPunct="1">
              <a:lnSpc>
                <a:spcPct val="90000"/>
              </a:lnSpc>
              <a:spcBef>
                <a:spcPts val="1800"/>
              </a:spcBef>
              <a:buFont typeface="Wingdings" pitchFamily="2" charset="2"/>
              <a:buChar char="Ø"/>
            </a:pPr>
            <a:r>
              <a:rPr lang="en-GB" sz="2800" smtClean="0">
                <a:cs typeface="Times New Roman" pitchFamily="18" charset="0"/>
              </a:rPr>
              <a:t>When you make your cup of coffee – make hers</a:t>
            </a:r>
          </a:p>
          <a:p>
            <a:pPr marL="355600" indent="-355600" eaLnBrk="1" hangingPunct="1">
              <a:lnSpc>
                <a:spcPct val="90000"/>
              </a:lnSpc>
              <a:spcBef>
                <a:spcPts val="1800"/>
              </a:spcBef>
              <a:buFont typeface="Wingdings" pitchFamily="2" charset="2"/>
              <a:buChar char="Ø"/>
            </a:pPr>
            <a:r>
              <a:rPr lang="en-GB" sz="2800" smtClean="0">
                <a:cs typeface="Times New Roman" pitchFamily="18" charset="0"/>
              </a:rPr>
              <a:t>Pick up your dirty laundry</a:t>
            </a:r>
          </a:p>
          <a:p>
            <a:pPr marL="355600" indent="-355600" eaLnBrk="1" hangingPunct="1">
              <a:lnSpc>
                <a:spcPct val="90000"/>
              </a:lnSpc>
              <a:spcBef>
                <a:spcPts val="1800"/>
              </a:spcBef>
              <a:buFont typeface="Wingdings" pitchFamily="2" charset="2"/>
              <a:buChar char="Ø"/>
            </a:pPr>
            <a:r>
              <a:rPr lang="en-GB" sz="2800" smtClean="0">
                <a:cs typeface="Times New Roman" pitchFamily="18" charset="0"/>
              </a:rPr>
              <a:t>Make the bed </a:t>
            </a:r>
          </a:p>
          <a:p>
            <a:pPr marL="355600" indent="-355600" eaLnBrk="1" hangingPunct="1">
              <a:lnSpc>
                <a:spcPct val="90000"/>
              </a:lnSpc>
              <a:spcBef>
                <a:spcPts val="1800"/>
              </a:spcBef>
              <a:buFont typeface="Wingdings" pitchFamily="2" charset="2"/>
              <a:buChar char="Ø"/>
            </a:pPr>
            <a:r>
              <a:rPr lang="en-GB" sz="2800" smtClean="0">
                <a:cs typeface="Times New Roman" pitchFamily="18" charset="0"/>
              </a:rPr>
              <a:t>Hug her in the kitchen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128713"/>
          </a:xfrm>
        </p:spPr>
        <p:txBody>
          <a:bodyPr>
            <a:normAutofit fontScale="90000"/>
          </a:bodyPr>
          <a:lstStyle/>
          <a:p>
            <a:pPr algn="ctr" eaLnBrk="1" fontAlgn="auto" hangingPunct="1">
              <a:spcAft>
                <a:spcPts val="0"/>
              </a:spcAft>
              <a:defRPr/>
            </a:pPr>
            <a:r>
              <a:rPr lang="en-GB" b="1" u="sng" dirty="0" smtClean="0">
                <a:solidFill>
                  <a:schemeClr val="tx1"/>
                </a:solidFill>
                <a:latin typeface="Times New Roman" pitchFamily="18" charset="0"/>
                <a:cs typeface="Times New Roman" pitchFamily="18" charset="0"/>
              </a:rPr>
              <a:t>Choose some things that take less than 2 minutes to do</a:t>
            </a:r>
            <a:endParaRPr lang="en-GB" u="sng" dirty="0"/>
          </a:p>
        </p:txBody>
      </p:sp>
      <p:sp>
        <p:nvSpPr>
          <p:cNvPr id="4" name="Slide Number Placeholder 3"/>
          <p:cNvSpPr>
            <a:spLocks noGrp="1"/>
          </p:cNvSpPr>
          <p:nvPr>
            <p:ph type="sldNum" sz="quarter" idx="12"/>
          </p:nvPr>
        </p:nvSpPr>
        <p:spPr/>
        <p:txBody>
          <a:bodyPr/>
          <a:lstStyle/>
          <a:p>
            <a:pPr>
              <a:defRPr/>
            </a:pPr>
            <a:fld id="{FD94D0D8-AB61-412D-A666-C4ECC500943D}" type="slidenum">
              <a:rPr lang="en-US"/>
              <a:pPr>
                <a:defRPr/>
              </a:pPr>
              <a:t>68</a:t>
            </a:fld>
            <a:endParaRPr lang="en-US"/>
          </a:p>
        </p:txBody>
      </p:sp>
      <p:sp>
        <p:nvSpPr>
          <p:cNvPr id="96261" name="Content Placeholder 4"/>
          <p:cNvSpPr>
            <a:spLocks noGrp="1"/>
          </p:cNvSpPr>
          <p:nvPr>
            <p:ph sz="quarter" idx="1"/>
          </p:nvPr>
        </p:nvSpPr>
        <p:spPr>
          <a:xfrm>
            <a:off x="301625" y="1643063"/>
            <a:ext cx="8504238" cy="4456112"/>
          </a:xfrm>
        </p:spPr>
        <p:txBody>
          <a:bodyPr/>
          <a:lstStyle/>
          <a:p>
            <a:pPr marL="355600" indent="-355600" eaLnBrk="1" hangingPunct="1">
              <a:spcBef>
                <a:spcPts val="1200"/>
              </a:spcBef>
              <a:buFont typeface="Wingdings" pitchFamily="2" charset="2"/>
              <a:buChar char="Ø"/>
            </a:pPr>
            <a:r>
              <a:rPr lang="en-GB" sz="3200" smtClean="0">
                <a:cs typeface="Times New Roman" pitchFamily="18" charset="0"/>
              </a:rPr>
              <a:t>Put a glass of juice and bowl of yoghurt on the breakfast table for her</a:t>
            </a:r>
          </a:p>
          <a:p>
            <a:pPr marL="355600" indent="-355600" eaLnBrk="1" hangingPunct="1">
              <a:spcBef>
                <a:spcPts val="1200"/>
              </a:spcBef>
              <a:buFont typeface="Wingdings" pitchFamily="2" charset="2"/>
              <a:buChar char="Ø"/>
            </a:pPr>
            <a:r>
              <a:rPr lang="en-GB" sz="3200" smtClean="0">
                <a:cs typeface="Times New Roman" pitchFamily="18" charset="0"/>
              </a:rPr>
              <a:t>Kiss her goodbye when you leave for work</a:t>
            </a:r>
          </a:p>
          <a:p>
            <a:pPr marL="355600" indent="-355600" eaLnBrk="1" hangingPunct="1">
              <a:spcBef>
                <a:spcPts val="1200"/>
              </a:spcBef>
              <a:buFont typeface="Wingdings" pitchFamily="2" charset="2"/>
              <a:buChar char="Ø"/>
            </a:pPr>
            <a:r>
              <a:rPr lang="en-GB" sz="3200" smtClean="0">
                <a:cs typeface="Times New Roman" pitchFamily="18" charset="0"/>
              </a:rPr>
              <a:t>In winter de-ice her car window</a:t>
            </a:r>
          </a:p>
          <a:p>
            <a:pPr marL="355600" indent="-355600" eaLnBrk="1" hangingPunct="1">
              <a:spcBef>
                <a:spcPts val="1200"/>
              </a:spcBef>
              <a:buFont typeface="Wingdings" pitchFamily="2" charset="2"/>
              <a:buChar char="Ø"/>
            </a:pPr>
            <a:r>
              <a:rPr lang="en-GB" sz="3200" smtClean="0">
                <a:cs typeface="Times New Roman" pitchFamily="18" charset="0"/>
              </a:rPr>
              <a:t>Warm up your partner's car when it's cold outside.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271588"/>
          </a:xfrm>
        </p:spPr>
        <p:txBody>
          <a:bodyPr>
            <a:normAutofit fontScale="90000"/>
          </a:bodyPr>
          <a:lstStyle/>
          <a:p>
            <a:pPr algn="ctr" eaLnBrk="1" fontAlgn="auto" hangingPunct="1">
              <a:spcAft>
                <a:spcPts val="0"/>
              </a:spcAft>
              <a:defRPr/>
            </a:pPr>
            <a:r>
              <a:rPr lang="en-GB" b="1" u="sng" dirty="0" smtClean="0">
                <a:solidFill>
                  <a:schemeClr val="tx1"/>
                </a:solidFill>
                <a:latin typeface="Times New Roman" pitchFamily="18" charset="0"/>
                <a:cs typeface="Times New Roman" pitchFamily="18" charset="0"/>
              </a:rPr>
              <a:t>Choose some things that take less than 2 minutes to do</a:t>
            </a:r>
            <a:endParaRPr lang="en-GB" u="sng" dirty="0"/>
          </a:p>
        </p:txBody>
      </p:sp>
      <p:sp>
        <p:nvSpPr>
          <p:cNvPr id="4" name="Slide Number Placeholder 3"/>
          <p:cNvSpPr>
            <a:spLocks noGrp="1"/>
          </p:cNvSpPr>
          <p:nvPr>
            <p:ph type="sldNum" sz="quarter" idx="12"/>
          </p:nvPr>
        </p:nvSpPr>
        <p:spPr/>
        <p:txBody>
          <a:bodyPr/>
          <a:lstStyle/>
          <a:p>
            <a:pPr>
              <a:defRPr/>
            </a:pPr>
            <a:fld id="{4611A485-CDFD-4A06-B572-783DC1F936DC}" type="slidenum">
              <a:rPr lang="en-US"/>
              <a:pPr>
                <a:defRPr/>
              </a:pPr>
              <a:t>69</a:t>
            </a:fld>
            <a:endParaRPr lang="en-US"/>
          </a:p>
        </p:txBody>
      </p:sp>
      <p:sp>
        <p:nvSpPr>
          <p:cNvPr id="97285" name="Content Placeholder 4"/>
          <p:cNvSpPr>
            <a:spLocks noGrp="1"/>
          </p:cNvSpPr>
          <p:nvPr>
            <p:ph sz="quarter" idx="1"/>
          </p:nvPr>
        </p:nvSpPr>
        <p:spPr>
          <a:xfrm>
            <a:off x="301625" y="1527175"/>
            <a:ext cx="8504238" cy="4572000"/>
          </a:xfrm>
        </p:spPr>
        <p:txBody>
          <a:bodyPr/>
          <a:lstStyle/>
          <a:p>
            <a:pPr marL="355600" indent="-355600" eaLnBrk="1" hangingPunct="1">
              <a:spcBef>
                <a:spcPts val="1800"/>
              </a:spcBef>
              <a:buFont typeface="Wingdings" pitchFamily="2" charset="2"/>
              <a:buChar char="Ø"/>
            </a:pPr>
            <a:r>
              <a:rPr lang="en-GB" sz="2800" smtClean="0">
                <a:cs typeface="Times New Roman" pitchFamily="18" charset="0"/>
              </a:rPr>
              <a:t>Write a love note and tape it to the bathroom mirror. </a:t>
            </a:r>
          </a:p>
          <a:p>
            <a:pPr marL="355600" indent="-355600" eaLnBrk="1" hangingPunct="1">
              <a:spcBef>
                <a:spcPts val="1800"/>
              </a:spcBef>
              <a:buFont typeface="Wingdings" pitchFamily="2" charset="2"/>
              <a:buChar char="Ø"/>
            </a:pPr>
            <a:r>
              <a:rPr lang="en-GB" sz="2800" smtClean="0">
                <a:cs typeface="Times New Roman" pitchFamily="18" charset="0"/>
              </a:rPr>
              <a:t>Send her a short romantic text message from work</a:t>
            </a:r>
          </a:p>
          <a:p>
            <a:pPr marL="355600" indent="-355600" eaLnBrk="1" hangingPunct="1">
              <a:spcBef>
                <a:spcPts val="1800"/>
              </a:spcBef>
              <a:buFont typeface="Wingdings" pitchFamily="2" charset="2"/>
              <a:buChar char="Ø"/>
            </a:pPr>
            <a:r>
              <a:rPr lang="en-GB" sz="2800" smtClean="0">
                <a:cs typeface="Times New Roman" pitchFamily="18" charset="0"/>
              </a:rPr>
              <a:t>Buy her a small heart chocolate when in the grocery store </a:t>
            </a:r>
          </a:p>
          <a:p>
            <a:pPr marL="355600" indent="-355600" eaLnBrk="1" hangingPunct="1">
              <a:spcBef>
                <a:spcPts val="1800"/>
              </a:spcBef>
              <a:buFont typeface="Wingdings" pitchFamily="2" charset="2"/>
              <a:buChar char="Ø"/>
            </a:pPr>
            <a:r>
              <a:rPr lang="en-GB" sz="2800" smtClean="0">
                <a:cs typeface="Times New Roman" pitchFamily="18" charset="0"/>
              </a:rPr>
              <a:t>Kiss her when you come back home</a:t>
            </a:r>
          </a:p>
          <a:p>
            <a:pPr marL="355600" indent="-355600" eaLnBrk="1" hangingPunct="1">
              <a:spcBef>
                <a:spcPts val="1800"/>
              </a:spcBef>
              <a:buFont typeface="Wingdings" pitchFamily="2" charset="2"/>
              <a:buChar char="Ø"/>
            </a:pPr>
            <a:r>
              <a:rPr lang="en-GB" sz="2800" smtClean="0">
                <a:cs typeface="Times New Roman" pitchFamily="18" charset="0"/>
              </a:rPr>
              <a:t>Straighten up the shoes in the hallway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Grp="1" noChangeArrowheads="1"/>
          </p:cNvSpPr>
          <p:nvPr>
            <p:ph type="title"/>
          </p:nvPr>
        </p:nvSpPr>
        <p:spPr>
          <a:xfrm>
            <a:off x="357188" y="274638"/>
            <a:ext cx="8329612" cy="1296987"/>
          </a:xfrm>
        </p:spPr>
        <p:txBody>
          <a:bodyPr/>
          <a:lstStyle/>
          <a:p>
            <a:pPr algn="ctr" eaLnBrk="1" hangingPunct="1"/>
            <a:r>
              <a:rPr lang="fi-FI" sz="2800" b="1" u="sng" smtClean="0">
                <a:solidFill>
                  <a:schemeClr val="tx1"/>
                </a:solidFill>
              </a:rPr>
              <a:t>Males often participate in different activities that release testosterone – hormones that make them feel good about life</a:t>
            </a:r>
            <a:endParaRPr lang="en-GB" sz="2800"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60BDC5DC-CFF3-48DB-B0E4-CEDC9D664415}" type="slidenum">
              <a:rPr lang="en-US"/>
              <a:pPr>
                <a:defRPr/>
              </a:pPr>
              <a:t>7</a:t>
            </a:fld>
            <a:endParaRPr lang="en-US"/>
          </a:p>
        </p:txBody>
      </p:sp>
      <p:sp>
        <p:nvSpPr>
          <p:cNvPr id="14340" name="Rectangle 3"/>
          <p:cNvSpPr>
            <a:spLocks noGrp="1" noChangeArrowheads="1"/>
          </p:cNvSpPr>
          <p:nvPr>
            <p:ph sz="quarter" idx="1"/>
          </p:nvPr>
        </p:nvSpPr>
        <p:spPr>
          <a:xfrm>
            <a:off x="214313" y="1571625"/>
            <a:ext cx="8643937" cy="4737695"/>
          </a:xfrm>
        </p:spPr>
        <p:txBody>
          <a:bodyPr/>
          <a:lstStyle/>
          <a:p>
            <a:pPr eaLnBrk="1" hangingPunct="1">
              <a:buFontTx/>
              <a:buBlip>
                <a:blip r:embed="rId2"/>
              </a:buBlip>
            </a:pPr>
            <a:r>
              <a:rPr lang="fi-FI" sz="3200" dirty="0" smtClean="0"/>
              <a:t>During school breaks one typically sees the boys playing sports games</a:t>
            </a:r>
          </a:p>
          <a:p>
            <a:pPr eaLnBrk="1" hangingPunct="1">
              <a:buFontTx/>
              <a:buBlip>
                <a:blip r:embed="rId2"/>
              </a:buBlip>
            </a:pPr>
            <a:r>
              <a:rPr lang="fi-FI" sz="3200" dirty="0" smtClean="0"/>
              <a:t> When the school boy is shooting people on his Xbox, he is psychologically preparing himself to be willing to fight to protect his family</a:t>
            </a:r>
          </a:p>
          <a:p>
            <a:pPr eaLnBrk="1" hangingPunct="1">
              <a:buFontTx/>
              <a:buBlip>
                <a:blip r:embed="rId2"/>
              </a:buBlip>
            </a:pPr>
            <a:r>
              <a:rPr lang="fi-FI" sz="3200" dirty="0" smtClean="0"/>
              <a:t>Men might have their sport to play, their hobby to enjoy, their team to watch</a:t>
            </a:r>
          </a:p>
          <a:p>
            <a:pPr eaLnBrk="1" hangingPunct="1">
              <a:buFontTx/>
              <a:buBlip>
                <a:blip r:embed="rId2"/>
              </a:buBlip>
            </a:pPr>
            <a:r>
              <a:rPr lang="fi-FI" sz="3200" dirty="0" smtClean="0"/>
              <a:t>Men tend to prefer action movies</a:t>
            </a:r>
          </a:p>
          <a:p>
            <a:pPr eaLnBrk="1" hangingPunct="1">
              <a:buFontTx/>
              <a:buBlip>
                <a:blip r:embed="rId2"/>
              </a:buBlip>
            </a:pPr>
            <a:endParaRPr lang="fi-FI" sz="3200"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057275"/>
          </a:xfrm>
        </p:spPr>
        <p:txBody>
          <a:bodyPr>
            <a:normAutofit fontScale="90000"/>
          </a:bodyPr>
          <a:lstStyle/>
          <a:p>
            <a:pPr algn="ctr" eaLnBrk="1" fontAlgn="auto" hangingPunct="1">
              <a:spcAft>
                <a:spcPts val="0"/>
              </a:spcAft>
              <a:defRPr/>
            </a:pPr>
            <a:r>
              <a:rPr lang="en-GB" b="1" u="sng" dirty="0" smtClean="0">
                <a:solidFill>
                  <a:schemeClr val="tx1"/>
                </a:solidFill>
                <a:latin typeface="Times New Roman" pitchFamily="18" charset="0"/>
                <a:cs typeface="Times New Roman" pitchFamily="18" charset="0"/>
              </a:rPr>
              <a:t>Choose some things that take less than 2 minutes to do</a:t>
            </a:r>
            <a:endParaRPr lang="en-GB" b="1" u="sng" dirty="0"/>
          </a:p>
        </p:txBody>
      </p:sp>
      <p:sp>
        <p:nvSpPr>
          <p:cNvPr id="4" name="Slide Number Placeholder 3"/>
          <p:cNvSpPr>
            <a:spLocks noGrp="1"/>
          </p:cNvSpPr>
          <p:nvPr>
            <p:ph type="sldNum" sz="quarter" idx="12"/>
          </p:nvPr>
        </p:nvSpPr>
        <p:spPr/>
        <p:txBody>
          <a:bodyPr/>
          <a:lstStyle/>
          <a:p>
            <a:pPr>
              <a:defRPr/>
            </a:pPr>
            <a:fld id="{086EE3E4-1987-4441-85DB-7D631FDF39F5}" type="slidenum">
              <a:rPr lang="en-US"/>
              <a:pPr>
                <a:defRPr/>
              </a:pPr>
              <a:t>70</a:t>
            </a:fld>
            <a:endParaRPr lang="en-US"/>
          </a:p>
        </p:txBody>
      </p:sp>
      <p:sp>
        <p:nvSpPr>
          <p:cNvPr id="60421" name="Content Placeholder 4"/>
          <p:cNvSpPr>
            <a:spLocks noGrp="1"/>
          </p:cNvSpPr>
          <p:nvPr>
            <p:ph sz="quarter" idx="1"/>
          </p:nvPr>
        </p:nvSpPr>
        <p:spPr>
          <a:xfrm>
            <a:off x="301625" y="1527175"/>
            <a:ext cx="8504238" cy="4572000"/>
          </a:xfrm>
        </p:spPr>
        <p:txBody>
          <a:bodyPr/>
          <a:lstStyle/>
          <a:p>
            <a:pPr marL="355600" indent="-355600" eaLnBrk="1" hangingPunct="1">
              <a:spcBef>
                <a:spcPts val="1800"/>
              </a:spcBef>
              <a:buFont typeface="Wingdings" pitchFamily="2" charset="2"/>
              <a:buChar char="Ø"/>
              <a:defRPr/>
            </a:pPr>
            <a:r>
              <a:rPr lang="en-GB" sz="2800" dirty="0" smtClean="0">
                <a:cs typeface="Times New Roman" pitchFamily="18" charset="0"/>
              </a:rPr>
              <a:t>Take out the garbage</a:t>
            </a:r>
          </a:p>
          <a:p>
            <a:pPr marL="355600" indent="-355600" eaLnBrk="1" hangingPunct="1">
              <a:spcBef>
                <a:spcPts val="1800"/>
              </a:spcBef>
              <a:buFont typeface="Wingdings" pitchFamily="2" charset="2"/>
              <a:buChar char="Ø"/>
              <a:defRPr/>
            </a:pPr>
            <a:r>
              <a:rPr lang="en-GB" sz="2800" dirty="0" smtClean="0">
                <a:cs typeface="Times New Roman" pitchFamily="18" charset="0"/>
              </a:rPr>
              <a:t>Change the garbage bag when it’s full (Change your definition of full if your wife changes the bag before you do – the garbage bag is not a sport “How full can I fill it”)</a:t>
            </a:r>
          </a:p>
          <a:p>
            <a:pPr marL="355600" indent="-355600" eaLnBrk="1" hangingPunct="1">
              <a:spcBef>
                <a:spcPts val="1800"/>
              </a:spcBef>
              <a:buFont typeface="Wingdings" pitchFamily="2" charset="2"/>
              <a:buChar char="Ø"/>
              <a:defRPr/>
            </a:pPr>
            <a:r>
              <a:rPr lang="en-GB" sz="2800" dirty="0" smtClean="0">
                <a:cs typeface="Times New Roman" pitchFamily="18" charset="0"/>
              </a:rPr>
              <a:t>Lay the table</a:t>
            </a:r>
          </a:p>
          <a:p>
            <a:pPr marL="355600" indent="-355600" eaLnBrk="1" hangingPunct="1">
              <a:spcBef>
                <a:spcPts val="1800"/>
              </a:spcBef>
              <a:buFont typeface="Wingdings" pitchFamily="2" charset="2"/>
              <a:buChar char="Ø"/>
              <a:defRPr/>
            </a:pPr>
            <a:r>
              <a:rPr lang="en-GB" sz="2800" dirty="0" smtClean="0">
                <a:cs typeface="Times New Roman" pitchFamily="18" charset="0"/>
              </a:rPr>
              <a:t>Clear the table</a:t>
            </a:r>
          </a:p>
          <a:p>
            <a:pPr marL="355600" indent="-355600" eaLnBrk="1" hangingPunct="1">
              <a:spcBef>
                <a:spcPts val="1800"/>
              </a:spcBef>
              <a:buFont typeface="Wingdings" pitchFamily="2" charset="2"/>
              <a:buChar char="Ø"/>
              <a:defRPr/>
            </a:pPr>
            <a:r>
              <a:rPr lang="en-GB" sz="2800" dirty="0" smtClean="0">
                <a:cs typeface="Times New Roman" pitchFamily="18" charset="0"/>
              </a:rPr>
              <a:t>Make a cup of coffee for her after dinner</a:t>
            </a:r>
          </a:p>
          <a:p>
            <a:pPr eaLnBrk="1" hangingPunct="1">
              <a:buFont typeface="Wingdings 2" pitchFamily="18" charset="2"/>
              <a:buNone/>
              <a:defRPr/>
            </a:pPr>
            <a:endParaRPr lang="en-GB"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128713"/>
          </a:xfrm>
        </p:spPr>
        <p:txBody>
          <a:bodyPr>
            <a:normAutofit fontScale="90000"/>
          </a:bodyPr>
          <a:lstStyle/>
          <a:p>
            <a:pPr algn="ctr" eaLnBrk="1" fontAlgn="auto" hangingPunct="1">
              <a:spcAft>
                <a:spcPts val="0"/>
              </a:spcAft>
              <a:defRPr/>
            </a:pPr>
            <a:r>
              <a:rPr lang="en-GB" b="1" u="sng" dirty="0" smtClean="0">
                <a:solidFill>
                  <a:schemeClr val="tx1"/>
                </a:solidFill>
                <a:latin typeface="Times New Roman" pitchFamily="18" charset="0"/>
                <a:cs typeface="Times New Roman" pitchFamily="18" charset="0"/>
              </a:rPr>
              <a:t>Choose some things that take less than 2 minutes to do</a:t>
            </a:r>
            <a:endParaRPr lang="en-GB" u="sng" dirty="0"/>
          </a:p>
        </p:txBody>
      </p:sp>
      <p:sp>
        <p:nvSpPr>
          <p:cNvPr id="4" name="Slide Number Placeholder 3"/>
          <p:cNvSpPr>
            <a:spLocks noGrp="1"/>
          </p:cNvSpPr>
          <p:nvPr>
            <p:ph type="sldNum" sz="quarter" idx="12"/>
          </p:nvPr>
        </p:nvSpPr>
        <p:spPr/>
        <p:txBody>
          <a:bodyPr/>
          <a:lstStyle/>
          <a:p>
            <a:pPr>
              <a:defRPr/>
            </a:pPr>
            <a:fld id="{7647A799-C392-4800-AB1F-478D0427952A}" type="slidenum">
              <a:rPr lang="en-US"/>
              <a:pPr>
                <a:defRPr/>
              </a:pPr>
              <a:t>71</a:t>
            </a:fld>
            <a:endParaRPr lang="en-US"/>
          </a:p>
        </p:txBody>
      </p:sp>
      <p:sp>
        <p:nvSpPr>
          <p:cNvPr id="99333" name="Content Placeholder 4"/>
          <p:cNvSpPr>
            <a:spLocks noGrp="1"/>
          </p:cNvSpPr>
          <p:nvPr>
            <p:ph sz="quarter" idx="1"/>
          </p:nvPr>
        </p:nvSpPr>
        <p:spPr>
          <a:xfrm>
            <a:off x="301625" y="1527175"/>
            <a:ext cx="8504238" cy="4572000"/>
          </a:xfrm>
        </p:spPr>
        <p:txBody>
          <a:bodyPr/>
          <a:lstStyle/>
          <a:p>
            <a:pPr marL="355600" indent="-355600" eaLnBrk="1" hangingPunct="1">
              <a:spcBef>
                <a:spcPts val="1800"/>
              </a:spcBef>
              <a:buFont typeface="Wingdings" pitchFamily="2" charset="2"/>
              <a:buChar char="Ø"/>
            </a:pPr>
            <a:r>
              <a:rPr lang="en-GB" sz="2800" smtClean="0">
                <a:cs typeface="Times New Roman" pitchFamily="18" charset="0"/>
              </a:rPr>
              <a:t>Tidy up the living room table</a:t>
            </a:r>
          </a:p>
          <a:p>
            <a:pPr marL="355600" indent="-355600" eaLnBrk="1" hangingPunct="1">
              <a:spcBef>
                <a:spcPts val="1800"/>
              </a:spcBef>
              <a:buFont typeface="Wingdings" pitchFamily="2" charset="2"/>
              <a:buChar char="Ø"/>
            </a:pPr>
            <a:r>
              <a:rPr lang="en-GB" sz="2800" smtClean="0">
                <a:cs typeface="Times New Roman" pitchFamily="18" charset="0"/>
              </a:rPr>
              <a:t>Before bed, put the last cups in the dishwasher</a:t>
            </a:r>
          </a:p>
          <a:p>
            <a:pPr marL="355600" indent="-355600" eaLnBrk="1" hangingPunct="1">
              <a:spcBef>
                <a:spcPts val="1800"/>
              </a:spcBef>
              <a:buFont typeface="Wingdings" pitchFamily="2" charset="2"/>
              <a:buChar char="Ø"/>
            </a:pPr>
            <a:r>
              <a:rPr lang="en-GB" sz="2800" smtClean="0">
                <a:cs typeface="Times New Roman" pitchFamily="18" charset="0"/>
              </a:rPr>
              <a:t>Tidy up around the bathroom sink</a:t>
            </a:r>
          </a:p>
          <a:p>
            <a:pPr marL="355600" indent="-355600" eaLnBrk="1" hangingPunct="1">
              <a:spcBef>
                <a:spcPts val="1800"/>
              </a:spcBef>
              <a:buFont typeface="Wingdings" pitchFamily="2" charset="2"/>
              <a:buChar char="Ø"/>
            </a:pPr>
            <a:r>
              <a:rPr lang="en-GB" sz="2800" smtClean="0">
                <a:cs typeface="Times New Roman" pitchFamily="18" charset="0"/>
              </a:rPr>
              <a:t>Hug her before sleeping</a:t>
            </a:r>
          </a:p>
          <a:p>
            <a:pPr marL="355600" indent="-355600" eaLnBrk="1" hangingPunct="1">
              <a:spcBef>
                <a:spcPts val="1800"/>
              </a:spcBef>
              <a:buFont typeface="Wingdings" pitchFamily="2" charset="2"/>
              <a:buChar char="Ø"/>
            </a:pPr>
            <a:r>
              <a:rPr lang="en-GB" sz="2800" smtClean="0">
                <a:cs typeface="Times New Roman" pitchFamily="18" charset="0"/>
              </a:rPr>
              <a:t>Go to sleep holding her hand</a:t>
            </a:r>
          </a:p>
        </p:txBody>
      </p:sp>
      <p:pic>
        <p:nvPicPr>
          <p:cNvPr id="99334" name="Picture 4"/>
          <p:cNvPicPr>
            <a:picLocks noChangeAspect="1" noChangeArrowheads="1"/>
          </p:cNvPicPr>
          <p:nvPr/>
        </p:nvPicPr>
        <p:blipFill>
          <a:blip r:embed="rId2" cstate="print"/>
          <a:srcRect/>
          <a:stretch>
            <a:fillRect/>
          </a:stretch>
        </p:blipFill>
        <p:spPr bwMode="auto">
          <a:xfrm>
            <a:off x="6643688" y="2894013"/>
            <a:ext cx="2211387" cy="3306762"/>
          </a:xfrm>
          <a:prstGeom prst="rect">
            <a:avLst/>
          </a:prstGeom>
          <a:noFill/>
          <a:ln w="12700" cap="sq">
            <a:noFill/>
            <a:miter lim="800000"/>
            <a:headEnd type="none" w="sm" len="sm"/>
            <a:tailEnd type="none" w="sm" len="sm"/>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descr="Large confetti"/>
          <p:cNvSpPr>
            <a:spLocks noGrp="1" noChangeArrowheads="1"/>
          </p:cNvSpPr>
          <p:nvPr>
            <p:ph type="title"/>
          </p:nvPr>
        </p:nvSpPr>
        <p:spPr>
          <a:xfrm>
            <a:off x="914400" y="274638"/>
            <a:ext cx="7772400" cy="725487"/>
          </a:xfrm>
        </p:spPr>
        <p:txBody>
          <a:bodyPr/>
          <a:lstStyle/>
          <a:p>
            <a:pPr eaLnBrk="1" hangingPunct="1"/>
            <a:r>
              <a:rPr lang="fi-FI" b="1" u="sng" dirty="0" smtClean="0">
                <a:solidFill>
                  <a:schemeClr val="tx1"/>
                </a:solidFill>
              </a:rPr>
              <a:t>Useful Tip About Oxytocin </a:t>
            </a:r>
            <a:endParaRPr lang="en-GB"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04381CBA-747E-4EFF-8BEB-B2B841A0B577}" type="slidenum">
              <a:rPr lang="en-US"/>
              <a:pPr>
                <a:defRPr/>
              </a:pPr>
              <a:t>72</a:t>
            </a:fld>
            <a:endParaRPr lang="en-US"/>
          </a:p>
        </p:txBody>
      </p:sp>
      <p:sp>
        <p:nvSpPr>
          <p:cNvPr id="100356" name="Rectangle 3"/>
          <p:cNvSpPr>
            <a:spLocks noGrp="1" noChangeArrowheads="1"/>
          </p:cNvSpPr>
          <p:nvPr>
            <p:ph sz="quarter" idx="1"/>
          </p:nvPr>
        </p:nvSpPr>
        <p:spPr>
          <a:xfrm>
            <a:off x="304800" y="1071563"/>
            <a:ext cx="8305800" cy="5024437"/>
          </a:xfrm>
        </p:spPr>
        <p:txBody>
          <a:bodyPr/>
          <a:lstStyle/>
          <a:p>
            <a:pPr eaLnBrk="1" hangingPunct="1">
              <a:lnSpc>
                <a:spcPct val="90000"/>
              </a:lnSpc>
              <a:buFontTx/>
              <a:buBlip>
                <a:blip r:embed="rId2"/>
              </a:buBlip>
            </a:pPr>
            <a:r>
              <a:rPr lang="fi-FI" sz="3200" dirty="0" smtClean="0"/>
              <a:t>Mark Gungor (’Laugh your way to a better marriage’ video series) – found that there were some acts of service that resulted in more than one shot of oxytocin</a:t>
            </a:r>
          </a:p>
          <a:p>
            <a:pPr marL="627063" lvl="1" indent="-307975" eaLnBrk="1" hangingPunct="1">
              <a:lnSpc>
                <a:spcPct val="90000"/>
              </a:lnSpc>
              <a:buClr>
                <a:schemeClr val="tx1"/>
              </a:buClr>
              <a:buFont typeface="Wingdings" pitchFamily="2" charset="2"/>
              <a:buBlip>
                <a:blip r:embed="rId2"/>
              </a:buBlip>
            </a:pPr>
            <a:r>
              <a:rPr lang="en-GB" sz="3200" dirty="0" smtClean="0"/>
              <a:t>He says “Let’s talk about our relationship”</a:t>
            </a:r>
          </a:p>
          <a:p>
            <a:pPr marL="627063" lvl="1" indent="-307975" eaLnBrk="1" hangingPunct="1">
              <a:lnSpc>
                <a:spcPct val="90000"/>
              </a:lnSpc>
              <a:buClr>
                <a:schemeClr val="tx1"/>
              </a:buClr>
              <a:buFont typeface="Wingdings" pitchFamily="2" charset="2"/>
              <a:buBlip>
                <a:blip r:embed="rId2"/>
              </a:buBlip>
            </a:pPr>
            <a:r>
              <a:rPr lang="en-GB" sz="3200" dirty="0" smtClean="0"/>
              <a:t>After she says something he says “And how did that make you feel?”</a:t>
            </a:r>
          </a:p>
          <a:p>
            <a:pPr marL="627063" lvl="1" indent="-307975" eaLnBrk="1" hangingPunct="1">
              <a:lnSpc>
                <a:spcPct val="90000"/>
              </a:lnSpc>
              <a:buClr>
                <a:schemeClr val="tx1"/>
              </a:buClr>
              <a:buFont typeface="Wingdings" pitchFamily="2" charset="2"/>
              <a:buBlip>
                <a:blip r:embed="rId2"/>
              </a:buBlip>
            </a:pPr>
            <a:r>
              <a:rPr lang="en-GB" sz="3200" dirty="0" smtClean="0"/>
              <a:t>He just listens to her</a:t>
            </a:r>
          </a:p>
          <a:p>
            <a:pPr marL="627063" lvl="1" indent="-307975" eaLnBrk="1" hangingPunct="1">
              <a:lnSpc>
                <a:spcPct val="90000"/>
              </a:lnSpc>
              <a:buClr>
                <a:schemeClr val="tx1"/>
              </a:buClr>
              <a:buFont typeface="Wingdings" pitchFamily="2" charset="2"/>
              <a:buBlip>
                <a:blip r:embed="rId2"/>
              </a:buBlip>
            </a:pPr>
            <a:r>
              <a:rPr lang="en-GB" sz="3200" dirty="0" smtClean="0"/>
              <a:t>When walking past a beautiful woman he says “She’s nothing compared to you.”</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Large confetti"/>
          <p:cNvSpPr>
            <a:spLocks noGrp="1" noChangeArrowheads="1"/>
          </p:cNvSpPr>
          <p:nvPr>
            <p:ph type="title"/>
          </p:nvPr>
        </p:nvSpPr>
        <p:spPr>
          <a:xfrm>
            <a:off x="285750" y="274638"/>
            <a:ext cx="8501063" cy="868362"/>
          </a:xfrm>
        </p:spPr>
        <p:txBody>
          <a:bodyPr/>
          <a:lstStyle/>
          <a:p>
            <a:pPr eaLnBrk="1" hangingPunct="1"/>
            <a:r>
              <a:rPr lang="fi-FI" b="1" u="sng" dirty="0" smtClean="0">
                <a:solidFill>
                  <a:schemeClr val="tx1"/>
                </a:solidFill>
              </a:rPr>
              <a:t>Useful Tip About Oxytocin </a:t>
            </a:r>
            <a:endParaRPr lang="en-GB"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2C2C4176-DFAE-425D-8178-B1FD2161B5A0}" type="slidenum">
              <a:rPr lang="en-US"/>
              <a:pPr>
                <a:defRPr/>
              </a:pPr>
              <a:t>73</a:t>
            </a:fld>
            <a:endParaRPr lang="en-US"/>
          </a:p>
        </p:txBody>
      </p:sp>
      <p:sp>
        <p:nvSpPr>
          <p:cNvPr id="101380" name="Rectangle 3"/>
          <p:cNvSpPr>
            <a:spLocks noGrp="1" noChangeArrowheads="1"/>
          </p:cNvSpPr>
          <p:nvPr>
            <p:ph sz="quarter" idx="1"/>
          </p:nvPr>
        </p:nvSpPr>
        <p:spPr>
          <a:xfrm>
            <a:off x="152400" y="1357313"/>
            <a:ext cx="8991600" cy="4738687"/>
          </a:xfrm>
        </p:spPr>
        <p:txBody>
          <a:bodyPr/>
          <a:lstStyle/>
          <a:p>
            <a:pPr eaLnBrk="1" hangingPunct="1">
              <a:lnSpc>
                <a:spcPct val="90000"/>
              </a:lnSpc>
              <a:buClr>
                <a:schemeClr val="tx1"/>
              </a:buClr>
            </a:pPr>
            <a:r>
              <a:rPr lang="fi-FI" sz="2400" dirty="0" smtClean="0"/>
              <a:t>Testosterone often likes the element of surprise (e.g.; We scored) – or the risk of adventure (what will happen next?) </a:t>
            </a:r>
          </a:p>
          <a:p>
            <a:pPr eaLnBrk="1" hangingPunct="1">
              <a:lnSpc>
                <a:spcPct val="90000"/>
              </a:lnSpc>
              <a:buClr>
                <a:schemeClr val="tx1"/>
              </a:buClr>
            </a:pPr>
            <a:r>
              <a:rPr lang="fi-FI" sz="2400" dirty="0" smtClean="0"/>
              <a:t>Oxytocin usually prefers the long expectation of something good to come.</a:t>
            </a:r>
          </a:p>
          <a:p>
            <a:pPr eaLnBrk="1" hangingPunct="1">
              <a:lnSpc>
                <a:spcPct val="90000"/>
              </a:lnSpc>
              <a:buClr>
                <a:schemeClr val="tx1"/>
              </a:buClr>
            </a:pPr>
            <a:r>
              <a:rPr lang="fi-FI" sz="2400" dirty="0" smtClean="0"/>
              <a:t>When he tells his beloved well in advance of his plans to take her somewhere special, everytime she thinks about what will happen, and everytime she tells her friends about it – she gets a burst of oxytocin. By being wise – a male partner can get create many doses of oxytocin from even one small enhanced act of service.</a:t>
            </a:r>
          </a:p>
          <a:p>
            <a:pPr eaLnBrk="1" hangingPunct="1">
              <a:lnSpc>
                <a:spcPct val="90000"/>
              </a:lnSpc>
              <a:buClr>
                <a:schemeClr val="tx1"/>
              </a:buClr>
            </a:pPr>
            <a:r>
              <a:rPr lang="en-GB" sz="2400" dirty="0" smtClean="0"/>
              <a:t>E.g.; He tells her that two weeks from now he’s taking her out for a romantic dinner. </a:t>
            </a:r>
          </a:p>
          <a:p>
            <a:pPr eaLnBrk="1" hangingPunct="1">
              <a:lnSpc>
                <a:spcPct val="90000"/>
              </a:lnSpc>
              <a:buClr>
                <a:schemeClr val="tx1"/>
              </a:buClr>
            </a:pPr>
            <a:r>
              <a:rPr lang="en-GB" sz="2400" dirty="0" smtClean="0"/>
              <a:t>E.g.; Sends her a text message at lunch time that he is longing for the evening – when he wants to be passionate with her.</a:t>
            </a:r>
            <a:endParaRPr lang="en-GB" sz="2800"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57188" y="274638"/>
            <a:ext cx="8329612" cy="1143000"/>
          </a:xfrm>
        </p:spPr>
        <p:txBody>
          <a:bodyPr/>
          <a:lstStyle/>
          <a:p>
            <a:pPr algn="ctr" eaLnBrk="1" hangingPunct="1"/>
            <a:r>
              <a:rPr lang="en-GB" sz="3600" u="sng" dirty="0" smtClean="0">
                <a:solidFill>
                  <a:schemeClr val="tx1"/>
                </a:solidFill>
              </a:rPr>
              <a:t>His Desire for Achievement – some men can’t control it – harms her oxytocin</a:t>
            </a:r>
          </a:p>
        </p:txBody>
      </p:sp>
      <p:sp>
        <p:nvSpPr>
          <p:cNvPr id="61443" name="Content Placeholder 2"/>
          <p:cNvSpPr>
            <a:spLocks noGrp="1"/>
          </p:cNvSpPr>
          <p:nvPr>
            <p:ph sz="quarter" idx="1"/>
          </p:nvPr>
        </p:nvSpPr>
        <p:spPr>
          <a:xfrm>
            <a:off x="428625" y="1447800"/>
            <a:ext cx="8429625" cy="4572000"/>
          </a:xfrm>
        </p:spPr>
        <p:txBody>
          <a:bodyPr/>
          <a:lstStyle/>
          <a:p>
            <a:pPr eaLnBrk="1" hangingPunct="1"/>
            <a:r>
              <a:rPr lang="en-GB" sz="2800" dirty="0" smtClean="0"/>
              <a:t>With so many chances to succeed at something today some men get a real buzz out of investing and achieving in a profession they really enjoy - a full-time, successful testosterone driven life. </a:t>
            </a:r>
          </a:p>
          <a:p>
            <a:pPr eaLnBrk="1" hangingPunct="1"/>
            <a:r>
              <a:rPr lang="en-GB" sz="2800" dirty="0" smtClean="0"/>
              <a:t>This, of course, can cause many problems if his partner would love to have many togetherness, oxytocin moments.  In such relationships, women might become ‘desperate housewives’ or depressed housewives. </a:t>
            </a:r>
          </a:p>
          <a:p>
            <a:pPr eaLnBrk="1" hangingPunct="1"/>
            <a:r>
              <a:rPr lang="en-GB" sz="2800" dirty="0" smtClean="0"/>
              <a:t>For a relationship to be healthy – gentlemen have to learn to schedule in some regular ‘we-time’.</a:t>
            </a:r>
          </a:p>
        </p:txBody>
      </p:sp>
      <p:sp>
        <p:nvSpPr>
          <p:cNvPr id="5" name="Slide Number Placeholder 4"/>
          <p:cNvSpPr>
            <a:spLocks noGrp="1"/>
          </p:cNvSpPr>
          <p:nvPr>
            <p:ph type="sldNum" sz="quarter" idx="12"/>
          </p:nvPr>
        </p:nvSpPr>
        <p:spPr/>
        <p:txBody>
          <a:bodyPr/>
          <a:lstStyle/>
          <a:p>
            <a:pPr>
              <a:defRPr/>
            </a:pPr>
            <a:fld id="{27B8EAFC-B5BE-4A57-B8EB-B25708CA4A29}"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descr="Large confetti"/>
          <p:cNvSpPr>
            <a:spLocks noGrp="1" noChangeArrowheads="1"/>
          </p:cNvSpPr>
          <p:nvPr>
            <p:ph type="title"/>
          </p:nvPr>
        </p:nvSpPr>
        <p:spPr>
          <a:xfrm>
            <a:off x="500063" y="500063"/>
            <a:ext cx="8143875" cy="4357687"/>
          </a:xfrm>
        </p:spPr>
        <p:txBody>
          <a:bodyPr/>
          <a:lstStyle/>
          <a:p>
            <a:pPr algn="ctr" eaLnBrk="1" hangingPunct="1"/>
            <a:r>
              <a:rPr lang="en-GB" sz="3600" b="1" u="sng" dirty="0" smtClean="0">
                <a:solidFill>
                  <a:schemeClr val="tx1"/>
                </a:solidFill>
              </a:rPr>
              <a:t>Reflections on Testosterone and Oxytocin – part 3</a:t>
            </a:r>
            <a:br>
              <a:rPr lang="en-GB" sz="3600" b="1" u="sng" dirty="0" smtClean="0">
                <a:solidFill>
                  <a:schemeClr val="tx1"/>
                </a:solidFill>
              </a:rPr>
            </a:br>
            <a:r>
              <a:rPr lang="fi-FI" sz="3600" dirty="0" smtClean="0">
                <a:solidFill>
                  <a:schemeClr val="tx1"/>
                </a:solidFill>
              </a:rPr>
              <a:t/>
            </a:r>
            <a:br>
              <a:rPr lang="fi-FI" sz="3600" dirty="0" smtClean="0">
                <a:solidFill>
                  <a:schemeClr val="tx1"/>
                </a:solidFill>
              </a:rPr>
            </a:br>
            <a:r>
              <a:rPr lang="fi-FI" sz="3600" dirty="0" smtClean="0">
                <a:solidFill>
                  <a:schemeClr val="tx1"/>
                </a:solidFill>
              </a:rPr>
              <a:t>The woman’s need to balance her role as a feminine partner (couple love) and her inbuilt spirit of motherhood (Desire to build a good home for her children)</a:t>
            </a:r>
            <a:endParaRPr lang="en-US" sz="3600"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F7C3C5C0-9E15-45C3-82A2-3D0B17908127}" type="slidenum">
              <a:rPr lang="en-US"/>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Large confetti"/>
          <p:cNvSpPr>
            <a:spLocks noGrp="1" noChangeArrowheads="1"/>
          </p:cNvSpPr>
          <p:nvPr>
            <p:ph type="title"/>
          </p:nvPr>
        </p:nvSpPr>
        <p:spPr>
          <a:xfrm>
            <a:off x="214313" y="152400"/>
            <a:ext cx="8643937" cy="1062038"/>
          </a:xfrm>
        </p:spPr>
        <p:txBody>
          <a:bodyPr/>
          <a:lstStyle/>
          <a:p>
            <a:pPr algn="ctr" eaLnBrk="1" hangingPunct="1"/>
            <a:r>
              <a:rPr lang="en-US" sz="3600" b="1" u="sng" smtClean="0">
                <a:solidFill>
                  <a:schemeClr val="tx1"/>
                </a:solidFill>
              </a:rPr>
              <a:t>Couple Love vs Home Building</a:t>
            </a:r>
            <a:br>
              <a:rPr lang="en-US" sz="3600" b="1" u="sng" smtClean="0">
                <a:solidFill>
                  <a:schemeClr val="tx1"/>
                </a:solidFill>
              </a:rPr>
            </a:br>
            <a:r>
              <a:rPr lang="en-US" sz="3600" b="1" u="sng" smtClean="0">
                <a:solidFill>
                  <a:schemeClr val="tx1"/>
                </a:solidFill>
              </a:rPr>
              <a:t>A couple of the many common issues </a:t>
            </a:r>
          </a:p>
        </p:txBody>
      </p:sp>
      <p:sp>
        <p:nvSpPr>
          <p:cNvPr id="4" name="Rectangle 1033" descr="Large confetti"/>
          <p:cNvSpPr>
            <a:spLocks noGrp="1" noChangeArrowheads="1"/>
          </p:cNvSpPr>
          <p:nvPr>
            <p:ph type="sldNum" sz="quarter" idx="12"/>
          </p:nvPr>
        </p:nvSpPr>
        <p:spPr/>
        <p:txBody>
          <a:bodyPr/>
          <a:lstStyle/>
          <a:p>
            <a:pPr>
              <a:defRPr/>
            </a:pPr>
            <a:fld id="{25AE5674-BF96-440F-BBFD-946BD7162421}" type="slidenum">
              <a:rPr lang="en-US"/>
              <a:pPr>
                <a:defRPr/>
              </a:pPr>
              <a:t>76</a:t>
            </a:fld>
            <a:endParaRPr lang="en-US"/>
          </a:p>
        </p:txBody>
      </p:sp>
      <p:sp>
        <p:nvSpPr>
          <p:cNvPr id="63492" name="Rectangle 3"/>
          <p:cNvSpPr>
            <a:spLocks noGrp="1" noChangeArrowheads="1"/>
          </p:cNvSpPr>
          <p:nvPr>
            <p:ph sz="quarter" idx="1"/>
          </p:nvPr>
        </p:nvSpPr>
        <p:spPr>
          <a:xfrm>
            <a:off x="285750" y="1285875"/>
            <a:ext cx="8715375" cy="4929188"/>
          </a:xfrm>
        </p:spPr>
        <p:txBody>
          <a:bodyPr/>
          <a:lstStyle/>
          <a:p>
            <a:pPr marL="514350" indent="-514350" eaLnBrk="1" hangingPunct="1">
              <a:lnSpc>
                <a:spcPct val="90000"/>
              </a:lnSpc>
              <a:buFont typeface="Wingdings 2" pitchFamily="18" charset="2"/>
              <a:buAutoNum type="arabicParenR"/>
            </a:pPr>
            <a:r>
              <a:rPr lang="fi-FI" sz="3600" smtClean="0"/>
              <a:t>She requests, he does it, but it’s not perfect – and she just notices where he needs to improve, not what he did right</a:t>
            </a:r>
          </a:p>
          <a:p>
            <a:pPr marL="514350" indent="-514350" eaLnBrk="1" hangingPunct="1">
              <a:lnSpc>
                <a:spcPct val="90000"/>
              </a:lnSpc>
              <a:buFont typeface="Wingdings 2" pitchFamily="18" charset="2"/>
              <a:buAutoNum type="arabicParenR"/>
            </a:pPr>
            <a:r>
              <a:rPr lang="fi-FI" sz="3600" smtClean="0"/>
              <a:t>One minute she is giving him a long list of things that need to be done around the home and then the next minute she wants some together time.  After the together time, then she complains that he’s not doing enough of her list.  Some men feel they can never win.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914400" y="274638"/>
            <a:ext cx="7772400" cy="1154112"/>
          </a:xfrm>
        </p:spPr>
        <p:txBody>
          <a:bodyPr/>
          <a:lstStyle/>
          <a:p>
            <a:r>
              <a:rPr lang="en-GB" b="1" u="sng" smtClean="0">
                <a:solidFill>
                  <a:schemeClr val="tx1"/>
                </a:solidFill>
              </a:rPr>
              <a:t>Challenge 1 </a:t>
            </a:r>
            <a:br>
              <a:rPr lang="en-GB" b="1" u="sng" smtClean="0">
                <a:solidFill>
                  <a:schemeClr val="tx1"/>
                </a:solidFill>
              </a:rPr>
            </a:br>
            <a:r>
              <a:rPr lang="en-GB" b="1" u="sng" smtClean="0">
                <a:solidFill>
                  <a:schemeClr val="tx1"/>
                </a:solidFill>
              </a:rPr>
              <a:t>Examples - Discuss</a:t>
            </a:r>
          </a:p>
        </p:txBody>
      </p:sp>
      <p:sp>
        <p:nvSpPr>
          <p:cNvPr id="64515" name="Content Placeholder 2"/>
          <p:cNvSpPr>
            <a:spLocks noGrp="1"/>
          </p:cNvSpPr>
          <p:nvPr>
            <p:ph sz="quarter" idx="1"/>
          </p:nvPr>
        </p:nvSpPr>
        <p:spPr>
          <a:xfrm>
            <a:off x="428625" y="1571625"/>
            <a:ext cx="8258175" cy="4448175"/>
          </a:xfrm>
        </p:spPr>
        <p:txBody>
          <a:bodyPr/>
          <a:lstStyle/>
          <a:p>
            <a:r>
              <a:rPr lang="fi-FI" sz="3200" smtClean="0"/>
              <a:t>He has just painted the children’s bedroom. He brings you in to inspect the room. You see that he has the paints out and that you’ve been waiting a long time for him to paint the kitchen too.  </a:t>
            </a:r>
            <a:r>
              <a:rPr lang="fi-FI" sz="3200" b="1" u="sng" smtClean="0"/>
              <a:t>What do you say?</a:t>
            </a:r>
          </a:p>
          <a:p>
            <a:r>
              <a:rPr lang="en-GB" sz="3200" smtClean="0"/>
              <a:t>He has just cleaned the kitchen better than he’s ever done it before – but some things have been left out and some things have still to be put in the dishwasher.  </a:t>
            </a:r>
            <a:r>
              <a:rPr lang="en-GB" sz="3200" b="1" u="sng" smtClean="0"/>
              <a:t>What do you say?</a:t>
            </a:r>
          </a:p>
        </p:txBody>
      </p:sp>
      <p:sp>
        <p:nvSpPr>
          <p:cNvPr id="5" name="Slide Number Placeholder 4"/>
          <p:cNvSpPr>
            <a:spLocks noGrp="1"/>
          </p:cNvSpPr>
          <p:nvPr>
            <p:ph type="sldNum" sz="quarter" idx="12"/>
          </p:nvPr>
        </p:nvSpPr>
        <p:spPr/>
        <p:txBody>
          <a:bodyPr/>
          <a:lstStyle/>
          <a:p>
            <a:pPr>
              <a:defRPr/>
            </a:pPr>
            <a:fld id="{50EF90FE-69A8-473F-9842-85F5AA7EFDF2}"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descr="Large confetti"/>
          <p:cNvSpPr>
            <a:spLocks noGrp="1" noChangeArrowheads="1"/>
          </p:cNvSpPr>
          <p:nvPr>
            <p:ph type="title"/>
          </p:nvPr>
        </p:nvSpPr>
        <p:spPr>
          <a:xfrm>
            <a:off x="357188" y="274638"/>
            <a:ext cx="8643937" cy="1154112"/>
          </a:xfrm>
        </p:spPr>
        <p:txBody>
          <a:bodyPr/>
          <a:lstStyle/>
          <a:p>
            <a:pPr algn="ctr" eaLnBrk="1" hangingPunct="1"/>
            <a:r>
              <a:rPr lang="fi-FI" sz="3600" u="sng" smtClean="0">
                <a:solidFill>
                  <a:schemeClr val="tx1"/>
                </a:solidFill>
              </a:rPr>
              <a:t>Understanding the value of praising/appreciating his effort</a:t>
            </a:r>
            <a:endParaRPr lang="en-GB" sz="3600" u="sng"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68698306-ADA8-4E5C-B4FE-E5DC54109277}" type="slidenum">
              <a:rPr lang="en-US"/>
              <a:pPr>
                <a:defRPr/>
              </a:pPr>
              <a:t>78</a:t>
            </a:fld>
            <a:endParaRPr lang="en-US"/>
          </a:p>
        </p:txBody>
      </p:sp>
      <p:sp>
        <p:nvSpPr>
          <p:cNvPr id="19459" name="Rectangle 3"/>
          <p:cNvSpPr>
            <a:spLocks noGrp="1" noChangeArrowheads="1"/>
          </p:cNvSpPr>
          <p:nvPr>
            <p:ph sz="quarter" idx="1"/>
          </p:nvPr>
        </p:nvSpPr>
        <p:spPr>
          <a:xfrm>
            <a:off x="214313" y="1357313"/>
            <a:ext cx="7086600" cy="4857750"/>
          </a:xfrm>
        </p:spPr>
        <p:txBody>
          <a:bodyPr>
            <a:normAutofit fontScale="92500" lnSpcReduction="10000"/>
          </a:bodyPr>
          <a:lstStyle/>
          <a:p>
            <a:pPr marL="274320" indent="-274320" eaLnBrk="1" fontAlgn="auto" hangingPunct="1">
              <a:spcBef>
                <a:spcPts val="580"/>
              </a:spcBef>
              <a:spcAft>
                <a:spcPts val="0"/>
              </a:spcAft>
              <a:buFontTx/>
              <a:buBlip>
                <a:blip r:embed="rId2"/>
              </a:buBlip>
              <a:defRPr/>
            </a:pPr>
            <a:r>
              <a:rPr lang="fi-FI" sz="2800" dirty="0" smtClean="0"/>
              <a:t>Both men and women typically appreciate praise for a job well done</a:t>
            </a:r>
          </a:p>
          <a:p>
            <a:pPr marL="274320" indent="-274320" eaLnBrk="1" fontAlgn="auto" hangingPunct="1">
              <a:spcBef>
                <a:spcPts val="580"/>
              </a:spcBef>
              <a:spcAft>
                <a:spcPts val="0"/>
              </a:spcAft>
              <a:buFontTx/>
              <a:buBlip>
                <a:blip r:embed="rId2"/>
              </a:buBlip>
              <a:defRPr/>
            </a:pPr>
            <a:r>
              <a:rPr lang="fi-FI" sz="2800" dirty="0" smtClean="0"/>
              <a:t>Men, however, benefit more from praise because of the male link between achievement,  testosterone and habit forming white matter</a:t>
            </a:r>
          </a:p>
          <a:p>
            <a:pPr marL="274320" indent="-274320" eaLnBrk="1" fontAlgn="auto" hangingPunct="1">
              <a:spcBef>
                <a:spcPts val="580"/>
              </a:spcBef>
              <a:spcAft>
                <a:spcPts val="0"/>
              </a:spcAft>
              <a:buFontTx/>
              <a:buBlip>
                <a:blip r:embed="rId2"/>
              </a:buBlip>
              <a:defRPr/>
            </a:pPr>
            <a:r>
              <a:rPr lang="fi-FI" sz="2800" dirty="0" smtClean="0"/>
              <a:t>Praise helps him </a:t>
            </a:r>
            <a:r>
              <a:rPr lang="fi-FI" sz="2800" b="1" u="sng" dirty="0" smtClean="0"/>
              <a:t>build new white matter connections around ’being a good husband’</a:t>
            </a:r>
            <a:r>
              <a:rPr lang="fi-FI" sz="2800" dirty="0" smtClean="0"/>
              <a:t> </a:t>
            </a:r>
          </a:p>
          <a:p>
            <a:pPr marL="274320" indent="-274320" eaLnBrk="1" fontAlgn="auto" hangingPunct="1">
              <a:spcBef>
                <a:spcPts val="580"/>
              </a:spcBef>
              <a:spcAft>
                <a:spcPts val="0"/>
              </a:spcAft>
              <a:buFontTx/>
              <a:buBlip>
                <a:blip r:embed="rId2"/>
              </a:buBlip>
              <a:defRPr/>
            </a:pPr>
            <a:r>
              <a:rPr lang="fi-FI" sz="2800" dirty="0" smtClean="0"/>
              <a:t>He needs to know - When I bring home the money, clean the kitchen, take you out – do I succeed in making you happy? </a:t>
            </a:r>
          </a:p>
          <a:p>
            <a:pPr marL="274320" indent="-274320" eaLnBrk="1" fontAlgn="auto" hangingPunct="1">
              <a:spcBef>
                <a:spcPts val="580"/>
              </a:spcBef>
              <a:spcAft>
                <a:spcPts val="0"/>
              </a:spcAft>
              <a:buFontTx/>
              <a:buBlip>
                <a:blip r:embed="rId2"/>
              </a:buBlip>
              <a:defRPr/>
            </a:pPr>
            <a:r>
              <a:rPr lang="fi-FI" sz="2800" dirty="0" smtClean="0"/>
              <a:t>If you give me a smile, praise me, ’admire’ me</a:t>
            </a:r>
            <a:r>
              <a:rPr lang="fi-FI" sz="2800" b="1" dirty="0" smtClean="0"/>
              <a:t> </a:t>
            </a:r>
            <a:r>
              <a:rPr lang="fi-FI" sz="2800" dirty="0" smtClean="0"/>
              <a:t>– I’ll give you even more or do it again</a:t>
            </a:r>
          </a:p>
        </p:txBody>
      </p:sp>
      <p:pic>
        <p:nvPicPr>
          <p:cNvPr id="65541" name="Picture 5"/>
          <p:cNvPicPr>
            <a:picLocks noChangeAspect="1" noChangeArrowheads="1"/>
          </p:cNvPicPr>
          <p:nvPr/>
        </p:nvPicPr>
        <p:blipFill>
          <a:blip r:embed="rId3" cstate="print"/>
          <a:srcRect/>
          <a:stretch>
            <a:fillRect/>
          </a:stretch>
        </p:blipFill>
        <p:spPr bwMode="auto">
          <a:xfrm>
            <a:off x="7143750" y="1428750"/>
            <a:ext cx="1782763" cy="2430463"/>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descr="Large confetti"/>
          <p:cNvSpPr>
            <a:spLocks noGrp="1" noChangeArrowheads="1"/>
          </p:cNvSpPr>
          <p:nvPr>
            <p:ph type="title"/>
          </p:nvPr>
        </p:nvSpPr>
        <p:spPr>
          <a:xfrm>
            <a:off x="285750" y="142875"/>
            <a:ext cx="8329613" cy="1143000"/>
          </a:xfrm>
        </p:spPr>
        <p:txBody>
          <a:bodyPr>
            <a:normAutofit fontScale="90000"/>
          </a:bodyPr>
          <a:lstStyle/>
          <a:p>
            <a:pPr algn="ctr" eaLnBrk="1" fontAlgn="auto" hangingPunct="1">
              <a:spcAft>
                <a:spcPts val="0"/>
              </a:spcAft>
              <a:defRPr/>
            </a:pPr>
            <a:r>
              <a:rPr lang="fi-FI" u="sng" dirty="0" smtClean="0">
                <a:solidFill>
                  <a:schemeClr val="tx1"/>
                </a:solidFill>
              </a:rPr>
              <a:t>When he does something you value – it’s important he gets positive feedback </a:t>
            </a:r>
            <a:endParaRPr lang="en-GB"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75237974-F47D-40F2-A56B-908D419441E9}" type="slidenum">
              <a:rPr lang="en-US"/>
              <a:pPr>
                <a:defRPr/>
              </a:pPr>
              <a:t>79</a:t>
            </a:fld>
            <a:endParaRPr lang="en-US"/>
          </a:p>
        </p:txBody>
      </p:sp>
      <p:sp>
        <p:nvSpPr>
          <p:cNvPr id="66564" name="Rectangle 3"/>
          <p:cNvSpPr>
            <a:spLocks noGrp="1" noChangeArrowheads="1"/>
          </p:cNvSpPr>
          <p:nvPr>
            <p:ph sz="quarter" idx="1"/>
          </p:nvPr>
        </p:nvSpPr>
        <p:spPr>
          <a:xfrm>
            <a:off x="285750" y="1214438"/>
            <a:ext cx="8643938" cy="5000625"/>
          </a:xfrm>
        </p:spPr>
        <p:txBody>
          <a:bodyPr/>
          <a:lstStyle/>
          <a:p>
            <a:pPr eaLnBrk="1" hangingPunct="1">
              <a:buFontTx/>
              <a:buBlip>
                <a:blip r:embed="rId2"/>
              </a:buBlip>
            </a:pPr>
            <a:r>
              <a:rPr lang="fi-FI" sz="2800" smtClean="0"/>
              <a:t>Without that feminine smile or appreciation, it takes him much longer to learn what you need from him. </a:t>
            </a:r>
          </a:p>
          <a:p>
            <a:pPr eaLnBrk="1" hangingPunct="1">
              <a:buFontTx/>
              <a:buBlip>
                <a:blip r:embed="rId2"/>
              </a:buBlip>
            </a:pPr>
            <a:r>
              <a:rPr lang="fi-FI" sz="2800" smtClean="0"/>
              <a:t>Wives need </a:t>
            </a:r>
            <a:r>
              <a:rPr lang="fi-FI" sz="2800" b="1" u="sng" smtClean="0"/>
              <a:t>to learn to value his effort</a:t>
            </a:r>
            <a:r>
              <a:rPr lang="fi-FI" sz="2800" smtClean="0"/>
              <a:t>, </a:t>
            </a:r>
            <a:r>
              <a:rPr lang="fi-FI" sz="2800" b="1" u="sng" smtClean="0"/>
              <a:t>to find the positive in what he’s offered</a:t>
            </a:r>
            <a:r>
              <a:rPr lang="fi-FI" sz="2800" smtClean="0"/>
              <a:t> – and learn to deal with the imperfections or what’s missing in positive, creative ways at </a:t>
            </a:r>
            <a:r>
              <a:rPr lang="fi-FI" sz="2800" b="1" u="sng" smtClean="0"/>
              <a:t>a later time</a:t>
            </a:r>
            <a:r>
              <a:rPr lang="fi-FI" sz="2800" smtClean="0"/>
              <a:t>. </a:t>
            </a:r>
          </a:p>
          <a:p>
            <a:pPr eaLnBrk="1" hangingPunct="1">
              <a:buFontTx/>
              <a:buBlip>
                <a:blip r:embed="rId2"/>
              </a:buBlip>
            </a:pPr>
            <a:r>
              <a:rPr lang="fi-FI" sz="2800" smtClean="0"/>
              <a:t>In other words</a:t>
            </a:r>
            <a:r>
              <a:rPr lang="fi-FI" sz="2800" b="1" u="sng" smtClean="0"/>
              <a:t>, they need to learn to separate their role as a wife</a:t>
            </a:r>
            <a:r>
              <a:rPr lang="fi-FI" sz="2800" smtClean="0"/>
              <a:t> (valuing his effort) </a:t>
            </a:r>
            <a:r>
              <a:rPr lang="fi-FI" sz="2800" b="1" u="sng" smtClean="0"/>
              <a:t>from the demands of the spirit of homebuilding</a:t>
            </a:r>
            <a:r>
              <a:rPr lang="fi-FI" sz="2800" smtClean="0"/>
              <a:t> (I want it to be perfect, want more things done, etc)  </a:t>
            </a:r>
          </a:p>
          <a:p>
            <a:pPr eaLnBrk="1" hangingPunct="1">
              <a:buFontTx/>
              <a:buBlip>
                <a:blip r:embed="rId2"/>
              </a:buBlip>
            </a:pPr>
            <a:r>
              <a:rPr lang="fi-FI" sz="2800" smtClean="0"/>
              <a:t>He wants to know he married a wife, not his mother</a:t>
            </a:r>
            <a:endParaRPr lang="en-GB"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Large confetti"/>
          <p:cNvSpPr>
            <a:spLocks noGrp="1" noChangeArrowheads="1"/>
          </p:cNvSpPr>
          <p:nvPr>
            <p:ph type="title"/>
          </p:nvPr>
        </p:nvSpPr>
        <p:spPr/>
        <p:txBody>
          <a:bodyPr/>
          <a:lstStyle/>
          <a:p>
            <a:pPr algn="ctr" eaLnBrk="1" hangingPunct="1"/>
            <a:r>
              <a:rPr lang="fi-FI" b="1" u="sng" smtClean="0">
                <a:solidFill>
                  <a:schemeClr val="tx1"/>
                </a:solidFill>
              </a:rPr>
              <a:t>Key question:</a:t>
            </a:r>
            <a:endParaRPr lang="en-GB"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4792FA64-264F-4125-9866-A74DE5800680}" type="slidenum">
              <a:rPr lang="en-US"/>
              <a:pPr>
                <a:defRPr/>
              </a:pPr>
              <a:t>8</a:t>
            </a:fld>
            <a:endParaRPr lang="en-US"/>
          </a:p>
        </p:txBody>
      </p:sp>
      <p:sp>
        <p:nvSpPr>
          <p:cNvPr id="15364" name="Rectangle 3"/>
          <p:cNvSpPr>
            <a:spLocks noGrp="1" noChangeArrowheads="1"/>
          </p:cNvSpPr>
          <p:nvPr>
            <p:ph sz="quarter" idx="1"/>
          </p:nvPr>
        </p:nvSpPr>
        <p:spPr>
          <a:xfrm>
            <a:off x="357188" y="1447800"/>
            <a:ext cx="5726980" cy="4572000"/>
          </a:xfrm>
        </p:spPr>
        <p:txBody>
          <a:bodyPr/>
          <a:lstStyle/>
          <a:p>
            <a:pPr eaLnBrk="1" hangingPunct="1">
              <a:buFontTx/>
              <a:buBlip>
                <a:blip r:embed="rId2"/>
              </a:buBlip>
            </a:pPr>
            <a:r>
              <a:rPr lang="fi-FI" sz="3600" dirty="0" smtClean="0"/>
              <a:t>Since testosterone is so fundamental to his sense of wellbeing </a:t>
            </a:r>
            <a:r>
              <a:rPr lang="fi-FI" sz="3600" b="1" u="sng" dirty="0" smtClean="0"/>
              <a:t>can she act in ways that might release more testosterone in him</a:t>
            </a:r>
            <a:r>
              <a:rPr lang="fi-FI" sz="3600" dirty="0" smtClean="0"/>
              <a:t> – moving him towards higher levels of energy, contentment, generosity and masculine protectiveness?</a:t>
            </a:r>
          </a:p>
        </p:txBody>
      </p:sp>
      <p:pic>
        <p:nvPicPr>
          <p:cNvPr id="5" name="Picture 3"/>
          <p:cNvPicPr>
            <a:picLocks noChangeAspect="1" noChangeArrowheads="1"/>
          </p:cNvPicPr>
          <p:nvPr/>
        </p:nvPicPr>
        <p:blipFill>
          <a:blip r:embed="rId3" cstate="print"/>
          <a:srcRect/>
          <a:stretch>
            <a:fillRect/>
          </a:stretch>
        </p:blipFill>
        <p:spPr bwMode="auto">
          <a:xfrm>
            <a:off x="5929313" y="1571625"/>
            <a:ext cx="2922587" cy="3214688"/>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descr="Large confetti"/>
          <p:cNvSpPr>
            <a:spLocks noGrp="1" noChangeArrowheads="1"/>
          </p:cNvSpPr>
          <p:nvPr>
            <p:ph type="title"/>
          </p:nvPr>
        </p:nvSpPr>
        <p:spPr>
          <a:xfrm>
            <a:off x="285750" y="284163"/>
            <a:ext cx="8705850" cy="715962"/>
          </a:xfrm>
        </p:spPr>
        <p:txBody>
          <a:bodyPr>
            <a:normAutofit fontScale="90000"/>
          </a:bodyPr>
          <a:lstStyle/>
          <a:p>
            <a:pPr algn="ctr" eaLnBrk="1" fontAlgn="auto" hangingPunct="1">
              <a:spcAft>
                <a:spcPts val="0"/>
              </a:spcAft>
              <a:defRPr/>
            </a:pPr>
            <a:r>
              <a:rPr lang="fi-FI" b="1" u="sng" dirty="0" smtClean="0">
                <a:solidFill>
                  <a:schemeClr val="tx1"/>
                </a:solidFill>
              </a:rPr>
              <a:t>Example: Developing your femininity</a:t>
            </a:r>
            <a:endParaRPr lang="en-GB"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A4FD3A3E-147C-4171-A283-8F3173494025}" type="slidenum">
              <a:rPr lang="en-US"/>
              <a:pPr>
                <a:defRPr/>
              </a:pPr>
              <a:t>80</a:t>
            </a:fld>
            <a:endParaRPr lang="en-US"/>
          </a:p>
        </p:txBody>
      </p:sp>
      <p:sp>
        <p:nvSpPr>
          <p:cNvPr id="147459" name="Rectangle 3"/>
          <p:cNvSpPr>
            <a:spLocks noGrp="1" noChangeArrowheads="1"/>
          </p:cNvSpPr>
          <p:nvPr>
            <p:ph sz="quarter" idx="1"/>
          </p:nvPr>
        </p:nvSpPr>
        <p:spPr>
          <a:xfrm>
            <a:off x="304800" y="1071563"/>
            <a:ext cx="8610600" cy="4795837"/>
          </a:xfrm>
        </p:spPr>
        <p:txBody>
          <a:bodyPr>
            <a:normAutofit lnSpcReduction="10000"/>
          </a:bodyPr>
          <a:lstStyle/>
          <a:p>
            <a:pPr marL="274320" indent="-274320" eaLnBrk="1" fontAlgn="auto" hangingPunct="1">
              <a:lnSpc>
                <a:spcPct val="90000"/>
              </a:lnSpc>
              <a:spcBef>
                <a:spcPts val="580"/>
              </a:spcBef>
              <a:spcAft>
                <a:spcPts val="0"/>
              </a:spcAft>
              <a:buFontTx/>
              <a:buBlip>
                <a:blip r:embed="rId2"/>
              </a:buBlip>
              <a:defRPr/>
            </a:pPr>
            <a:r>
              <a:rPr lang="fi-FI" sz="2800" dirty="0" smtClean="0"/>
              <a:t>He has just painted the children’s bedroom. He brings you in to inspect the room. You see that he has the paints out and that you’ve been waiting a long time for him to paint the kitchen too.  What do you say?</a:t>
            </a:r>
          </a:p>
          <a:p>
            <a:pPr marL="274320" indent="-274320" eaLnBrk="1" fontAlgn="auto" hangingPunct="1">
              <a:lnSpc>
                <a:spcPct val="90000"/>
              </a:lnSpc>
              <a:spcBef>
                <a:spcPts val="580"/>
              </a:spcBef>
              <a:spcAft>
                <a:spcPts val="0"/>
              </a:spcAft>
              <a:buFontTx/>
              <a:buBlip>
                <a:blip r:embed="rId2"/>
              </a:buBlip>
              <a:defRPr/>
            </a:pPr>
            <a:r>
              <a:rPr lang="en-GB" sz="2800" dirty="0" smtClean="0"/>
              <a:t>You say: “Darling, you are wonderful. It looks really good. I especially like…. You’re an amazing husband.” Big smile, big hug. (Creates a new connection in ‘How do I become a good husband’ task box – I paint)</a:t>
            </a:r>
          </a:p>
          <a:p>
            <a:pPr marL="274320" indent="-274320" eaLnBrk="1" fontAlgn="auto" hangingPunct="1">
              <a:lnSpc>
                <a:spcPct val="90000"/>
              </a:lnSpc>
              <a:spcBef>
                <a:spcPts val="580"/>
              </a:spcBef>
              <a:spcAft>
                <a:spcPts val="0"/>
              </a:spcAft>
              <a:buFontTx/>
              <a:buBlip>
                <a:blip r:embed="rId2"/>
              </a:buBlip>
              <a:defRPr/>
            </a:pPr>
            <a:r>
              <a:rPr lang="en-GB" sz="2800" dirty="0" smtClean="0"/>
              <a:t>Then few days later “Darling I really appreciate the way you painted the children’s room. Do you think that anywhere else in the house could use your wonderful painting skill?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3" descr="Large confetti"/>
          <p:cNvSpPr>
            <a:spLocks noGrp="1" noChangeArrowheads="1"/>
          </p:cNvSpPr>
          <p:nvPr>
            <p:ph type="sldNum" sz="quarter" idx="12"/>
          </p:nvPr>
        </p:nvSpPr>
        <p:spPr/>
        <p:txBody>
          <a:bodyPr/>
          <a:lstStyle/>
          <a:p>
            <a:pPr>
              <a:defRPr/>
            </a:pPr>
            <a:fld id="{D34E5CA6-92C2-491E-B52D-D5DEDBCC0DD1}" type="slidenum">
              <a:rPr lang="en-US"/>
              <a:pPr>
                <a:defRPr/>
              </a:pPr>
              <a:t>81</a:t>
            </a:fld>
            <a:endParaRPr lang="en-US"/>
          </a:p>
        </p:txBody>
      </p:sp>
      <p:sp>
        <p:nvSpPr>
          <p:cNvPr id="100355" name="Rectangle 3"/>
          <p:cNvSpPr>
            <a:spLocks noGrp="1" noChangeArrowheads="1"/>
          </p:cNvSpPr>
          <p:nvPr>
            <p:ph sz="quarter" idx="1"/>
          </p:nvPr>
        </p:nvSpPr>
        <p:spPr>
          <a:xfrm>
            <a:off x="228600" y="1500188"/>
            <a:ext cx="8458200" cy="5000625"/>
          </a:xfrm>
        </p:spPr>
        <p:txBody>
          <a:bodyPr>
            <a:normAutofit lnSpcReduction="10000"/>
          </a:bodyPr>
          <a:lstStyle/>
          <a:p>
            <a:pPr marL="274320" indent="-274320" eaLnBrk="1" fontAlgn="auto" hangingPunct="1">
              <a:lnSpc>
                <a:spcPct val="90000"/>
              </a:lnSpc>
              <a:spcBef>
                <a:spcPts val="580"/>
              </a:spcBef>
              <a:spcAft>
                <a:spcPts val="0"/>
              </a:spcAft>
              <a:buClr>
                <a:schemeClr val="tx1"/>
              </a:buClr>
              <a:buFont typeface="Wingdings" pitchFamily="2" charset="2"/>
              <a:buChar char="§"/>
              <a:defRPr/>
            </a:pPr>
            <a:r>
              <a:rPr lang="fi-FI" sz="2800" dirty="0" smtClean="0"/>
              <a:t>In mature relationships it’s important for couples to spend time talking about whether the male partner has stopped doing some things because of past negative feedback from the spirit of motherhood. E.g.</a:t>
            </a:r>
          </a:p>
          <a:p>
            <a:pPr marL="548958" lvl="1" indent="-274320" eaLnBrk="1" fontAlgn="auto" hangingPunct="1">
              <a:lnSpc>
                <a:spcPct val="90000"/>
              </a:lnSpc>
              <a:spcBef>
                <a:spcPts val="580"/>
              </a:spcBef>
              <a:spcAft>
                <a:spcPts val="0"/>
              </a:spcAft>
              <a:buClr>
                <a:schemeClr val="tx1"/>
              </a:buClr>
              <a:buFont typeface="Wingdings" pitchFamily="2" charset="2"/>
              <a:buChar char="§"/>
              <a:defRPr/>
            </a:pPr>
            <a:r>
              <a:rPr lang="fi-FI" dirty="0" smtClean="0"/>
              <a:t>He took her out for a meal when they were young but she couldn’t stop complaining how expensive it was – so he stopped taking her</a:t>
            </a:r>
          </a:p>
          <a:p>
            <a:pPr marL="548958" lvl="1" indent="-274320" eaLnBrk="1" fontAlgn="auto" hangingPunct="1">
              <a:lnSpc>
                <a:spcPct val="90000"/>
              </a:lnSpc>
              <a:spcBef>
                <a:spcPts val="580"/>
              </a:spcBef>
              <a:spcAft>
                <a:spcPts val="0"/>
              </a:spcAft>
              <a:buClr>
                <a:schemeClr val="tx1"/>
              </a:buClr>
              <a:buFont typeface="Wingdings" pitchFamily="2" charset="2"/>
              <a:buChar char="§"/>
              <a:defRPr/>
            </a:pPr>
            <a:r>
              <a:rPr lang="fi-FI" dirty="0" smtClean="0"/>
              <a:t>He cleaned the living room – but it wasn’t perfect and she let him know it  – so he didn’t try again</a:t>
            </a:r>
          </a:p>
          <a:p>
            <a:pPr marL="274320" indent="-274320" eaLnBrk="1" fontAlgn="auto" hangingPunct="1">
              <a:lnSpc>
                <a:spcPct val="90000"/>
              </a:lnSpc>
              <a:spcBef>
                <a:spcPts val="580"/>
              </a:spcBef>
              <a:spcAft>
                <a:spcPts val="0"/>
              </a:spcAft>
              <a:buClr>
                <a:schemeClr val="tx1"/>
              </a:buClr>
              <a:buFont typeface="Wingdings" pitchFamily="2" charset="2"/>
              <a:buChar char="§"/>
              <a:defRPr/>
            </a:pPr>
            <a:r>
              <a:rPr lang="en-GB" sz="2800" dirty="0" smtClean="0"/>
              <a:t>Women can find out what they did wrong, say sorry for past mistakes, </a:t>
            </a:r>
            <a:r>
              <a:rPr lang="en-US" sz="2800" dirty="0" smtClean="0">
                <a:cs typeface="Times New Roman" pitchFamily="18" charset="0"/>
              </a:rPr>
              <a:t>tell him that you want to try again – this time she will do her very best to make it a positive experience for both of you.</a:t>
            </a:r>
            <a:endParaRPr lang="en-GB" sz="2800" dirty="0" smtClean="0">
              <a:cs typeface="Times New Roman" pitchFamily="18" charset="0"/>
            </a:endParaRPr>
          </a:p>
        </p:txBody>
      </p:sp>
      <p:sp>
        <p:nvSpPr>
          <p:cNvPr id="68612" name="Rectangle 2" descr="Large confetti"/>
          <p:cNvSpPr>
            <a:spLocks noChangeArrowheads="1"/>
          </p:cNvSpPr>
          <p:nvPr/>
        </p:nvSpPr>
        <p:spPr bwMode="auto">
          <a:xfrm>
            <a:off x="214313" y="284163"/>
            <a:ext cx="8651875" cy="1143000"/>
          </a:xfrm>
          <a:prstGeom prst="rect">
            <a:avLst/>
          </a:prstGeom>
          <a:noFill/>
          <a:ln w="9525">
            <a:noFill/>
            <a:miter lim="800000"/>
            <a:headEnd/>
            <a:tailEnd/>
          </a:ln>
        </p:spPr>
        <p:txBody>
          <a:bodyPr anchor="b"/>
          <a:lstStyle/>
          <a:p>
            <a:pPr algn="ctr"/>
            <a:r>
              <a:rPr lang="fi-FI" sz="3600" b="1" u="sng" dirty="0"/>
              <a:t>In some mature couples there’s a need to heal past ego-wounds </a:t>
            </a:r>
            <a:endParaRPr lang="en-GB" sz="3600" b="1" u="sng"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1228998"/>
          </a:xfrm>
        </p:spPr>
        <p:txBody>
          <a:bodyPr/>
          <a:lstStyle/>
          <a:p>
            <a:pPr algn="ctr"/>
            <a:r>
              <a:rPr lang="en-GB" sz="2800" b="1" u="sng" dirty="0" smtClean="0"/>
              <a:t>Women – be the partner he dreams of having – that will get the best out of him</a:t>
            </a:r>
            <a:endParaRPr lang="en-GB" sz="2800" b="1" u="sng" dirty="0"/>
          </a:p>
        </p:txBody>
      </p:sp>
      <p:sp>
        <p:nvSpPr>
          <p:cNvPr id="3" name="Content Placeholder 2"/>
          <p:cNvSpPr>
            <a:spLocks noGrp="1"/>
          </p:cNvSpPr>
          <p:nvPr>
            <p:ph sz="quarter" idx="1"/>
          </p:nvPr>
        </p:nvSpPr>
        <p:spPr>
          <a:xfrm>
            <a:off x="251520" y="1412776"/>
            <a:ext cx="8640960" cy="4607024"/>
          </a:xfrm>
        </p:spPr>
        <p:txBody>
          <a:bodyPr/>
          <a:lstStyle/>
          <a:p>
            <a:r>
              <a:rPr lang="en-GB" dirty="0" smtClean="0"/>
              <a:t>I don’t give him advice when he hasn’t asked for it</a:t>
            </a:r>
          </a:p>
          <a:p>
            <a:r>
              <a:rPr lang="en-GB" dirty="0" smtClean="0"/>
              <a:t>I include him from some important decisions</a:t>
            </a:r>
          </a:p>
          <a:p>
            <a:r>
              <a:rPr lang="en-GB" dirty="0" smtClean="0"/>
              <a:t>I think deeply about his advice</a:t>
            </a:r>
          </a:p>
          <a:p>
            <a:r>
              <a:rPr lang="en-GB" dirty="0" smtClean="0"/>
              <a:t>I tell him he is more than adequate in certain areas</a:t>
            </a:r>
          </a:p>
          <a:p>
            <a:r>
              <a:rPr lang="en-GB" dirty="0" smtClean="0"/>
              <a:t>When I am in a bad mood – I find healthy strategies to deal with it (ask him to listen for 10 </a:t>
            </a:r>
            <a:r>
              <a:rPr lang="en-GB" dirty="0" err="1" smtClean="0"/>
              <a:t>mins</a:t>
            </a:r>
            <a:r>
              <a:rPr lang="en-GB" dirty="0" smtClean="0"/>
              <a:t>, go for a walk, go to my friends, say something like “Darling, I am feeling disconnected from you right now. Can I lie in those wonderful arms of yours for 10 minutes”, etc)</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pPr algn="ctr"/>
            <a:r>
              <a:rPr lang="en-GB" sz="2800" b="1" u="sng" dirty="0" smtClean="0"/>
              <a:t>Women – be the partner he dreams of having – that will get the best out of him</a:t>
            </a:r>
            <a:endParaRPr lang="en-GB" sz="2800" b="1" u="sng" dirty="0"/>
          </a:p>
        </p:txBody>
      </p:sp>
      <p:sp>
        <p:nvSpPr>
          <p:cNvPr id="3" name="Content Placeholder 2"/>
          <p:cNvSpPr>
            <a:spLocks noGrp="1"/>
          </p:cNvSpPr>
          <p:nvPr>
            <p:ph sz="quarter" idx="1"/>
          </p:nvPr>
        </p:nvSpPr>
        <p:spPr>
          <a:xfrm>
            <a:off x="467544" y="1412776"/>
            <a:ext cx="8424936" cy="4607024"/>
          </a:xfrm>
        </p:spPr>
        <p:txBody>
          <a:bodyPr/>
          <a:lstStyle/>
          <a:p>
            <a:r>
              <a:rPr lang="en-GB" dirty="0" smtClean="0"/>
              <a:t>I have learn to react appropriately to small issues</a:t>
            </a:r>
          </a:p>
          <a:p>
            <a:r>
              <a:rPr lang="en-GB" dirty="0" smtClean="0"/>
              <a:t>I think about his need for me to express femininity</a:t>
            </a:r>
          </a:p>
          <a:p>
            <a:r>
              <a:rPr lang="en-GB" dirty="0" smtClean="0"/>
              <a:t>I daily focus on what I do have instead of what I don’t </a:t>
            </a:r>
          </a:p>
          <a:p>
            <a:r>
              <a:rPr lang="en-GB" dirty="0" smtClean="0"/>
              <a:t>I offer praise because he’s doing many good things</a:t>
            </a:r>
          </a:p>
          <a:p>
            <a:r>
              <a:rPr lang="en-GB" dirty="0" smtClean="0"/>
              <a:t>When I want something, I have developed a communication strategy that shows I respect him</a:t>
            </a:r>
          </a:p>
          <a:p>
            <a:r>
              <a:rPr lang="en-GB" dirty="0" smtClean="0"/>
              <a:t>I pay more attention to his needs than to other people</a:t>
            </a:r>
          </a:p>
          <a:p>
            <a:r>
              <a:rPr lang="en-GB" dirty="0" smtClean="0"/>
              <a:t>I speak to him as if he were a great man</a:t>
            </a:r>
          </a:p>
          <a:p>
            <a:r>
              <a:rPr lang="en-GB" dirty="0" smtClean="0"/>
              <a:t>I show respect his work</a:t>
            </a:r>
          </a:p>
          <a:p>
            <a:r>
              <a:rPr lang="en-GB" dirty="0" smtClean="0"/>
              <a:t>I show interest in his interests </a:t>
            </a:r>
            <a:endParaRPr lang="en-GB" dirty="0"/>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pPr algn="ctr"/>
            <a:r>
              <a:rPr lang="en-GB" sz="3200" b="1" u="sng" dirty="0" smtClean="0"/>
              <a:t>Women – be the partner he dreams of having – that will get the best out of him</a:t>
            </a:r>
            <a:endParaRPr lang="en-GB" sz="3200" b="1" u="sng" dirty="0"/>
          </a:p>
        </p:txBody>
      </p:sp>
      <p:sp>
        <p:nvSpPr>
          <p:cNvPr id="3" name="Content Placeholder 2"/>
          <p:cNvSpPr>
            <a:spLocks noGrp="1"/>
          </p:cNvSpPr>
          <p:nvPr>
            <p:ph sz="quarter" idx="1"/>
          </p:nvPr>
        </p:nvSpPr>
        <p:spPr>
          <a:xfrm>
            <a:off x="467544" y="1412776"/>
            <a:ext cx="8424936" cy="4607024"/>
          </a:xfrm>
        </p:spPr>
        <p:txBody>
          <a:bodyPr/>
          <a:lstStyle/>
          <a:p>
            <a:r>
              <a:rPr lang="en-GB" sz="2800" dirty="0" smtClean="0"/>
              <a:t>I seek to find good things in his family</a:t>
            </a:r>
          </a:p>
          <a:p>
            <a:r>
              <a:rPr lang="en-GB" sz="2800" dirty="0" smtClean="0"/>
              <a:t>I am interested in hearing his side of the story</a:t>
            </a:r>
          </a:p>
          <a:p>
            <a:r>
              <a:rPr lang="en-GB" sz="2800" dirty="0" smtClean="0"/>
              <a:t>I often think about the small things he does to make me happy</a:t>
            </a:r>
          </a:p>
          <a:p>
            <a:r>
              <a:rPr lang="en-GB" sz="2800" dirty="0" smtClean="0"/>
              <a:t>I never ridicule him as a way to try to make him understand</a:t>
            </a:r>
          </a:p>
          <a:p>
            <a:r>
              <a:rPr lang="en-GB" sz="2800" dirty="0" smtClean="0"/>
              <a:t>I often accept his way of doing things to make him feel good</a:t>
            </a:r>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pPr algn="ctr"/>
            <a:r>
              <a:rPr lang="en-GB" sz="3200" b="1" u="sng" dirty="0" smtClean="0"/>
              <a:t>Women – be the partner he dreams of having – that will get the best out of him</a:t>
            </a:r>
            <a:endParaRPr lang="en-GB" sz="3200" b="1" u="sng" dirty="0"/>
          </a:p>
        </p:txBody>
      </p:sp>
      <p:sp>
        <p:nvSpPr>
          <p:cNvPr id="3" name="Content Placeholder 2"/>
          <p:cNvSpPr>
            <a:spLocks noGrp="1"/>
          </p:cNvSpPr>
          <p:nvPr>
            <p:ph sz="quarter" idx="1"/>
          </p:nvPr>
        </p:nvSpPr>
        <p:spPr>
          <a:xfrm>
            <a:off x="179512" y="1412776"/>
            <a:ext cx="8712968" cy="5112568"/>
          </a:xfrm>
        </p:spPr>
        <p:txBody>
          <a:bodyPr/>
          <a:lstStyle/>
          <a:p>
            <a:r>
              <a:rPr lang="en-GB" sz="2800" dirty="0" smtClean="0"/>
              <a:t>I stop talking when he has asked me to stop </a:t>
            </a:r>
          </a:p>
          <a:p>
            <a:r>
              <a:rPr lang="en-GB" sz="2800" dirty="0" smtClean="0"/>
              <a:t>When he is trying to discipline the children, I do not interfere</a:t>
            </a:r>
          </a:p>
          <a:p>
            <a:r>
              <a:rPr lang="en-GB" sz="2800" dirty="0" smtClean="0"/>
              <a:t>I tell my friends about the good things my partner does</a:t>
            </a:r>
          </a:p>
          <a:p>
            <a:r>
              <a:rPr lang="en-GB" sz="2800" dirty="0" smtClean="0"/>
              <a:t>I might share at the appropriate time what I feel he could be doing more to make me happy. </a:t>
            </a:r>
          </a:p>
          <a:p>
            <a:r>
              <a:rPr lang="en-GB" sz="2800" dirty="0" smtClean="0"/>
              <a:t>When I am emotional I find a way to calm down</a:t>
            </a:r>
          </a:p>
        </p:txBody>
      </p:sp>
      <p:sp>
        <p:nvSpPr>
          <p:cNvPr id="5" name="Slide Number Placeholder 4"/>
          <p:cNvSpPr>
            <a:spLocks noGrp="1"/>
          </p:cNvSpPr>
          <p:nvPr>
            <p:ph type="sldNum" sz="quarter" idx="12"/>
          </p:nvPr>
        </p:nvSpPr>
        <p:spPr/>
        <p:txBody>
          <a:bodyPr/>
          <a:lstStyle/>
          <a:p>
            <a:pPr>
              <a:defRPr/>
            </a:pPr>
            <a:fld id="{8A8E378C-8E94-42DA-ABC5-A985A2B5D3EA}"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285750" y="274638"/>
            <a:ext cx="8401050" cy="1498178"/>
          </a:xfrm>
        </p:spPr>
        <p:txBody>
          <a:bodyPr/>
          <a:lstStyle/>
          <a:p>
            <a:pPr algn="ctr"/>
            <a:r>
              <a:rPr lang="en-GB" sz="3200" b="1" u="sng" dirty="0" smtClean="0">
                <a:solidFill>
                  <a:schemeClr val="tx1"/>
                </a:solidFill>
              </a:rPr>
              <a:t>How can you stand in the position of a wife/female partner when he is feeling down </a:t>
            </a:r>
          </a:p>
        </p:txBody>
      </p:sp>
      <p:sp>
        <p:nvSpPr>
          <p:cNvPr id="104451" name="Content Placeholder 2"/>
          <p:cNvSpPr>
            <a:spLocks noGrp="1"/>
          </p:cNvSpPr>
          <p:nvPr>
            <p:ph sz="quarter" idx="1"/>
          </p:nvPr>
        </p:nvSpPr>
        <p:spPr>
          <a:xfrm>
            <a:off x="251521" y="1988840"/>
            <a:ext cx="8892480" cy="4299595"/>
          </a:xfrm>
        </p:spPr>
        <p:txBody>
          <a:bodyPr/>
          <a:lstStyle/>
          <a:p>
            <a:r>
              <a:rPr lang="en-GB" sz="2400" dirty="0" smtClean="0"/>
              <a:t>Many men suffer emotionally when unemployed or sick long-term</a:t>
            </a:r>
          </a:p>
          <a:p>
            <a:r>
              <a:rPr lang="en-GB" sz="2400" dirty="0" smtClean="0"/>
              <a:t>Feel they lost their purpose, low testosterone. </a:t>
            </a:r>
          </a:p>
          <a:p>
            <a:r>
              <a:rPr lang="en-GB" sz="2400" dirty="0" smtClean="0"/>
              <a:t>Women partners can help by showing compassion – not anxiety</a:t>
            </a:r>
          </a:p>
          <a:p>
            <a:r>
              <a:rPr lang="en-GB" sz="2400" dirty="0" smtClean="0"/>
              <a:t>Make a clear list of things that need doing, and praise him for doing what was asked. Keep him busy.</a:t>
            </a:r>
          </a:p>
          <a:p>
            <a:r>
              <a:rPr lang="en-GB" sz="2400" dirty="0" smtClean="0"/>
              <a:t>Take him out – show you still value him</a:t>
            </a:r>
          </a:p>
          <a:p>
            <a:r>
              <a:rPr lang="en-GB" sz="2400" dirty="0" smtClean="0"/>
              <a:t>Support him in his job hunting by praising him every time he makes an effort</a:t>
            </a:r>
          </a:p>
          <a:p>
            <a:r>
              <a:rPr lang="en-GB" sz="2400" dirty="0" smtClean="0"/>
              <a:t>Listen to his dreams, help him talk out this thoughts (don’t judge them) – support him as he tries to find a new future, new career. </a:t>
            </a:r>
          </a:p>
        </p:txBody>
      </p:sp>
      <p:sp>
        <p:nvSpPr>
          <p:cNvPr id="5" name="Slide Number Placeholder 4"/>
          <p:cNvSpPr>
            <a:spLocks noGrp="1"/>
          </p:cNvSpPr>
          <p:nvPr>
            <p:ph type="sldNum" sz="quarter" idx="12"/>
          </p:nvPr>
        </p:nvSpPr>
        <p:spPr/>
        <p:txBody>
          <a:bodyPr/>
          <a:lstStyle/>
          <a:p>
            <a:pPr>
              <a:defRPr/>
            </a:pPr>
            <a:fld id="{2239C16D-0A0C-41EF-84D6-D10F69ED8F1B}"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Large confetti"/>
          <p:cNvSpPr>
            <a:spLocks noGrp="1" noChangeArrowheads="1"/>
          </p:cNvSpPr>
          <p:nvPr>
            <p:ph type="title"/>
          </p:nvPr>
        </p:nvSpPr>
        <p:spPr>
          <a:xfrm>
            <a:off x="500063" y="500063"/>
            <a:ext cx="8143875" cy="4357687"/>
          </a:xfrm>
        </p:spPr>
        <p:txBody>
          <a:bodyPr/>
          <a:lstStyle/>
          <a:p>
            <a:pPr algn="ctr" eaLnBrk="1" hangingPunct="1"/>
            <a:r>
              <a:rPr lang="en-GB" sz="3600" b="1" u="sng" dirty="0" smtClean="0">
                <a:solidFill>
                  <a:schemeClr val="tx1"/>
                </a:solidFill>
              </a:rPr>
              <a:t>Reflections on Testosterone and Oxytocin – part 4</a:t>
            </a:r>
            <a:br>
              <a:rPr lang="en-GB" sz="3600" b="1" u="sng" dirty="0" smtClean="0">
                <a:solidFill>
                  <a:schemeClr val="tx1"/>
                </a:solidFill>
              </a:rPr>
            </a:br>
            <a:r>
              <a:rPr lang="fi-FI" sz="3600" dirty="0" smtClean="0">
                <a:solidFill>
                  <a:schemeClr val="tx1"/>
                </a:solidFill>
              </a:rPr>
              <a:t/>
            </a:r>
            <a:br>
              <a:rPr lang="fi-FI" sz="3600" dirty="0" smtClean="0">
                <a:solidFill>
                  <a:schemeClr val="tx1"/>
                </a:solidFill>
              </a:rPr>
            </a:br>
            <a:r>
              <a:rPr lang="fi-FI" sz="3600" dirty="0" smtClean="0">
                <a:solidFill>
                  <a:schemeClr val="tx1"/>
                </a:solidFill>
              </a:rPr>
              <a:t>How partners forgive each other is connected with oxytocin and testosterone</a:t>
            </a:r>
            <a:endParaRPr lang="en-US" sz="3600"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FF9EAAFA-CD76-438A-9126-E8AF2D040E61}" type="slidenum">
              <a:rPr lang="en-US"/>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3" descr="Large confetti"/>
          <p:cNvSpPr>
            <a:spLocks noGrp="1" noChangeArrowheads="1"/>
          </p:cNvSpPr>
          <p:nvPr>
            <p:ph type="sldNum" sz="quarter" idx="12"/>
          </p:nvPr>
        </p:nvSpPr>
        <p:spPr/>
        <p:txBody>
          <a:bodyPr/>
          <a:lstStyle/>
          <a:p>
            <a:pPr>
              <a:defRPr/>
            </a:pPr>
            <a:fld id="{0D1EE9AD-588C-46CF-91A2-E558430282D4}" type="slidenum">
              <a:rPr lang="en-US"/>
              <a:pPr>
                <a:defRPr/>
              </a:pPr>
              <a:t>88</a:t>
            </a:fld>
            <a:endParaRPr lang="en-US"/>
          </a:p>
        </p:txBody>
      </p:sp>
      <p:sp>
        <p:nvSpPr>
          <p:cNvPr id="76803" name="Title 1" descr="Large confetti"/>
          <p:cNvSpPr>
            <a:spLocks noGrp="1"/>
          </p:cNvSpPr>
          <p:nvPr>
            <p:ph type="title" idx="4294967295"/>
          </p:nvPr>
        </p:nvSpPr>
        <p:spPr>
          <a:xfrm>
            <a:off x="285750" y="214313"/>
            <a:ext cx="8643938" cy="1616075"/>
          </a:xfrm>
        </p:spPr>
        <p:txBody>
          <a:bodyPr>
            <a:spAutoFit/>
          </a:bodyPr>
          <a:lstStyle/>
          <a:p>
            <a:pPr algn="ctr" eaLnBrk="1" hangingPunct="1"/>
            <a:r>
              <a:rPr lang="en-US" sz="3200" b="1" u="sng" dirty="0" smtClean="0">
                <a:solidFill>
                  <a:schemeClr val="tx1"/>
                </a:solidFill>
                <a:latin typeface="Arial" charset="0"/>
              </a:rPr>
              <a:t>´4- Because of testosterone and oxytocin, men and women might forgive each other in different ways after an argument</a:t>
            </a:r>
          </a:p>
        </p:txBody>
      </p:sp>
      <p:sp>
        <p:nvSpPr>
          <p:cNvPr id="76804" name="Content Placeholder 2"/>
          <p:cNvSpPr>
            <a:spLocks noGrp="1"/>
          </p:cNvSpPr>
          <p:nvPr>
            <p:ph idx="4294967295"/>
          </p:nvPr>
        </p:nvSpPr>
        <p:spPr>
          <a:xfrm>
            <a:off x="357188" y="1828800"/>
            <a:ext cx="7929562" cy="4267200"/>
          </a:xfrm>
        </p:spPr>
        <p:txBody>
          <a:bodyPr/>
          <a:lstStyle/>
          <a:p>
            <a:pPr marL="0" indent="0" eaLnBrk="1" hangingPunct="1">
              <a:buFont typeface="Wingdings 2" pitchFamily="18" charset="2"/>
              <a:buNone/>
            </a:pPr>
            <a:r>
              <a:rPr lang="en-US" sz="2800" smtClean="0"/>
              <a:t>When </a:t>
            </a:r>
            <a:r>
              <a:rPr lang="en-US" sz="2800" b="1" u="sng" smtClean="0"/>
              <a:t>male partners </a:t>
            </a:r>
            <a:r>
              <a:rPr lang="en-US" sz="2800" smtClean="0"/>
              <a:t>try to reconnect with their wives they often </a:t>
            </a:r>
            <a:r>
              <a:rPr lang="en-US" sz="2800" b="1" u="sng" smtClean="0"/>
              <a:t>break through the wall of silence by using activities</a:t>
            </a:r>
            <a:r>
              <a:rPr lang="en-US" sz="2800" smtClean="0"/>
              <a:t> – not words because:</a:t>
            </a:r>
          </a:p>
          <a:p>
            <a:pPr lvl="1" eaLnBrk="1" hangingPunct="1"/>
            <a:r>
              <a:rPr lang="en-US" sz="2800" smtClean="0"/>
              <a:t>They typically bond through activities. By doing an action, this gets their testosterone going – which makes them feel more alive, which allows them to feel good about being with their partner again</a:t>
            </a:r>
          </a:p>
          <a:p>
            <a:pPr lvl="1" eaLnBrk="1" hangingPunct="1"/>
            <a:r>
              <a:rPr lang="en-US" sz="2800" smtClean="0"/>
              <a:t>Ideally they do activities that get their partner’s oxytocin flowing again too.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3" descr="Large confetti"/>
          <p:cNvSpPr>
            <a:spLocks noGrp="1" noChangeArrowheads="1"/>
          </p:cNvSpPr>
          <p:nvPr>
            <p:ph type="sldNum" sz="quarter" idx="12"/>
          </p:nvPr>
        </p:nvSpPr>
        <p:spPr/>
        <p:txBody>
          <a:bodyPr/>
          <a:lstStyle/>
          <a:p>
            <a:pPr>
              <a:defRPr/>
            </a:pPr>
            <a:fld id="{7C672B9F-F2E4-4D9A-A463-5C15C878B452}" type="slidenum">
              <a:rPr lang="en-US"/>
              <a:pPr>
                <a:defRPr/>
              </a:pPr>
              <a:t>89</a:t>
            </a:fld>
            <a:endParaRPr lang="en-US"/>
          </a:p>
        </p:txBody>
      </p:sp>
      <p:sp>
        <p:nvSpPr>
          <p:cNvPr id="77827" name="Title 1" descr="Large confetti"/>
          <p:cNvSpPr>
            <a:spLocks noGrp="1"/>
          </p:cNvSpPr>
          <p:nvPr>
            <p:ph type="title" idx="4294967295"/>
          </p:nvPr>
        </p:nvSpPr>
        <p:spPr>
          <a:xfrm>
            <a:off x="214313" y="0"/>
            <a:ext cx="8715375" cy="1246188"/>
          </a:xfrm>
        </p:spPr>
        <p:txBody>
          <a:bodyPr>
            <a:spAutoFit/>
          </a:bodyPr>
          <a:lstStyle/>
          <a:p>
            <a:pPr algn="ctr" eaLnBrk="1" hangingPunct="1"/>
            <a:r>
              <a:rPr lang="en-US" sz="3600" b="1" u="sng" smtClean="0">
                <a:solidFill>
                  <a:schemeClr val="tx1"/>
                </a:solidFill>
              </a:rPr>
              <a:t>Typical Male Activity based Reconnection Strategies</a:t>
            </a:r>
          </a:p>
        </p:txBody>
      </p:sp>
      <p:sp>
        <p:nvSpPr>
          <p:cNvPr id="77828" name="Content Placeholder 2"/>
          <p:cNvSpPr>
            <a:spLocks noGrp="1"/>
          </p:cNvSpPr>
          <p:nvPr>
            <p:ph idx="4294967295"/>
          </p:nvPr>
        </p:nvSpPr>
        <p:spPr>
          <a:xfrm>
            <a:off x="285750" y="1214438"/>
            <a:ext cx="6858000" cy="4786312"/>
          </a:xfrm>
        </p:spPr>
        <p:txBody>
          <a:bodyPr/>
          <a:lstStyle/>
          <a:p>
            <a:pPr eaLnBrk="1" hangingPunct="1">
              <a:buClr>
                <a:schemeClr val="tx1"/>
              </a:buClr>
              <a:buFont typeface="Wingdings" pitchFamily="2" charset="2"/>
              <a:buChar char="§"/>
            </a:pPr>
            <a:r>
              <a:rPr lang="en-US" sz="3200" smtClean="0">
                <a:cs typeface="Times New Roman" pitchFamily="18" charset="0"/>
              </a:rPr>
              <a:t>Go to sleep holding your wife’s hand. </a:t>
            </a:r>
          </a:p>
          <a:p>
            <a:pPr eaLnBrk="1" hangingPunct="1">
              <a:buClr>
                <a:schemeClr val="tx1"/>
              </a:buClr>
              <a:buFont typeface="Wingdings" pitchFamily="2" charset="2"/>
              <a:buChar char="§"/>
            </a:pPr>
            <a:r>
              <a:rPr lang="en-US" sz="3200" smtClean="0">
                <a:cs typeface="Times New Roman" pitchFamily="18" charset="0"/>
              </a:rPr>
              <a:t>Just hug your wife. Say nothing.</a:t>
            </a:r>
          </a:p>
          <a:p>
            <a:pPr eaLnBrk="1" hangingPunct="1">
              <a:buClr>
                <a:schemeClr val="tx1"/>
              </a:buClr>
              <a:buFont typeface="Wingdings" pitchFamily="2" charset="2"/>
              <a:buChar char="§"/>
            </a:pPr>
            <a:r>
              <a:rPr lang="en-US" sz="3200" smtClean="0">
                <a:cs typeface="Times New Roman" pitchFamily="18" charset="0"/>
              </a:rPr>
              <a:t>Give her a massage.</a:t>
            </a:r>
          </a:p>
          <a:p>
            <a:pPr eaLnBrk="1" hangingPunct="1">
              <a:buClr>
                <a:schemeClr val="tx1"/>
              </a:buClr>
              <a:buFont typeface="Wingdings" pitchFamily="2" charset="2"/>
              <a:buChar char="§"/>
            </a:pPr>
            <a:r>
              <a:rPr lang="en-US" sz="3200" smtClean="0">
                <a:cs typeface="Times New Roman" pitchFamily="18" charset="0"/>
              </a:rPr>
              <a:t>Find an indirect way to show your appreciation and love. (E.g.: Fix something around the house, get the washing from the line, make the evening meal when it’s her turn, etc.)</a:t>
            </a:r>
          </a:p>
          <a:p>
            <a:pPr eaLnBrk="1" hangingPunct="1">
              <a:buClr>
                <a:schemeClr val="tx1"/>
              </a:buClr>
              <a:buFont typeface="Wingdings" pitchFamily="2" charset="2"/>
              <a:buChar char="§"/>
            </a:pPr>
            <a:r>
              <a:rPr lang="en-US" sz="3200" smtClean="0">
                <a:cs typeface="Times New Roman" pitchFamily="18" charset="0"/>
              </a:rPr>
              <a:t>Any others?</a:t>
            </a:r>
          </a:p>
          <a:p>
            <a:pPr eaLnBrk="1" hangingPunct="1">
              <a:buFont typeface="Wingdings 2" pitchFamily="18" charset="2"/>
              <a:buNone/>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descr="Large confetti"/>
          <p:cNvSpPr>
            <a:spLocks noGrp="1" noChangeArrowheads="1"/>
          </p:cNvSpPr>
          <p:nvPr>
            <p:ph type="title"/>
          </p:nvPr>
        </p:nvSpPr>
        <p:spPr>
          <a:xfrm>
            <a:off x="214313" y="142875"/>
            <a:ext cx="8686800" cy="1628775"/>
          </a:xfrm>
        </p:spPr>
        <p:txBody>
          <a:bodyPr>
            <a:normAutofit fontScale="90000"/>
          </a:bodyPr>
          <a:lstStyle/>
          <a:p>
            <a:pPr algn="ctr" eaLnBrk="1" fontAlgn="auto" hangingPunct="1">
              <a:spcAft>
                <a:spcPts val="0"/>
              </a:spcAft>
              <a:defRPr/>
            </a:pPr>
            <a:r>
              <a:rPr lang="en-US" sz="2800" b="1" u="sng" dirty="0" smtClean="0">
                <a:solidFill>
                  <a:schemeClr val="tx1"/>
                </a:solidFill>
                <a:cs typeface="Times New Roman" pitchFamily="18" charset="0"/>
              </a:rPr>
              <a:t>What the Experts Say – It’s An ATTITUDE Thing</a:t>
            </a:r>
            <a:br>
              <a:rPr lang="en-US" sz="2800" b="1" u="sng" dirty="0" smtClean="0">
                <a:solidFill>
                  <a:schemeClr val="tx1"/>
                </a:solidFill>
                <a:cs typeface="Times New Roman" pitchFamily="18" charset="0"/>
              </a:rPr>
            </a:br>
            <a:r>
              <a:rPr lang="en-US" sz="2800" b="1" u="sng" dirty="0" smtClean="0">
                <a:solidFill>
                  <a:schemeClr val="tx1"/>
                </a:solidFill>
                <a:cs typeface="Times New Roman" pitchFamily="18" charset="0"/>
              </a:rPr>
              <a:t>She Releases His Energizing Testosterone By Learning to VALUE and SHOW SHE APPRECIATES His Inbuilt Masculine Nature </a:t>
            </a:r>
          </a:p>
        </p:txBody>
      </p:sp>
      <p:sp>
        <p:nvSpPr>
          <p:cNvPr id="4" name="Rectangle 1033" descr="Large confetti"/>
          <p:cNvSpPr>
            <a:spLocks noGrp="1" noChangeArrowheads="1"/>
          </p:cNvSpPr>
          <p:nvPr>
            <p:ph type="sldNum" sz="quarter" idx="12"/>
          </p:nvPr>
        </p:nvSpPr>
        <p:spPr/>
        <p:txBody>
          <a:bodyPr/>
          <a:lstStyle/>
          <a:p>
            <a:pPr>
              <a:defRPr/>
            </a:pPr>
            <a:fld id="{B0DA16AB-E8F0-4CDD-B39E-E8CABDE18831}" type="slidenum">
              <a:rPr lang="en-US"/>
              <a:pPr>
                <a:defRPr/>
              </a:pPr>
              <a:t>9</a:t>
            </a:fld>
            <a:endParaRPr lang="en-US"/>
          </a:p>
        </p:txBody>
      </p:sp>
      <p:sp>
        <p:nvSpPr>
          <p:cNvPr id="17412" name="Rectangle 3"/>
          <p:cNvSpPr>
            <a:spLocks noGrp="1" noChangeArrowheads="1"/>
          </p:cNvSpPr>
          <p:nvPr>
            <p:ph sz="quarter" idx="1"/>
          </p:nvPr>
        </p:nvSpPr>
        <p:spPr>
          <a:xfrm>
            <a:off x="214313" y="1714500"/>
            <a:ext cx="8763000" cy="4500563"/>
          </a:xfrm>
        </p:spPr>
        <p:txBody>
          <a:bodyPr/>
          <a:lstStyle/>
          <a:p>
            <a:pPr eaLnBrk="1" hangingPunct="1">
              <a:lnSpc>
                <a:spcPct val="90000"/>
              </a:lnSpc>
              <a:buClr>
                <a:schemeClr val="tx1"/>
              </a:buClr>
              <a:buFontTx/>
              <a:buChar char="-"/>
            </a:pPr>
            <a:r>
              <a:rPr lang="fi-FI" sz="3600" dirty="0" smtClean="0">
                <a:cs typeface="Times New Roman" pitchFamily="18" charset="0"/>
              </a:rPr>
              <a:t>Showing </a:t>
            </a:r>
            <a:r>
              <a:rPr lang="fi-FI" sz="3600" b="1" u="sng" dirty="0" smtClean="0">
                <a:cs typeface="Times New Roman" pitchFamily="18" charset="0"/>
              </a:rPr>
              <a:t>appreciation</a:t>
            </a:r>
            <a:r>
              <a:rPr lang="fi-FI" sz="3600" dirty="0" smtClean="0">
                <a:cs typeface="Times New Roman" pitchFamily="18" charset="0"/>
              </a:rPr>
              <a:t> for his determination to provide finances for the family (That’s his historical role)</a:t>
            </a:r>
            <a:endParaRPr lang="en-US" sz="3600" dirty="0" smtClean="0">
              <a:cs typeface="Times New Roman" pitchFamily="18" charset="0"/>
            </a:endParaRPr>
          </a:p>
          <a:p>
            <a:pPr eaLnBrk="1" hangingPunct="1">
              <a:lnSpc>
                <a:spcPct val="90000"/>
              </a:lnSpc>
              <a:buClr>
                <a:schemeClr val="tx1"/>
              </a:buClr>
              <a:buFontTx/>
              <a:buChar char="-"/>
            </a:pPr>
            <a:r>
              <a:rPr lang="en-US" sz="3600" dirty="0" smtClean="0">
                <a:cs typeface="Times New Roman" pitchFamily="18" charset="0"/>
              </a:rPr>
              <a:t>Showing </a:t>
            </a:r>
            <a:r>
              <a:rPr lang="en-US" sz="3600" b="1" u="sng" dirty="0" smtClean="0">
                <a:cs typeface="Times New Roman" pitchFamily="18" charset="0"/>
              </a:rPr>
              <a:t>admiration</a:t>
            </a:r>
            <a:r>
              <a:rPr lang="en-US" sz="3600" dirty="0" smtClean="0">
                <a:cs typeface="Times New Roman" pitchFamily="18" charset="0"/>
              </a:rPr>
              <a:t> his desire to achieve (Achieve something - that’s what his brain is set up to do)</a:t>
            </a:r>
          </a:p>
          <a:p>
            <a:pPr eaLnBrk="1" hangingPunct="1">
              <a:lnSpc>
                <a:spcPct val="90000"/>
              </a:lnSpc>
              <a:buClr>
                <a:schemeClr val="tx1"/>
              </a:buClr>
              <a:buFontTx/>
              <a:buChar char="-"/>
            </a:pPr>
            <a:r>
              <a:rPr lang="en-US" sz="3600" b="1" u="sng" dirty="0" smtClean="0">
                <a:cs typeface="Times New Roman" pitchFamily="18" charset="0"/>
              </a:rPr>
              <a:t>Valuing</a:t>
            </a:r>
            <a:r>
              <a:rPr lang="en-US" sz="3600" dirty="0" smtClean="0">
                <a:cs typeface="Times New Roman" pitchFamily="18" charset="0"/>
              </a:rPr>
              <a:t> his desire to protect (He would die in order to protect you)</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85750" y="0"/>
            <a:ext cx="8401050" cy="725488"/>
          </a:xfrm>
        </p:spPr>
        <p:txBody>
          <a:bodyPr/>
          <a:lstStyle/>
          <a:p>
            <a:pPr algn="ctr"/>
            <a:r>
              <a:rPr lang="en-GB" b="1" u="sng" smtClean="0">
                <a:solidFill>
                  <a:schemeClr val="tx1"/>
                </a:solidFill>
              </a:rPr>
              <a:t>The most effective</a:t>
            </a:r>
          </a:p>
        </p:txBody>
      </p:sp>
      <p:sp>
        <p:nvSpPr>
          <p:cNvPr id="78851" name="Content Placeholder 2"/>
          <p:cNvSpPr>
            <a:spLocks noGrp="1"/>
          </p:cNvSpPr>
          <p:nvPr>
            <p:ph sz="quarter" idx="1"/>
          </p:nvPr>
        </p:nvSpPr>
        <p:spPr>
          <a:xfrm>
            <a:off x="285750" y="785813"/>
            <a:ext cx="8401050" cy="5233987"/>
          </a:xfrm>
        </p:spPr>
        <p:txBody>
          <a:bodyPr/>
          <a:lstStyle/>
          <a:p>
            <a:pPr algn="ctr">
              <a:buFont typeface="Wingdings 2" pitchFamily="18" charset="2"/>
              <a:buNone/>
            </a:pPr>
            <a:r>
              <a:rPr lang="en-GB" sz="4800" smtClean="0"/>
              <a:t>To say “Sorry”</a:t>
            </a:r>
          </a:p>
          <a:p>
            <a:pPr algn="ctr">
              <a:buFont typeface="Wingdings 2" pitchFamily="18" charset="2"/>
              <a:buNone/>
            </a:pPr>
            <a:r>
              <a:rPr lang="en-GB" smtClean="0"/>
              <a:t>I am really Sorry – I am so dumb</a:t>
            </a:r>
          </a:p>
          <a:p>
            <a:pPr algn="ctr">
              <a:buFont typeface="Wingdings 2" pitchFamily="18" charset="2"/>
              <a:buNone/>
            </a:pPr>
            <a:r>
              <a:rPr lang="en-GB" smtClean="0"/>
              <a:t>I’m so Sorry – I didn’t understand</a:t>
            </a:r>
          </a:p>
          <a:p>
            <a:pPr algn="ctr">
              <a:buFont typeface="Wingdings 2" pitchFamily="18" charset="2"/>
              <a:buNone/>
            </a:pPr>
            <a:endParaRPr lang="en-GB" smtClean="0"/>
          </a:p>
          <a:p>
            <a:pPr algn="ctr">
              <a:buFont typeface="Wingdings 2" pitchFamily="18" charset="2"/>
              <a:buNone/>
            </a:pPr>
            <a:r>
              <a:rPr lang="en-GB" b="1" u="sng" smtClean="0"/>
              <a:t>Saying sorry doesn’t have to be an admission of guilt</a:t>
            </a:r>
          </a:p>
          <a:p>
            <a:pPr algn="ctr">
              <a:buFont typeface="Wingdings 2" pitchFamily="18" charset="2"/>
              <a:buNone/>
            </a:pPr>
            <a:r>
              <a:rPr lang="en-GB" smtClean="0"/>
              <a:t>It’s a MASCULINE desire to take responsibility, </a:t>
            </a:r>
          </a:p>
          <a:p>
            <a:pPr algn="ctr">
              <a:buFont typeface="Wingdings 2" pitchFamily="18" charset="2"/>
              <a:buNone/>
            </a:pPr>
            <a:r>
              <a:rPr lang="en-GB" smtClean="0"/>
              <a:t>to </a:t>
            </a:r>
            <a:r>
              <a:rPr lang="en-GB" b="1" u="sng" smtClean="0"/>
              <a:t>PROTECT her from a feeling a guilt. </a:t>
            </a:r>
          </a:p>
          <a:p>
            <a:pPr algn="ctr">
              <a:buFont typeface="Wingdings 2" pitchFamily="18" charset="2"/>
              <a:buNone/>
            </a:pPr>
            <a:r>
              <a:rPr lang="en-GB" smtClean="0"/>
              <a:t>She already FEELS her weaknesses much more than you can ever feel yours (her worry box does that)</a:t>
            </a:r>
          </a:p>
          <a:p>
            <a:pPr algn="ctr">
              <a:buFont typeface="Wingdings 2" pitchFamily="18" charset="2"/>
              <a:buNone/>
            </a:pPr>
            <a:r>
              <a:rPr lang="en-GB" smtClean="0"/>
              <a:t>By taking responsibility – </a:t>
            </a:r>
            <a:r>
              <a:rPr lang="en-GB" b="1" u="sng" smtClean="0"/>
              <a:t>you protect her </a:t>
            </a:r>
            <a:r>
              <a:rPr lang="en-GB" smtClean="0"/>
              <a:t>from even more self-criticism - allowing her to see the man she loves</a:t>
            </a:r>
          </a:p>
          <a:p>
            <a:pPr algn="ctr">
              <a:buFont typeface="Wingdings 2" pitchFamily="18" charset="2"/>
              <a:buNone/>
            </a:pPr>
            <a:endParaRPr lang="en-GB" smtClean="0"/>
          </a:p>
          <a:p>
            <a:pPr algn="ctr">
              <a:buFont typeface="Wingdings 2" pitchFamily="18" charset="2"/>
              <a:buNone/>
            </a:pPr>
            <a:endParaRPr lang="en-GB" smtClean="0"/>
          </a:p>
          <a:p>
            <a:pPr algn="ctr">
              <a:buFont typeface="Wingdings 2" pitchFamily="18" charset="2"/>
              <a:buNone/>
            </a:pPr>
            <a:endParaRPr lang="en-GB" smtClean="0"/>
          </a:p>
        </p:txBody>
      </p:sp>
      <p:sp>
        <p:nvSpPr>
          <p:cNvPr id="5" name="Slide Number Placeholder 4"/>
          <p:cNvSpPr>
            <a:spLocks noGrp="1"/>
          </p:cNvSpPr>
          <p:nvPr>
            <p:ph type="sldNum" sz="quarter" idx="12"/>
          </p:nvPr>
        </p:nvSpPr>
        <p:spPr/>
        <p:txBody>
          <a:bodyPr/>
          <a:lstStyle/>
          <a:p>
            <a:pPr>
              <a:defRPr/>
            </a:pPr>
            <a:fld id="{61429860-1AE9-4DAB-8B8E-7517E2528626}"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3" descr="Large confetti"/>
          <p:cNvSpPr>
            <a:spLocks noGrp="1" noChangeArrowheads="1"/>
          </p:cNvSpPr>
          <p:nvPr>
            <p:ph type="sldNum" sz="quarter" idx="12"/>
          </p:nvPr>
        </p:nvSpPr>
        <p:spPr/>
        <p:txBody>
          <a:bodyPr/>
          <a:lstStyle/>
          <a:p>
            <a:pPr>
              <a:defRPr/>
            </a:pPr>
            <a:fld id="{466DE584-D98E-4729-B213-DF679C3A4772}" type="slidenum">
              <a:rPr lang="en-US"/>
              <a:pPr>
                <a:defRPr/>
              </a:pPr>
              <a:t>91</a:t>
            </a:fld>
            <a:endParaRPr lang="en-US"/>
          </a:p>
        </p:txBody>
      </p:sp>
      <p:sp>
        <p:nvSpPr>
          <p:cNvPr id="79875" name="Title 1" descr="Large confetti"/>
          <p:cNvSpPr>
            <a:spLocks noGrp="1"/>
          </p:cNvSpPr>
          <p:nvPr>
            <p:ph type="title" idx="4294967295"/>
          </p:nvPr>
        </p:nvSpPr>
        <p:spPr>
          <a:xfrm>
            <a:off x="500063" y="211138"/>
            <a:ext cx="8143875" cy="754062"/>
          </a:xfrm>
        </p:spPr>
        <p:txBody>
          <a:bodyPr>
            <a:spAutoFit/>
          </a:bodyPr>
          <a:lstStyle/>
          <a:p>
            <a:pPr eaLnBrk="1" hangingPunct="1"/>
            <a:r>
              <a:rPr lang="en-US" b="1" u="sng" smtClean="0">
                <a:solidFill>
                  <a:schemeClr val="tx1"/>
                </a:solidFill>
                <a:cs typeface="Times New Roman" pitchFamily="18" charset="0"/>
              </a:rPr>
              <a:t>Reconnecting Strategies For Her</a:t>
            </a:r>
          </a:p>
        </p:txBody>
      </p:sp>
      <p:sp>
        <p:nvSpPr>
          <p:cNvPr id="79876" name="Content Placeholder 2"/>
          <p:cNvSpPr>
            <a:spLocks noGrp="1"/>
          </p:cNvSpPr>
          <p:nvPr>
            <p:ph idx="4294967295"/>
          </p:nvPr>
        </p:nvSpPr>
        <p:spPr>
          <a:xfrm>
            <a:off x="285750" y="1285875"/>
            <a:ext cx="6643688" cy="4667250"/>
          </a:xfrm>
        </p:spPr>
        <p:txBody>
          <a:bodyPr/>
          <a:lstStyle/>
          <a:p>
            <a:pPr eaLnBrk="1" hangingPunct="1">
              <a:buClr>
                <a:schemeClr val="tx1"/>
              </a:buClr>
              <a:buFont typeface="Wingdings" pitchFamily="2" charset="2"/>
              <a:buChar char="§"/>
            </a:pPr>
            <a:r>
              <a:rPr lang="en-US" sz="3200" smtClean="0"/>
              <a:t>Some wives realize that it’s usually an ego issue - his fragile ego has been injured in the argument – that his testosterone is low and he is de-energized</a:t>
            </a:r>
          </a:p>
          <a:p>
            <a:pPr eaLnBrk="1" hangingPunct="1">
              <a:buClr>
                <a:schemeClr val="tx1"/>
              </a:buClr>
              <a:buFont typeface="Wingdings" pitchFamily="2" charset="2"/>
              <a:buChar char="§"/>
            </a:pPr>
            <a:r>
              <a:rPr lang="en-US" sz="3200" smtClean="0"/>
              <a:t>Thus women seek out ways to repair his ego, to raise his testosterone, allowing him the freedom to move back towards connecting with the woman he loves.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3" descr="Large confetti"/>
          <p:cNvSpPr>
            <a:spLocks noGrp="1" noChangeArrowheads="1"/>
          </p:cNvSpPr>
          <p:nvPr>
            <p:ph type="sldNum" sz="quarter" idx="12"/>
          </p:nvPr>
        </p:nvSpPr>
        <p:spPr/>
        <p:txBody>
          <a:bodyPr/>
          <a:lstStyle/>
          <a:p>
            <a:pPr>
              <a:defRPr/>
            </a:pPr>
            <a:fld id="{E8C79C21-E97B-4DA9-A575-01A975946EC6}" type="slidenum">
              <a:rPr lang="en-US"/>
              <a:pPr>
                <a:defRPr/>
              </a:pPr>
              <a:t>92</a:t>
            </a:fld>
            <a:endParaRPr lang="en-US"/>
          </a:p>
        </p:txBody>
      </p:sp>
      <p:sp>
        <p:nvSpPr>
          <p:cNvPr id="80899" name="Title 1" descr="Large confetti"/>
          <p:cNvSpPr>
            <a:spLocks noGrp="1"/>
          </p:cNvSpPr>
          <p:nvPr>
            <p:ph type="title" idx="4294967295"/>
          </p:nvPr>
        </p:nvSpPr>
        <p:spPr>
          <a:xfrm>
            <a:off x="357188" y="228600"/>
            <a:ext cx="8786812" cy="1370013"/>
          </a:xfrm>
        </p:spPr>
        <p:txBody>
          <a:bodyPr>
            <a:spAutoFit/>
          </a:bodyPr>
          <a:lstStyle/>
          <a:p>
            <a:pPr eaLnBrk="1" hangingPunct="1"/>
            <a:r>
              <a:rPr lang="en-US" b="1" u="sng" smtClean="0">
                <a:solidFill>
                  <a:schemeClr val="tx1"/>
                </a:solidFill>
                <a:cs typeface="Times New Roman" pitchFamily="18" charset="0"/>
              </a:rPr>
              <a:t>Ego-repairing strategies that female partners might use</a:t>
            </a:r>
          </a:p>
        </p:txBody>
      </p:sp>
      <p:sp>
        <p:nvSpPr>
          <p:cNvPr id="80900" name="Content Placeholder 2"/>
          <p:cNvSpPr>
            <a:spLocks noGrp="1"/>
          </p:cNvSpPr>
          <p:nvPr>
            <p:ph idx="4294967295"/>
          </p:nvPr>
        </p:nvSpPr>
        <p:spPr>
          <a:xfrm>
            <a:off x="357188" y="1785938"/>
            <a:ext cx="8501062" cy="4310062"/>
          </a:xfrm>
        </p:spPr>
        <p:txBody>
          <a:bodyPr/>
          <a:lstStyle/>
          <a:p>
            <a:pPr eaLnBrk="1" hangingPunct="1">
              <a:buClr>
                <a:schemeClr val="tx1"/>
              </a:buClr>
              <a:buFont typeface="Wingdings" pitchFamily="2" charset="2"/>
              <a:buChar char="§"/>
            </a:pPr>
            <a:r>
              <a:rPr lang="en-US" sz="3200" smtClean="0">
                <a:cs typeface="Times New Roman" pitchFamily="18" charset="0"/>
              </a:rPr>
              <a:t>Praise him for something he’s done. </a:t>
            </a:r>
          </a:p>
          <a:p>
            <a:pPr eaLnBrk="1" hangingPunct="1">
              <a:buClr>
                <a:schemeClr val="tx1"/>
              </a:buClr>
              <a:buFont typeface="Wingdings" pitchFamily="2" charset="2"/>
              <a:buChar char="§"/>
            </a:pPr>
            <a:r>
              <a:rPr lang="en-US" sz="3200" smtClean="0">
                <a:cs typeface="Times New Roman" pitchFamily="18" charset="0"/>
              </a:rPr>
              <a:t>Send him a romantic text message.</a:t>
            </a:r>
          </a:p>
          <a:p>
            <a:pPr eaLnBrk="1" hangingPunct="1">
              <a:buClr>
                <a:schemeClr val="tx1"/>
              </a:buClr>
              <a:buFont typeface="Wingdings" pitchFamily="2" charset="2"/>
              <a:buChar char="§"/>
            </a:pPr>
            <a:r>
              <a:rPr lang="en-US" sz="3200" smtClean="0">
                <a:cs typeface="Times New Roman" pitchFamily="18" charset="0"/>
              </a:rPr>
              <a:t>Dress in something ‘more comfortable’ and lie in his arms while he’s watching TV. </a:t>
            </a:r>
          </a:p>
          <a:p>
            <a:pPr eaLnBrk="1" hangingPunct="1">
              <a:buClr>
                <a:schemeClr val="tx1"/>
              </a:buClr>
              <a:buFont typeface="Wingdings" pitchFamily="2" charset="2"/>
              <a:buChar char="§"/>
            </a:pPr>
            <a:r>
              <a:rPr lang="en-US" sz="3200" smtClean="0">
                <a:cs typeface="Times New Roman" pitchFamily="18" charset="0"/>
              </a:rPr>
              <a:t>Inspire him to do something physical with you. Drag him out for a walk, walk really fast and say nothing.  Drag him out bowling. </a:t>
            </a:r>
          </a:p>
          <a:p>
            <a:pPr eaLnBrk="1" hangingPunct="1">
              <a:buClr>
                <a:schemeClr val="tx1"/>
              </a:buClr>
              <a:buFont typeface="Wingdings" pitchFamily="2" charset="2"/>
              <a:buChar char="§"/>
            </a:pPr>
            <a:r>
              <a:rPr lang="en-US" sz="3200" smtClean="0">
                <a:cs typeface="Times New Roman" pitchFamily="18" charset="0"/>
              </a:rPr>
              <a:t>Anything else?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14400" y="274638"/>
            <a:ext cx="7772400" cy="796925"/>
          </a:xfrm>
        </p:spPr>
        <p:txBody>
          <a:bodyPr/>
          <a:lstStyle/>
          <a:p>
            <a:r>
              <a:rPr lang="en-GB" smtClean="0"/>
              <a:t>Research shows: </a:t>
            </a:r>
          </a:p>
        </p:txBody>
      </p:sp>
      <p:sp>
        <p:nvSpPr>
          <p:cNvPr id="81923" name="Content Placeholder 2"/>
          <p:cNvSpPr>
            <a:spLocks noGrp="1"/>
          </p:cNvSpPr>
          <p:nvPr>
            <p:ph sz="quarter" idx="1"/>
          </p:nvPr>
        </p:nvSpPr>
        <p:spPr>
          <a:xfrm>
            <a:off x="428625" y="1143000"/>
            <a:ext cx="5357813" cy="4876800"/>
          </a:xfrm>
        </p:spPr>
        <p:txBody>
          <a:bodyPr/>
          <a:lstStyle/>
          <a:p>
            <a:r>
              <a:rPr lang="en-GB" sz="2800" smtClean="0"/>
              <a:t>The quickest way for women to restore the relationship is to dress romantically in the bedroom – intimate night dress, perfume, candles. </a:t>
            </a:r>
          </a:p>
          <a:p>
            <a:r>
              <a:rPr lang="en-GB" sz="2800" smtClean="0"/>
              <a:t>All these things send powerful signals to her beloved – “I admire you, I value your sexuality, I think you’re great.” With the flood of testosterone he receives, all stonewalling flies out the window.   </a:t>
            </a:r>
          </a:p>
        </p:txBody>
      </p:sp>
      <p:sp>
        <p:nvSpPr>
          <p:cNvPr id="5" name="Slide Number Placeholder 4"/>
          <p:cNvSpPr>
            <a:spLocks noGrp="1"/>
          </p:cNvSpPr>
          <p:nvPr>
            <p:ph type="sldNum" sz="quarter" idx="12"/>
          </p:nvPr>
        </p:nvSpPr>
        <p:spPr/>
        <p:txBody>
          <a:bodyPr/>
          <a:lstStyle/>
          <a:p>
            <a:pPr>
              <a:defRPr/>
            </a:pPr>
            <a:fld id="{61EBB6EE-5D40-473E-B77F-432E004C194B}" type="slidenum">
              <a:rPr lang="en-US" smtClean="0"/>
              <a:pPr>
                <a:defRPr/>
              </a:pPr>
              <a:t>93</a:t>
            </a:fld>
            <a:endParaRPr lang="en-US"/>
          </a:p>
        </p:txBody>
      </p:sp>
      <p:pic>
        <p:nvPicPr>
          <p:cNvPr id="81925" name="Picture 2"/>
          <p:cNvPicPr>
            <a:picLocks noChangeAspect="1" noChangeArrowheads="1"/>
          </p:cNvPicPr>
          <p:nvPr/>
        </p:nvPicPr>
        <p:blipFill>
          <a:blip r:embed="rId2" cstate="print"/>
          <a:srcRect/>
          <a:stretch>
            <a:fillRect/>
          </a:stretch>
        </p:blipFill>
        <p:spPr bwMode="auto">
          <a:xfrm>
            <a:off x="5715000" y="928688"/>
            <a:ext cx="2857500" cy="428625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3" descr="Large confetti"/>
          <p:cNvSpPr>
            <a:spLocks noGrp="1" noChangeArrowheads="1"/>
          </p:cNvSpPr>
          <p:nvPr>
            <p:ph type="sldNum" sz="quarter" idx="12"/>
          </p:nvPr>
        </p:nvSpPr>
        <p:spPr/>
        <p:txBody>
          <a:bodyPr/>
          <a:lstStyle/>
          <a:p>
            <a:pPr>
              <a:defRPr/>
            </a:pPr>
            <a:fld id="{ECD7893E-2D2E-47E0-B140-CE6C7B0F4F1E}" type="slidenum">
              <a:rPr lang="en-US"/>
              <a:pPr>
                <a:defRPr/>
              </a:pPr>
              <a:t>94</a:t>
            </a:fld>
            <a:endParaRPr lang="en-US"/>
          </a:p>
        </p:txBody>
      </p:sp>
      <p:sp>
        <p:nvSpPr>
          <p:cNvPr id="82947" name="Title 1" descr="Large confetti"/>
          <p:cNvSpPr>
            <a:spLocks noGrp="1"/>
          </p:cNvSpPr>
          <p:nvPr>
            <p:ph type="title" idx="4294967295"/>
          </p:nvPr>
        </p:nvSpPr>
        <p:spPr>
          <a:xfrm>
            <a:off x="1357313" y="357188"/>
            <a:ext cx="6929437" cy="754062"/>
          </a:xfrm>
        </p:spPr>
        <p:txBody>
          <a:bodyPr>
            <a:spAutoFit/>
          </a:bodyPr>
          <a:lstStyle/>
          <a:p>
            <a:pPr eaLnBrk="1" hangingPunct="1"/>
            <a:r>
              <a:rPr lang="en-US" b="1" u="sng" smtClean="0">
                <a:solidFill>
                  <a:schemeClr val="tx1"/>
                </a:solidFill>
                <a:cs typeface="Times New Roman" pitchFamily="18" charset="0"/>
              </a:rPr>
              <a:t>Summary – general rule </a:t>
            </a:r>
          </a:p>
        </p:txBody>
      </p:sp>
      <p:sp>
        <p:nvSpPr>
          <p:cNvPr id="90116" name="Content Placeholder 2"/>
          <p:cNvSpPr>
            <a:spLocks noGrp="1"/>
          </p:cNvSpPr>
          <p:nvPr>
            <p:ph idx="4294967295"/>
          </p:nvPr>
        </p:nvSpPr>
        <p:spPr>
          <a:xfrm>
            <a:off x="214313" y="1214438"/>
            <a:ext cx="5286375" cy="4705350"/>
          </a:xfrm>
        </p:spPr>
        <p:txBody>
          <a:bodyPr/>
          <a:lstStyle/>
          <a:p>
            <a:pPr marL="0" indent="0" eaLnBrk="1" hangingPunct="1">
              <a:buFont typeface="Wingdings 2" pitchFamily="18" charset="2"/>
              <a:buNone/>
              <a:defRPr/>
            </a:pPr>
            <a:r>
              <a:rPr lang="en-US" sz="3600" dirty="0" smtClean="0">
                <a:cs typeface="Times New Roman" pitchFamily="18" charset="0"/>
              </a:rPr>
              <a:t>You can recover from a disagreement faster if </a:t>
            </a:r>
          </a:p>
          <a:p>
            <a:pPr eaLnBrk="1" hangingPunct="1">
              <a:defRPr/>
            </a:pPr>
            <a:r>
              <a:rPr lang="en-US" sz="3600" dirty="0" smtClean="0">
                <a:cs typeface="Times New Roman" pitchFamily="18" charset="0"/>
              </a:rPr>
              <a:t>He: Does acts of love that get his testosterone going (and her oxytocin)</a:t>
            </a:r>
          </a:p>
          <a:p>
            <a:pPr eaLnBrk="1" hangingPunct="1">
              <a:defRPr/>
            </a:pPr>
            <a:r>
              <a:rPr lang="en-US" sz="3600" dirty="0" smtClean="0">
                <a:cs typeface="Times New Roman" pitchFamily="18" charset="0"/>
              </a:rPr>
              <a:t>She:  Says and does actions that are connected to femininity </a:t>
            </a:r>
          </a:p>
        </p:txBody>
      </p:sp>
      <p:sp>
        <p:nvSpPr>
          <p:cNvPr id="5" name="Slide Number Placeholder 4"/>
          <p:cNvSpPr txBox="1">
            <a:spLocks noGrp="1"/>
          </p:cNvSpPr>
          <p:nvPr/>
        </p:nvSpPr>
        <p:spPr bwMode="auto">
          <a:xfrm>
            <a:off x="6580188" y="6313488"/>
            <a:ext cx="1905000" cy="457200"/>
          </a:xfrm>
          <a:prstGeom prst="rect">
            <a:avLst/>
          </a:prstGeom>
          <a:noFill/>
          <a:ln>
            <a:miter lim="800000"/>
            <a:headEnd/>
            <a:tailEnd/>
          </a:ln>
        </p:spPr>
        <p:txBody>
          <a:bodyPr anchor="b"/>
          <a:lstStyle/>
          <a:p>
            <a:pPr algn="r">
              <a:defRPr/>
            </a:pPr>
            <a:fld id="{66255C98-D9D1-494E-A9D9-BF2EB6A130F3}" type="slidenum">
              <a:rPr lang="en-US" sz="1400">
                <a:latin typeface="+mn-lt"/>
              </a:rPr>
              <a:pPr algn="r">
                <a:defRPr/>
              </a:pPr>
              <a:t>94</a:t>
            </a:fld>
            <a:endParaRPr lang="en-US" sz="1400" dirty="0">
              <a:latin typeface="+mn-lt"/>
            </a:endParaRPr>
          </a:p>
        </p:txBody>
      </p:sp>
      <p:pic>
        <p:nvPicPr>
          <p:cNvPr id="82950" name="Picture 6"/>
          <p:cNvPicPr>
            <a:picLocks noChangeAspect="1" noChangeArrowheads="1"/>
          </p:cNvPicPr>
          <p:nvPr/>
        </p:nvPicPr>
        <p:blipFill>
          <a:blip r:embed="rId2" cstate="print"/>
          <a:srcRect/>
          <a:stretch>
            <a:fillRect/>
          </a:stretch>
        </p:blipFill>
        <p:spPr bwMode="auto">
          <a:xfrm>
            <a:off x="5500688" y="1571625"/>
            <a:ext cx="3395662" cy="4343400"/>
          </a:xfrm>
          <a:prstGeom prst="rect">
            <a:avLst/>
          </a:prstGeom>
          <a:noFill/>
          <a:ln w="12700" cap="sq">
            <a:noFill/>
            <a:miter lim="800000"/>
            <a:headEnd type="none" w="sm" len="sm"/>
            <a:tailEnd type="none" w="sm" len="sm"/>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descr="Large confetti"/>
          <p:cNvSpPr>
            <a:spLocks noGrp="1" noChangeArrowheads="1"/>
          </p:cNvSpPr>
          <p:nvPr>
            <p:ph type="title"/>
          </p:nvPr>
        </p:nvSpPr>
        <p:spPr>
          <a:xfrm>
            <a:off x="228600" y="284163"/>
            <a:ext cx="8686800" cy="1143000"/>
          </a:xfrm>
        </p:spPr>
        <p:txBody>
          <a:bodyPr>
            <a:normAutofit fontScale="90000"/>
          </a:bodyPr>
          <a:lstStyle/>
          <a:p>
            <a:pPr algn="ctr" eaLnBrk="1" fontAlgn="auto" hangingPunct="1">
              <a:spcAft>
                <a:spcPts val="0"/>
              </a:spcAft>
              <a:defRPr/>
            </a:pPr>
            <a:r>
              <a:rPr lang="fi-FI" sz="2800" b="1" u="sng" dirty="0" smtClean="0">
                <a:solidFill>
                  <a:schemeClr val="tx1"/>
                </a:solidFill>
              </a:rPr>
              <a:t>Possible Theory – Finnish cultural programming makes many people suffer from low levels of oxytocin – T or F</a:t>
            </a:r>
            <a:endParaRPr lang="en-GB" sz="2800" b="1" u="sng" dirty="0"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3461C0D2-F495-461D-9A1B-81E3EA721375}" type="slidenum">
              <a:rPr lang="en-US"/>
              <a:pPr>
                <a:defRPr/>
              </a:pPr>
              <a:t>95</a:t>
            </a:fld>
            <a:endParaRPr lang="en-US"/>
          </a:p>
        </p:txBody>
      </p:sp>
      <p:sp>
        <p:nvSpPr>
          <p:cNvPr id="102404" name="Rectangle 3"/>
          <p:cNvSpPr>
            <a:spLocks noGrp="1" noChangeArrowheads="1"/>
          </p:cNvSpPr>
          <p:nvPr>
            <p:ph sz="quarter" idx="1"/>
          </p:nvPr>
        </p:nvSpPr>
        <p:spPr>
          <a:xfrm>
            <a:off x="381000" y="1571625"/>
            <a:ext cx="8620125" cy="4524375"/>
          </a:xfrm>
        </p:spPr>
        <p:txBody>
          <a:bodyPr/>
          <a:lstStyle/>
          <a:p>
            <a:pPr marL="0" indent="0" eaLnBrk="1" hangingPunct="1">
              <a:lnSpc>
                <a:spcPct val="90000"/>
              </a:lnSpc>
              <a:buFontTx/>
              <a:buNone/>
            </a:pPr>
            <a:r>
              <a:rPr lang="fi-FI" sz="2800" smtClean="0"/>
              <a:t>Finns tend to have quite strong cultural programming that exhibit masculine values, that guides their do’s and don’ts. Many of these seem to prevent connectivity - the release of oxytocin – leading to depression, lonelieness, etc. E.g.</a:t>
            </a:r>
          </a:p>
          <a:p>
            <a:pPr marL="0" indent="0" eaLnBrk="1" hangingPunct="1">
              <a:lnSpc>
                <a:spcPct val="90000"/>
              </a:lnSpc>
            </a:pPr>
            <a:r>
              <a:rPr lang="en-GB" sz="2800" smtClean="0"/>
              <a:t> Don’t talk to the neighbours or on bus/train</a:t>
            </a:r>
          </a:p>
          <a:p>
            <a:pPr marL="0" indent="0" eaLnBrk="1" hangingPunct="1">
              <a:lnSpc>
                <a:spcPct val="90000"/>
              </a:lnSpc>
            </a:pPr>
            <a:r>
              <a:rPr lang="en-GB" sz="2800" smtClean="0"/>
              <a:t> Don’t reveal your home struggles at work</a:t>
            </a:r>
          </a:p>
          <a:p>
            <a:pPr marL="0" indent="0" eaLnBrk="1" hangingPunct="1">
              <a:lnSpc>
                <a:spcPct val="90000"/>
              </a:lnSpc>
            </a:pPr>
            <a:r>
              <a:rPr lang="en-GB" sz="2800" smtClean="0"/>
              <a:t> Don’t small talk – speak only important things</a:t>
            </a:r>
          </a:p>
          <a:p>
            <a:pPr marL="0" indent="0" eaLnBrk="1" hangingPunct="1">
              <a:lnSpc>
                <a:spcPct val="90000"/>
              </a:lnSpc>
            </a:pPr>
            <a:r>
              <a:rPr lang="en-GB" sz="2800" smtClean="0"/>
              <a:t> If you have a problem – keep it inside</a:t>
            </a:r>
          </a:p>
          <a:p>
            <a:pPr marL="0" indent="0" eaLnBrk="1" hangingPunct="1">
              <a:lnSpc>
                <a:spcPct val="90000"/>
              </a:lnSpc>
            </a:pPr>
            <a:r>
              <a:rPr lang="en-GB" sz="2800" smtClean="0"/>
              <a:t> Don’t hug, etc</a:t>
            </a:r>
          </a:p>
          <a:p>
            <a:pPr marL="0" indent="0" algn="ctr" eaLnBrk="1" hangingPunct="1">
              <a:lnSpc>
                <a:spcPct val="90000"/>
              </a:lnSpc>
              <a:buFontTx/>
              <a:buNone/>
            </a:pPr>
            <a:r>
              <a:rPr lang="en-GB" sz="2800" b="1" u="sng" smtClean="0"/>
              <a:t>What do you think?</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descr="Large confetti"/>
          <p:cNvSpPr>
            <a:spLocks noGrp="1" noChangeArrowheads="1"/>
          </p:cNvSpPr>
          <p:nvPr>
            <p:ph type="title"/>
          </p:nvPr>
        </p:nvSpPr>
        <p:spPr>
          <a:xfrm>
            <a:off x="914400" y="274638"/>
            <a:ext cx="7443788" cy="654050"/>
          </a:xfrm>
        </p:spPr>
        <p:txBody>
          <a:bodyPr/>
          <a:lstStyle/>
          <a:p>
            <a:pPr algn="ctr" eaLnBrk="1" hangingPunct="1"/>
            <a:r>
              <a:rPr lang="fi-FI" b="1" u="sng" smtClean="0">
                <a:solidFill>
                  <a:schemeClr val="tx1"/>
                </a:solidFill>
              </a:rPr>
              <a:t>Some Advice for Ladies</a:t>
            </a:r>
            <a:endParaRPr lang="en-GB"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FC95C65C-2431-4FA1-BD12-F59CC419CA87}" type="slidenum">
              <a:rPr lang="en-US"/>
              <a:pPr>
                <a:defRPr/>
              </a:pPr>
              <a:t>96</a:t>
            </a:fld>
            <a:endParaRPr lang="en-US"/>
          </a:p>
        </p:txBody>
      </p:sp>
      <p:sp>
        <p:nvSpPr>
          <p:cNvPr id="105476" name="Rectangle 3"/>
          <p:cNvSpPr>
            <a:spLocks noGrp="1" noChangeArrowheads="1"/>
          </p:cNvSpPr>
          <p:nvPr>
            <p:ph sz="quarter" idx="1"/>
          </p:nvPr>
        </p:nvSpPr>
        <p:spPr>
          <a:xfrm>
            <a:off x="214313" y="928688"/>
            <a:ext cx="6929437" cy="5167312"/>
          </a:xfrm>
        </p:spPr>
        <p:txBody>
          <a:bodyPr/>
          <a:lstStyle/>
          <a:p>
            <a:pPr marL="265113" indent="-265113" eaLnBrk="1" hangingPunct="1">
              <a:lnSpc>
                <a:spcPct val="90000"/>
              </a:lnSpc>
              <a:buClr>
                <a:schemeClr val="tx1"/>
              </a:buClr>
              <a:buFont typeface="Wingdings" pitchFamily="2" charset="2"/>
              <a:buChar char="§"/>
            </a:pPr>
            <a:r>
              <a:rPr lang="fi-FI" sz="2800" smtClean="0"/>
              <a:t> Women find that by developing their femininity their male partners are stimulated to offer more of their masculine nature to them – he might work harder, support her more, be more protective, be more romantic, etc</a:t>
            </a:r>
          </a:p>
          <a:p>
            <a:pPr marL="265113" indent="-265113" eaLnBrk="1" hangingPunct="1">
              <a:lnSpc>
                <a:spcPct val="90000"/>
              </a:lnSpc>
              <a:buClr>
                <a:schemeClr val="tx1"/>
              </a:buClr>
              <a:buFont typeface="Wingdings" pitchFamily="2" charset="2"/>
              <a:buChar char="§"/>
            </a:pPr>
            <a:r>
              <a:rPr lang="fi-FI" sz="2800" smtClean="0"/>
              <a:t>But there’s some things he might never be able to offer you – (long conversations, listen to all your worries, etc) – because he’s a man – not a woman. But with a woman’s feminine love – many things are possible. Or you can get these things from other places – from friends, relatives, etc</a:t>
            </a:r>
            <a:endParaRPr lang="en-GB" sz="2800" smtClean="0"/>
          </a:p>
        </p:txBody>
      </p:sp>
      <p:pic>
        <p:nvPicPr>
          <p:cNvPr id="105477" name="Picture 4"/>
          <p:cNvPicPr>
            <a:picLocks noChangeAspect="1" noChangeArrowheads="1"/>
          </p:cNvPicPr>
          <p:nvPr/>
        </p:nvPicPr>
        <p:blipFill>
          <a:blip r:embed="rId2" cstate="print"/>
          <a:srcRect/>
          <a:stretch>
            <a:fillRect/>
          </a:stretch>
        </p:blipFill>
        <p:spPr bwMode="auto">
          <a:xfrm>
            <a:off x="7072313" y="1714500"/>
            <a:ext cx="1809750" cy="2428875"/>
          </a:xfrm>
          <a:prstGeom prst="rect">
            <a:avLst/>
          </a:prstGeom>
          <a:noFill/>
          <a:ln w="12700" cap="sq">
            <a:noFill/>
            <a:miter lim="800000"/>
            <a:headEnd type="none" w="sm" len="sm"/>
            <a:tailEnd type="none" w="sm" len="sm"/>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descr="Large confetti"/>
          <p:cNvSpPr>
            <a:spLocks noGrp="1" noChangeArrowheads="1"/>
          </p:cNvSpPr>
          <p:nvPr>
            <p:ph type="title"/>
          </p:nvPr>
        </p:nvSpPr>
        <p:spPr>
          <a:xfrm>
            <a:off x="914400" y="274638"/>
            <a:ext cx="7443788" cy="654050"/>
          </a:xfrm>
        </p:spPr>
        <p:txBody>
          <a:bodyPr/>
          <a:lstStyle/>
          <a:p>
            <a:pPr algn="ctr" eaLnBrk="1" hangingPunct="1"/>
            <a:r>
              <a:rPr lang="fi-FI" b="1" u="sng" smtClean="0">
                <a:solidFill>
                  <a:schemeClr val="tx1"/>
                </a:solidFill>
              </a:rPr>
              <a:t>Some Advice for The Guys</a:t>
            </a:r>
            <a:endParaRPr lang="en-GB" b="1" u="sng" smtClean="0">
              <a:solidFill>
                <a:schemeClr val="tx1"/>
              </a:solidFill>
            </a:endParaRPr>
          </a:p>
        </p:txBody>
      </p:sp>
      <p:sp>
        <p:nvSpPr>
          <p:cNvPr id="4" name="Rectangle 1033" descr="Large confetti"/>
          <p:cNvSpPr>
            <a:spLocks noGrp="1" noChangeArrowheads="1"/>
          </p:cNvSpPr>
          <p:nvPr>
            <p:ph type="sldNum" sz="quarter" idx="12"/>
          </p:nvPr>
        </p:nvSpPr>
        <p:spPr/>
        <p:txBody>
          <a:bodyPr/>
          <a:lstStyle/>
          <a:p>
            <a:pPr>
              <a:defRPr/>
            </a:pPr>
            <a:fld id="{AD9FF4D8-B2C6-43DA-93C5-5493068C09C4}" type="slidenum">
              <a:rPr lang="en-US"/>
              <a:pPr>
                <a:defRPr/>
              </a:pPr>
              <a:t>97</a:t>
            </a:fld>
            <a:endParaRPr lang="en-US"/>
          </a:p>
        </p:txBody>
      </p:sp>
      <p:sp>
        <p:nvSpPr>
          <p:cNvPr id="106500" name="Rectangle 3"/>
          <p:cNvSpPr>
            <a:spLocks noGrp="1" noChangeArrowheads="1"/>
          </p:cNvSpPr>
          <p:nvPr>
            <p:ph sz="quarter" idx="1"/>
          </p:nvPr>
        </p:nvSpPr>
        <p:spPr>
          <a:xfrm>
            <a:off x="214313" y="928688"/>
            <a:ext cx="8501062" cy="5167312"/>
          </a:xfrm>
        </p:spPr>
        <p:txBody>
          <a:bodyPr/>
          <a:lstStyle/>
          <a:p>
            <a:pPr marL="265113" indent="-265113" eaLnBrk="1" hangingPunct="1">
              <a:lnSpc>
                <a:spcPct val="90000"/>
              </a:lnSpc>
              <a:buClr>
                <a:schemeClr val="tx1"/>
              </a:buClr>
              <a:buFont typeface="Wingdings" pitchFamily="2" charset="2"/>
              <a:buChar char="§"/>
            </a:pPr>
            <a:r>
              <a:rPr lang="fi-FI" sz="2800" smtClean="0"/>
              <a:t> </a:t>
            </a:r>
            <a:r>
              <a:rPr lang="fi-FI" sz="3200" smtClean="0"/>
              <a:t>Men find if they develop the masculinity (support, listen, affection, time together, etc) then their female partners are usually happier </a:t>
            </a:r>
          </a:p>
          <a:p>
            <a:pPr marL="265113" indent="-265113" eaLnBrk="1" hangingPunct="1">
              <a:lnSpc>
                <a:spcPct val="90000"/>
              </a:lnSpc>
              <a:buClr>
                <a:schemeClr val="tx1"/>
              </a:buClr>
              <a:buFont typeface="Wingdings" pitchFamily="2" charset="2"/>
              <a:buChar char="§"/>
            </a:pPr>
            <a:r>
              <a:rPr lang="fi-FI" sz="3200" smtClean="0"/>
              <a:t>But there’s some things she might never be able to offer you – (doing a hobby you enjoy, initiating new sexual positions, etc) – because she’s a woman. But with a man’s masculine love – many things are possible.</a:t>
            </a:r>
          </a:p>
          <a:p>
            <a:pPr marL="265113" indent="-265113" eaLnBrk="1" hangingPunct="1">
              <a:lnSpc>
                <a:spcPct val="90000"/>
              </a:lnSpc>
              <a:buClr>
                <a:schemeClr val="tx1"/>
              </a:buClr>
              <a:buFont typeface="Wingdings" pitchFamily="2" charset="2"/>
              <a:buChar char="§"/>
            </a:pPr>
            <a:r>
              <a:rPr lang="fi-FI" sz="3200" smtClean="0"/>
              <a:t>So if you want a hobby which is better than a black hole activity – discuss with your beloved and find a hobby you enjoy with her or the guys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57188" y="285750"/>
            <a:ext cx="8501062" cy="1143000"/>
          </a:xfrm>
        </p:spPr>
        <p:txBody>
          <a:bodyPr/>
          <a:lstStyle/>
          <a:p>
            <a:pPr algn="ctr"/>
            <a:r>
              <a:rPr lang="en-GB" sz="3600" b="1" u="sng" smtClean="0">
                <a:solidFill>
                  <a:schemeClr val="tx1"/>
                </a:solidFill>
              </a:rPr>
              <a:t>Getting both oxytocin and testosterone through doing an activity</a:t>
            </a:r>
          </a:p>
        </p:txBody>
      </p:sp>
      <p:sp>
        <p:nvSpPr>
          <p:cNvPr id="107523" name="Content Placeholder 2"/>
          <p:cNvSpPr>
            <a:spLocks noGrp="1"/>
          </p:cNvSpPr>
          <p:nvPr>
            <p:ph sz="quarter" idx="1"/>
          </p:nvPr>
        </p:nvSpPr>
        <p:spPr>
          <a:xfrm>
            <a:off x="500063" y="1447800"/>
            <a:ext cx="7858125" cy="4572000"/>
          </a:xfrm>
        </p:spPr>
        <p:txBody>
          <a:bodyPr/>
          <a:lstStyle/>
          <a:p>
            <a:r>
              <a:rPr lang="en-GB" sz="3200" smtClean="0"/>
              <a:t>One ideal way of solving the connecting time issue is to find activities that provide opportunities for both testosterone and oxytocin to flow – E.g.: </a:t>
            </a:r>
          </a:p>
          <a:p>
            <a:pPr lvl="1"/>
            <a:r>
              <a:rPr lang="en-GB" sz="3200" smtClean="0"/>
              <a:t>They go to an action movie/bowling and then have a meal </a:t>
            </a:r>
          </a:p>
          <a:p>
            <a:pPr lvl="1"/>
            <a:r>
              <a:rPr lang="en-GB" sz="3200" smtClean="0"/>
              <a:t>She chooses an activity which is far away so she gets time to talk in the car</a:t>
            </a:r>
          </a:p>
        </p:txBody>
      </p:sp>
      <p:sp>
        <p:nvSpPr>
          <p:cNvPr id="5" name="Slide Number Placeholder 4"/>
          <p:cNvSpPr>
            <a:spLocks noGrp="1"/>
          </p:cNvSpPr>
          <p:nvPr>
            <p:ph type="sldNum" sz="quarter" idx="12"/>
          </p:nvPr>
        </p:nvSpPr>
        <p:spPr/>
        <p:txBody>
          <a:bodyPr/>
          <a:lstStyle/>
          <a:p>
            <a:pPr>
              <a:defRPr/>
            </a:pPr>
            <a:fld id="{4F008D2C-C2CF-4444-A7E0-D05C0581B238}"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descr="Large confetti"/>
          <p:cNvSpPr>
            <a:spLocks noGrp="1" noChangeArrowheads="1"/>
          </p:cNvSpPr>
          <p:nvPr>
            <p:ph type="title"/>
          </p:nvPr>
        </p:nvSpPr>
        <p:spPr/>
        <p:txBody>
          <a:bodyPr/>
          <a:lstStyle/>
          <a:p>
            <a:pPr eaLnBrk="1" hangingPunct="1"/>
            <a:r>
              <a:rPr lang="fi-FI" b="1" u="sng" smtClean="0">
                <a:solidFill>
                  <a:schemeClr val="tx1"/>
                </a:solidFill>
              </a:rPr>
              <a:t>Question time 1 – for him</a:t>
            </a:r>
            <a:endParaRPr lang="en-GB" b="1" u="sng" smtClean="0">
              <a:solidFill>
                <a:schemeClr val="tx1"/>
              </a:solidFill>
            </a:endParaRPr>
          </a:p>
        </p:txBody>
      </p:sp>
      <p:sp>
        <p:nvSpPr>
          <p:cNvPr id="5" name="Rectangle 1033" descr="Large confetti"/>
          <p:cNvSpPr>
            <a:spLocks noGrp="1" noChangeArrowheads="1"/>
          </p:cNvSpPr>
          <p:nvPr>
            <p:ph type="sldNum" sz="quarter" idx="12"/>
          </p:nvPr>
        </p:nvSpPr>
        <p:spPr/>
        <p:txBody>
          <a:bodyPr/>
          <a:lstStyle/>
          <a:p>
            <a:pPr>
              <a:defRPr/>
            </a:pPr>
            <a:fld id="{C0FB9668-2779-40B5-BC6A-32F5754546FC}" type="slidenum">
              <a:rPr lang="en-US"/>
              <a:pPr>
                <a:defRPr/>
              </a:pPr>
              <a:t>99</a:t>
            </a:fld>
            <a:endParaRPr lang="en-US"/>
          </a:p>
        </p:txBody>
      </p:sp>
      <p:sp>
        <p:nvSpPr>
          <p:cNvPr id="109572" name="Rectangle 3"/>
          <p:cNvSpPr>
            <a:spLocks noGrp="1" noChangeArrowheads="1"/>
          </p:cNvSpPr>
          <p:nvPr>
            <p:ph sz="quarter" idx="1"/>
          </p:nvPr>
        </p:nvSpPr>
        <p:spPr>
          <a:xfrm>
            <a:off x="685800" y="1571625"/>
            <a:ext cx="3810000" cy="4524375"/>
          </a:xfrm>
        </p:spPr>
        <p:txBody>
          <a:bodyPr/>
          <a:lstStyle/>
          <a:p>
            <a:pPr marL="0" indent="0" eaLnBrk="1" hangingPunct="1">
              <a:buFontTx/>
              <a:buNone/>
            </a:pPr>
            <a:r>
              <a:rPr lang="fi-FI" sz="3600" smtClean="0"/>
              <a:t>You notice your beloved has been looking a little down or stressed recently.  </a:t>
            </a:r>
          </a:p>
          <a:p>
            <a:pPr marL="0" indent="0" eaLnBrk="1" hangingPunct="1">
              <a:buFontTx/>
              <a:buNone/>
            </a:pPr>
            <a:r>
              <a:rPr lang="fi-FI" sz="3600" smtClean="0"/>
              <a:t>What do you do?</a:t>
            </a:r>
            <a:r>
              <a:rPr lang="fi-FI" smtClean="0"/>
              <a:t> </a:t>
            </a:r>
            <a:endParaRPr lang="en-GB" smtClean="0"/>
          </a:p>
        </p:txBody>
      </p:sp>
      <p:pic>
        <p:nvPicPr>
          <p:cNvPr id="109573" name="Picture 4"/>
          <p:cNvPicPr>
            <a:picLocks noChangeAspect="1" noChangeArrowheads="1"/>
          </p:cNvPicPr>
          <p:nvPr/>
        </p:nvPicPr>
        <p:blipFill>
          <a:blip r:embed="rId2" cstate="print"/>
          <a:srcRect/>
          <a:stretch>
            <a:fillRect/>
          </a:stretch>
        </p:blipFill>
        <p:spPr bwMode="auto">
          <a:xfrm>
            <a:off x="5105400" y="1905000"/>
            <a:ext cx="3790950" cy="40481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9015</TotalTime>
  <Words>9327</Words>
  <Application>Microsoft Office PowerPoint</Application>
  <PresentationFormat>Letter Paper (8.5x11 in)</PresentationFormat>
  <Paragraphs>707</Paragraphs>
  <Slides>110</Slides>
  <Notes>1</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Equity</vt:lpstr>
      <vt:lpstr>Lesson 5) Building Connections Across The Gender Divide – Part 2</vt:lpstr>
      <vt:lpstr>The Historical Roles of Men and Women in a Tribal Setting</vt:lpstr>
      <vt:lpstr>We’re all connected to the circle of life</vt:lpstr>
      <vt:lpstr>2nd Main Difference Between the 2 Brains:  Different Happiness Hormones </vt:lpstr>
      <vt:lpstr>Testosterone</vt:lpstr>
      <vt:lpstr>His Main Happiness/Reward Hormone: Testosterone </vt:lpstr>
      <vt:lpstr>Males often participate in different activities that release testosterone – hormones that make them feel good about life</vt:lpstr>
      <vt:lpstr>Key question:</vt:lpstr>
      <vt:lpstr>What the Experts Say – It’s An ATTITUDE Thing She Releases His Energizing Testosterone By Learning to VALUE and SHOW SHE APPRECIATES His Inbuilt Masculine Nature </vt:lpstr>
      <vt:lpstr>What the Experts Say – It’s An ATTITUDE Thing She Releases His Energizing Testosterone By Learning to VALUE and SHOW SHE APPRECIATES His Inbuilt Masculine Nature </vt:lpstr>
      <vt:lpstr>What the Experts Say – Some Of The Behaviours That Release Her Partner’s Energizing Testosterone</vt:lpstr>
      <vt:lpstr>What the Experts Say – Some Of The Behaviours That Release Her Partner’s Energizing Testosterone</vt:lpstr>
      <vt:lpstr>Conclusion</vt:lpstr>
      <vt:lpstr>Understanding Why Most of These Things Are Important To Most Male Partners</vt:lpstr>
      <vt:lpstr>The way to his heart and emotions is through his right brain. And it doesn’t have to cost anything</vt:lpstr>
      <vt:lpstr>What the experts say. Husbands are relatively simple to understand</vt:lpstr>
      <vt:lpstr>What the experts say. Husbands are simple</vt:lpstr>
      <vt:lpstr>Slide 18</vt:lpstr>
      <vt:lpstr>Discuss: But who is the development of femininity primarily for? </vt:lpstr>
      <vt:lpstr>It’s for everyone – for the benefit of the entire family system </vt:lpstr>
      <vt:lpstr>Book – The Development of A Person</vt:lpstr>
      <vt:lpstr>Now the Feminine Side Of Life - Her Ancestral Tribal Roots</vt:lpstr>
      <vt:lpstr>Her Main Happiness/Reward Hormone: Oxytocin </vt:lpstr>
      <vt:lpstr>Oxytocin</vt:lpstr>
      <vt:lpstr>What The Experts Say:  Oxytocin is released through</vt:lpstr>
      <vt:lpstr>a) Valuing Her Spirit of Home building – Creating a home together</vt:lpstr>
      <vt:lpstr>a) Valuing Her Spirit of Home Building – Creating a home together</vt:lpstr>
      <vt:lpstr>b) Releasing oxytocin by valuing her desire to talk and connect</vt:lpstr>
      <vt:lpstr>c) The James Bond Factor 1 – Affection and romance to get oxytocin flowing</vt:lpstr>
      <vt:lpstr>d) The James Bond Factor 2 – Protect the Lady</vt:lpstr>
      <vt:lpstr>e) Show honesty and loyalty to her</vt:lpstr>
      <vt:lpstr>What the experts find</vt:lpstr>
      <vt:lpstr>What the experts find</vt:lpstr>
      <vt:lpstr>Slide 34</vt:lpstr>
      <vt:lpstr>Discuss: But who is the development of his masculinity primarily for? </vt:lpstr>
      <vt:lpstr>It’s for everyone – for the benefit of the entire family system </vt:lpstr>
      <vt:lpstr>Summary: </vt:lpstr>
      <vt:lpstr>The way families work best – Their first priority to keep their romantic love for each other – then everything else is much more likely to be achieved</vt:lpstr>
      <vt:lpstr>One key Challenge – to find a healthy balance between his and her definition of what makes a home a home</vt:lpstr>
      <vt:lpstr>Reflections on Testosterone and Oxytocin - Part I</vt:lpstr>
      <vt:lpstr>Discuss – </vt:lpstr>
      <vt:lpstr>Challenges for some modern women</vt:lpstr>
      <vt:lpstr>Challenges for some modern women</vt:lpstr>
      <vt:lpstr>Some Women Become Oxytocin Deficient</vt:lpstr>
      <vt:lpstr>A Challenge for many modern male and female partner’s </vt:lpstr>
      <vt:lpstr>What’s going wrong?</vt:lpstr>
      <vt:lpstr>Slide 47</vt:lpstr>
      <vt:lpstr>Eventually – for some couples – almost every time they try to connect their interaction is dominated by this negative cycle</vt:lpstr>
      <vt:lpstr>Women often have no idea how they hurt and de-motivate men – men who love them dearly</vt:lpstr>
      <vt:lpstr>Women have no idea how their words or actions can hurt a man’s ego</vt:lpstr>
      <vt:lpstr>Women have no idea how their words or actions can hurt a man’s ego</vt:lpstr>
      <vt:lpstr>Women have no idea how their words or actions can hurt a man’s ego</vt:lpstr>
      <vt:lpstr>Today – a lack of community </vt:lpstr>
      <vt:lpstr>The challenge of stressed femininity</vt:lpstr>
      <vt:lpstr>As a Couple </vt:lpstr>
      <vt:lpstr>Couples that want a dual career home: </vt:lpstr>
      <vt:lpstr>What governments might do. </vt:lpstr>
      <vt:lpstr>Keeping Her Oxytocin levels up – when it comes down to it – is her responsibility </vt:lpstr>
      <vt:lpstr>Only compassion can break the negative spiral</vt:lpstr>
      <vt:lpstr>Only COMPASSION and EMPATHY can break the negative spiral</vt:lpstr>
      <vt:lpstr>Compassion comes through understanding – and through making sure you have a daily heart/appreciation cycle</vt:lpstr>
      <vt:lpstr>Reflections on Testosterone and Oxytocin – part 2  Useful Tips About Oxytocin   </vt:lpstr>
      <vt:lpstr>Useful Tips About Oxytocin</vt:lpstr>
      <vt:lpstr>Useful Tips About Oxytocin</vt:lpstr>
      <vt:lpstr>Helping her with her oxytocin levels </vt:lpstr>
      <vt:lpstr>What Can Male Partners Do?</vt:lpstr>
      <vt:lpstr>Males - Choose some urgent-important things or short acts of affection that take less than 2 minutes to do – and make a habit of doing them </vt:lpstr>
      <vt:lpstr>Choose some things that take less than 2 minutes to do</vt:lpstr>
      <vt:lpstr>Choose some things that take less than 2 minutes to do</vt:lpstr>
      <vt:lpstr>Choose some things that take less than 2 minutes to do</vt:lpstr>
      <vt:lpstr>Choose some things that take less than 2 minutes to do</vt:lpstr>
      <vt:lpstr>Useful Tip About Oxytocin </vt:lpstr>
      <vt:lpstr>Useful Tip About Oxytocin </vt:lpstr>
      <vt:lpstr>His Desire for Achievement – some men can’t control it – harms her oxytocin</vt:lpstr>
      <vt:lpstr>Reflections on Testosterone and Oxytocin – part 3  The woman’s need to balance her role as a feminine partner (couple love) and her inbuilt spirit of motherhood (Desire to build a good home for her children)</vt:lpstr>
      <vt:lpstr>Couple Love vs Home Building A couple of the many common issues </vt:lpstr>
      <vt:lpstr>Challenge 1  Examples - Discuss</vt:lpstr>
      <vt:lpstr>Understanding the value of praising/appreciating his effort</vt:lpstr>
      <vt:lpstr>When he does something you value – it’s important he gets positive feedback </vt:lpstr>
      <vt:lpstr>Example: Developing your femininity</vt:lpstr>
      <vt:lpstr>Slide 81</vt:lpstr>
      <vt:lpstr>Women – be the partner he dreams of having – that will get the best out of him</vt:lpstr>
      <vt:lpstr>Women – be the partner he dreams of having – that will get the best out of him</vt:lpstr>
      <vt:lpstr>Women – be the partner he dreams of having – that will get the best out of him</vt:lpstr>
      <vt:lpstr>Women – be the partner he dreams of having – that will get the best out of him</vt:lpstr>
      <vt:lpstr>How can you stand in the position of a wife/female partner when he is feeling down </vt:lpstr>
      <vt:lpstr>Reflections on Testosterone and Oxytocin – part 4  How partners forgive each other is connected with oxytocin and testosterone</vt:lpstr>
      <vt:lpstr>´4- Because of testosterone and oxytocin, men and women might forgive each other in different ways after an argument</vt:lpstr>
      <vt:lpstr>Typical Male Activity based Reconnection Strategies</vt:lpstr>
      <vt:lpstr>The most effective</vt:lpstr>
      <vt:lpstr>Reconnecting Strategies For Her</vt:lpstr>
      <vt:lpstr>Ego-repairing strategies that female partners might use</vt:lpstr>
      <vt:lpstr>Research shows: </vt:lpstr>
      <vt:lpstr>Summary – general rule </vt:lpstr>
      <vt:lpstr>Possible Theory – Finnish cultural programming makes many people suffer from low levels of oxytocin – T or F</vt:lpstr>
      <vt:lpstr>Some Advice for Ladies</vt:lpstr>
      <vt:lpstr>Some Advice for The Guys</vt:lpstr>
      <vt:lpstr>Getting both oxytocin and testosterone through doing an activity</vt:lpstr>
      <vt:lpstr>Question time 1 – for him</vt:lpstr>
      <vt:lpstr>Question time 1 – for him</vt:lpstr>
      <vt:lpstr>Question time 2 – for her</vt:lpstr>
      <vt:lpstr>Question time 2 – for her</vt:lpstr>
      <vt:lpstr>Question 3a – for her – can you separate your femininity from your spirit of homebuilding </vt:lpstr>
      <vt:lpstr>Question 3b – for her – separate your femininity from your spirit of homebuilding</vt:lpstr>
      <vt:lpstr>Question 3c – for her – can you separate your femininity from your spirit of homebuilding </vt:lpstr>
      <vt:lpstr>Question time 3d – for her</vt:lpstr>
      <vt:lpstr>Summary – both need to give something for the masculine feminine tango to look and feel good</vt:lpstr>
      <vt:lpstr>Summary</vt:lpstr>
      <vt:lpstr>What society defines as feminine are skills that mainly originate from NP and FC (Balances her spirit of motherhood – AC, A, and PP)</vt:lpstr>
      <vt:lpstr>What society defines as masculine are skills that mainly originate from a variety of ego-states  (Helps him become a better dad)</vt:lpstr>
    </vt:vector>
  </TitlesOfParts>
  <Company>NWC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S.Stacey</dc:creator>
  <cp:lastModifiedBy>Daddy</cp:lastModifiedBy>
  <cp:revision>616</cp:revision>
  <dcterms:created xsi:type="dcterms:W3CDTF">2006-05-08T20:58:35Z</dcterms:created>
  <dcterms:modified xsi:type="dcterms:W3CDTF">2010-11-18T15:19:26Z</dcterms:modified>
</cp:coreProperties>
</file>