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80" r:id="rId3"/>
    <p:sldId id="257" r:id="rId4"/>
    <p:sldId id="265" r:id="rId5"/>
    <p:sldId id="264" r:id="rId6"/>
    <p:sldId id="269" r:id="rId7"/>
    <p:sldId id="279" r:id="rId8"/>
    <p:sldId id="270" r:id="rId9"/>
    <p:sldId id="271" r:id="rId10"/>
    <p:sldId id="272" r:id="rId11"/>
    <p:sldId id="273" r:id="rId12"/>
    <p:sldId id="266" r:id="rId13"/>
    <p:sldId id="267" r:id="rId14"/>
    <p:sldId id="274" r:id="rId15"/>
    <p:sldId id="275" r:id="rId16"/>
    <p:sldId id="276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70899-CA94-4731-966D-59DC956659A4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1F689-07D3-41D8-B88E-1713D911B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B685-9C1D-45B5-8CC8-85DFE6EB58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254A-A4E1-4837-9EE1-80BDDF5ADD2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DB56-1EC6-41E8-AA3E-FB8E2CF97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D97BB-04CB-4192-80E1-646CB8A2D72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1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11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1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9" grpId="0"/>
      <p:bldP spid="9115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11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11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11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11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11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533400" y="1905000"/>
            <a:ext cx="822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0514"/>
                </a:solidFill>
                <a:latin typeface="Arial" charset="0"/>
              </a:rPr>
              <a:t>Creating </a:t>
            </a:r>
            <a:r>
              <a:rPr lang="en-US" sz="4400" b="1" i="1" u="sng" dirty="0" smtClean="0">
                <a:solidFill>
                  <a:srgbClr val="000514"/>
                </a:solidFill>
                <a:latin typeface="Arial" charset="0"/>
              </a:rPr>
              <a:t>Healthy</a:t>
            </a:r>
            <a:r>
              <a:rPr lang="en-US" sz="4400" b="1" i="1" dirty="0" smtClean="0">
                <a:solidFill>
                  <a:srgbClr val="000514"/>
                </a:solidFill>
                <a:latin typeface="Arial" charset="0"/>
              </a:rPr>
              <a:t>, </a:t>
            </a:r>
            <a:br>
              <a:rPr lang="en-US" sz="4400" b="1" i="1" dirty="0" smtClean="0">
                <a:solidFill>
                  <a:srgbClr val="000514"/>
                </a:solidFill>
                <a:latin typeface="Arial" charset="0"/>
              </a:rPr>
            </a:br>
            <a:r>
              <a:rPr lang="en-US" sz="4400" b="1" i="1" u="sng" dirty="0" smtClean="0">
                <a:solidFill>
                  <a:srgbClr val="000514"/>
                </a:solidFill>
                <a:latin typeface="Arial" charset="0"/>
              </a:rPr>
              <a:t>Thriving</a:t>
            </a:r>
            <a:r>
              <a:rPr lang="en-US" sz="4400" b="1" i="1" dirty="0" smtClean="0">
                <a:solidFill>
                  <a:srgbClr val="000514"/>
                </a:solidFill>
                <a:latin typeface="Arial" charset="0"/>
              </a:rPr>
              <a:t> Marriages,  </a:t>
            </a:r>
            <a:br>
              <a:rPr lang="en-US" sz="4400" b="1" i="1" dirty="0" smtClean="0">
                <a:solidFill>
                  <a:srgbClr val="000514"/>
                </a:solidFill>
                <a:latin typeface="Arial" charset="0"/>
              </a:rPr>
            </a:br>
            <a:r>
              <a:rPr lang="en-US" sz="4400" b="1" i="1" dirty="0" smtClean="0">
                <a:solidFill>
                  <a:srgbClr val="000514"/>
                </a:solidFill>
                <a:latin typeface="Arial" charset="0"/>
              </a:rPr>
              <a:t>Families and Societies!</a:t>
            </a:r>
          </a:p>
        </p:txBody>
      </p:sp>
      <p:pic>
        <p:nvPicPr>
          <p:cNvPr id="187395" name="Picture 3" descr="42-153507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1054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4" descr="42-166025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8580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7" name="Picture 5" descr="hio0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685800"/>
            <a:ext cx="16002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8" name="Picture 6" descr="42-167787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990600"/>
            <a:ext cx="152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7" descr="42-166874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724400"/>
            <a:ext cx="1676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8" descr="42-165789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1" name="Picture 9" descr="jof09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800600"/>
            <a:ext cx="101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2" name="Picture 10" descr="42-153469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4800600"/>
            <a:ext cx="9032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19400" y="457200"/>
            <a:ext cx="529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Can I Do To Make It Right?</a:t>
            </a:r>
            <a:endParaRPr lang="en-US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4384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Making Restitution.</a:t>
            </a:r>
          </a:p>
          <a:p>
            <a:endParaRPr lang="en-US" b="1" dirty="0" smtClean="0"/>
          </a:p>
          <a:p>
            <a:r>
              <a:rPr lang="en-US" sz="2800" b="1" dirty="0" smtClean="0"/>
              <a:t>I want to know “do you still love me?” </a:t>
            </a:r>
          </a:p>
          <a:p>
            <a:endParaRPr lang="en-US" b="1" dirty="0" smtClean="0"/>
          </a:p>
          <a:p>
            <a:r>
              <a:rPr lang="en-US" sz="2800" b="1" dirty="0" smtClean="0"/>
              <a:t>Your behavior was so unloving that I wonder how you could love me and do that. What debt do you owe? What amends must be made? Are you going to help me get over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95600" y="3810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Justice vs. 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Restoration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295400"/>
            <a:ext cx="586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1: An Employee steals from a company. He gets caught, tried, found guilty, fined and imprisoned.</a:t>
            </a: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Justice has been served, but…</a:t>
            </a: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no restoration of his job.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733800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2: An Employee steals but realizes his mistake, takes responsibility, reports it, apologizes, expresses regret, repays full value, and pleads for mercy.</a:t>
            </a:r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Restoration of job and relationship is</a:t>
            </a: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possible.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19400" y="457200"/>
            <a:ext cx="571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Restoration of true love is the deepest desire in all our hearts and the heart of God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43434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Therefore, learning the skill of sincere apologizing is vital for the restoration of the world.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19400" y="457200"/>
            <a:ext cx="529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Apologizing To Yourself.</a:t>
            </a:r>
            <a:endParaRPr lang="en-US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514600"/>
            <a:ext cx="594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make mistakes and moral failures causing inner turmoil.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Need to apologize to ourselves. 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Then we need to forgive ourselves, so we can feel love and peace.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If necessary, use a mirror and written out apology.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19400" y="457200"/>
            <a:ext cx="529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Apologizing To GOD.</a:t>
            </a:r>
            <a:endParaRPr lang="en-US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 rot="21600000">
            <a:off x="2667000" y="2483822"/>
            <a:ext cx="5943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(Not in the book.)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What is God’s Apology Language?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How do you personally have to repent and apologize to God in order to feel sincere and that God forgives you?</a:t>
            </a:r>
          </a:p>
          <a:p>
            <a:endParaRPr lang="en-US" sz="1600" b="1" dirty="0" smtClean="0"/>
          </a:p>
          <a:p>
            <a:r>
              <a:rPr lang="en-US" sz="2800" b="1" u="sng" dirty="0" smtClean="0"/>
              <a:t>Until</a:t>
            </a:r>
            <a:r>
              <a:rPr lang="en-US" sz="2800" b="1" dirty="0" smtClean="0"/>
              <a:t> you feel God’s forgiveness you won’t be able to feel God’s Love.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743200" y="1447800"/>
            <a:ext cx="57544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I’m sorry.</a:t>
            </a:r>
          </a:p>
          <a:p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was wrong.</a:t>
            </a:r>
          </a:p>
          <a:p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Please forgive me.</a:t>
            </a:r>
          </a:p>
          <a:p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I’ll try not to do it again.</a:t>
            </a:r>
          </a:p>
          <a:p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can I do to make it right?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381000"/>
            <a:ext cx="2793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/>
              <a:t>Summary:</a:t>
            </a:r>
            <a:endParaRPr lang="en-US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743200" y="609600"/>
            <a:ext cx="57544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believe that we are in the age for healing minds, hearts, and bodies.</a:t>
            </a:r>
          </a:p>
          <a:p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is sending us the tools we need to accomplish it and bring about peace on earth together with Him.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105400"/>
            <a:ext cx="4138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/>
              <a:t>Thank You</a:t>
            </a:r>
            <a:endParaRPr lang="en-US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71800" y="1447800"/>
            <a:ext cx="55258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Five Languages of Apology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846781" y="762000"/>
            <a:ext cx="5297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Authors</a:t>
            </a:r>
            <a:endParaRPr lang="en-US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 descr="Chap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676400"/>
            <a:ext cx="1830621" cy="2286000"/>
          </a:xfrm>
          <a:prstGeom prst="rect">
            <a:avLst/>
          </a:prstGeom>
        </p:spPr>
      </p:pic>
      <p:pic>
        <p:nvPicPr>
          <p:cNvPr id="5" name="Picture 4" descr="Thom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091609"/>
            <a:ext cx="1828800" cy="23853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2277189"/>
            <a:ext cx="3581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World famous author and Christian counselor.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971800"/>
            <a:ext cx="3581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Founder of The Five Love Languages and many others.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828800"/>
            <a:ext cx="3581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Dr. Gary Chapman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191000"/>
            <a:ext cx="3581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Dr. Jennifer Thomas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4717077"/>
            <a:ext cx="3581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Clinical Psychologist and author.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3048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To Experience Healing In All Your Relationships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5181600"/>
            <a:ext cx="358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They spent over 2 years doing the research and interviewing 1000’s of people on what they thought was a genuine apology. 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37338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Also available in Japanese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95600" y="457200"/>
            <a:ext cx="5297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Why Apologize?</a:t>
            </a:r>
            <a:endParaRPr lang="en-US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600200"/>
            <a:ext cx="57277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“I said I was sorry.” … “I apologized.”</a:t>
            </a:r>
          </a:p>
          <a:p>
            <a:r>
              <a:rPr lang="en-US" sz="2800" dirty="0" smtClean="0"/>
              <a:t>“No you didn’t. You never said/did…”</a:t>
            </a:r>
          </a:p>
          <a:p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didn’t work or didn’t seem sincere.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3124200"/>
            <a:ext cx="56246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Desire/Goal not achieved:</a:t>
            </a:r>
          </a:p>
          <a:p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Forgiveness and reconciliation…</a:t>
            </a: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No Restoration of the relationship.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7244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Epidemic of Broken Relationships:</a:t>
            </a:r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divorce rate. Parenting breakdown. Alienation, resentment, anger, frustration, hopelessness...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71800" y="762000"/>
            <a:ext cx="52972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Each person has a “Primary Apology Language”</a:t>
            </a:r>
            <a:endParaRPr 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657600"/>
            <a:ext cx="5297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Often you will also have a “Secondary Apology Language”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71800" y="762000"/>
            <a:ext cx="5297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I’m Sorry</a:t>
            </a:r>
            <a:endParaRPr 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057400"/>
            <a:ext cx="5867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Expressing Regret.</a:t>
            </a:r>
          </a:p>
          <a:p>
            <a:endParaRPr lang="en-US" b="1" dirty="0" smtClean="0"/>
          </a:p>
          <a:p>
            <a:r>
              <a:rPr lang="en-US" sz="2800" b="1" dirty="0" smtClean="0"/>
              <a:t>I want to know if you understand how deeply your behavior has hurt me. </a:t>
            </a:r>
          </a:p>
          <a:p>
            <a:endParaRPr lang="en-US" b="1" dirty="0" smtClean="0"/>
          </a:p>
          <a:p>
            <a:r>
              <a:rPr lang="en-US" sz="2800" b="1" dirty="0" smtClean="0"/>
              <a:t>You need to say you are sorry and what specifically you are sorry for. </a:t>
            </a:r>
          </a:p>
          <a:p>
            <a:endParaRPr lang="en-US" b="1" dirty="0" smtClean="0"/>
          </a:p>
          <a:p>
            <a:r>
              <a:rPr lang="en-US" sz="2800" b="1" dirty="0" smtClean="0"/>
              <a:t>You need to show remorse, not just sorry you got caught.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743200" y="7620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Was Wrong</a:t>
            </a:r>
            <a:endParaRPr 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2209800"/>
            <a:ext cx="5562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Accepting Responsibility. </a:t>
            </a:r>
          </a:p>
          <a:p>
            <a:endParaRPr lang="en-US" dirty="0" smtClean="0"/>
          </a:p>
          <a:p>
            <a:r>
              <a:rPr lang="en-US" sz="2800" b="1" dirty="0" smtClean="0"/>
              <a:t>I want you to accept responsibility for what you did or said and acknowledge that it was wrong. </a:t>
            </a:r>
          </a:p>
          <a:p>
            <a:endParaRPr lang="en-US" b="1" dirty="0" smtClean="0"/>
          </a:p>
          <a:p>
            <a:r>
              <a:rPr lang="en-US" sz="2800" b="1" dirty="0" smtClean="0"/>
              <a:t>Name your mistake and accept fault.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71800" y="609600"/>
            <a:ext cx="5297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Please Forgive Me</a:t>
            </a:r>
            <a:endParaRPr 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2514600"/>
            <a:ext cx="5867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Requesting forgiveness. </a:t>
            </a:r>
          </a:p>
          <a:p>
            <a:endParaRPr lang="en-US" sz="1600" dirty="0" smtClean="0"/>
          </a:p>
          <a:p>
            <a:r>
              <a:rPr lang="en-US" sz="2800" b="1" dirty="0" smtClean="0"/>
              <a:t>Those are the words I want to hear. </a:t>
            </a:r>
          </a:p>
          <a:p>
            <a:endParaRPr lang="en-US" sz="1400" b="1" dirty="0" smtClean="0"/>
          </a:p>
          <a:p>
            <a:r>
              <a:rPr lang="en-US" sz="2800" b="1" dirty="0" smtClean="0"/>
              <a:t>Requesting forgiveness is the way to touch my heart.</a:t>
            </a:r>
          </a:p>
          <a:p>
            <a:endParaRPr lang="en-US" sz="1400" b="1" dirty="0" smtClean="0"/>
          </a:p>
          <a:p>
            <a:r>
              <a:rPr lang="en-US" sz="2800" b="1" dirty="0" smtClean="0"/>
              <a:t>It's what feels sincere to me. Be patient with me, I may need some time or greater clarification.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VE_LANGUAGES_OF_AP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62946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19400" y="5334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I’ll Try Not To Do</a:t>
            </a:r>
          </a:p>
          <a:p>
            <a:pPr algn="ctr"/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It Again</a:t>
            </a:r>
            <a:endParaRPr 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590800"/>
            <a:ext cx="6400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Genuinely Repenting 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I want to hear your desire and plan to change your behavior, otherwise you have not truly apologized. Nothing else seems sincere. </a:t>
            </a:r>
          </a:p>
          <a:p>
            <a:endParaRPr lang="en-US" sz="1600" b="1" dirty="0" smtClean="0"/>
          </a:p>
          <a:p>
            <a:r>
              <a:rPr lang="en-US" sz="2800" b="1" dirty="0" smtClean="0"/>
              <a:t>Repentance literally means turning around 180 degrees. Don’t make excuses.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685</Words>
  <Application>Microsoft Office PowerPoint</Application>
  <PresentationFormat>On-screen Show (4:3)</PresentationFormat>
  <Paragraphs>96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jimstephens5</dc:creator>
  <cp:lastModifiedBy>Basia</cp:lastModifiedBy>
  <cp:revision>59</cp:revision>
  <dcterms:created xsi:type="dcterms:W3CDTF">2013-05-11T23:33:31Z</dcterms:created>
  <dcterms:modified xsi:type="dcterms:W3CDTF">2014-07-16T12:34:55Z</dcterms:modified>
</cp:coreProperties>
</file>