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308" r:id="rId2"/>
    <p:sldId id="318" r:id="rId3"/>
    <p:sldId id="269" r:id="rId4"/>
    <p:sldId id="349" r:id="rId5"/>
    <p:sldId id="325" r:id="rId6"/>
    <p:sldId id="306" r:id="rId7"/>
    <p:sldId id="321" r:id="rId8"/>
    <p:sldId id="322" r:id="rId9"/>
    <p:sldId id="350" r:id="rId10"/>
    <p:sldId id="358" r:id="rId11"/>
    <p:sldId id="343" r:id="rId12"/>
    <p:sldId id="260" r:id="rId13"/>
    <p:sldId id="301" r:id="rId14"/>
    <p:sldId id="263" r:id="rId15"/>
    <p:sldId id="264" r:id="rId16"/>
    <p:sldId id="326" r:id="rId17"/>
    <p:sldId id="316" r:id="rId18"/>
    <p:sldId id="335" r:id="rId19"/>
    <p:sldId id="355" r:id="rId20"/>
    <p:sldId id="271" r:id="rId21"/>
    <p:sldId id="356" r:id="rId22"/>
    <p:sldId id="300" r:id="rId23"/>
    <p:sldId id="274" r:id="rId24"/>
    <p:sldId id="333" r:id="rId25"/>
    <p:sldId id="334" r:id="rId26"/>
    <p:sldId id="337" r:id="rId27"/>
    <p:sldId id="330" r:id="rId28"/>
    <p:sldId id="290" r:id="rId29"/>
    <p:sldId id="331" r:id="rId30"/>
    <p:sldId id="332" r:id="rId31"/>
    <p:sldId id="278" r:id="rId32"/>
    <p:sldId id="280" r:id="rId33"/>
    <p:sldId id="279" r:id="rId34"/>
    <p:sldId id="329" r:id="rId35"/>
    <p:sldId id="35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3979" autoAdjust="0"/>
  </p:normalViewPr>
  <p:slideViewPr>
    <p:cSldViewPr>
      <p:cViewPr>
        <p:scale>
          <a:sx n="79" d="100"/>
          <a:sy n="79" d="100"/>
        </p:scale>
        <p:origin x="-111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94951-3634-4EAB-A7FC-153D890A03D9}" type="datetimeFigureOut">
              <a:rPr lang="en-US" smtClean="0"/>
              <a:pPr/>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92EFE1-5DD2-46EB-A9EE-BF757EA9AD62}" type="slidenum">
              <a:rPr lang="en-US" smtClean="0"/>
              <a:pPr/>
              <a:t>‹#›</a:t>
            </a:fld>
            <a:endParaRPr lang="en-US"/>
          </a:p>
        </p:txBody>
      </p:sp>
    </p:spTree>
    <p:extLst>
      <p:ext uri="{BB962C8B-B14F-4D97-AF65-F5344CB8AC3E}">
        <p14:creationId xmlns:p14="http://schemas.microsoft.com/office/powerpoint/2010/main" val="3282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next</a:t>
            </a:r>
            <a:r>
              <a:rPr lang="en-US" baseline="0" dirty="0" smtClean="0"/>
              <a:t> few minutes, I would like to talk about the importance of marriage and family.  And explore </a:t>
            </a:r>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solidFill>
            <a:srgbClr val="FFFFFF"/>
          </a:solidFill>
          <a:ln/>
        </p:spPr>
      </p:sp>
      <p:sp>
        <p:nvSpPr>
          <p:cNvPr id="29699" name="Notes Placeholder 2"/>
          <p:cNvSpPr>
            <a:spLocks noGrp="1"/>
          </p:cNvSpPr>
          <p:nvPr>
            <p:ph type="body" idx="1"/>
          </p:nvPr>
        </p:nvSpPr>
        <p:spPr>
          <a:solidFill>
            <a:srgbClr val="FFFFFF"/>
          </a:solidFill>
          <a:ln>
            <a:solidFill>
              <a:srgbClr val="000000"/>
            </a:solidFill>
          </a:ln>
        </p:spPr>
        <p:txBody>
          <a:bodyPr/>
          <a:lstStyle/>
          <a:p>
            <a:pPr>
              <a:spcBef>
                <a:spcPct val="0"/>
              </a:spcBef>
              <a:buClrTx/>
              <a:buFontTx/>
              <a:buNone/>
            </a:pPr>
            <a:r>
              <a:rPr lang="en-US" altLang="ko-KR" sz="1200" dirty="0" smtClean="0">
                <a:latin typeface="Garamond" pitchFamily="18" charset="0"/>
                <a:ea typeface="Gulim" pitchFamily="34" charset="-127"/>
              </a:rPr>
              <a:t>The primary ministry of Reverend Sun </a:t>
            </a:r>
            <a:r>
              <a:rPr lang="en-US" altLang="ko-KR" sz="1200" dirty="0" err="1" smtClean="0">
                <a:latin typeface="Garamond" pitchFamily="18" charset="0"/>
                <a:ea typeface="Gulim" pitchFamily="34" charset="-127"/>
              </a:rPr>
              <a:t>Myung</a:t>
            </a:r>
            <a:r>
              <a:rPr lang="en-US" altLang="ko-KR" sz="1200" dirty="0" smtClean="0">
                <a:latin typeface="Garamond" pitchFamily="18" charset="0"/>
                <a:ea typeface="Gulim" pitchFamily="34" charset="-127"/>
              </a:rPr>
              <a:t> Moon and Dr. </a:t>
            </a:r>
            <a:r>
              <a:rPr lang="en-US" altLang="ko-KR" sz="1200" dirty="0" err="1" smtClean="0">
                <a:latin typeface="Garamond" pitchFamily="18" charset="0"/>
                <a:ea typeface="Gulim" pitchFamily="34" charset="-127"/>
              </a:rPr>
              <a:t>Hak</a:t>
            </a:r>
            <a:r>
              <a:rPr lang="en-US" altLang="ko-KR" sz="1200" dirty="0" smtClean="0">
                <a:latin typeface="Garamond" pitchFamily="18" charset="0"/>
                <a:ea typeface="Gulim" pitchFamily="34" charset="-127"/>
              </a:rPr>
              <a:t> </a:t>
            </a:r>
            <a:r>
              <a:rPr lang="en-US" altLang="ko-KR" sz="1200" dirty="0" err="1" smtClean="0">
                <a:latin typeface="Garamond" pitchFamily="18" charset="0"/>
                <a:ea typeface="Gulim" pitchFamily="34" charset="-127"/>
              </a:rPr>
              <a:t>Ja</a:t>
            </a:r>
            <a:r>
              <a:rPr lang="en-US" altLang="ko-KR" sz="1200" dirty="0" smtClean="0">
                <a:latin typeface="Garamond" pitchFamily="18" charset="0"/>
                <a:ea typeface="Gulim" pitchFamily="34" charset="-127"/>
              </a:rPr>
              <a:t> Han Moon is the blessing of marriage. </a:t>
            </a:r>
          </a:p>
          <a:p>
            <a:pPr>
              <a:spcBef>
                <a:spcPct val="0"/>
              </a:spcBef>
              <a:buClrTx/>
              <a:buFontTx/>
              <a:buNone/>
            </a:pPr>
            <a:r>
              <a:rPr lang="en-US" altLang="ko-KR" sz="1200" dirty="0" smtClean="0">
                <a:latin typeface="Garamond" pitchFamily="18" charset="0"/>
                <a:ea typeface="Gulim" pitchFamily="34" charset="-127"/>
              </a:rPr>
              <a:t>We believe that God</a:t>
            </a:r>
            <a:r>
              <a:rPr lang="en-US" altLang="ko-KR" sz="1200" dirty="0" smtClean="0">
                <a:latin typeface="Textile" charset="0"/>
                <a:ea typeface="Gulim" pitchFamily="34" charset="-127"/>
              </a:rPr>
              <a:t>’</a:t>
            </a:r>
            <a:r>
              <a:rPr lang="en-US" altLang="ko-KR" sz="1200" dirty="0" smtClean="0">
                <a:latin typeface="Garamond" pitchFamily="18" charset="0"/>
                <a:ea typeface="Gulim" pitchFamily="34" charset="-127"/>
              </a:rPr>
              <a:t>s work in the world, through all religions, is culminating today in the perfection of marriage. </a:t>
            </a:r>
          </a:p>
          <a:p>
            <a:pPr>
              <a:spcBef>
                <a:spcPct val="0"/>
              </a:spcBef>
              <a:buClrTx/>
              <a:buFontTx/>
              <a:buNone/>
            </a:pPr>
            <a:endParaRPr lang="en-US" altLang="ko-KR" sz="1200" dirty="0" smtClean="0">
              <a:latin typeface="Garamond" pitchFamily="18" charset="0"/>
              <a:ea typeface="Gulim" pitchFamily="34" charset="-127"/>
            </a:endParaRPr>
          </a:p>
          <a:p>
            <a:pPr marL="568325" indent="-568325">
              <a:lnSpc>
                <a:spcPct val="80000"/>
              </a:lnSpc>
              <a:spcAft>
                <a:spcPct val="20000"/>
              </a:spcAft>
              <a:buClr>
                <a:srgbClr val="FFCC99"/>
              </a:buClr>
              <a:buFont typeface="Wingdings" pitchFamily="2" charset="2"/>
              <a:buNone/>
              <a:defRPr/>
            </a:pPr>
            <a:r>
              <a:rPr lang="en-US" altLang="ko-KR" sz="1200" dirty="0" smtClean="0">
                <a:latin typeface="Garamond" pitchFamily="18" charset="0"/>
                <a:ea typeface="Gulim" pitchFamily="34" charset="-127"/>
              </a:rPr>
              <a:t>In addition, secular scholars are realizing that marriage and family life are indeed essential to human happiness, </a:t>
            </a:r>
          </a:p>
          <a:p>
            <a:pPr marL="568325" indent="-568325">
              <a:lnSpc>
                <a:spcPct val="80000"/>
              </a:lnSpc>
              <a:spcAft>
                <a:spcPct val="20000"/>
              </a:spcAft>
              <a:buClr>
                <a:srgbClr val="FFCC99"/>
              </a:buClr>
              <a:buFont typeface="Wingdings" pitchFamily="2" charset="2"/>
              <a:buNone/>
              <a:defRPr/>
            </a:pPr>
            <a:r>
              <a:rPr lang="en-US" altLang="ko-KR" sz="1200" dirty="0" smtClean="0">
                <a:latin typeface="Garamond" pitchFamily="18" charset="0"/>
                <a:ea typeface="Gulim" pitchFamily="34" charset="-127"/>
              </a:rPr>
              <a:t>peace and prosperity. </a:t>
            </a:r>
            <a:r>
              <a:rPr lang="en-US" altLang="ko-KR" sz="1200" dirty="0" smtClean="0">
                <a:latin typeface="Tw Cen MT" pitchFamily="34" charset="0"/>
              </a:rPr>
              <a:t>And through the</a:t>
            </a:r>
            <a:r>
              <a:rPr lang="en-US" altLang="ko-KR" sz="1200" baseline="0" dirty="0" smtClean="0">
                <a:latin typeface="Tw Cen MT" pitchFamily="34" charset="0"/>
              </a:rPr>
              <a:t> </a:t>
            </a:r>
            <a:r>
              <a:rPr lang="en-US" altLang="ko-KR" sz="1200" dirty="0" smtClean="0">
                <a:latin typeface="Tw Cen MT" pitchFamily="34" charset="0"/>
              </a:rPr>
              <a:t>family language, culture, ethics, and core values are transmitted.   </a:t>
            </a:r>
          </a:p>
          <a:p>
            <a:pPr marL="568325" indent="-568325">
              <a:lnSpc>
                <a:spcPct val="80000"/>
              </a:lnSpc>
              <a:spcAft>
                <a:spcPct val="20000"/>
              </a:spcAft>
              <a:buClr>
                <a:srgbClr val="FFCC99"/>
              </a:buClr>
              <a:buFont typeface="Wingdings" pitchFamily="2" charset="2"/>
              <a:buNone/>
              <a:defRPr/>
            </a:pPr>
            <a:endParaRPr lang="en-US" altLang="ko-KR" sz="1200" dirty="0" smtClean="0">
              <a:latin typeface="Tw Cen MT" pitchFamily="34" charset="0"/>
            </a:endParaRPr>
          </a:p>
          <a:p>
            <a:pPr marL="568325" indent="-568325">
              <a:lnSpc>
                <a:spcPct val="80000"/>
              </a:lnSpc>
              <a:spcAft>
                <a:spcPct val="20000"/>
              </a:spcAft>
              <a:buClr>
                <a:srgbClr val="FFCC99"/>
              </a:buClr>
              <a:buFont typeface="Wingdings" pitchFamily="2" charset="2"/>
              <a:buNone/>
              <a:defRPr/>
            </a:pPr>
            <a:r>
              <a:rPr lang="en-US" altLang="ko-KR" sz="1200" dirty="0" smtClean="0">
                <a:latin typeface="Tw Cen MT" pitchFamily="34" charset="0"/>
              </a:rPr>
              <a:t>And it is in the family that</a:t>
            </a:r>
            <a:r>
              <a:rPr lang="en-US" altLang="ko-KR" sz="1200" baseline="0" dirty="0" smtClean="0">
                <a:latin typeface="Tw Cen MT" pitchFamily="34" charset="0"/>
              </a:rPr>
              <a:t> we learn to </a:t>
            </a:r>
            <a:r>
              <a:rPr lang="en-US" altLang="ko-KR" sz="1200" dirty="0" smtClean="0">
                <a:latin typeface="Tw Cen MT" pitchFamily="34" charset="0"/>
              </a:rPr>
              <a:t>relate well</a:t>
            </a:r>
            <a:r>
              <a:rPr lang="en-US" altLang="ko-KR" sz="1200" baseline="0" dirty="0" smtClean="0">
                <a:latin typeface="Tw Cen MT" pitchFamily="34" charset="0"/>
              </a:rPr>
              <a:t> </a:t>
            </a:r>
            <a:r>
              <a:rPr lang="en-US" altLang="ko-KR" sz="1200" dirty="0" smtClean="0">
                <a:latin typeface="Tw Cen MT" pitchFamily="34" charset="0"/>
              </a:rPr>
              <a:t>with brothers and sisters.</a:t>
            </a:r>
            <a:r>
              <a:rPr lang="en-US" altLang="ko-KR" sz="1200" baseline="0" dirty="0" smtClean="0">
                <a:latin typeface="Tw Cen MT" pitchFamily="34" charset="0"/>
              </a:rPr>
              <a:t>  These same skills extend to</a:t>
            </a:r>
          </a:p>
          <a:p>
            <a:pPr marL="568325" indent="-568325">
              <a:lnSpc>
                <a:spcPct val="80000"/>
              </a:lnSpc>
              <a:spcAft>
                <a:spcPct val="20000"/>
              </a:spcAft>
              <a:buClr>
                <a:srgbClr val="FFCC99"/>
              </a:buClr>
              <a:buFont typeface="Wingdings" pitchFamily="2" charset="2"/>
              <a:buNone/>
              <a:defRPr/>
            </a:pPr>
            <a:r>
              <a:rPr lang="en-US" altLang="ko-KR" sz="1200" baseline="0" dirty="0" smtClean="0">
                <a:latin typeface="Tw Cen MT" pitchFamily="34" charset="0"/>
              </a:rPr>
              <a:t>relating well with those </a:t>
            </a:r>
            <a:r>
              <a:rPr lang="en-US" altLang="ko-KR" sz="1200" dirty="0" smtClean="0">
                <a:latin typeface="Tw Cen MT" pitchFamily="34" charset="0"/>
              </a:rPr>
              <a:t>outside the family. </a:t>
            </a:r>
          </a:p>
          <a:p>
            <a:pPr marL="568325" indent="-568325">
              <a:lnSpc>
                <a:spcPct val="80000"/>
              </a:lnSpc>
              <a:spcAft>
                <a:spcPct val="20000"/>
              </a:spcAft>
              <a:buClr>
                <a:srgbClr val="FFCC99"/>
              </a:buClr>
              <a:buFont typeface="Wingdings" pitchFamily="2" charset="2"/>
              <a:buNone/>
              <a:defRPr/>
            </a:pPr>
            <a:endParaRPr lang="en-US" altLang="ko-KR" sz="1200" dirty="0" smtClean="0">
              <a:latin typeface="Tw Cen MT" pitchFamily="34" charset="0"/>
            </a:endParaRPr>
          </a:p>
          <a:p>
            <a:pPr marL="568325" indent="-568325">
              <a:lnSpc>
                <a:spcPct val="80000"/>
              </a:lnSpc>
              <a:spcAft>
                <a:spcPct val="20000"/>
              </a:spcAft>
              <a:buClr>
                <a:srgbClr val="FFCC99"/>
              </a:buClr>
              <a:buFont typeface="Wingdings" pitchFamily="2" charset="2"/>
              <a:buNone/>
              <a:defRPr/>
            </a:pPr>
            <a:r>
              <a:rPr lang="en-US" altLang="ko-KR" sz="1200" dirty="0" smtClean="0">
                <a:latin typeface="Tw Cen MT" pitchFamily="34" charset="0"/>
              </a:rPr>
              <a:t>Most importantly, it is within the family that children experience unconditional love from their parents.   </a:t>
            </a:r>
          </a:p>
          <a:p>
            <a:pPr marL="568325" indent="-568325">
              <a:lnSpc>
                <a:spcPct val="80000"/>
              </a:lnSpc>
              <a:spcAft>
                <a:spcPct val="20000"/>
              </a:spcAft>
              <a:buClr>
                <a:srgbClr val="FFCC99"/>
              </a:buClr>
              <a:buFont typeface="Wingdings" pitchFamily="2" charset="2"/>
              <a:buNone/>
              <a:defRPr/>
            </a:pPr>
            <a:r>
              <a:rPr lang="en-US" altLang="ko-KR" sz="1200" dirty="0" smtClean="0">
                <a:latin typeface="Tw Cen MT" pitchFamily="34" charset="0"/>
              </a:rPr>
              <a:t>And parents experience the heart of God</a:t>
            </a:r>
            <a:r>
              <a:rPr lang="en-US" altLang="ko-KR" sz="1200" baseline="0" dirty="0" smtClean="0">
                <a:latin typeface="Tw Cen MT" pitchFamily="34" charset="0"/>
              </a:rPr>
              <a:t>, </a:t>
            </a:r>
            <a:r>
              <a:rPr lang="en-US" altLang="ko-KR" sz="1200" dirty="0" smtClean="0">
                <a:latin typeface="Tw Cen MT" pitchFamily="34" charset="0"/>
              </a:rPr>
              <a:t>our Heavenly Parent.</a:t>
            </a:r>
          </a:p>
          <a:p>
            <a:pPr>
              <a:spcBef>
                <a:spcPct val="0"/>
              </a:spcBef>
              <a:buClrTx/>
              <a:buFontTx/>
              <a:buNone/>
            </a:pPr>
            <a:endParaRPr lang="en-US" altLang="ko-KR" sz="1200" dirty="0" smtClean="0">
              <a:latin typeface="Garamond" pitchFamily="18" charset="0"/>
              <a:ea typeface="Gulim" pitchFamily="34" charset="-127"/>
            </a:endParaRPr>
          </a:p>
          <a:p>
            <a:pPr>
              <a:spcBef>
                <a:spcPct val="0"/>
              </a:spcBef>
              <a:buClrTx/>
              <a:buFontTx/>
              <a:buNone/>
            </a:pPr>
            <a:endParaRPr lang="en-US" altLang="ko-KR" sz="1200" dirty="0" smtClean="0">
              <a:latin typeface="Garamond" pitchFamily="18" charset="0"/>
              <a:ea typeface="Gulim" pitchFamily="34" charset="-127"/>
            </a:endParaRPr>
          </a:p>
          <a:p>
            <a:pPr>
              <a:spcBef>
                <a:spcPct val="0"/>
              </a:spcBef>
              <a:buClrTx/>
              <a:buFontTx/>
              <a:buNone/>
            </a:pPr>
            <a:endParaRPr lang="en-US" altLang="ko-KR" sz="1200" dirty="0">
              <a:latin typeface="Garamond" pitchFamily="18" charset="0"/>
              <a:ea typeface="Gulim" pitchFamily="34" charset="-127"/>
            </a:endParaRPr>
          </a:p>
        </p:txBody>
      </p:sp>
      <p:sp>
        <p:nvSpPr>
          <p:cNvPr id="29700"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2B5C490D-1496-49CC-90E1-6E87ECA34012}"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29701"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276F1910-9B32-4C9B-9E55-78633A291541}" type="slidenum">
              <a:rPr lang="zh-CN" altLang="en-US" sz="1100" b="1">
                <a:latin typeface="Times New Roman" pitchFamily="18" charset="0"/>
              </a:rPr>
              <a:pPr algn="r" defTabSz="859913"/>
              <a:t>11</a:t>
            </a:fld>
            <a:endParaRPr lang="en-US" altLang="zh-CN" sz="1100" b="1" dirty="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solidFill>
            <a:srgbClr val="FFFFFF"/>
          </a:solidFill>
          <a:ln>
            <a:solidFill>
              <a:srgbClr val="000000"/>
            </a:solidFill>
          </a:ln>
        </p:spPr>
        <p:txBody>
          <a:bodyPr/>
          <a:lstStyle/>
          <a:p>
            <a:endParaRPr lang="en-US" smtClean="0"/>
          </a:p>
        </p:txBody>
      </p:sp>
      <p:sp>
        <p:nvSpPr>
          <p:cNvPr id="31748"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8FF10D36-F8DB-471F-8B42-1475A4E6E62A}"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31749"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45D54849-6887-4C80-9B25-766F2997B70D}" type="slidenum">
              <a:rPr lang="zh-CN" altLang="en-US" sz="1100" b="1">
                <a:latin typeface="Times New Roman" pitchFamily="18" charset="0"/>
              </a:rPr>
              <a:pPr algn="r" defTabSz="859913"/>
              <a:t>12</a:t>
            </a:fld>
            <a:endParaRPr lang="en-US" altLang="zh-CN" sz="1100" b="1"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solidFill>
            <a:srgbClr val="FFFFFF"/>
          </a:solidFill>
          <a:ln/>
        </p:spPr>
      </p:sp>
      <p:sp>
        <p:nvSpPr>
          <p:cNvPr id="35843" name="Notes Placeholder 2"/>
          <p:cNvSpPr>
            <a:spLocks noGrp="1"/>
          </p:cNvSpPr>
          <p:nvPr>
            <p:ph type="body" idx="1"/>
          </p:nvPr>
        </p:nvSpPr>
        <p:spPr>
          <a:solidFill>
            <a:srgbClr val="FFFFFF"/>
          </a:solidFill>
          <a:ln>
            <a:solidFill>
              <a:srgbClr val="000000"/>
            </a:solidFill>
          </a:ln>
        </p:spPr>
        <p:txBody>
          <a:bodyPr/>
          <a:lstStyle/>
          <a:p>
            <a:endParaRPr lang="en-US" dirty="0" smtClean="0"/>
          </a:p>
        </p:txBody>
      </p:sp>
      <p:sp>
        <p:nvSpPr>
          <p:cNvPr id="35844"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84025512-56FD-47DF-B428-9A9AF6786449}"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35845"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184A36C5-6068-4174-8F1B-C5FFEEF1F123}" type="slidenum">
              <a:rPr lang="zh-CN" altLang="en-US" sz="1100" b="1">
                <a:latin typeface="Times New Roman" pitchFamily="18" charset="0"/>
              </a:rPr>
              <a:pPr algn="r" defTabSz="859913"/>
              <a:t>13</a:t>
            </a:fld>
            <a:endParaRPr lang="en-US" altLang="zh-CN" sz="1100" b="1" dirty="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solidFill>
            <a:srgbClr val="FFFFFF"/>
          </a:solidFill>
          <a:ln/>
        </p:spPr>
      </p:sp>
      <p:sp>
        <p:nvSpPr>
          <p:cNvPr id="34819" name="Notes Placeholder 2"/>
          <p:cNvSpPr>
            <a:spLocks noGrp="1"/>
          </p:cNvSpPr>
          <p:nvPr>
            <p:ph type="body" idx="1"/>
          </p:nvPr>
        </p:nvSpPr>
        <p:spPr>
          <a:solidFill>
            <a:srgbClr val="FFFFFF"/>
          </a:solidFill>
          <a:ln>
            <a:solidFill>
              <a:srgbClr val="000000"/>
            </a:solidFill>
          </a:ln>
        </p:spPr>
        <p:txBody>
          <a:bodyPr/>
          <a:lstStyle/>
          <a:p>
            <a:r>
              <a:rPr lang="en-US" dirty="0" smtClean="0"/>
              <a:t>In</a:t>
            </a:r>
            <a:r>
              <a:rPr lang="en-US" baseline="0" dirty="0" smtClean="0"/>
              <a:t> the Bhagavad-Gita, during a battlefield discourse between Krishna and </a:t>
            </a:r>
            <a:r>
              <a:rPr lang="en-US" baseline="0" dirty="0" err="1" smtClean="0"/>
              <a:t>Arjuna</a:t>
            </a:r>
            <a:r>
              <a:rPr lang="en-US" baseline="0" dirty="0" smtClean="0"/>
              <a:t>, we learn….</a:t>
            </a:r>
            <a:endParaRPr lang="en-US" dirty="0" smtClean="0"/>
          </a:p>
        </p:txBody>
      </p:sp>
      <p:sp>
        <p:nvSpPr>
          <p:cNvPr id="34820"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A20158F1-C52A-480A-90B7-CF2F5FAD5F63}"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34821"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2171FE8D-125B-4BF6-8C38-C6EC2BCC1B5E}" type="slidenum">
              <a:rPr lang="zh-CN" altLang="en-US" sz="1100" b="1">
                <a:latin typeface="Times New Roman" pitchFamily="18" charset="0"/>
              </a:rPr>
              <a:pPr algn="r" defTabSz="859913"/>
              <a:t>14</a:t>
            </a:fld>
            <a:endParaRPr lang="en-US" altLang="zh-CN" sz="1100" b="1"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solidFill>
            <a:srgbClr val="FFFFFF"/>
          </a:solidFill>
          <a:ln/>
        </p:spPr>
      </p:sp>
      <p:sp>
        <p:nvSpPr>
          <p:cNvPr id="35843" name="Notes Placeholder 2"/>
          <p:cNvSpPr>
            <a:spLocks noGrp="1"/>
          </p:cNvSpPr>
          <p:nvPr>
            <p:ph type="body" idx="1"/>
          </p:nvPr>
        </p:nvSpPr>
        <p:spPr>
          <a:solidFill>
            <a:srgbClr val="FFFFFF"/>
          </a:solidFill>
          <a:ln>
            <a:solidFill>
              <a:srgbClr val="000000"/>
            </a:solidFill>
          </a:ln>
        </p:spPr>
        <p:txBody>
          <a:bodyPr/>
          <a:lstStyle/>
          <a:p>
            <a:endParaRPr lang="en-US" dirty="0" smtClean="0"/>
          </a:p>
        </p:txBody>
      </p:sp>
      <p:sp>
        <p:nvSpPr>
          <p:cNvPr id="35844"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84025512-56FD-47DF-B428-9A9AF6786449}"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35845"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184A36C5-6068-4174-8F1B-C5FFEEF1F123}" type="slidenum">
              <a:rPr lang="zh-CN" altLang="en-US" sz="1100" b="1">
                <a:latin typeface="Times New Roman" pitchFamily="18" charset="0"/>
              </a:rPr>
              <a:pPr algn="r" defTabSz="859913"/>
              <a:t>15</a:t>
            </a:fld>
            <a:endParaRPr lang="en-US" altLang="zh-CN" sz="1100" b="1" dirty="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solidFill>
            <a:srgbClr val="FFFFFF"/>
          </a:solidFill>
          <a:ln/>
        </p:spPr>
      </p:sp>
      <p:sp>
        <p:nvSpPr>
          <p:cNvPr id="29699" name="Notes Placeholder 2"/>
          <p:cNvSpPr>
            <a:spLocks noGrp="1"/>
          </p:cNvSpPr>
          <p:nvPr>
            <p:ph type="body" idx="1"/>
          </p:nvPr>
        </p:nvSpPr>
        <p:spPr>
          <a:solidFill>
            <a:srgbClr val="FFFFFF"/>
          </a:solidFill>
          <a:ln>
            <a:solidFill>
              <a:srgbClr val="000000"/>
            </a:solidFill>
          </a:ln>
        </p:spPr>
        <p:txBody>
          <a:bodyPr/>
          <a:lstStyle/>
          <a:p>
            <a:pPr>
              <a:spcBef>
                <a:spcPct val="0"/>
              </a:spcBef>
              <a:buClrTx/>
              <a:buFontTx/>
              <a:buNone/>
            </a:pPr>
            <a:r>
              <a:rPr lang="en-US" altLang="ko-KR" sz="1200" dirty="0" smtClean="0">
                <a:latin typeface="Garamond" pitchFamily="18" charset="0"/>
                <a:ea typeface="Gulim" pitchFamily="34" charset="-127"/>
              </a:rPr>
              <a:t>For God to be a God of Love,</a:t>
            </a:r>
            <a:r>
              <a:rPr lang="en-US" altLang="ko-KR" sz="1200" baseline="0" dirty="0" smtClean="0">
                <a:latin typeface="Garamond" pitchFamily="18" charset="0"/>
                <a:ea typeface="Gulim" pitchFamily="34" charset="-127"/>
              </a:rPr>
              <a:t> he needs an object of his love.  He gave us families so that we can learn to love </a:t>
            </a:r>
            <a:r>
              <a:rPr lang="en-US" altLang="ko-KR" sz="1200" baseline="0" smtClean="0">
                <a:latin typeface="Garamond" pitchFamily="18" charset="0"/>
                <a:ea typeface="Gulim" pitchFamily="34" charset="-127"/>
              </a:rPr>
              <a:t>and experience his love for us. </a:t>
            </a:r>
            <a:endParaRPr lang="en-US" altLang="ko-KR" sz="1200" dirty="0">
              <a:latin typeface="Garamond" pitchFamily="18" charset="0"/>
              <a:ea typeface="Gulim" pitchFamily="34" charset="-127"/>
            </a:endParaRPr>
          </a:p>
        </p:txBody>
      </p:sp>
      <p:sp>
        <p:nvSpPr>
          <p:cNvPr id="29700"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2B5C490D-1496-49CC-90E1-6E87ECA34012}"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29701"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276F1910-9B32-4C9B-9E55-78633A291541}" type="slidenum">
              <a:rPr lang="zh-CN" altLang="en-US" sz="1100" b="1">
                <a:latin typeface="Times New Roman" pitchFamily="18" charset="0"/>
              </a:rPr>
              <a:pPr algn="r" defTabSz="859913"/>
              <a:t>16</a:t>
            </a:fld>
            <a:endParaRPr lang="en-US" altLang="zh-CN" sz="1100" b="1" dirty="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4588" y="687388"/>
            <a:ext cx="4572000" cy="3429000"/>
          </a:xfrm>
          <a:solidFill>
            <a:srgbClr val="FFFFFF"/>
          </a:solidFill>
          <a:ln/>
        </p:spPr>
      </p:sp>
      <p:sp>
        <p:nvSpPr>
          <p:cNvPr id="28675" name="Rectangle 3"/>
          <p:cNvSpPr>
            <a:spLocks noGrp="1" noChangeArrowheads="1"/>
          </p:cNvSpPr>
          <p:nvPr>
            <p:ph type="body" idx="1"/>
          </p:nvPr>
        </p:nvSpPr>
        <p:spPr>
          <a:xfrm>
            <a:off x="916264" y="4342464"/>
            <a:ext cx="5025473" cy="4114487"/>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4035" name="Rectangle 3"/>
          <p:cNvSpPr>
            <a:spLocks noGrp="1" noChangeArrowheads="1"/>
          </p:cNvSpPr>
          <p:nvPr>
            <p:ph type="body" idx="1"/>
          </p:nvPr>
        </p:nvSpPr>
        <p:spPr>
          <a:xfrm>
            <a:off x="914711" y="4342464"/>
            <a:ext cx="5028579" cy="4117610"/>
          </a:xfrm>
          <a:solidFill>
            <a:srgbClr val="FFFFFF"/>
          </a:solidFill>
          <a:ln>
            <a:solidFill>
              <a:srgbClr val="000000"/>
            </a:solidFill>
          </a:ln>
        </p:spPr>
        <p:txBody>
          <a:bodyPr/>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4035" name="Rectangle 3"/>
          <p:cNvSpPr>
            <a:spLocks noGrp="1" noChangeArrowheads="1"/>
          </p:cNvSpPr>
          <p:nvPr>
            <p:ph type="body" idx="1"/>
          </p:nvPr>
        </p:nvSpPr>
        <p:spPr>
          <a:xfrm>
            <a:off x="914711" y="4342464"/>
            <a:ext cx="5028579" cy="4117610"/>
          </a:xfrm>
          <a:solidFill>
            <a:srgbClr val="FFFFFF"/>
          </a:solidFill>
          <a:ln>
            <a:solidFill>
              <a:srgbClr val="000000"/>
            </a:solidFill>
          </a:ln>
        </p:spPr>
        <p:txBody>
          <a:bodyPr/>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4588" y="687388"/>
            <a:ext cx="4572000" cy="3429000"/>
          </a:xfrm>
          <a:solidFill>
            <a:srgbClr val="FFFFFF"/>
          </a:solidFill>
          <a:ln/>
        </p:spPr>
      </p:sp>
      <p:sp>
        <p:nvSpPr>
          <p:cNvPr id="28675" name="Rectangle 3"/>
          <p:cNvSpPr>
            <a:spLocks noGrp="1" noChangeArrowheads="1"/>
          </p:cNvSpPr>
          <p:nvPr>
            <p:ph type="body" idx="1"/>
          </p:nvPr>
        </p:nvSpPr>
        <p:spPr>
          <a:xfrm>
            <a:off x="916264" y="4342464"/>
            <a:ext cx="5025473" cy="4114487"/>
          </a:xfrm>
          <a:solidFill>
            <a:srgbClr val="FFFFFF"/>
          </a:solidFill>
          <a:ln>
            <a:solidFill>
              <a:srgbClr val="000000"/>
            </a:solidFill>
          </a:ln>
        </p:spPr>
        <p:txBody>
          <a:bodyPr lIns="84245" tIns="42123" rIns="84245" bIns="42123"/>
          <a:lstStyle/>
          <a:p>
            <a:pPr>
              <a:spcBef>
                <a:spcPct val="0"/>
              </a:spcBef>
              <a:buClrTx/>
              <a:buFontTx/>
              <a:buNone/>
            </a:pPr>
            <a:r>
              <a:rPr lang="en-US" altLang="ko-KR" sz="1800" dirty="0" smtClean="0">
                <a:latin typeface="Garamond" pitchFamily="18" charset="0"/>
                <a:ea typeface="Gulim" pitchFamily="34" charset="-127"/>
              </a:rPr>
              <a:t>The primary ministry of Reverend Sun </a:t>
            </a:r>
            <a:r>
              <a:rPr lang="en-US" altLang="ko-KR" sz="1800" dirty="0" err="1" smtClean="0">
                <a:latin typeface="Garamond" pitchFamily="18" charset="0"/>
                <a:ea typeface="Gulim" pitchFamily="34" charset="-127"/>
              </a:rPr>
              <a:t>Myung</a:t>
            </a:r>
            <a:r>
              <a:rPr lang="en-US" altLang="ko-KR" sz="1800" dirty="0" smtClean="0">
                <a:latin typeface="Garamond" pitchFamily="18" charset="0"/>
                <a:ea typeface="Gulim" pitchFamily="34" charset="-127"/>
              </a:rPr>
              <a:t> Moon and Dr. </a:t>
            </a:r>
            <a:r>
              <a:rPr lang="en-US" altLang="ko-KR" sz="1800" dirty="0" err="1" smtClean="0">
                <a:latin typeface="Garamond" pitchFamily="18" charset="0"/>
                <a:ea typeface="Gulim" pitchFamily="34" charset="-127"/>
              </a:rPr>
              <a:t>Hak</a:t>
            </a:r>
            <a:r>
              <a:rPr lang="en-US" altLang="ko-KR" sz="1800" dirty="0" smtClean="0">
                <a:latin typeface="Garamond" pitchFamily="18" charset="0"/>
                <a:ea typeface="Gulim" pitchFamily="34" charset="-127"/>
              </a:rPr>
              <a:t> </a:t>
            </a:r>
            <a:r>
              <a:rPr lang="en-US" altLang="ko-KR" sz="1800" dirty="0" err="1" smtClean="0">
                <a:latin typeface="Garamond" pitchFamily="18" charset="0"/>
                <a:ea typeface="Gulim" pitchFamily="34" charset="-127"/>
              </a:rPr>
              <a:t>Ja</a:t>
            </a:r>
            <a:r>
              <a:rPr lang="en-US" altLang="ko-KR" sz="1800" dirty="0" smtClean="0">
                <a:latin typeface="Garamond" pitchFamily="18" charset="0"/>
                <a:ea typeface="Gulim" pitchFamily="34" charset="-127"/>
              </a:rPr>
              <a:t> Han Moon is the blessing of marriage. We believe that God</a:t>
            </a:r>
            <a:r>
              <a:rPr lang="en-US" altLang="ko-KR" sz="1800" dirty="0" smtClean="0">
                <a:latin typeface="Textile" charset="0"/>
                <a:ea typeface="Gulim" pitchFamily="34" charset="-127"/>
              </a:rPr>
              <a:t>’</a:t>
            </a:r>
            <a:r>
              <a:rPr lang="en-US" altLang="ko-KR" sz="1800" dirty="0" smtClean="0">
                <a:latin typeface="Garamond" pitchFamily="18" charset="0"/>
                <a:ea typeface="Gulim" pitchFamily="34" charset="-127"/>
              </a:rPr>
              <a:t>s work in the world, through all religions, is culminating today in the perfection of marriage. </a:t>
            </a:r>
          </a:p>
          <a:p>
            <a:pPr>
              <a:spcBef>
                <a:spcPct val="0"/>
              </a:spcBef>
              <a:buClrTx/>
              <a:buFontTx/>
              <a:buNone/>
            </a:pPr>
            <a:endParaRPr lang="en-US" altLang="ko-KR" sz="1800" dirty="0" smtClean="0">
              <a:latin typeface="Garamond" pitchFamily="18" charset="0"/>
              <a:ea typeface="Gulim" pitchFamily="34" charset="-127"/>
            </a:endParaRPr>
          </a:p>
          <a:p>
            <a:pPr>
              <a:spcBef>
                <a:spcPct val="0"/>
              </a:spcBef>
              <a:buClrTx/>
              <a:buFontTx/>
              <a:buNone/>
            </a:pPr>
            <a:r>
              <a:rPr lang="en-US" altLang="ko-KR" sz="1800" dirty="0" smtClean="0">
                <a:latin typeface="Garamond" pitchFamily="18" charset="0"/>
                <a:ea typeface="Gulim" pitchFamily="34" charset="-127"/>
              </a:rPr>
              <a:t>In addition, secular scholars are realizing that marriage and family life are indeed essential to human happiness, peace and prosperity. </a:t>
            </a:r>
          </a:p>
          <a:p>
            <a:pPr>
              <a:spcBef>
                <a:spcPct val="0"/>
              </a:spcBef>
              <a:buClrTx/>
              <a:buFontTx/>
              <a:buNone/>
            </a:pPr>
            <a:endParaRPr lang="en-US" altLang="ko-KR" sz="1800" dirty="0" smtClean="0">
              <a:latin typeface="Garamond" pitchFamily="18" charset="0"/>
              <a:ea typeface="Gulim" pitchFamily="34" charset="-127"/>
            </a:endParaRPr>
          </a:p>
          <a:p>
            <a:pPr>
              <a:spcBef>
                <a:spcPct val="0"/>
              </a:spcBef>
              <a:buClrTx/>
              <a:buFontTx/>
              <a:buNone/>
            </a:pPr>
            <a:r>
              <a:rPr lang="en-US" altLang="ko-KR" sz="1800" dirty="0" smtClean="0">
                <a:latin typeface="Garamond" pitchFamily="18" charset="0"/>
                <a:ea typeface="Gulim" pitchFamily="34" charset="-127"/>
              </a:rPr>
              <a:t>Let us explore some of Reverend Moon</a:t>
            </a:r>
            <a:r>
              <a:rPr lang="en-US" altLang="ko-KR" sz="1800" dirty="0" smtClean="0">
                <a:latin typeface="Textile" charset="0"/>
                <a:ea typeface="Gulim" pitchFamily="34" charset="-127"/>
              </a:rPr>
              <a:t>’</a:t>
            </a:r>
            <a:r>
              <a:rPr lang="en-US" altLang="ko-KR" sz="1800" dirty="0" smtClean="0">
                <a:latin typeface="Garamond" pitchFamily="18" charset="0"/>
                <a:ea typeface="Gulim" pitchFamily="34" charset="-127"/>
              </a:rPr>
              <a:t>s teachings and activities in this vital area. </a:t>
            </a:r>
          </a:p>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Most essential, then love, what kind, if mature unselfish, centered on God, representing yingyang of the universe, embodies God’s highest expression. Bonding of hormones, glue, single parents great, but societies that best raise their children, 2 parents, will thrive, produce children of secure, loved and loving, responsible, conscientious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Date Placeholder 3"/>
          <p:cNvSpPr>
            <a:spLocks noGrp="1"/>
          </p:cNvSpPr>
          <p:nvPr>
            <p:ph type="dt" sz="quarter" idx="1"/>
          </p:nvPr>
        </p:nvSpPr>
        <p:spPr>
          <a:noFill/>
        </p:spPr>
        <p:txBody>
          <a:bodyPr/>
          <a:lstStyle/>
          <a:p>
            <a:fld id="{662822B2-8855-40B0-B633-046F195C42A5}" type="datetime1">
              <a:rPr lang="zh-CN" altLang="en-US" smtClean="0"/>
              <a:pPr/>
              <a:t>2014/1/10</a:t>
            </a:fld>
            <a:endParaRPr lang="en-US" altLang="zh-CN" smtClean="0"/>
          </a:p>
        </p:txBody>
      </p:sp>
      <p:sp>
        <p:nvSpPr>
          <p:cNvPr id="43013" name="Slide Number Placeholder 4"/>
          <p:cNvSpPr>
            <a:spLocks noGrp="1"/>
          </p:cNvSpPr>
          <p:nvPr>
            <p:ph type="sldNum" sz="quarter" idx="5"/>
          </p:nvPr>
        </p:nvSpPr>
        <p:spPr>
          <a:noFill/>
        </p:spPr>
        <p:txBody>
          <a:bodyPr/>
          <a:lstStyle/>
          <a:p>
            <a:fld id="{556911D2-1CFA-4243-80F7-5354B5B68837}" type="slidenum">
              <a:rPr lang="zh-CN" altLang="en-US" smtClean="0"/>
              <a:pPr/>
              <a:t>22</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solidFill>
            <a:srgbClr val="FFFFFF"/>
          </a:solidFill>
          <a:ln/>
        </p:spPr>
      </p:sp>
      <p:sp>
        <p:nvSpPr>
          <p:cNvPr id="29699" name="Notes Placeholder 2"/>
          <p:cNvSpPr>
            <a:spLocks noGrp="1"/>
          </p:cNvSpPr>
          <p:nvPr>
            <p:ph type="body" idx="1"/>
          </p:nvPr>
        </p:nvSpPr>
        <p:spPr>
          <a:solidFill>
            <a:srgbClr val="FFFFFF"/>
          </a:solidFill>
          <a:ln>
            <a:solidFill>
              <a:srgbClr val="000000"/>
            </a:solidFill>
          </a:ln>
        </p:spPr>
        <p:txBody>
          <a:bodyPr/>
          <a:lstStyle/>
          <a:p>
            <a:pPr>
              <a:spcBef>
                <a:spcPct val="0"/>
              </a:spcBef>
              <a:buClrTx/>
              <a:buFontTx/>
              <a:buNone/>
            </a:pPr>
            <a:endParaRPr lang="en-US" altLang="ko-KR" sz="1200" dirty="0" smtClean="0">
              <a:latin typeface="Garamond" pitchFamily="18" charset="0"/>
              <a:ea typeface="Gulim" pitchFamily="34" charset="-127"/>
            </a:endParaRPr>
          </a:p>
          <a:p>
            <a:pPr>
              <a:spcBef>
                <a:spcPct val="0"/>
              </a:spcBef>
              <a:buClrTx/>
              <a:buFontTx/>
              <a:buNone/>
            </a:pPr>
            <a:r>
              <a:rPr lang="en-US" altLang="ko-KR" sz="1200" dirty="0" smtClean="0">
                <a:latin typeface="Garamond" pitchFamily="18" charset="0"/>
                <a:ea typeface="Gulim" pitchFamily="34" charset="-127"/>
              </a:rPr>
              <a:t>By</a:t>
            </a:r>
            <a:r>
              <a:rPr lang="en-US" altLang="ko-KR" sz="1200" baseline="0" dirty="0" smtClean="0">
                <a:latin typeface="Garamond" pitchFamily="18" charset="0"/>
                <a:ea typeface="Gulim" pitchFamily="34" charset="-127"/>
              </a:rPr>
              <a:t> the fall, man was brought under the false fatherhood of Satan.  Man changed fathers.  We left our true father, God, and united with the false father, Satan.  The first man and woman became children of Satan.  Under the false fatherhood of Satan, Adam and Eve united unlawfully as a couple without God’s Blessing or permission.  And when they multiplied children, they all came under the same false father.  They were all born as the children of sin, not children of god.  Therefore, the multiplication of sinful children from one generation to another has brought about this fallen, sinful world.</a:t>
            </a:r>
          </a:p>
          <a:p>
            <a:pPr>
              <a:spcBef>
                <a:spcPct val="0"/>
              </a:spcBef>
              <a:buClrTx/>
              <a:buFontTx/>
              <a:buNone/>
            </a:pPr>
            <a:endParaRPr lang="en-US" altLang="ko-KR" sz="1200" baseline="0" dirty="0" smtClean="0">
              <a:latin typeface="Garamond" pitchFamily="18" charset="0"/>
              <a:ea typeface="Gulim" pitchFamily="34" charset="-127"/>
            </a:endParaRPr>
          </a:p>
          <a:p>
            <a:pPr>
              <a:spcBef>
                <a:spcPct val="0"/>
              </a:spcBef>
              <a:buClrTx/>
              <a:buFontTx/>
              <a:buNone/>
            </a:pPr>
            <a:endParaRPr lang="en-US" altLang="ko-KR" sz="1200" dirty="0">
              <a:latin typeface="Garamond" pitchFamily="18" charset="0"/>
              <a:ea typeface="Gulim" pitchFamily="34" charset="-127"/>
            </a:endParaRPr>
          </a:p>
        </p:txBody>
      </p:sp>
      <p:sp>
        <p:nvSpPr>
          <p:cNvPr id="29700"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2B5C490D-1496-49CC-90E1-6E87ECA34012}"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29701"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276F1910-9B32-4C9B-9E55-78633A291541}" type="slidenum">
              <a:rPr lang="zh-CN" altLang="en-US" sz="1100" b="1">
                <a:latin typeface="Times New Roman" pitchFamily="18" charset="0"/>
              </a:rPr>
              <a:pPr algn="r" defTabSz="859913"/>
              <a:t>26</a:t>
            </a:fld>
            <a:endParaRPr lang="en-US" altLang="zh-CN" sz="1100" b="1" dirty="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aseline="0" dirty="0" smtClean="0">
                <a:latin typeface="Garamond" pitchFamily="18" charset="0"/>
                <a:ea typeface="Gulim" pitchFamily="34" charset="-127"/>
              </a:rPr>
              <a:t>Because God is not at the center, this is a world of sin, a world of mistrust, a world of crime, a world of war.  And we, the nations and societies of this world, can destroy each other and feel no pain.  This is the kingdom of hell on earth.</a:t>
            </a:r>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27</a:t>
            </a:fld>
            <a:endParaRPr lang="en-US"/>
          </a:p>
        </p:txBody>
      </p:sp>
    </p:spTree>
    <p:extLst>
      <p:ext uri="{BB962C8B-B14F-4D97-AF65-F5344CB8AC3E}">
        <p14:creationId xmlns:p14="http://schemas.microsoft.com/office/powerpoint/2010/main" val="100337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guidance</a:t>
            </a:r>
            <a:r>
              <a:rPr lang="en-US" baseline="0" dirty="0" smtClean="0"/>
              <a:t> that Father Moon gave a group of pastors just like you many years ago…to understand the fundamental importance of the lineage, the new seed.</a:t>
            </a:r>
          </a:p>
          <a:p>
            <a:r>
              <a:rPr lang="en-US" baseline="0" dirty="0" smtClean="0"/>
              <a:t>The clues are all there in the Bible…</a:t>
            </a:r>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28</a:t>
            </a:fld>
            <a:endParaRPr lang="en-US"/>
          </a:p>
        </p:txBody>
      </p:sp>
    </p:spTree>
    <p:extLst>
      <p:ext uri="{BB962C8B-B14F-4D97-AF65-F5344CB8AC3E}">
        <p14:creationId xmlns:p14="http://schemas.microsoft.com/office/powerpoint/2010/main" val="2706936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ask people what they know about Father and Mother Moon – if anything at all – they might answer “Mass Weddings” like this one in 1992</a:t>
            </a:r>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29</a:t>
            </a:fld>
            <a:endParaRPr lang="en-US"/>
          </a:p>
        </p:txBody>
      </p:sp>
    </p:spTree>
    <p:extLst>
      <p:ext uri="{BB962C8B-B14F-4D97-AF65-F5344CB8AC3E}">
        <p14:creationId xmlns:p14="http://schemas.microsoft.com/office/powerpoint/2010/main" val="109495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family</a:t>
            </a:r>
            <a:r>
              <a:rPr lang="en-US" baseline="0" dirty="0" smtClean="0"/>
              <a:t> is in serious trouble these days. There are all kinds of explanations available:</a:t>
            </a:r>
          </a:p>
          <a:p>
            <a:r>
              <a:rPr lang="en-US" baseline="0" dirty="0" smtClean="0"/>
              <a:t>Social – environmental – economic – biological – spiritual.  </a:t>
            </a:r>
            <a:r>
              <a:rPr lang="en-US" dirty="0" smtClean="0"/>
              <a:t>The</a:t>
            </a:r>
            <a:r>
              <a:rPr lang="en-US" baseline="0" dirty="0" smtClean="0"/>
              <a:t> marriage is being redefined.</a:t>
            </a:r>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3</a:t>
            </a:fld>
            <a:endParaRPr lang="en-US"/>
          </a:p>
        </p:txBody>
      </p:sp>
    </p:spTree>
    <p:extLst>
      <p:ext uri="{BB962C8B-B14F-4D97-AF65-F5344CB8AC3E}">
        <p14:creationId xmlns:p14="http://schemas.microsoft.com/office/powerpoint/2010/main" val="1005129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The</a:t>
            </a:r>
            <a:r>
              <a:rPr lang="en-US" baseline="0" dirty="0" smtClean="0"/>
              <a:t> Blessing Movement started over 50 years ago</a:t>
            </a:r>
            <a:endParaRPr lang="en-US" dirty="0" smtClean="0"/>
          </a:p>
        </p:txBody>
      </p:sp>
      <p:sp>
        <p:nvSpPr>
          <p:cNvPr id="48132" name="Date Placeholder 3"/>
          <p:cNvSpPr>
            <a:spLocks noGrp="1"/>
          </p:cNvSpPr>
          <p:nvPr>
            <p:ph type="dt" sz="quarter" idx="1"/>
          </p:nvPr>
        </p:nvSpPr>
        <p:spPr>
          <a:noFill/>
        </p:spPr>
        <p:txBody>
          <a:bodyPr/>
          <a:lstStyle/>
          <a:p>
            <a:fld id="{E2985A87-9E31-4281-9185-BBB52F91B42F}" type="datetime1">
              <a:rPr lang="zh-CN" altLang="en-US" smtClean="0"/>
              <a:pPr/>
              <a:t>2014/1/10</a:t>
            </a:fld>
            <a:endParaRPr lang="en-US" altLang="zh-CN" smtClean="0"/>
          </a:p>
        </p:txBody>
      </p:sp>
      <p:sp>
        <p:nvSpPr>
          <p:cNvPr id="48133" name="Slide Number Placeholder 4"/>
          <p:cNvSpPr>
            <a:spLocks noGrp="1"/>
          </p:cNvSpPr>
          <p:nvPr>
            <p:ph type="sldNum" sz="quarter" idx="5"/>
          </p:nvPr>
        </p:nvSpPr>
        <p:spPr>
          <a:noFill/>
        </p:spPr>
        <p:txBody>
          <a:bodyPr/>
          <a:lstStyle/>
          <a:p>
            <a:fld id="{AFB19605-F467-465F-8BF8-DF23AAA66317}" type="slidenum">
              <a:rPr lang="zh-CN" altLang="en-US" smtClean="0"/>
              <a:pPr/>
              <a:t>30</a:t>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t>Has expanded</a:t>
            </a:r>
            <a:r>
              <a:rPr lang="en-US" baseline="0" dirty="0" smtClean="0"/>
              <a:t> to include religious leaders from all faith communities.  If you look carefully you can see Archbishop Stallings and his </a:t>
            </a:r>
            <a:r>
              <a:rPr lang="en-US" baseline="0" dirty="0" err="1" smtClean="0"/>
              <a:t>briide</a:t>
            </a:r>
            <a:r>
              <a:rPr lang="en-US" baseline="0" dirty="0" smtClean="0"/>
              <a:t> on Rev. and Mrs. Moon’s right side.  To their left is Archbishop </a:t>
            </a:r>
            <a:r>
              <a:rPr lang="en-US" baseline="0" dirty="0" err="1" smtClean="0"/>
              <a:t>Milingo</a:t>
            </a:r>
            <a:r>
              <a:rPr lang="en-US" baseline="0" dirty="0" smtClean="0"/>
              <a:t>, and Pastor T. L. Barrett and their brides.  Kneeling in the front are Bishop Jesse Edwards and his wife, Rev. Tanya Edwards.</a:t>
            </a:r>
            <a:endParaRPr lang="en-US" dirty="0" smtClean="0"/>
          </a:p>
        </p:txBody>
      </p:sp>
      <p:sp>
        <p:nvSpPr>
          <p:cNvPr id="49156" name="Date Placeholder 3"/>
          <p:cNvSpPr>
            <a:spLocks noGrp="1"/>
          </p:cNvSpPr>
          <p:nvPr>
            <p:ph type="dt" sz="quarter" idx="1"/>
          </p:nvPr>
        </p:nvSpPr>
        <p:spPr>
          <a:noFill/>
        </p:spPr>
        <p:txBody>
          <a:bodyPr/>
          <a:lstStyle/>
          <a:p>
            <a:fld id="{7038D26F-3D75-436D-8283-1B2F9B4B5FAB}" type="datetime1">
              <a:rPr lang="zh-CN" altLang="en-US" smtClean="0"/>
              <a:pPr/>
              <a:t>2014/1/10</a:t>
            </a:fld>
            <a:endParaRPr lang="en-US" altLang="zh-CN" smtClean="0"/>
          </a:p>
        </p:txBody>
      </p:sp>
      <p:sp>
        <p:nvSpPr>
          <p:cNvPr id="49157" name="Slide Number Placeholder 4"/>
          <p:cNvSpPr>
            <a:spLocks noGrp="1"/>
          </p:cNvSpPr>
          <p:nvPr>
            <p:ph type="sldNum" sz="quarter" idx="5"/>
          </p:nvPr>
        </p:nvSpPr>
        <p:spPr>
          <a:noFill/>
        </p:spPr>
        <p:txBody>
          <a:bodyPr/>
          <a:lstStyle/>
          <a:p>
            <a:fld id="{A202D98C-EAA8-4060-BF39-28BDD682B619}" type="slidenum">
              <a:rPr lang="zh-CN" altLang="en-US" smtClean="0"/>
              <a:pPr/>
              <a:t>31</a:t>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And a Marriage Blessing has even taken</a:t>
            </a:r>
            <a:r>
              <a:rPr lang="en-US" baseline="0" dirty="0" smtClean="0"/>
              <a:t> place at the chambers of the United Nations.</a:t>
            </a:r>
            <a:endParaRPr lang="en-US" dirty="0" smtClean="0"/>
          </a:p>
        </p:txBody>
      </p:sp>
      <p:sp>
        <p:nvSpPr>
          <p:cNvPr id="51204" name="Date Placeholder 3"/>
          <p:cNvSpPr>
            <a:spLocks noGrp="1"/>
          </p:cNvSpPr>
          <p:nvPr>
            <p:ph type="dt" sz="quarter" idx="1"/>
          </p:nvPr>
        </p:nvSpPr>
        <p:spPr>
          <a:noFill/>
        </p:spPr>
        <p:txBody>
          <a:bodyPr/>
          <a:lstStyle/>
          <a:p>
            <a:fld id="{7A1A2366-FE53-45FE-9908-08BB29FC3BD9}" type="datetime1">
              <a:rPr lang="zh-CN" altLang="en-US" smtClean="0"/>
              <a:pPr/>
              <a:t>2014/1/10</a:t>
            </a:fld>
            <a:endParaRPr lang="en-US" altLang="zh-CN" smtClean="0"/>
          </a:p>
        </p:txBody>
      </p:sp>
      <p:sp>
        <p:nvSpPr>
          <p:cNvPr id="51205" name="Slide Number Placeholder 4"/>
          <p:cNvSpPr>
            <a:spLocks noGrp="1"/>
          </p:cNvSpPr>
          <p:nvPr>
            <p:ph type="sldNum" sz="quarter" idx="5"/>
          </p:nvPr>
        </p:nvSpPr>
        <p:spPr>
          <a:noFill/>
        </p:spPr>
        <p:txBody>
          <a:bodyPr/>
          <a:lstStyle/>
          <a:p>
            <a:fld id="{001BAEA7-35AC-40D5-BF3C-F65C94C8071B}" type="slidenum">
              <a:rPr lang="zh-CN" altLang="en-US" smtClean="0"/>
              <a:pPr/>
              <a:t>32</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5017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r>
              <a:rPr lang="en-US" altLang="ko-KR" sz="1700" b="1" dirty="0">
                <a:latin typeface="Garamond" pitchFamily="18" charset="0"/>
                <a:ea typeface="Gulim" pitchFamily="34" charset="-127"/>
              </a:rPr>
              <a:t>Father</a:t>
            </a:r>
            <a:r>
              <a:rPr lang="en-US" altLang="ko-KR" sz="1700" dirty="0">
                <a:latin typeface="Garamond" pitchFamily="18" charset="0"/>
                <a:ea typeface="Gulim" pitchFamily="34" charset="-127"/>
              </a:rPr>
              <a:t> and Mother Moon have conducted a number of such marriage blessings have been conducted in recent years, including couples from all races, religions and nations, both previously married couples and newly matched couples. </a:t>
            </a:r>
          </a:p>
          <a:p>
            <a:pPr>
              <a:spcBef>
                <a:spcPct val="0"/>
              </a:spcBef>
              <a:buClrTx/>
              <a:buFontTx/>
              <a:buNone/>
            </a:pPr>
            <a:endParaRPr lang="en-US" altLang="ko-KR" sz="1700" dirty="0">
              <a:latin typeface="Garamond" pitchFamily="18" charset="0"/>
              <a:ea typeface="Gulim" pitchFamily="34" charset="-127"/>
            </a:endParaRPr>
          </a:p>
          <a:p>
            <a:pPr>
              <a:spcBef>
                <a:spcPct val="0"/>
              </a:spcBef>
              <a:buClrTx/>
              <a:buFontTx/>
              <a:buNone/>
            </a:pPr>
            <a:r>
              <a:rPr lang="en-US" altLang="ko-KR" sz="1700" dirty="0">
                <a:latin typeface="Garamond" pitchFamily="18" charset="0"/>
                <a:ea typeface="Gulim" pitchFamily="34" charset="-127"/>
              </a:rPr>
              <a:t>These couples are affirming this teaching and joining together to begin creating heavenly families. They are affirming a common value that unites races, religions and nations, to build not only true families but also world peace.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4035" name="Rectangle 3"/>
          <p:cNvSpPr>
            <a:spLocks noGrp="1" noChangeArrowheads="1"/>
          </p:cNvSpPr>
          <p:nvPr>
            <p:ph type="body" idx="1"/>
          </p:nvPr>
        </p:nvSpPr>
        <p:spPr>
          <a:xfrm>
            <a:off x="914711" y="4342464"/>
            <a:ext cx="5028579" cy="4117610"/>
          </a:xfrm>
          <a:solidFill>
            <a:srgbClr val="FFFFFF"/>
          </a:solidFill>
          <a:ln>
            <a:solidFill>
              <a:srgbClr val="000000"/>
            </a:solidFill>
          </a:ln>
        </p:spPr>
        <p:txBody>
          <a:bodyPr/>
          <a:lstStyle/>
          <a:p>
            <a:pPr>
              <a:spcBef>
                <a:spcPct val="0"/>
              </a:spcBef>
              <a:buClrTx/>
              <a:buFontTx/>
              <a:buNone/>
            </a:pPr>
            <a:r>
              <a:rPr lang="en-US" altLang="ko-KR" sz="1700" dirty="0" smtClean="0">
                <a:latin typeface="Garamond" pitchFamily="18" charset="0"/>
                <a:ea typeface="Gulim" pitchFamily="34" charset="-127"/>
              </a:rPr>
              <a:t>In</a:t>
            </a:r>
            <a:r>
              <a:rPr lang="en-US" altLang="ko-KR" sz="1700" baseline="0" dirty="0" smtClean="0">
                <a:latin typeface="Garamond" pitchFamily="18" charset="0"/>
                <a:ea typeface="Gulim" pitchFamily="34" charset="-127"/>
              </a:rPr>
              <a:t> January and February of 2014, 430 churches across America will share the Marriage Re-dedication and Family Blessing with their congregations.  This is wonderful way to affirm the importance of the family.  You are invited to hold a ceremony with your congregation.</a:t>
            </a:r>
            <a:endParaRPr lang="en-US" altLang="ko-KR" sz="1700" dirty="0">
              <a:latin typeface="Garamond" pitchFamily="18" charset="0"/>
              <a:ea typeface="Gulim" pitchFamily="34" charset="-127"/>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4588" y="687388"/>
            <a:ext cx="4572000" cy="3429000"/>
          </a:xfrm>
          <a:solidFill>
            <a:srgbClr val="FFFFFF"/>
          </a:solidFill>
          <a:ln/>
        </p:spPr>
      </p:sp>
      <p:sp>
        <p:nvSpPr>
          <p:cNvPr id="28675" name="Rectangle 3"/>
          <p:cNvSpPr>
            <a:spLocks noGrp="1" noChangeArrowheads="1"/>
          </p:cNvSpPr>
          <p:nvPr>
            <p:ph type="body" idx="1"/>
          </p:nvPr>
        </p:nvSpPr>
        <p:spPr>
          <a:xfrm>
            <a:off x="916264" y="4342464"/>
            <a:ext cx="5025473" cy="4114487"/>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r>
              <a:rPr lang="en-US" altLang="ko-KR" sz="1700" dirty="0" smtClean="0">
                <a:latin typeface="Garamond" pitchFamily="18" charset="0"/>
                <a:ea typeface="Gulim" pitchFamily="34" charset="-127"/>
              </a:rPr>
              <a:t>Sexual</a:t>
            </a:r>
            <a:r>
              <a:rPr lang="en-US" altLang="ko-KR" sz="1700" baseline="0" dirty="0" smtClean="0">
                <a:latin typeface="Garamond" pitchFamily="18" charset="0"/>
                <a:ea typeface="Gulim" pitchFamily="34" charset="-127"/>
              </a:rPr>
              <a:t> disorder in the family, the marriage factor, is the biggest predictor of problems in society, such as juvenile incarceration / delinquency and poverty.  </a:t>
            </a:r>
          </a:p>
          <a:p>
            <a:pPr>
              <a:spcBef>
                <a:spcPct val="0"/>
              </a:spcBef>
              <a:buClrTx/>
              <a:buFontTx/>
              <a:buNone/>
            </a:pPr>
            <a:r>
              <a:rPr lang="en-US" altLang="ko-KR" sz="1700" baseline="0" dirty="0" smtClean="0">
                <a:latin typeface="Garamond" pitchFamily="18" charset="0"/>
                <a:ea typeface="Gulim" pitchFamily="34" charset="-127"/>
              </a:rPr>
              <a:t>-</a:t>
            </a:r>
          </a:p>
          <a:p>
            <a:pPr>
              <a:spcBef>
                <a:spcPct val="0"/>
              </a:spcBef>
              <a:buClrTx/>
              <a:buFontTx/>
              <a:buNone/>
            </a:pPr>
            <a:r>
              <a:rPr lang="en-US" altLang="ko-KR" sz="1700" baseline="0" dirty="0" smtClean="0">
                <a:latin typeface="Garamond" pitchFamily="18" charset="0"/>
                <a:ea typeface="Gulim" pitchFamily="34" charset="-127"/>
              </a:rPr>
              <a:t>But, we don’t teach our children that.  We teach them how to put a condom on a banana</a:t>
            </a:r>
            <a:endParaRPr lang="en-US" altLang="ko-KR" sz="1700" dirty="0" smtClean="0">
              <a:latin typeface="Garamond" pitchFamily="18" charset="0"/>
              <a:ea typeface="Gulim" pitchFamily="34" charset="-127"/>
            </a:endParaRPr>
          </a:p>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solidFill>
            <a:srgbClr val="FFFFFF"/>
          </a:solidFill>
          <a:ln/>
        </p:spPr>
      </p:sp>
      <p:sp>
        <p:nvSpPr>
          <p:cNvPr id="34819" name="Notes Placeholder 2"/>
          <p:cNvSpPr>
            <a:spLocks noGrp="1"/>
          </p:cNvSpPr>
          <p:nvPr>
            <p:ph type="body" idx="1"/>
          </p:nvPr>
        </p:nvSpPr>
        <p:spPr>
          <a:solidFill>
            <a:srgbClr val="FFFFFF"/>
          </a:solidFill>
          <a:ln>
            <a:solidFill>
              <a:srgbClr val="000000"/>
            </a:solidFill>
          </a:ln>
        </p:spPr>
        <p:txBody>
          <a:bodyPr/>
          <a:lstStyle/>
          <a:p>
            <a:r>
              <a:rPr lang="en-US" dirty="0" smtClean="0"/>
              <a:t>We can turn that around to mean, the restoration</a:t>
            </a:r>
            <a:r>
              <a:rPr lang="en-US" baseline="0" dirty="0" smtClean="0"/>
              <a:t> of a nation begins in the homes of its people.</a:t>
            </a:r>
          </a:p>
          <a:p>
            <a:endParaRPr lang="en-US" baseline="0" dirty="0" smtClean="0"/>
          </a:p>
          <a:p>
            <a:r>
              <a:rPr lang="en-US" baseline="0" dirty="0" smtClean="0"/>
              <a:t>There can never be a world of peaceful nations, until there are nations of peaceful families.  </a:t>
            </a:r>
            <a:endParaRPr lang="en-US" dirty="0" smtClean="0"/>
          </a:p>
        </p:txBody>
      </p:sp>
      <p:sp>
        <p:nvSpPr>
          <p:cNvPr id="34820" name="Date Placeholder 3"/>
          <p:cNvSpPr txBox="1">
            <a:spLocks noGrp="1"/>
          </p:cNvSpPr>
          <p:nvPr/>
        </p:nvSpPr>
        <p:spPr bwMode="auto">
          <a:xfrm>
            <a:off x="3918193" y="0"/>
            <a:ext cx="2939808" cy="426283"/>
          </a:xfrm>
          <a:prstGeom prst="rect">
            <a:avLst/>
          </a:prstGeom>
          <a:noFill/>
          <a:ln w="9525">
            <a:noFill/>
            <a:miter lim="800000"/>
            <a:headEnd/>
            <a:tailEnd/>
          </a:ln>
        </p:spPr>
        <p:txBody>
          <a:bodyPr lIns="86228" tIns="43115" rIns="86228" bIns="43115"/>
          <a:lstStyle/>
          <a:p>
            <a:pPr algn="r" defTabSz="859913"/>
            <a:fld id="{A20158F1-C52A-480A-90B7-CF2F5FAD5F63}" type="datetime1">
              <a:rPr lang="zh-CN" altLang="en-US" sz="1100" b="1">
                <a:latin typeface="Times New Roman" pitchFamily="18" charset="0"/>
              </a:rPr>
              <a:pPr algn="r" defTabSz="859913"/>
              <a:t>2014/1/10</a:t>
            </a:fld>
            <a:endParaRPr lang="en-US" altLang="zh-CN" sz="1100" b="1" dirty="0">
              <a:latin typeface="Times New Roman" pitchFamily="18" charset="0"/>
            </a:endParaRPr>
          </a:p>
        </p:txBody>
      </p:sp>
      <p:sp>
        <p:nvSpPr>
          <p:cNvPr id="34821" name="Slide Number Placeholder 4"/>
          <p:cNvSpPr txBox="1">
            <a:spLocks noGrp="1"/>
          </p:cNvSpPr>
          <p:nvPr/>
        </p:nvSpPr>
        <p:spPr bwMode="auto">
          <a:xfrm>
            <a:off x="3918193" y="8717718"/>
            <a:ext cx="2939808" cy="426282"/>
          </a:xfrm>
          <a:prstGeom prst="rect">
            <a:avLst/>
          </a:prstGeom>
          <a:noFill/>
          <a:ln w="9525">
            <a:noFill/>
            <a:miter lim="800000"/>
            <a:headEnd/>
            <a:tailEnd/>
          </a:ln>
        </p:spPr>
        <p:txBody>
          <a:bodyPr lIns="86228" tIns="43115" rIns="86228" bIns="43115" anchor="b"/>
          <a:lstStyle/>
          <a:p>
            <a:pPr algn="r" defTabSz="859913"/>
            <a:fld id="{2171FE8D-125B-4BF6-8C38-C6EC2BCC1B5E}" type="slidenum">
              <a:rPr lang="zh-CN" altLang="en-US" sz="1100" b="1">
                <a:latin typeface="Times New Roman" pitchFamily="18" charset="0"/>
              </a:rPr>
              <a:pPr algn="r" defTabSz="859913"/>
              <a:t>5</a:t>
            </a:fld>
            <a:endParaRPr lang="en-US" altLang="zh-CN" sz="1100" b="1"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Joseph Daniel</a:t>
            </a:r>
            <a:r>
              <a:rPr lang="en-US" baseline="0" dirty="0" smtClean="0"/>
              <a:t> </a:t>
            </a:r>
            <a:r>
              <a:rPr lang="en-US" baseline="0" dirty="0" err="1" smtClean="0"/>
              <a:t>Unwin</a:t>
            </a:r>
            <a:r>
              <a:rPr lang="en-US" baseline="0" dirty="0" smtClean="0"/>
              <a:t> was a British </a:t>
            </a:r>
            <a:r>
              <a:rPr lang="en-US" sz="1200" b="0" i="0" kern="1200" dirty="0" smtClean="0">
                <a:solidFill>
                  <a:schemeClr val="tx1"/>
                </a:solidFill>
                <a:latin typeface="+mn-lt"/>
                <a:ea typeface="+mn-ea"/>
                <a:cs typeface="+mn-cs"/>
              </a:rPr>
              <a:t>ethnologist and social anthropologist at Oxford</a:t>
            </a:r>
            <a:r>
              <a:rPr lang="en-US" sz="1200" b="0" i="0" kern="1200" baseline="0" dirty="0" smtClean="0">
                <a:solidFill>
                  <a:schemeClr val="tx1"/>
                </a:solidFill>
                <a:latin typeface="+mn-lt"/>
                <a:ea typeface="+mn-ea"/>
                <a:cs typeface="+mn-cs"/>
              </a:rPr>
              <a:t> and Cambridge Universities.  He sought to prove that the traditional family was oppressive, and should be done away with.  He discovered instead….</a:t>
            </a:r>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serious</a:t>
            </a:r>
            <a:r>
              <a:rPr lang="en-US" baseline="0" dirty="0" smtClean="0"/>
              <a:t> warning to us.  And people from all backgrounds recognize the social cost of the breakdown of the family.  Liberals and conservatives, Republican and Democrats </a:t>
            </a:r>
            <a:r>
              <a:rPr lang="en-US" baseline="0" smtClean="0"/>
              <a:t>agree we </a:t>
            </a:r>
            <a:r>
              <a:rPr lang="en-US" baseline="0" dirty="0" smtClean="0"/>
              <a:t>have a serious problem.  But we cannot agree on how to solve the problem.</a:t>
            </a:r>
          </a:p>
          <a:p>
            <a:endParaRPr lang="en-US" baseline="0" dirty="0" smtClean="0"/>
          </a:p>
          <a:p>
            <a:r>
              <a:rPr lang="en-US" baseline="0" dirty="0" smtClean="0"/>
              <a:t>Instead of looking to economists, social scientists, and politicians to solve the problem, perhaps we should go to our Creator for an answer.</a:t>
            </a:r>
            <a:endParaRPr lang="en-US" dirty="0"/>
          </a:p>
        </p:txBody>
      </p:sp>
      <p:sp>
        <p:nvSpPr>
          <p:cNvPr id="4" name="Slide Number Placeholder 3"/>
          <p:cNvSpPr>
            <a:spLocks noGrp="1"/>
          </p:cNvSpPr>
          <p:nvPr>
            <p:ph type="sldNum" sz="quarter" idx="10"/>
          </p:nvPr>
        </p:nvSpPr>
        <p:spPr/>
        <p:txBody>
          <a:bodyPr/>
          <a:lstStyle/>
          <a:p>
            <a:fld id="{CC92EFE1-5DD2-46EB-A9EE-BF757EA9AD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45059" name="Rectangle 3"/>
          <p:cNvSpPr>
            <a:spLocks noGrp="1" noChangeArrowheads="1"/>
          </p:cNvSpPr>
          <p:nvPr>
            <p:ph type="body" idx="1"/>
          </p:nvPr>
        </p:nvSpPr>
        <p:spPr>
          <a:xfrm>
            <a:off x="916264" y="4340902"/>
            <a:ext cx="5025473" cy="4119172"/>
          </a:xfrm>
          <a:solidFill>
            <a:srgbClr val="FFFFFF"/>
          </a:solidFill>
          <a:ln>
            <a:solidFill>
              <a:srgbClr val="000000"/>
            </a:solidFill>
          </a:ln>
        </p:spPr>
        <p:txBody>
          <a:bodyPr lIns="84245" tIns="42123" rIns="84245" bIns="42123"/>
          <a:lstStyle/>
          <a:p>
            <a:pPr>
              <a:spcBef>
                <a:spcPct val="0"/>
              </a:spcBef>
              <a:buClrTx/>
              <a:buFontTx/>
              <a:buNone/>
            </a:pPr>
            <a:endParaRPr lang="en-US" altLang="ko-KR" sz="1700" dirty="0">
              <a:latin typeface="Garamond" pitchFamily="18" charset="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D960C1-A52A-48BE-B76C-9A6D170F223B}" type="datetimeFigureOut">
              <a:rPr lang="en-US" smtClean="0"/>
              <a:pPr/>
              <a:t>1/10/2014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FA7A4B2-FF4C-4C8F-B156-21EFB7D07DA5}"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207271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FA7A4B2-FF4C-4C8F-B156-21EFB7D07DA5}" type="slidenum">
              <a:rPr lang="en-US" smtClean="0"/>
              <a:pPr/>
              <a:t>‹#›</a:t>
            </a:fld>
            <a:endParaRPr lang="en-US"/>
          </a:p>
        </p:txBody>
      </p:sp>
    </p:spTree>
    <p:extLst>
      <p:ext uri="{BB962C8B-B14F-4D97-AF65-F5344CB8AC3E}">
        <p14:creationId xmlns:p14="http://schemas.microsoft.com/office/powerpoint/2010/main" val="384193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FA7A4B2-FF4C-4C8F-B156-21EFB7D07DA5}" type="slidenum">
              <a:rPr lang="en-US" smtClean="0"/>
              <a:pPr/>
              <a:t>‹#›</a:t>
            </a:fld>
            <a:endParaRPr lang="en-US"/>
          </a:p>
        </p:txBody>
      </p:sp>
    </p:spTree>
    <p:extLst>
      <p:ext uri="{BB962C8B-B14F-4D97-AF65-F5344CB8AC3E}">
        <p14:creationId xmlns:p14="http://schemas.microsoft.com/office/powerpoint/2010/main" val="32458947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523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FA7A4B2-FF4C-4C8F-B156-21EFB7D07DA5}"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2397921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8D960C1-A52A-48BE-B76C-9A6D170F223B}" type="datetimeFigureOut">
              <a:rPr lang="en-US" smtClean="0">
                <a:solidFill>
                  <a:srgbClr val="775F55"/>
                </a:solidFill>
              </a:rPr>
              <a:pPr/>
              <a:t>1/10/2014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FA7A4B2-FF4C-4C8F-B156-21EFB7D07DA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400928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8D960C1-A52A-48BE-B76C-9A6D170F223B}" type="datetimeFigureOut">
              <a:rPr lang="en-US" smtClean="0">
                <a:solidFill>
                  <a:srgbClr val="775F55"/>
                </a:solidFill>
              </a:rPr>
              <a:pPr/>
              <a:t>1/10/2014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FA7A4B2-FF4C-4C8F-B156-21EFB7D07DA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21087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Tree>
    <p:extLst>
      <p:ext uri="{BB962C8B-B14F-4D97-AF65-F5344CB8AC3E}">
        <p14:creationId xmlns:p14="http://schemas.microsoft.com/office/powerpoint/2010/main" val="386122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A7A4B2-FF4C-4C8F-B156-21EFB7D07DA5}"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0110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6874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88D960C1-A52A-48BE-B76C-9A6D170F223B}" type="datetimeFigureOut">
              <a:rPr lang="en-US" smtClean="0">
                <a:solidFill>
                  <a:srgbClr val="775F55"/>
                </a:solidFill>
              </a:rPr>
              <a:pPr/>
              <a:t>1/10/2014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FA7A4B2-FF4C-4C8F-B156-21EFB7D07DA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6056847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D960C1-A52A-48BE-B76C-9A6D170F223B}" type="datetimeFigureOut">
              <a:rPr lang="en-US" smtClean="0">
                <a:solidFill>
                  <a:srgbClr val="775F55"/>
                </a:solidFill>
              </a:rPr>
              <a:pPr/>
              <a:t>1/10/2014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FA7A4B2-FF4C-4C8F-B156-21EFB7D07DA5}" type="slidenum">
              <a:rPr lang="en-US" smtClean="0"/>
              <a:pPr/>
              <a:t>‹#›</a:t>
            </a:fld>
            <a:endParaRPr lang="en-US"/>
          </a:p>
        </p:txBody>
      </p:sp>
    </p:spTree>
    <p:extLst>
      <p:ext uri="{BB962C8B-B14F-4D97-AF65-F5344CB8AC3E}">
        <p14:creationId xmlns:p14="http://schemas.microsoft.com/office/powerpoint/2010/main" val="10448988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Content Placeholder 3" descr="Cover JPG.jpg"/>
          <p:cNvPicPr>
            <a:picLocks noChangeAspect="1"/>
          </p:cNvPicPr>
          <p:nvPr/>
        </p:nvPicPr>
        <p:blipFill>
          <a:blip r:embed="rId3" cstate="print"/>
          <a:srcRect l="5147" t="41461" r="6618" b="43061"/>
          <a:stretch>
            <a:fillRect/>
          </a:stretch>
        </p:blipFill>
        <p:spPr>
          <a:xfrm>
            <a:off x="0" y="4724400"/>
            <a:ext cx="9144000" cy="2133600"/>
          </a:xfrm>
          <a:prstGeom prst="rect">
            <a:avLst/>
          </a:prstGeom>
        </p:spPr>
      </p:pic>
      <p:sp>
        <p:nvSpPr>
          <p:cNvPr id="7" name="Subtitle 2"/>
          <p:cNvSpPr txBox="1">
            <a:spLocks/>
          </p:cNvSpPr>
          <p:nvPr/>
        </p:nvSpPr>
        <p:spPr>
          <a:xfrm>
            <a:off x="0" y="5029200"/>
            <a:ext cx="9144000" cy="1600200"/>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n-US" sz="28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Ameri</a:t>
            </a:r>
            <a:r>
              <a:rPr lang="en-US" sz="2800" b="1" dirty="0" smtClean="0">
                <a:solidFill>
                  <a:schemeClr val="bg1"/>
                </a:solidFill>
                <a:latin typeface="Arial" pitchFamily="34" charset="0"/>
                <a:cs typeface="Arial" pitchFamily="34" charset="0"/>
              </a:rPr>
              <a:t>can Clergy Leadership Conference</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n-US"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Little Rock Zion International</a:t>
            </a:r>
            <a:r>
              <a:rPr kumimoji="0" lang="en-US" sz="2000" b="1" i="0" u="none" strike="noStrike" kern="1200" cap="none" spc="0" normalizeH="0" noProof="0" dirty="0" smtClean="0">
                <a:ln>
                  <a:noFill/>
                </a:ln>
                <a:solidFill>
                  <a:schemeClr val="bg1"/>
                </a:solidFill>
                <a:effectLst/>
                <a:uLnTx/>
                <a:uFillTx/>
                <a:latin typeface="Arial" pitchFamily="34" charset="0"/>
                <a:ea typeface="+mn-ea"/>
                <a:cs typeface="Arial" pitchFamily="34" charset="0"/>
              </a:rPr>
              <a:t> Deliverance Ministries</a:t>
            </a:r>
          </a:p>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lang="en-US" sz="2000" b="1" baseline="0" dirty="0" smtClean="0">
                <a:solidFill>
                  <a:schemeClr val="bg1"/>
                </a:solidFill>
                <a:latin typeface="Arial" pitchFamily="34" charset="0"/>
                <a:cs typeface="Arial" pitchFamily="34" charset="0"/>
              </a:rPr>
              <a:t>Brooklyn,</a:t>
            </a:r>
            <a:r>
              <a:rPr lang="en-US" sz="2000" b="1" dirty="0" smtClean="0">
                <a:solidFill>
                  <a:schemeClr val="bg1"/>
                </a:solidFill>
                <a:latin typeface="Arial" pitchFamily="34" charset="0"/>
                <a:cs typeface="Arial" pitchFamily="34" charset="0"/>
              </a:rPr>
              <a:t> NY - </a:t>
            </a:r>
            <a:r>
              <a:rPr kumimoji="0" lang="en-US"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Saturday, January 11, 2014</a:t>
            </a: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8" name="TextBox 7"/>
          <p:cNvSpPr txBox="1"/>
          <p:nvPr/>
        </p:nvSpPr>
        <p:spPr>
          <a:xfrm>
            <a:off x="0" y="1686342"/>
            <a:ext cx="9144000" cy="2123658"/>
          </a:xfrm>
          <a:prstGeom prst="rect">
            <a:avLst/>
          </a:prstGeom>
          <a:noFill/>
        </p:spPr>
        <p:txBody>
          <a:bodyPr wrap="square" rtlCol="0">
            <a:spAutoFit/>
          </a:bodyPr>
          <a:lstStyle/>
          <a:p>
            <a:pPr algn="ctr"/>
            <a:r>
              <a:rPr lang="en-US" sz="4400" dirty="0" smtClean="0">
                <a:latin typeface="Arial" pitchFamily="34" charset="0"/>
                <a:cs typeface="Arial" pitchFamily="34" charset="0"/>
              </a:rPr>
              <a:t>The Family is the </a:t>
            </a:r>
          </a:p>
          <a:p>
            <a:pPr algn="ctr"/>
            <a:r>
              <a:rPr lang="en-US" sz="4400" dirty="0" smtClean="0">
                <a:latin typeface="Arial" pitchFamily="34" charset="0"/>
                <a:cs typeface="Arial" pitchFamily="34" charset="0"/>
              </a:rPr>
              <a:t>School of Love and the</a:t>
            </a:r>
          </a:p>
          <a:p>
            <a:pPr algn="ctr"/>
            <a:r>
              <a:rPr lang="en-US" sz="4400" dirty="0" smtClean="0">
                <a:latin typeface="Arial" pitchFamily="34" charset="0"/>
                <a:cs typeface="Arial" pitchFamily="34" charset="0"/>
              </a:rPr>
              <a:t>Cornerstone for World Peace</a:t>
            </a:r>
          </a:p>
        </p:txBody>
      </p:sp>
      <p:sp>
        <p:nvSpPr>
          <p:cNvPr id="10" name="5-Point Star 9"/>
          <p:cNvSpPr/>
          <p:nvPr/>
        </p:nvSpPr>
        <p:spPr>
          <a:xfrm>
            <a:off x="3581400" y="6096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114800" y="6096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648200" y="6096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181600" y="6096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6" name="Title 5"/>
          <p:cNvSpPr>
            <a:spLocks noGrp="1"/>
          </p:cNvSpPr>
          <p:nvPr>
            <p:ph type="ctrTitle"/>
          </p:nvPr>
        </p:nvSpPr>
        <p:spPr/>
        <p:txBody>
          <a:bodyPr/>
          <a:lstStyle/>
          <a:p>
            <a:endParaRPr lang="en-US"/>
          </a:p>
        </p:txBody>
      </p:sp>
      <p:sp>
        <p:nvSpPr>
          <p:cNvPr id="5" name="TextBox 4"/>
          <p:cNvSpPr txBox="1"/>
          <p:nvPr/>
        </p:nvSpPr>
        <p:spPr>
          <a:xfrm>
            <a:off x="609600" y="1035308"/>
            <a:ext cx="8001000" cy="3108543"/>
          </a:xfrm>
          <a:prstGeom prst="rect">
            <a:avLst/>
          </a:prstGeom>
          <a:noFill/>
        </p:spPr>
        <p:txBody>
          <a:bodyPr wrap="square" rtlCol="0">
            <a:spAutoFit/>
          </a:bodyPr>
          <a:lstStyle/>
          <a:p>
            <a:r>
              <a:rPr lang="en-US" sz="2800" dirty="0" smtClean="0"/>
              <a:t>“Why then,” they asked, “did Moses command that a man give his wife a certificate of divorce and send her away?”</a:t>
            </a:r>
          </a:p>
          <a:p>
            <a:endParaRPr lang="en-US" sz="2800" dirty="0" smtClean="0"/>
          </a:p>
          <a:p>
            <a:r>
              <a:rPr lang="en-US" sz="2800" dirty="0" smtClean="0"/>
              <a:t>Jesus replied, “Moses permitted you to divorce your wives because your hearts were hard. But it was not this way from the beginning.”</a:t>
            </a:r>
          </a:p>
        </p:txBody>
      </p:sp>
      <p:sp>
        <p:nvSpPr>
          <p:cNvPr id="8"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Does Almighty God have a Plan?</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4572000" y="1981200"/>
            <a:ext cx="4724400" cy="3440942"/>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FFCC99"/>
              </a:buClr>
              <a:buFont typeface="Wingdings" pitchFamily="2" charset="2"/>
              <a:buNone/>
              <a:defRPr/>
            </a:pPr>
            <a:r>
              <a:rPr lang="en-US" altLang="ko-KR" sz="3200" dirty="0">
                <a:latin typeface="Tw Cen MT" pitchFamily="34" charset="0"/>
              </a:rPr>
              <a:t>The family is the most</a:t>
            </a:r>
          </a:p>
          <a:p>
            <a:pPr marL="568325" indent="-568325">
              <a:lnSpc>
                <a:spcPct val="80000"/>
              </a:lnSpc>
              <a:spcAft>
                <a:spcPct val="20000"/>
              </a:spcAft>
              <a:buClr>
                <a:srgbClr val="FFCC99"/>
              </a:buClr>
              <a:buFont typeface="Wingdings" pitchFamily="2" charset="2"/>
              <a:buNone/>
              <a:defRPr/>
            </a:pPr>
            <a:r>
              <a:rPr lang="en-US" altLang="ko-KR" sz="3200" dirty="0">
                <a:latin typeface="Tw Cen MT" pitchFamily="34" charset="0"/>
              </a:rPr>
              <a:t>important </a:t>
            </a:r>
            <a:r>
              <a:rPr lang="en-US" altLang="ko-KR" sz="3200" dirty="0" smtClean="0">
                <a:latin typeface="Tw Cen MT" pitchFamily="34" charset="0"/>
              </a:rPr>
              <a:t>of all human</a:t>
            </a:r>
            <a:endParaRPr lang="en-US" altLang="ko-KR" sz="3200" dirty="0">
              <a:latin typeface="Tw Cen MT" pitchFamily="34" charset="0"/>
            </a:endParaRPr>
          </a:p>
          <a:p>
            <a:pPr marL="568325" indent="-568325">
              <a:lnSpc>
                <a:spcPct val="80000"/>
              </a:lnSpc>
              <a:spcAft>
                <a:spcPct val="20000"/>
              </a:spcAft>
              <a:buClr>
                <a:srgbClr val="FFCC99"/>
              </a:buClr>
              <a:buFont typeface="Wingdings" pitchFamily="2" charset="2"/>
              <a:buNone/>
              <a:defRPr/>
            </a:pPr>
            <a:r>
              <a:rPr lang="en-US" altLang="ko-KR" sz="3200" dirty="0" smtClean="0">
                <a:latin typeface="Tw Cen MT" pitchFamily="34" charset="0"/>
              </a:rPr>
              <a:t>institutions. </a:t>
            </a:r>
          </a:p>
          <a:p>
            <a:pPr marL="568325" indent="-568325">
              <a:lnSpc>
                <a:spcPct val="80000"/>
              </a:lnSpc>
              <a:spcAft>
                <a:spcPct val="20000"/>
              </a:spcAft>
              <a:buClr>
                <a:srgbClr val="FFCC99"/>
              </a:buClr>
              <a:buFont typeface="Wingdings" pitchFamily="2" charset="2"/>
              <a:buNone/>
              <a:defRPr/>
            </a:pPr>
            <a:endParaRPr lang="en-US" altLang="ko-KR" sz="3200" dirty="0" smtClean="0">
              <a:latin typeface="Tw Cen MT" pitchFamily="34" charset="0"/>
            </a:endParaRPr>
          </a:p>
          <a:p>
            <a:pPr marL="568325" indent="-568325">
              <a:lnSpc>
                <a:spcPct val="80000"/>
              </a:lnSpc>
              <a:spcAft>
                <a:spcPct val="20000"/>
              </a:spcAft>
              <a:buClr>
                <a:srgbClr val="FFCC99"/>
              </a:buClr>
              <a:buFont typeface="Wingdings" pitchFamily="2" charset="2"/>
              <a:buNone/>
              <a:defRPr/>
            </a:pPr>
            <a:r>
              <a:rPr lang="en-US" altLang="ko-KR" sz="3200" dirty="0" smtClean="0">
                <a:latin typeface="Tw Cen MT" pitchFamily="34" charset="0"/>
              </a:rPr>
              <a:t>Without the family</a:t>
            </a:r>
          </a:p>
          <a:p>
            <a:pPr marL="568325" indent="-568325">
              <a:lnSpc>
                <a:spcPct val="80000"/>
              </a:lnSpc>
              <a:spcAft>
                <a:spcPct val="20000"/>
              </a:spcAft>
              <a:buClr>
                <a:srgbClr val="FFCC99"/>
              </a:buClr>
              <a:buFont typeface="Wingdings" pitchFamily="2" charset="2"/>
              <a:buNone/>
              <a:defRPr/>
            </a:pPr>
            <a:r>
              <a:rPr lang="en-US" altLang="ko-KR" sz="3200" dirty="0" smtClean="0">
                <a:latin typeface="Tw Cen MT" pitchFamily="34" charset="0"/>
              </a:rPr>
              <a:t>we simply would not exist.</a:t>
            </a:r>
          </a:p>
          <a:p>
            <a:pPr marL="568325" indent="-568325">
              <a:lnSpc>
                <a:spcPct val="80000"/>
              </a:lnSpc>
              <a:spcAft>
                <a:spcPct val="20000"/>
              </a:spcAft>
              <a:buClr>
                <a:srgbClr val="FFCC99"/>
              </a:buClr>
              <a:buFont typeface="Wingdings" pitchFamily="2" charset="2"/>
              <a:buNone/>
              <a:defRPr/>
            </a:pPr>
            <a:endParaRPr lang="en-US" altLang="ko-KR" sz="3200" dirty="0">
              <a:latin typeface="Tw Cen MT" pitchFamily="34" charset="0"/>
            </a:endParaRPr>
          </a:p>
        </p:txBody>
      </p:sp>
      <p:pic>
        <p:nvPicPr>
          <p:cNvPr id="4101" name="Picture 6" descr="E:\Documents and Settings\jcorley\Desktop\Black family.jpg"/>
          <p:cNvPicPr>
            <a:picLocks noChangeAspect="1" noChangeArrowheads="1"/>
          </p:cNvPicPr>
          <p:nvPr/>
        </p:nvPicPr>
        <p:blipFill>
          <a:blip r:embed="rId3" cstate="print"/>
          <a:srcRect/>
          <a:stretch>
            <a:fillRect/>
          </a:stretch>
        </p:blipFill>
        <p:spPr bwMode="auto">
          <a:xfrm>
            <a:off x="508000" y="1712913"/>
            <a:ext cx="3759200" cy="3773487"/>
          </a:xfrm>
          <a:prstGeom prst="rect">
            <a:avLst/>
          </a:prstGeom>
          <a:noFill/>
          <a:ln w="9525">
            <a:solidFill>
              <a:srgbClr val="00FFFF"/>
            </a:solidFill>
            <a:miter lim="800000"/>
            <a:headEnd/>
            <a:tailEnd/>
          </a:ln>
        </p:spPr>
      </p:pic>
      <p:sp>
        <p:nvSpPr>
          <p:cNvPr id="6" name="Text Box 11"/>
          <p:cNvSpPr txBox="1">
            <a:spLocks noChangeArrowheads="1"/>
          </p:cNvSpPr>
          <p:nvPr/>
        </p:nvSpPr>
        <p:spPr bwMode="auto">
          <a:xfrm>
            <a:off x="609600" y="293688"/>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Family is God’s School of Love</a:t>
            </a:r>
            <a:endParaRPr lang="en-US" sz="3800" b="1" dirty="0">
              <a:solidFill>
                <a:srgbClr val="FFFF00"/>
              </a:solidFill>
              <a:latin typeface="Franklin Gothic Medium" pitchFamily="34" charset="0"/>
            </a:endParaRPr>
          </a:p>
        </p:txBody>
      </p:sp>
      <p:sp>
        <p:nvSpPr>
          <p:cNvPr id="7" name="Title 6"/>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457200" y="4953000"/>
            <a:ext cx="8229600" cy="1471613"/>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gn="ctr">
              <a:lnSpc>
                <a:spcPct val="80000"/>
              </a:lnSpc>
              <a:spcAft>
                <a:spcPct val="20000"/>
              </a:spcAft>
              <a:buClr>
                <a:srgbClr val="FFCC99"/>
              </a:buClr>
              <a:buFont typeface="Wingdings" pitchFamily="2" charset="2"/>
              <a:buNone/>
              <a:defRPr/>
            </a:pPr>
            <a:r>
              <a:rPr lang="en-US" altLang="ko-KR" sz="3200" dirty="0">
                <a:latin typeface="Franklin Gothic Medium" pitchFamily="34" charset="0"/>
              </a:rPr>
              <a:t>The family---marriage and parenthood---</a:t>
            </a:r>
          </a:p>
          <a:p>
            <a:pPr marL="568325" indent="-568325" algn="ctr">
              <a:lnSpc>
                <a:spcPct val="80000"/>
              </a:lnSpc>
              <a:spcAft>
                <a:spcPct val="20000"/>
              </a:spcAft>
              <a:buClr>
                <a:srgbClr val="FFCC99"/>
              </a:buClr>
              <a:buFont typeface="Wingdings" pitchFamily="2" charset="2"/>
              <a:buNone/>
              <a:defRPr/>
            </a:pPr>
            <a:r>
              <a:rPr lang="en-US" altLang="ko-KR" sz="3200" dirty="0">
                <a:latin typeface="Franklin Gothic Medium" pitchFamily="34" charset="0"/>
              </a:rPr>
              <a:t>is regarded as sacred by the world’s religions.</a:t>
            </a:r>
          </a:p>
          <a:p>
            <a:pPr marL="568325" indent="-568325">
              <a:lnSpc>
                <a:spcPct val="80000"/>
              </a:lnSpc>
              <a:spcAft>
                <a:spcPct val="20000"/>
              </a:spcAft>
              <a:buClr>
                <a:srgbClr val="FFCC99"/>
              </a:buClr>
              <a:buFont typeface="Wingdings" pitchFamily="2" charset="2"/>
              <a:buNone/>
              <a:defRPr/>
            </a:pPr>
            <a:endParaRPr lang="en-US" altLang="ko-KR" sz="3200" dirty="0">
              <a:latin typeface="Franklin Gothic Medium" pitchFamily="34" charset="0"/>
            </a:endParaRPr>
          </a:p>
        </p:txBody>
      </p:sp>
      <p:pic>
        <p:nvPicPr>
          <p:cNvPr id="6149" name="Picture 6" descr="E:\Documents and Settings\jcorley\Desktop\Hispanic family.jpg"/>
          <p:cNvPicPr>
            <a:picLocks noChangeAspect="1" noChangeArrowheads="1"/>
          </p:cNvPicPr>
          <p:nvPr/>
        </p:nvPicPr>
        <p:blipFill>
          <a:blip r:embed="rId3" cstate="print"/>
          <a:srcRect/>
          <a:stretch>
            <a:fillRect/>
          </a:stretch>
        </p:blipFill>
        <p:spPr bwMode="auto">
          <a:xfrm>
            <a:off x="2895600" y="1371600"/>
            <a:ext cx="3429000" cy="3514725"/>
          </a:xfrm>
          <a:prstGeom prst="rect">
            <a:avLst/>
          </a:prstGeom>
          <a:noFill/>
          <a:ln w="9525">
            <a:solidFill>
              <a:srgbClr val="00FFFF"/>
            </a:solidFill>
            <a:miter lim="800000"/>
            <a:headEnd/>
            <a:tailEnd/>
          </a:ln>
        </p:spPr>
      </p:pic>
      <p:sp>
        <p:nvSpPr>
          <p:cNvPr id="6" name="Text Box 11"/>
          <p:cNvSpPr txBox="1">
            <a:spLocks noChangeArrowheads="1"/>
          </p:cNvSpPr>
          <p:nvPr/>
        </p:nvSpPr>
        <p:spPr bwMode="auto">
          <a:xfrm>
            <a:off x="609600" y="293688"/>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The Family is Sacred</a:t>
            </a:r>
            <a:endParaRPr lang="en-US" sz="3800" b="1" dirty="0">
              <a:solidFill>
                <a:srgbClr val="FFFF00"/>
              </a:solidFill>
              <a:latin typeface="Franklin Gothic Medium" pitchFamily="34" charset="0"/>
            </a:endParaRPr>
          </a:p>
        </p:txBody>
      </p:sp>
      <p:sp>
        <p:nvSpPr>
          <p:cNvPr id="7" name="Title 6"/>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838200" y="1066800"/>
            <a:ext cx="74676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581400" y="2153924"/>
            <a:ext cx="5029200" cy="3256276"/>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FFCC99"/>
              </a:buClr>
              <a:buFont typeface="Wingdings" pitchFamily="2" charset="2"/>
              <a:buNone/>
              <a:defRPr/>
            </a:pPr>
            <a:r>
              <a:rPr lang="en-US" altLang="ko-KR" sz="3600" i="1" dirty="0">
                <a:latin typeface="Franklin Gothic Medium" pitchFamily="34" charset="0"/>
              </a:rPr>
              <a:t>	</a:t>
            </a:r>
            <a:r>
              <a:rPr lang="en-US" altLang="ko-KR" sz="3600" i="1" dirty="0">
                <a:latin typeface="+mj-lt"/>
              </a:rPr>
              <a:t>When a man honors his father and mother, God says, “I regard it as though I had dwelt among them and they had honored me.”</a:t>
            </a:r>
          </a:p>
          <a:p>
            <a:pPr marL="568325" indent="-568325" algn="r">
              <a:lnSpc>
                <a:spcPct val="80000"/>
              </a:lnSpc>
              <a:spcAft>
                <a:spcPct val="20000"/>
              </a:spcAft>
              <a:buClr>
                <a:srgbClr val="FFCC99"/>
              </a:buClr>
              <a:buFont typeface="Wingdings" pitchFamily="2" charset="2"/>
              <a:buNone/>
              <a:defRPr/>
            </a:pPr>
            <a:r>
              <a:rPr lang="en-US" altLang="ko-KR" sz="3200" dirty="0">
                <a:latin typeface="Franklin Gothic Medium" pitchFamily="34" charset="0"/>
              </a:rPr>
              <a:t>	</a:t>
            </a:r>
            <a:endParaRPr lang="en-US" altLang="ko-KR" sz="2400" i="1" dirty="0">
              <a:solidFill>
                <a:srgbClr val="00FF00"/>
              </a:solidFill>
              <a:latin typeface="Franklin Gothic Medium" pitchFamily="34" charset="0"/>
            </a:endParaRPr>
          </a:p>
        </p:txBody>
      </p:sp>
      <p:pic>
        <p:nvPicPr>
          <p:cNvPr id="10245" name="Picture 2" descr="http://www.wga.hu/art/g/greco_el/18/1812grec.jpg"/>
          <p:cNvPicPr>
            <a:picLocks noChangeAspect="1" noChangeArrowheads="1"/>
          </p:cNvPicPr>
          <p:nvPr/>
        </p:nvPicPr>
        <p:blipFill>
          <a:blip r:embed="rId3" cstate="print"/>
          <a:srcRect/>
          <a:stretch>
            <a:fillRect/>
          </a:stretch>
        </p:blipFill>
        <p:spPr bwMode="auto">
          <a:xfrm>
            <a:off x="609600" y="2216150"/>
            <a:ext cx="3200400" cy="2965450"/>
          </a:xfrm>
          <a:prstGeom prst="rect">
            <a:avLst/>
          </a:prstGeom>
          <a:noFill/>
          <a:ln w="34925">
            <a:noFill/>
            <a:miter lim="800000"/>
            <a:headEnd/>
            <a:tailEnd/>
          </a:ln>
        </p:spPr>
      </p:pic>
      <p:sp>
        <p:nvSpPr>
          <p:cNvPr id="6" name="TextBox 5"/>
          <p:cNvSpPr txBox="1"/>
          <p:nvPr/>
        </p:nvSpPr>
        <p:spPr>
          <a:xfrm>
            <a:off x="3886200" y="6096000"/>
            <a:ext cx="4953000" cy="523220"/>
          </a:xfrm>
          <a:prstGeom prst="rect">
            <a:avLst/>
          </a:prstGeom>
          <a:noFill/>
        </p:spPr>
        <p:txBody>
          <a:bodyPr wrap="square" rtlCol="0">
            <a:spAutoFit/>
          </a:bodyPr>
          <a:lstStyle/>
          <a:p>
            <a:r>
              <a:rPr lang="en-US" altLang="ko-KR" sz="2800" i="1" dirty="0" smtClean="0">
                <a:solidFill>
                  <a:srgbClr val="00FF00"/>
                </a:solidFill>
                <a:latin typeface="Franklin Gothic Medium" pitchFamily="34" charset="0"/>
              </a:rPr>
              <a:t>Judaism, Talmud</a:t>
            </a:r>
            <a:endParaRPr lang="en-US" sz="2800" dirty="0"/>
          </a:p>
        </p:txBody>
      </p:sp>
      <p:sp>
        <p:nvSpPr>
          <p:cNvPr id="7" name="Text Box 11"/>
          <p:cNvSpPr txBox="1">
            <a:spLocks noChangeArrowheads="1"/>
          </p:cNvSpPr>
          <p:nvPr/>
        </p:nvSpPr>
        <p:spPr bwMode="auto">
          <a:xfrm>
            <a:off x="609600" y="293688"/>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God dwells in the Family</a:t>
            </a:r>
            <a:endParaRPr lang="en-US" sz="3800" b="1" dirty="0">
              <a:solidFill>
                <a:srgbClr val="FFFF00"/>
              </a:solidFill>
              <a:latin typeface="Franklin Gothic Medium" pitchFamily="34" charset="0"/>
            </a:endParaRPr>
          </a:p>
        </p:txBody>
      </p:sp>
      <p:sp>
        <p:nvSpPr>
          <p:cNvPr id="8" name="Title 7"/>
          <p:cNvSpPr>
            <a:spLocks noGrp="1"/>
          </p:cNvSpPr>
          <p:nvPr>
            <p:ph type="ctrTitle"/>
          </p:nvPr>
        </p:nvSpPr>
        <p:spPr/>
        <p:txBody>
          <a:bodyPr/>
          <a:lstStyle/>
          <a:p>
            <a:endParaRPr lang="en-US"/>
          </a:p>
        </p:txBody>
      </p:sp>
    </p:spTree>
    <p:extLst>
      <p:ext uri="{BB962C8B-B14F-4D97-AF65-F5344CB8AC3E}">
        <p14:creationId xmlns:p14="http://schemas.microsoft.com/office/powerpoint/2010/main" val="56197123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2819400" y="2153924"/>
            <a:ext cx="5943600" cy="3256276"/>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FFCC99"/>
              </a:buClr>
              <a:buFont typeface="Wingdings" pitchFamily="2" charset="2"/>
              <a:buNone/>
              <a:defRPr/>
            </a:pPr>
            <a:r>
              <a:rPr lang="en-US" altLang="ko-KR" sz="2800" i="1" dirty="0">
                <a:latin typeface="Franklin Gothic Medium" pitchFamily="34" charset="0"/>
              </a:rPr>
              <a:t>	</a:t>
            </a:r>
            <a:r>
              <a:rPr lang="en-US" altLang="ko-KR" sz="3600" i="1" dirty="0">
                <a:latin typeface="Tw Cen MT" pitchFamily="34" charset="0"/>
              </a:rPr>
              <a:t>When the family declines, ancient traditions are destroyed. With them are lost the spiritual foundation for life, and the family loses its sense of unity. </a:t>
            </a:r>
          </a:p>
          <a:p>
            <a:pPr marL="568325" indent="-568325" algn="r">
              <a:lnSpc>
                <a:spcPct val="80000"/>
              </a:lnSpc>
              <a:spcAft>
                <a:spcPct val="20000"/>
              </a:spcAft>
              <a:buClr>
                <a:srgbClr val="FFCC99"/>
              </a:buClr>
              <a:buFont typeface="Wingdings" pitchFamily="2" charset="2"/>
              <a:buNone/>
              <a:defRPr/>
            </a:pPr>
            <a:r>
              <a:rPr lang="en-US" altLang="ko-KR" sz="3200" dirty="0">
                <a:latin typeface="Franklin Gothic Medium" pitchFamily="34" charset="0"/>
              </a:rPr>
              <a:t>	</a:t>
            </a:r>
            <a:endParaRPr lang="en-US" altLang="ko-KR" sz="2400" dirty="0">
              <a:solidFill>
                <a:srgbClr val="00FF00"/>
              </a:solidFill>
              <a:latin typeface="Franklin Gothic Medium" pitchFamily="34" charset="0"/>
            </a:endParaRPr>
          </a:p>
        </p:txBody>
      </p:sp>
      <p:pic>
        <p:nvPicPr>
          <p:cNvPr id="9221" name="Picture 5" descr="Hindu logo.jpg"/>
          <p:cNvPicPr>
            <a:picLocks noChangeAspect="1"/>
          </p:cNvPicPr>
          <p:nvPr/>
        </p:nvPicPr>
        <p:blipFill>
          <a:blip r:embed="rId3" cstate="print"/>
          <a:srcRect/>
          <a:stretch>
            <a:fillRect/>
          </a:stretch>
        </p:blipFill>
        <p:spPr bwMode="auto">
          <a:xfrm>
            <a:off x="457200" y="2103437"/>
            <a:ext cx="2690813" cy="2773363"/>
          </a:xfrm>
          <a:prstGeom prst="rect">
            <a:avLst/>
          </a:prstGeom>
          <a:noFill/>
          <a:ln w="9525">
            <a:noFill/>
            <a:miter lim="800000"/>
            <a:headEnd/>
            <a:tailEnd/>
          </a:ln>
        </p:spPr>
      </p:pic>
      <p:sp>
        <p:nvSpPr>
          <p:cNvPr id="6" name="TextBox 5"/>
          <p:cNvSpPr txBox="1"/>
          <p:nvPr/>
        </p:nvSpPr>
        <p:spPr>
          <a:xfrm>
            <a:off x="3124200" y="6096000"/>
            <a:ext cx="5029200" cy="523220"/>
          </a:xfrm>
          <a:prstGeom prst="rect">
            <a:avLst/>
          </a:prstGeom>
          <a:noFill/>
        </p:spPr>
        <p:txBody>
          <a:bodyPr wrap="square" rtlCol="0">
            <a:spAutoFit/>
          </a:bodyPr>
          <a:lstStyle/>
          <a:p>
            <a:r>
              <a:rPr lang="en-US" altLang="ko-KR" sz="2800" dirty="0" smtClean="0">
                <a:solidFill>
                  <a:srgbClr val="00FF00"/>
                </a:solidFill>
                <a:latin typeface="Franklin Gothic Medium" pitchFamily="34" charset="0"/>
              </a:rPr>
              <a:t>Hinduism, Bhagavad-Gita 1.40</a:t>
            </a:r>
            <a:endParaRPr lang="en-US" sz="2800" dirty="0"/>
          </a:p>
        </p:txBody>
      </p:sp>
      <p:sp>
        <p:nvSpPr>
          <p:cNvPr id="7" name="Title 6"/>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838200" y="1066800"/>
            <a:ext cx="74676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2743200" y="2209800"/>
            <a:ext cx="6400800" cy="2640723"/>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FFCC99"/>
              </a:buClr>
              <a:buFont typeface="Wingdings" pitchFamily="2" charset="2"/>
              <a:buNone/>
              <a:defRPr/>
            </a:pPr>
            <a:r>
              <a:rPr lang="en-US" altLang="ko-KR" sz="3600" i="1" dirty="0">
                <a:latin typeface="Tw Cen MT" pitchFamily="34" charset="0"/>
              </a:rPr>
              <a:t>	</a:t>
            </a:r>
            <a:r>
              <a:rPr lang="en-US" altLang="ko-KR" sz="3600" i="1" dirty="0" smtClean="0">
                <a:latin typeface="Tw Cen MT" pitchFamily="34" charset="0"/>
              </a:rPr>
              <a:t>“Honor thy Father and Mother”</a:t>
            </a:r>
          </a:p>
          <a:p>
            <a:pPr marL="568325" indent="-568325">
              <a:lnSpc>
                <a:spcPct val="80000"/>
              </a:lnSpc>
              <a:spcAft>
                <a:spcPct val="20000"/>
              </a:spcAft>
              <a:buClr>
                <a:srgbClr val="FFCC99"/>
              </a:buClr>
              <a:buFont typeface="Wingdings" pitchFamily="2" charset="2"/>
              <a:buNone/>
              <a:defRPr/>
            </a:pPr>
            <a:endParaRPr lang="en-US" altLang="ko-KR" sz="3600" i="1" dirty="0">
              <a:latin typeface="Tw Cen MT" pitchFamily="34" charset="0"/>
            </a:endParaRPr>
          </a:p>
          <a:p>
            <a:pPr marL="568325" indent="-568325">
              <a:lnSpc>
                <a:spcPct val="80000"/>
              </a:lnSpc>
              <a:spcAft>
                <a:spcPct val="20000"/>
              </a:spcAft>
              <a:buClr>
                <a:srgbClr val="FFCC99"/>
              </a:buClr>
              <a:buFont typeface="Wingdings" pitchFamily="2" charset="2"/>
              <a:buNone/>
              <a:defRPr/>
            </a:pPr>
            <a:r>
              <a:rPr lang="en-US" altLang="ko-KR" sz="3600" i="1" dirty="0">
                <a:latin typeface="Tw Cen MT" pitchFamily="34" charset="0"/>
              </a:rPr>
              <a:t>	</a:t>
            </a:r>
            <a:r>
              <a:rPr lang="en-US" altLang="ko-KR" sz="3600" i="1" dirty="0" smtClean="0">
                <a:latin typeface="Tw Cen MT" pitchFamily="34" charset="0"/>
              </a:rPr>
              <a:t>	     “Do not commit adultery”</a:t>
            </a:r>
          </a:p>
          <a:p>
            <a:pPr marL="568325" indent="-568325">
              <a:lnSpc>
                <a:spcPct val="80000"/>
              </a:lnSpc>
              <a:spcAft>
                <a:spcPct val="20000"/>
              </a:spcAft>
              <a:buClr>
                <a:srgbClr val="FFCC99"/>
              </a:buClr>
              <a:buFont typeface="Wingdings" pitchFamily="2" charset="2"/>
              <a:buNone/>
              <a:defRPr/>
            </a:pPr>
            <a:endParaRPr lang="en-US" altLang="ko-KR" sz="3200" i="1" dirty="0">
              <a:latin typeface="Franklin Gothic Medium" pitchFamily="34" charset="0"/>
            </a:endParaRPr>
          </a:p>
          <a:p>
            <a:pPr marL="568325" indent="-568325">
              <a:lnSpc>
                <a:spcPct val="80000"/>
              </a:lnSpc>
              <a:spcAft>
                <a:spcPct val="20000"/>
              </a:spcAft>
              <a:buClr>
                <a:srgbClr val="FFCC99"/>
              </a:buClr>
              <a:buFont typeface="Wingdings" pitchFamily="2" charset="2"/>
              <a:buNone/>
              <a:defRPr/>
            </a:pPr>
            <a:r>
              <a:rPr lang="en-US" altLang="ko-KR" sz="3200" i="1" dirty="0" smtClean="0">
                <a:solidFill>
                  <a:srgbClr val="00FF00"/>
                </a:solidFill>
                <a:latin typeface="Franklin Gothic Medium" pitchFamily="34" charset="0"/>
              </a:rPr>
              <a:t>				</a:t>
            </a:r>
            <a:endParaRPr lang="en-US" altLang="ko-KR" sz="2400" i="1" dirty="0">
              <a:solidFill>
                <a:srgbClr val="00FF00"/>
              </a:solidFill>
              <a:latin typeface="Franklin Gothic Medium" pitchFamily="34" charset="0"/>
            </a:endParaRPr>
          </a:p>
        </p:txBody>
      </p:sp>
      <p:pic>
        <p:nvPicPr>
          <p:cNvPr id="10245" name="Picture 2" descr="http://www.wga.hu/art/g/greco_el/18/1812grec.jpg"/>
          <p:cNvPicPr>
            <a:picLocks noChangeAspect="1" noChangeArrowheads="1"/>
          </p:cNvPicPr>
          <p:nvPr/>
        </p:nvPicPr>
        <p:blipFill>
          <a:blip r:embed="rId3" cstate="print"/>
          <a:srcRect/>
          <a:stretch>
            <a:fillRect/>
          </a:stretch>
        </p:blipFill>
        <p:spPr bwMode="auto">
          <a:xfrm>
            <a:off x="381000" y="2216150"/>
            <a:ext cx="3200400" cy="2965450"/>
          </a:xfrm>
          <a:prstGeom prst="rect">
            <a:avLst/>
          </a:prstGeom>
          <a:noFill/>
          <a:ln w="34925">
            <a:noFill/>
            <a:miter lim="800000"/>
            <a:headEnd/>
            <a:tailEnd/>
          </a:ln>
        </p:spPr>
      </p:pic>
      <p:sp>
        <p:nvSpPr>
          <p:cNvPr id="7" name="TextBox 6"/>
          <p:cNvSpPr txBox="1"/>
          <p:nvPr/>
        </p:nvSpPr>
        <p:spPr>
          <a:xfrm>
            <a:off x="3429000" y="6172200"/>
            <a:ext cx="5334000" cy="523220"/>
          </a:xfrm>
          <a:prstGeom prst="rect">
            <a:avLst/>
          </a:prstGeom>
          <a:noFill/>
        </p:spPr>
        <p:txBody>
          <a:bodyPr wrap="square" rtlCol="0">
            <a:spAutoFit/>
          </a:bodyPr>
          <a:lstStyle/>
          <a:p>
            <a:r>
              <a:rPr lang="en-US" altLang="ko-KR" sz="2800" i="1" dirty="0" smtClean="0">
                <a:solidFill>
                  <a:srgbClr val="00FF00"/>
                </a:solidFill>
                <a:latin typeface="Franklin Gothic Medium" pitchFamily="34" charset="0"/>
              </a:rPr>
              <a:t>Ten Commandments</a:t>
            </a:r>
            <a:endParaRPr lang="en-US" sz="2800" dirty="0"/>
          </a:p>
        </p:txBody>
      </p:sp>
      <p:sp>
        <p:nvSpPr>
          <p:cNvPr id="8" name="Text Box 11"/>
          <p:cNvSpPr txBox="1">
            <a:spLocks noChangeArrowheads="1"/>
          </p:cNvSpPr>
          <p:nvPr/>
        </p:nvSpPr>
        <p:spPr bwMode="auto">
          <a:xfrm>
            <a:off x="609600" y="293688"/>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The Family honors God</a:t>
            </a:r>
            <a:endParaRPr lang="en-US" sz="3800" b="1" dirty="0">
              <a:solidFill>
                <a:srgbClr val="FFFF00"/>
              </a:solidFill>
              <a:latin typeface="Franklin Gothic Medium" pitchFamily="34" charset="0"/>
            </a:endParaRPr>
          </a:p>
        </p:txBody>
      </p:sp>
      <p:sp>
        <p:nvSpPr>
          <p:cNvPr id="9" name="Title 8"/>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pic>
        <p:nvPicPr>
          <p:cNvPr id="6" name="Picture 5" descr="alla_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4975" y="2368550"/>
            <a:ext cx="2119313" cy="2119313"/>
          </a:xfrm>
          <a:prstGeom prst="rect">
            <a:avLst/>
          </a:prstGeom>
          <a:noFill/>
          <a:ln w="9525">
            <a:noFill/>
            <a:miter lim="800000"/>
            <a:headEnd/>
            <a:tailEnd/>
          </a:ln>
        </p:spPr>
      </p:pic>
      <p:sp>
        <p:nvSpPr>
          <p:cNvPr id="7" name="Rectangle 2"/>
          <p:cNvSpPr txBox="1">
            <a:spLocks noChangeArrowheads="1"/>
          </p:cNvSpPr>
          <p:nvPr/>
        </p:nvSpPr>
        <p:spPr>
          <a:xfrm>
            <a:off x="2895600" y="1905000"/>
            <a:ext cx="5875338" cy="3276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altLang="ko-KR" sz="3600" b="0" i="0" u="none" strike="noStrike" kern="1200" cap="none" spc="0" normalizeH="0" baseline="0" noProof="0" dirty="0" smtClean="0">
                <a:ln>
                  <a:noFill/>
                </a:ln>
                <a:solidFill>
                  <a:srgbClr val="FFFFFF"/>
                </a:solidFill>
                <a:effectLst/>
                <a:uLnTx/>
                <a:uFillTx/>
                <a:latin typeface="+mj-lt"/>
                <a:ea typeface="Gulim" pitchFamily="34" charset="-127"/>
              </a:rPr>
              <a:t>He has created spouses for you and planted affection and  mercy between you.</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altLang="ko-KR" sz="3200" b="0" i="0" u="none" strike="noStrike" kern="1200" cap="none" spc="0" normalizeH="0" baseline="0" noProof="0" dirty="0" smtClean="0">
              <a:ln>
                <a:noFill/>
              </a:ln>
              <a:solidFill>
                <a:srgbClr val="FFFFFF"/>
              </a:solidFill>
              <a:effectLst/>
              <a:uLnTx/>
              <a:uFillTx/>
              <a:latin typeface="Franklin Gothic Medium" pitchFamily="34" charset="0"/>
              <a:ea typeface="Gulim" pitchFamily="34" charset="-127"/>
            </a:endParaRPr>
          </a:p>
        </p:txBody>
      </p:sp>
      <p:sp>
        <p:nvSpPr>
          <p:cNvPr id="8" name="TextBox 7"/>
          <p:cNvSpPr txBox="1"/>
          <p:nvPr/>
        </p:nvSpPr>
        <p:spPr>
          <a:xfrm>
            <a:off x="3886200" y="6096000"/>
            <a:ext cx="4953000" cy="523220"/>
          </a:xfrm>
          <a:prstGeom prst="rect">
            <a:avLst/>
          </a:prstGeom>
          <a:noFill/>
        </p:spPr>
        <p:txBody>
          <a:bodyPr wrap="square" rtlCol="0">
            <a:spAutoFit/>
          </a:bodyPr>
          <a:lstStyle/>
          <a:p>
            <a:r>
              <a:rPr lang="en-US" altLang="ko-KR" sz="2800" i="1" dirty="0" smtClean="0">
                <a:solidFill>
                  <a:srgbClr val="00FF00"/>
                </a:solidFill>
                <a:latin typeface="Franklin Gothic Medium" pitchFamily="34" charset="0"/>
              </a:rPr>
              <a:t>Qur’an 30.21</a:t>
            </a:r>
            <a:endParaRPr lang="en-US" sz="2800" dirty="0"/>
          </a:p>
        </p:txBody>
      </p:sp>
      <p:sp>
        <p:nvSpPr>
          <p:cNvPr id="9" name="Text Box 11"/>
          <p:cNvSpPr txBox="1">
            <a:spLocks noChangeArrowheads="1"/>
          </p:cNvSpPr>
          <p:nvPr/>
        </p:nvSpPr>
        <p:spPr bwMode="auto">
          <a:xfrm>
            <a:off x="609600" y="293688"/>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Family is God’s School of Love</a:t>
            </a:r>
            <a:endParaRPr lang="en-US" sz="3800" b="1" dirty="0">
              <a:solidFill>
                <a:srgbClr val="FFFF00"/>
              </a:solidFill>
              <a:latin typeface="Franklin Gothic Medium" pitchFamily="34" charset="0"/>
            </a:endParaRPr>
          </a:p>
        </p:txBody>
      </p:sp>
      <p:sp>
        <p:nvSpPr>
          <p:cNvPr id="10" name="Title 9"/>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0" y="5257800"/>
            <a:ext cx="9144000" cy="457200"/>
          </a:xfrm>
          <a:prstGeom prst="rect">
            <a:avLst/>
          </a:prstGeom>
          <a:noFill/>
          <a:ln w="9525">
            <a:noFill/>
            <a:miter lim="800000"/>
            <a:headEnd/>
            <a:tailEnd/>
          </a:ln>
          <a:effectLst/>
        </p:spPr>
        <p:txBody>
          <a:bodyPr>
            <a:spAutoFit/>
          </a:bodyPr>
          <a:lstStyle/>
          <a:p>
            <a:pPr>
              <a:spcBef>
                <a:spcPct val="50000"/>
              </a:spcBef>
            </a:pPr>
            <a:endParaRPr kumimoji="1" lang="ko-KR" altLang="en-US" sz="2400" b="1" i="1">
              <a:effectLst>
                <a:outerShdw blurRad="38100" dist="38100" dir="2700000" algn="tl">
                  <a:srgbClr val="000000"/>
                </a:outerShdw>
              </a:effectLst>
              <a:latin typeface="Optima" pitchFamily="34" charset="0"/>
              <a:ea typeface="Gulim" pitchFamily="34" charset="-127"/>
            </a:endParaRPr>
          </a:p>
        </p:txBody>
      </p:sp>
      <p:sp>
        <p:nvSpPr>
          <p:cNvPr id="4" name="Rectangle 3"/>
          <p:cNvSpPr/>
          <p:nvPr/>
        </p:nvSpPr>
        <p:spPr>
          <a:xfrm>
            <a:off x="0" y="1635091"/>
            <a:ext cx="5105400" cy="3892669"/>
          </a:xfrm>
          <a:prstGeom prst="rect">
            <a:avLst/>
          </a:prstGeom>
        </p:spPr>
        <p:txBody>
          <a:bodyPr wrap="square">
            <a:spAutoFit/>
          </a:bodyPr>
          <a:lstStyle/>
          <a:p>
            <a:pPr algn="r" defTabSz="1014413">
              <a:lnSpc>
                <a:spcPct val="98000"/>
              </a:lnSpc>
              <a:spcBef>
                <a:spcPct val="20000"/>
              </a:spcBef>
            </a:pPr>
            <a:r>
              <a:rPr lang="en-US" sz="3600" dirty="0" smtClean="0">
                <a:latin typeface="+mj-lt"/>
              </a:rPr>
              <a:t>We marry in order to resemble God. God exists as a being of dual characteristics. Thus, husband and wife… together more fully reflect God’s original nature… </a:t>
            </a:r>
            <a:endParaRPr lang="en-US" sz="3600" dirty="0">
              <a:latin typeface="+mj-lt"/>
            </a:endParaRPr>
          </a:p>
        </p:txBody>
      </p:sp>
      <p:pic>
        <p:nvPicPr>
          <p:cNvPr id="5" name="Picture 2" descr="C:\Users\Owner\Pictures\ACLC\True Father and True Mother.jpg"/>
          <p:cNvPicPr>
            <a:picLocks noChangeAspect="1" noChangeArrowheads="1"/>
          </p:cNvPicPr>
          <p:nvPr/>
        </p:nvPicPr>
        <p:blipFill>
          <a:blip r:embed="rId3" cstate="print"/>
          <a:srcRect/>
          <a:stretch>
            <a:fillRect/>
          </a:stretch>
        </p:blipFill>
        <p:spPr bwMode="auto">
          <a:xfrm>
            <a:off x="5486400" y="1965777"/>
            <a:ext cx="3013153" cy="3292023"/>
          </a:xfrm>
          <a:prstGeom prst="rect">
            <a:avLst/>
          </a:prstGeom>
          <a:noFill/>
        </p:spPr>
      </p:pic>
      <p:sp>
        <p:nvSpPr>
          <p:cNvPr id="6" name="TextBox 5"/>
          <p:cNvSpPr txBox="1"/>
          <p:nvPr/>
        </p:nvSpPr>
        <p:spPr>
          <a:xfrm>
            <a:off x="2743200" y="6096000"/>
            <a:ext cx="5943600" cy="523220"/>
          </a:xfrm>
          <a:prstGeom prst="rect">
            <a:avLst/>
          </a:prstGeom>
          <a:noFill/>
        </p:spPr>
        <p:txBody>
          <a:bodyPr wrap="square" rtlCol="0">
            <a:spAutoFit/>
          </a:bodyPr>
          <a:lstStyle/>
          <a:p>
            <a:r>
              <a:rPr lang="en-US" sz="2800" b="1" dirty="0" smtClean="0">
                <a:solidFill>
                  <a:srgbClr val="FFFF00"/>
                </a:solidFill>
                <a:latin typeface="Franklin Gothic Medium" pitchFamily="34" charset="0"/>
              </a:rPr>
              <a:t>Mrs. </a:t>
            </a:r>
            <a:r>
              <a:rPr lang="en-US" sz="2800" b="1" dirty="0" err="1" smtClean="0">
                <a:solidFill>
                  <a:srgbClr val="FFFF00"/>
                </a:solidFill>
                <a:latin typeface="Franklin Gothic Medium" pitchFamily="34" charset="0"/>
              </a:rPr>
              <a:t>Hak</a:t>
            </a:r>
            <a:r>
              <a:rPr lang="en-US" sz="2800" b="1" dirty="0" smtClean="0">
                <a:solidFill>
                  <a:srgbClr val="FFFF00"/>
                </a:solidFill>
                <a:latin typeface="Franklin Gothic Medium" pitchFamily="34" charset="0"/>
              </a:rPr>
              <a:t> </a:t>
            </a:r>
            <a:r>
              <a:rPr lang="en-US" sz="2800" b="1" dirty="0" err="1" smtClean="0">
                <a:solidFill>
                  <a:srgbClr val="FFFF00"/>
                </a:solidFill>
                <a:latin typeface="Franklin Gothic Medium" pitchFamily="34" charset="0"/>
              </a:rPr>
              <a:t>Ja</a:t>
            </a:r>
            <a:r>
              <a:rPr lang="en-US" sz="2800" b="1" dirty="0" smtClean="0">
                <a:solidFill>
                  <a:srgbClr val="FFFF00"/>
                </a:solidFill>
                <a:latin typeface="Franklin Gothic Medium" pitchFamily="34" charset="0"/>
              </a:rPr>
              <a:t> Han Moon, April 1996</a:t>
            </a:r>
            <a:endParaRPr lang="en-US" sz="2800" b="1" dirty="0">
              <a:solidFill>
                <a:srgbClr val="FFFF00"/>
              </a:solidFill>
              <a:latin typeface="Franklin Gothic Medium" pitchFamily="34" charset="0"/>
            </a:endParaRPr>
          </a:p>
        </p:txBody>
      </p:sp>
      <p:sp>
        <p:nvSpPr>
          <p:cNvPr id="7"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9" name="Title 8"/>
          <p:cNvSpPr>
            <a:spLocks noGrp="1"/>
          </p:cNvSpPr>
          <p:nvPr>
            <p:ph type="ctrTitle"/>
          </p:nvPr>
        </p:nvSpPr>
        <p:spPr/>
        <p:txBody>
          <a:bodyPr/>
          <a:lstStyle/>
          <a:p>
            <a:endParaRPr lang="en-US"/>
          </a:p>
        </p:txBody>
      </p:sp>
      <p:sp>
        <p:nvSpPr>
          <p:cNvPr id="10" name="Text Box 11"/>
          <p:cNvSpPr txBox="1">
            <a:spLocks noChangeArrowheads="1"/>
          </p:cNvSpPr>
          <p:nvPr/>
        </p:nvSpPr>
        <p:spPr bwMode="auto">
          <a:xfrm>
            <a:off x="609600" y="293688"/>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God dwells in the Family</a:t>
            </a:r>
            <a:endParaRPr lang="en-US" sz="3800" b="1" dirty="0">
              <a:solidFill>
                <a:srgbClr val="FFFF00"/>
              </a:solidFill>
              <a:latin typeface="Franklin Gothic Medium" pitchFamily="34" charset="0"/>
            </a:endParaRPr>
          </a:p>
        </p:txBody>
      </p:sp>
    </p:spTree>
    <p:extLst>
      <p:ext uri="{BB962C8B-B14F-4D97-AF65-F5344CB8AC3E}">
        <p14:creationId xmlns:p14="http://schemas.microsoft.com/office/powerpoint/2010/main" val="305586807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609600" y="1463675"/>
            <a:ext cx="7821613"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pic>
        <p:nvPicPr>
          <p:cNvPr id="19459" name="Picture 2"/>
          <p:cNvPicPr>
            <a:picLocks noChangeAspect="1" noChangeArrowheads="1"/>
          </p:cNvPicPr>
          <p:nvPr/>
        </p:nvPicPr>
        <p:blipFill>
          <a:blip r:embed="rId3" cstate="print"/>
          <a:srcRect/>
          <a:stretch>
            <a:fillRect/>
          </a:stretch>
        </p:blipFill>
        <p:spPr bwMode="auto">
          <a:xfrm>
            <a:off x="5892800" y="1919288"/>
            <a:ext cx="2538413" cy="3948112"/>
          </a:xfrm>
          <a:prstGeom prst="rect">
            <a:avLst/>
          </a:prstGeom>
          <a:noFill/>
          <a:ln w="9525">
            <a:solidFill>
              <a:srgbClr val="00FFFF"/>
            </a:solidFill>
            <a:miter lim="800000"/>
            <a:headEnd/>
            <a:tailEnd/>
          </a:ln>
        </p:spPr>
      </p:pic>
      <p:sp>
        <p:nvSpPr>
          <p:cNvPr id="14340" name="Text Box 4"/>
          <p:cNvSpPr txBox="1">
            <a:spLocks noChangeArrowheads="1"/>
          </p:cNvSpPr>
          <p:nvPr/>
        </p:nvSpPr>
        <p:spPr bwMode="auto">
          <a:xfrm>
            <a:off x="609600" y="1676400"/>
            <a:ext cx="5283200" cy="2609945"/>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66CCFF"/>
              </a:buClr>
              <a:buFont typeface="Wingdings" pitchFamily="2" charset="2"/>
              <a:buNone/>
              <a:defRPr/>
            </a:pPr>
            <a:endParaRPr lang="ko-KR" altLang="en-US" dirty="0">
              <a:latin typeface="Franklin Gothic Medium" pitchFamily="34" charset="0"/>
            </a:endParaRPr>
          </a:p>
          <a:p>
            <a:pPr marL="568325" indent="-568325">
              <a:lnSpc>
                <a:spcPct val="80000"/>
              </a:lnSpc>
              <a:spcAft>
                <a:spcPct val="20000"/>
              </a:spcAft>
              <a:buClr>
                <a:srgbClr val="66CCFF"/>
              </a:buClr>
              <a:buFont typeface="Wingdings" pitchFamily="2" charset="2"/>
              <a:buChar char="v"/>
              <a:defRPr/>
            </a:pPr>
            <a:r>
              <a:rPr lang="en-US" altLang="ko-KR" sz="2800" dirty="0">
                <a:latin typeface="+mj-lt"/>
              </a:rPr>
              <a:t>Premarital sex </a:t>
            </a:r>
            <a:r>
              <a:rPr lang="en-US" altLang="ko-KR" sz="2800" dirty="0" smtClean="0">
                <a:latin typeface="+mj-lt"/>
              </a:rPr>
              <a:t>weakens our </a:t>
            </a:r>
            <a:r>
              <a:rPr lang="en-US" altLang="ko-KR" sz="2800" dirty="0">
                <a:latin typeface="+mj-lt"/>
              </a:rPr>
              <a:t>character </a:t>
            </a:r>
            <a:r>
              <a:rPr lang="en-US" altLang="ko-KR" sz="2800" dirty="0" smtClean="0">
                <a:latin typeface="+mj-lt"/>
              </a:rPr>
              <a:t>and our </a:t>
            </a:r>
            <a:r>
              <a:rPr lang="en-US" altLang="ko-KR" sz="2800" dirty="0">
                <a:latin typeface="+mj-lt"/>
              </a:rPr>
              <a:t>capacity to </a:t>
            </a:r>
            <a:r>
              <a:rPr lang="en-US" altLang="ko-KR" sz="2800" dirty="0" smtClean="0">
                <a:latin typeface="+mj-lt"/>
              </a:rPr>
              <a:t>enjoy </a:t>
            </a:r>
            <a:r>
              <a:rPr lang="en-US" altLang="ko-KR" sz="2800" dirty="0">
                <a:latin typeface="+mj-lt"/>
              </a:rPr>
              <a:t>a good marriage and family</a:t>
            </a:r>
            <a:r>
              <a:rPr lang="en-US" altLang="ko-KR" sz="2800" dirty="0" smtClean="0">
                <a:latin typeface="+mj-lt"/>
              </a:rPr>
              <a:t>.</a:t>
            </a:r>
          </a:p>
          <a:p>
            <a:pPr marL="568325" indent="-568325">
              <a:lnSpc>
                <a:spcPct val="80000"/>
              </a:lnSpc>
              <a:spcAft>
                <a:spcPct val="20000"/>
              </a:spcAft>
              <a:buClr>
                <a:srgbClr val="66CCFF"/>
              </a:buClr>
              <a:defRPr/>
            </a:pPr>
            <a:endParaRPr lang="en-US" altLang="ko-KR" sz="2800" dirty="0" smtClean="0">
              <a:latin typeface="+mj-lt"/>
            </a:endParaRPr>
          </a:p>
          <a:p>
            <a:pPr marL="568325" indent="-568325">
              <a:lnSpc>
                <a:spcPct val="80000"/>
              </a:lnSpc>
              <a:spcAft>
                <a:spcPct val="20000"/>
              </a:spcAft>
              <a:buClr>
                <a:srgbClr val="66CCFF"/>
              </a:buClr>
              <a:defRPr/>
            </a:pPr>
            <a:endParaRPr lang="ko-KR" altLang="en-US" sz="2800" dirty="0">
              <a:latin typeface="Franklin Gothic Medium" pitchFamily="34" charset="0"/>
            </a:endParaRPr>
          </a:p>
        </p:txBody>
      </p:sp>
      <p:sp>
        <p:nvSpPr>
          <p:cNvPr id="7" name="Text Box 11"/>
          <p:cNvSpPr txBox="1">
            <a:spLocks noChangeArrowheads="1"/>
          </p:cNvSpPr>
          <p:nvPr/>
        </p:nvSpPr>
        <p:spPr bwMode="auto">
          <a:xfrm>
            <a:off x="609600" y="152400"/>
            <a:ext cx="7924800" cy="123110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Sexual Abstinence before </a:t>
            </a:r>
          </a:p>
          <a:p>
            <a:pPr algn="ctr">
              <a:defRPr/>
            </a:pPr>
            <a:r>
              <a:rPr lang="en-US" sz="3600" b="1" dirty="0" smtClean="0">
                <a:solidFill>
                  <a:srgbClr val="FFFF00"/>
                </a:solidFill>
                <a:latin typeface="Franklin Gothic Medium" pitchFamily="34" charset="0"/>
              </a:rPr>
              <a:t>Marriage is a Must</a:t>
            </a:r>
            <a:endParaRPr lang="en-US" sz="3800" b="1" dirty="0">
              <a:solidFill>
                <a:srgbClr val="FFFF00"/>
              </a:solidFill>
              <a:latin typeface="Franklin Gothic Medium" pitchFamily="34" charset="0"/>
            </a:endParaRPr>
          </a:p>
        </p:txBody>
      </p:sp>
      <p:sp>
        <p:nvSpPr>
          <p:cNvPr id="8" name="Title 7"/>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609600" y="1463675"/>
            <a:ext cx="7821613"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pic>
        <p:nvPicPr>
          <p:cNvPr id="19459" name="Picture 2"/>
          <p:cNvPicPr>
            <a:picLocks noChangeAspect="1" noChangeArrowheads="1"/>
          </p:cNvPicPr>
          <p:nvPr/>
        </p:nvPicPr>
        <p:blipFill>
          <a:blip r:embed="rId3" cstate="print"/>
          <a:srcRect/>
          <a:stretch>
            <a:fillRect/>
          </a:stretch>
        </p:blipFill>
        <p:spPr bwMode="auto">
          <a:xfrm>
            <a:off x="5892800" y="1919288"/>
            <a:ext cx="2538413" cy="3948112"/>
          </a:xfrm>
          <a:prstGeom prst="rect">
            <a:avLst/>
          </a:prstGeom>
          <a:noFill/>
          <a:ln w="9525">
            <a:solidFill>
              <a:srgbClr val="00FFFF"/>
            </a:solidFill>
            <a:miter lim="800000"/>
            <a:headEnd/>
            <a:tailEnd/>
          </a:ln>
        </p:spPr>
      </p:pic>
      <p:sp>
        <p:nvSpPr>
          <p:cNvPr id="14340" name="Text Box 4"/>
          <p:cNvSpPr txBox="1">
            <a:spLocks noChangeArrowheads="1"/>
          </p:cNvSpPr>
          <p:nvPr/>
        </p:nvSpPr>
        <p:spPr bwMode="auto">
          <a:xfrm>
            <a:off x="609600" y="1676400"/>
            <a:ext cx="5283200" cy="4419671"/>
          </a:xfrm>
          <a:prstGeom prst="rect">
            <a:avLst/>
          </a:prstGeom>
          <a:noFill/>
          <a:ln w="9525">
            <a:noFill/>
            <a:miter lim="800000"/>
            <a:headEnd/>
            <a:tailEnd/>
          </a:ln>
          <a:effectLst>
            <a:outerShdw dist="35921" dir="2700000" algn="ctr" rotWithShape="0">
              <a:schemeClr val="bg2"/>
            </a:outerShdw>
          </a:effectLst>
        </p:spPr>
        <p:txBody>
          <a:bodyPr>
            <a:spAutoFit/>
          </a:bodyPr>
          <a:lstStyle/>
          <a:p>
            <a:pPr marL="568325" indent="-568325">
              <a:lnSpc>
                <a:spcPct val="80000"/>
              </a:lnSpc>
              <a:spcAft>
                <a:spcPct val="20000"/>
              </a:spcAft>
              <a:buClr>
                <a:srgbClr val="66CCFF"/>
              </a:buClr>
              <a:buFont typeface="Wingdings" pitchFamily="2" charset="2"/>
              <a:buNone/>
              <a:defRPr/>
            </a:pPr>
            <a:endParaRPr lang="ko-KR" altLang="en-US" dirty="0">
              <a:latin typeface="Franklin Gothic Medium" pitchFamily="34" charset="0"/>
            </a:endParaRPr>
          </a:p>
          <a:p>
            <a:pPr marL="568325" indent="-568325">
              <a:lnSpc>
                <a:spcPct val="80000"/>
              </a:lnSpc>
              <a:spcAft>
                <a:spcPct val="20000"/>
              </a:spcAft>
              <a:buClr>
                <a:srgbClr val="66CCFF"/>
              </a:buClr>
              <a:buFont typeface="Wingdings" pitchFamily="2" charset="2"/>
              <a:buChar char="v"/>
              <a:defRPr/>
            </a:pPr>
            <a:r>
              <a:rPr lang="en-US" altLang="ko-KR" sz="2800" dirty="0">
                <a:latin typeface="+mj-lt"/>
              </a:rPr>
              <a:t>Premarital sex </a:t>
            </a:r>
            <a:r>
              <a:rPr lang="en-US" altLang="ko-KR" sz="2800" dirty="0" smtClean="0">
                <a:latin typeface="+mj-lt"/>
              </a:rPr>
              <a:t>weakens our </a:t>
            </a:r>
            <a:r>
              <a:rPr lang="en-US" altLang="ko-KR" sz="2800" dirty="0">
                <a:latin typeface="+mj-lt"/>
              </a:rPr>
              <a:t>character </a:t>
            </a:r>
            <a:r>
              <a:rPr lang="en-US" altLang="ko-KR" sz="2800" dirty="0" smtClean="0">
                <a:latin typeface="+mj-lt"/>
              </a:rPr>
              <a:t>and our </a:t>
            </a:r>
            <a:r>
              <a:rPr lang="en-US" altLang="ko-KR" sz="2800" dirty="0">
                <a:latin typeface="+mj-lt"/>
              </a:rPr>
              <a:t>capacity to </a:t>
            </a:r>
            <a:r>
              <a:rPr lang="en-US" altLang="ko-KR" sz="2800" dirty="0" smtClean="0">
                <a:latin typeface="+mj-lt"/>
              </a:rPr>
              <a:t>enjoy </a:t>
            </a:r>
            <a:r>
              <a:rPr lang="en-US" altLang="ko-KR" sz="2800" dirty="0">
                <a:latin typeface="+mj-lt"/>
              </a:rPr>
              <a:t>a good marriage and family</a:t>
            </a:r>
            <a:r>
              <a:rPr lang="en-US" altLang="ko-KR" sz="2800" dirty="0" smtClean="0">
                <a:latin typeface="+mj-lt"/>
              </a:rPr>
              <a:t>.</a:t>
            </a:r>
          </a:p>
          <a:p>
            <a:pPr marL="568325" indent="-568325">
              <a:lnSpc>
                <a:spcPct val="80000"/>
              </a:lnSpc>
              <a:spcAft>
                <a:spcPct val="20000"/>
              </a:spcAft>
              <a:buClr>
                <a:srgbClr val="66CCFF"/>
              </a:buClr>
              <a:defRPr/>
            </a:pPr>
            <a:endParaRPr lang="en-US" altLang="ko-KR" sz="2800" dirty="0" smtClean="0">
              <a:latin typeface="+mj-lt"/>
            </a:endParaRPr>
          </a:p>
          <a:p>
            <a:pPr marL="568325" indent="-568325">
              <a:lnSpc>
                <a:spcPct val="80000"/>
              </a:lnSpc>
              <a:spcAft>
                <a:spcPct val="20000"/>
              </a:spcAft>
              <a:buClr>
                <a:srgbClr val="66CCFF"/>
              </a:buClr>
              <a:buFont typeface="Wingdings" pitchFamily="2" charset="2"/>
              <a:buChar char="v"/>
              <a:defRPr/>
            </a:pPr>
            <a:r>
              <a:rPr lang="en-US" altLang="ko-KR" sz="2800" dirty="0" smtClean="0">
                <a:latin typeface="+mj-lt"/>
              </a:rPr>
              <a:t>We must first focus </a:t>
            </a:r>
            <a:r>
              <a:rPr lang="en-US" altLang="ko-KR" sz="2800" dirty="0">
                <a:latin typeface="+mj-lt"/>
              </a:rPr>
              <a:t>on </a:t>
            </a:r>
            <a:r>
              <a:rPr lang="en-US" altLang="ko-KR" sz="2800" dirty="0" smtClean="0">
                <a:latin typeface="+mj-lt"/>
              </a:rPr>
              <a:t>our character</a:t>
            </a:r>
            <a:r>
              <a:rPr lang="en-US" altLang="ko-KR" sz="2800" dirty="0">
                <a:latin typeface="+mj-lt"/>
              </a:rPr>
              <a:t>, talents, capacities, and virtues, to become a good man, husband and father; or a good woman, wife and mother.</a:t>
            </a:r>
            <a:endParaRPr lang="ko-KR" altLang="en-US" sz="2800" dirty="0">
              <a:latin typeface="+mj-lt"/>
            </a:endParaRPr>
          </a:p>
          <a:p>
            <a:pPr marL="568325" indent="-568325">
              <a:lnSpc>
                <a:spcPct val="80000"/>
              </a:lnSpc>
              <a:spcAft>
                <a:spcPct val="20000"/>
              </a:spcAft>
              <a:buClr>
                <a:srgbClr val="66CCFF"/>
              </a:buClr>
              <a:buFont typeface="Wingdings" pitchFamily="2" charset="2"/>
              <a:buChar char="v"/>
              <a:defRPr/>
            </a:pPr>
            <a:endParaRPr lang="ko-KR" altLang="en-US" sz="2800" dirty="0">
              <a:latin typeface="Franklin Gothic Medium" pitchFamily="34" charset="0"/>
            </a:endParaRPr>
          </a:p>
        </p:txBody>
      </p:sp>
      <p:sp>
        <p:nvSpPr>
          <p:cNvPr id="7" name="Text Box 11"/>
          <p:cNvSpPr txBox="1">
            <a:spLocks noChangeArrowheads="1"/>
          </p:cNvSpPr>
          <p:nvPr/>
        </p:nvSpPr>
        <p:spPr bwMode="auto">
          <a:xfrm>
            <a:off x="609600" y="152400"/>
            <a:ext cx="7924800" cy="123110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Sexual Abstinence before </a:t>
            </a:r>
          </a:p>
          <a:p>
            <a:pPr algn="ctr">
              <a:defRPr/>
            </a:pPr>
            <a:r>
              <a:rPr lang="en-US" sz="3600" b="1" dirty="0" smtClean="0">
                <a:solidFill>
                  <a:srgbClr val="FFFF00"/>
                </a:solidFill>
                <a:latin typeface="Franklin Gothic Medium" pitchFamily="34" charset="0"/>
              </a:rPr>
              <a:t>Marriage is a Must</a:t>
            </a:r>
            <a:endParaRPr lang="en-US" sz="3800" b="1" dirty="0">
              <a:solidFill>
                <a:srgbClr val="FFFF00"/>
              </a:solidFill>
              <a:latin typeface="Franklin Gothic Medium" pitchFamily="34" charset="0"/>
            </a:endParaRPr>
          </a:p>
        </p:txBody>
      </p:sp>
      <p:sp>
        <p:nvSpPr>
          <p:cNvPr id="8" name="Title 7"/>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0" y="5257800"/>
            <a:ext cx="9144000" cy="457200"/>
          </a:xfrm>
          <a:prstGeom prst="rect">
            <a:avLst/>
          </a:prstGeom>
          <a:noFill/>
          <a:ln w="9525">
            <a:noFill/>
            <a:miter lim="800000"/>
            <a:headEnd/>
            <a:tailEnd/>
          </a:ln>
          <a:effectLst/>
        </p:spPr>
        <p:txBody>
          <a:bodyPr>
            <a:spAutoFit/>
          </a:bodyPr>
          <a:lstStyle/>
          <a:p>
            <a:pPr>
              <a:spcBef>
                <a:spcPct val="50000"/>
              </a:spcBef>
            </a:pPr>
            <a:endParaRPr kumimoji="1" lang="ko-KR" altLang="en-US" sz="2400" b="1" i="1">
              <a:effectLst>
                <a:outerShdw blurRad="38100" dist="38100" dir="2700000" algn="tl">
                  <a:srgbClr val="000000"/>
                </a:outerShdw>
              </a:effectLst>
              <a:latin typeface="Optima" pitchFamily="34" charset="0"/>
              <a:ea typeface="Gulim" pitchFamily="34" charset="-127"/>
            </a:endParaRPr>
          </a:p>
        </p:txBody>
      </p:sp>
      <p:sp>
        <p:nvSpPr>
          <p:cNvPr id="3" name="Rectangle 2"/>
          <p:cNvSpPr/>
          <p:nvPr/>
        </p:nvSpPr>
        <p:spPr>
          <a:xfrm>
            <a:off x="304800" y="754285"/>
            <a:ext cx="8686800" cy="4579715"/>
          </a:xfrm>
          <a:prstGeom prst="rect">
            <a:avLst/>
          </a:prstGeom>
        </p:spPr>
        <p:txBody>
          <a:bodyPr wrap="square">
            <a:spAutoFit/>
          </a:bodyPr>
          <a:lstStyle/>
          <a:p>
            <a:pPr>
              <a:lnSpc>
                <a:spcPct val="90000"/>
              </a:lnSpc>
            </a:pPr>
            <a:r>
              <a:rPr lang="en-US" sz="3600" dirty="0" smtClean="0">
                <a:latin typeface="Tw Cen MT" pitchFamily="34" charset="0"/>
              </a:rPr>
              <a:t>“As far back as our knowledge takes us, human beings have lived in families… Human</a:t>
            </a:r>
          </a:p>
          <a:p>
            <a:pPr>
              <a:lnSpc>
                <a:spcPct val="90000"/>
              </a:lnSpc>
            </a:pPr>
            <a:r>
              <a:rPr lang="en-US" sz="3600" dirty="0" smtClean="0">
                <a:latin typeface="Tw Cen MT" pitchFamily="34" charset="0"/>
              </a:rPr>
              <a:t>					societies have							reaffirmed their 						dependence on the 						family as the basic 						unit of human living - 					the family of father, 					mother and children.”</a:t>
            </a:r>
            <a:endParaRPr lang="en-US" sz="3600" i="1" dirty="0" smtClean="0">
              <a:latin typeface="Tw Cen MT" pitchFamily="34" charset="0"/>
            </a:endParaRPr>
          </a:p>
        </p:txBody>
      </p:sp>
      <p:pic>
        <p:nvPicPr>
          <p:cNvPr id="4" name="Picture 2" descr="C:\Users\Owner\Downloads\Family-PPT.jpg"/>
          <p:cNvPicPr>
            <a:picLocks noChangeAspect="1" noChangeArrowheads="1"/>
          </p:cNvPicPr>
          <p:nvPr/>
        </p:nvPicPr>
        <p:blipFill>
          <a:blip r:embed="rId3" cstate="print"/>
          <a:srcRect/>
          <a:stretch>
            <a:fillRect/>
          </a:stretch>
        </p:blipFill>
        <p:spPr bwMode="auto">
          <a:xfrm>
            <a:off x="537053" y="2124074"/>
            <a:ext cx="3882547" cy="3133726"/>
          </a:xfrm>
          <a:prstGeom prst="rect">
            <a:avLst/>
          </a:prstGeom>
          <a:noFill/>
          <a:ln w="9525">
            <a:noFill/>
            <a:miter lim="800000"/>
            <a:headEnd/>
            <a:tailEnd/>
          </a:ln>
        </p:spPr>
      </p:pic>
      <p:sp>
        <p:nvSpPr>
          <p:cNvPr id="6" name="TextBox 5"/>
          <p:cNvSpPr txBox="1"/>
          <p:nvPr/>
        </p:nvSpPr>
        <p:spPr>
          <a:xfrm>
            <a:off x="3733800" y="6096000"/>
            <a:ext cx="4572000" cy="523220"/>
          </a:xfrm>
          <a:prstGeom prst="rect">
            <a:avLst/>
          </a:prstGeom>
          <a:noFill/>
        </p:spPr>
        <p:txBody>
          <a:bodyPr wrap="square" rtlCol="0">
            <a:spAutoFit/>
          </a:bodyPr>
          <a:lstStyle/>
          <a:p>
            <a:r>
              <a:rPr lang="en-US" sz="2800" dirty="0" smtClean="0">
                <a:latin typeface="Franklin Gothic Medium" pitchFamily="34" charset="0"/>
              </a:rPr>
              <a:t>Margaret Mead, 1965</a:t>
            </a:r>
            <a:endParaRPr lang="en-US" sz="2800" dirty="0">
              <a:latin typeface="Franklin Gothic Medium" pitchFamily="34" charset="0"/>
            </a:endParaRPr>
          </a:p>
        </p:txBody>
      </p:sp>
    </p:spTree>
    <p:extLst>
      <p:ext uri="{BB962C8B-B14F-4D97-AF65-F5344CB8AC3E}">
        <p14:creationId xmlns:p14="http://schemas.microsoft.com/office/powerpoint/2010/main" val="305586807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flipV="1">
            <a:off x="914400" y="1020763"/>
            <a:ext cx="73152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latin typeface="Franklin Gothic Medium" pitchFamily="34" charset="0"/>
            </a:endParaRPr>
          </a:p>
        </p:txBody>
      </p:sp>
      <p:sp>
        <p:nvSpPr>
          <p:cNvPr id="10243" name="Rectangle 3"/>
          <p:cNvSpPr>
            <a:spLocks noGrp="1" noChangeArrowheads="1"/>
          </p:cNvSpPr>
          <p:nvPr>
            <p:ph type="subTitle" idx="1"/>
          </p:nvPr>
        </p:nvSpPr>
        <p:spPr>
          <a:xfrm>
            <a:off x="228600" y="1219200"/>
            <a:ext cx="8458200" cy="5181600"/>
          </a:xfrm>
        </p:spPr>
        <p:txBody>
          <a:bodyPr>
            <a:normAutofit/>
          </a:bodyPr>
          <a:lstStyle/>
          <a:p>
            <a:pPr lvl="1" algn="l">
              <a:lnSpc>
                <a:spcPct val="80000"/>
              </a:lnSpc>
              <a:spcBef>
                <a:spcPct val="0"/>
              </a:spcBef>
              <a:spcAft>
                <a:spcPct val="50000"/>
              </a:spcAft>
              <a:buClr>
                <a:schemeClr val="accent1"/>
              </a:buClr>
              <a:buSzPct val="100000"/>
              <a:buFont typeface="Wingdings" pitchFamily="2" charset="2"/>
              <a:buChar char="v"/>
              <a:defRPr/>
            </a:pPr>
            <a:r>
              <a:rPr lang="en-US" altLang="ko-KR" sz="2800" kern="1200" dirty="0" smtClean="0">
                <a:latin typeface="+mj-lt"/>
                <a:ea typeface="굴림" pitchFamily="34" charset="-127"/>
                <a:cs typeface="+mn-cs"/>
              </a:rPr>
              <a:t>No Adultery</a:t>
            </a:r>
          </a:p>
          <a:p>
            <a:pPr lvl="1" algn="l">
              <a:lnSpc>
                <a:spcPct val="80000"/>
              </a:lnSpc>
              <a:spcBef>
                <a:spcPct val="0"/>
              </a:spcBef>
              <a:spcAft>
                <a:spcPct val="50000"/>
              </a:spcAft>
              <a:buClr>
                <a:schemeClr val="accent1"/>
              </a:buClr>
              <a:buSzPct val="100000"/>
              <a:buFont typeface="Wingdings" pitchFamily="2" charset="2"/>
              <a:buChar char="v"/>
              <a:defRPr/>
            </a:pPr>
            <a:r>
              <a:rPr lang="en-US" altLang="ko-KR" sz="2800" dirty="0" smtClean="0">
                <a:latin typeface="+mj-lt"/>
                <a:ea typeface="굴림" pitchFamily="34" charset="-127"/>
              </a:rPr>
              <a:t>Adultery</a:t>
            </a:r>
            <a:r>
              <a:rPr lang="en-US" altLang="ko-KR" sz="2800" kern="1200" dirty="0" smtClean="0">
                <a:latin typeface="+mj-lt"/>
                <a:ea typeface="굴림" pitchFamily="34" charset="-127"/>
                <a:cs typeface="+mn-cs"/>
              </a:rPr>
              <a:t>/infidelity undermines trust and violates the heart of one’s spouse.</a:t>
            </a:r>
          </a:p>
          <a:p>
            <a:pPr lvl="1" algn="l">
              <a:lnSpc>
                <a:spcPct val="80000"/>
              </a:lnSpc>
              <a:spcBef>
                <a:spcPct val="0"/>
              </a:spcBef>
              <a:spcAft>
                <a:spcPct val="50000"/>
              </a:spcAft>
              <a:buClr>
                <a:schemeClr val="accent1"/>
              </a:buClr>
              <a:buSzPct val="100000"/>
              <a:buFont typeface="Wingdings" pitchFamily="2" charset="2"/>
              <a:buChar char="v"/>
              <a:defRPr/>
            </a:pPr>
            <a:r>
              <a:rPr lang="en-US" altLang="ko-KR" sz="2800" kern="1200" dirty="0" smtClean="0">
                <a:latin typeface="+mj-lt"/>
                <a:ea typeface="굴림" pitchFamily="34" charset="-127"/>
                <a:cs typeface="+mn-cs"/>
              </a:rPr>
              <a:t>Pre-marital sex and multiple sexual partners, including pornographic sex, create self-centered habits and weaken the bonds of love in marriage.</a:t>
            </a:r>
          </a:p>
          <a:p>
            <a:pPr lvl="1" algn="l">
              <a:lnSpc>
                <a:spcPct val="80000"/>
              </a:lnSpc>
              <a:spcBef>
                <a:spcPct val="0"/>
              </a:spcBef>
              <a:spcAft>
                <a:spcPct val="50000"/>
              </a:spcAft>
              <a:buClr>
                <a:schemeClr val="accent1"/>
              </a:buClr>
              <a:buSzPct val="100000"/>
              <a:buFont typeface="Wingdings" pitchFamily="2" charset="2"/>
              <a:buChar char="v"/>
              <a:defRPr/>
            </a:pPr>
            <a:r>
              <a:rPr lang="en-US" altLang="ko-KR" sz="2800" kern="1200" dirty="0" smtClean="0">
                <a:latin typeface="+mj-lt"/>
                <a:ea typeface="굴림" pitchFamily="34" charset="-127"/>
                <a:cs typeface="+mn-cs"/>
              </a:rPr>
              <a:t>Our sexual organ is not to be used freely, but only in exclusive partnership with our spouse.</a:t>
            </a:r>
          </a:p>
          <a:p>
            <a:pPr lvl="1" algn="l">
              <a:lnSpc>
                <a:spcPct val="80000"/>
              </a:lnSpc>
              <a:spcBef>
                <a:spcPct val="0"/>
              </a:spcBef>
              <a:spcAft>
                <a:spcPct val="50000"/>
              </a:spcAft>
              <a:buClr>
                <a:schemeClr val="accent1"/>
              </a:buClr>
              <a:buSzPct val="100000"/>
              <a:buFont typeface="Wingdings" pitchFamily="2" charset="2"/>
              <a:buChar char="v"/>
              <a:defRPr/>
            </a:pPr>
            <a:r>
              <a:rPr lang="en-US" altLang="ko-KR" sz="2800" dirty="0" smtClean="0">
                <a:latin typeface="+mj-lt"/>
                <a:ea typeface="굴림" pitchFamily="34" charset="-127"/>
              </a:rPr>
              <a:t>No spare key</a:t>
            </a:r>
            <a:endParaRPr lang="en-US" altLang="ko-KR" sz="2800" kern="1200" dirty="0" smtClean="0">
              <a:latin typeface="+mj-lt"/>
              <a:ea typeface="굴림" pitchFamily="34" charset="-127"/>
              <a:cs typeface="+mn-cs"/>
            </a:endParaRPr>
          </a:p>
          <a:p>
            <a:pPr lvl="1">
              <a:lnSpc>
                <a:spcPct val="90000"/>
              </a:lnSpc>
              <a:buFont typeface="Wingdings" pitchFamily="2" charset="2"/>
              <a:buNone/>
              <a:defRPr/>
            </a:pPr>
            <a:r>
              <a:rPr lang="en-US" sz="2400" dirty="0" smtClean="0">
                <a:latin typeface="Franklin Gothic Medium" pitchFamily="34" charset="0"/>
              </a:rPr>
              <a:t> </a:t>
            </a:r>
          </a:p>
        </p:txBody>
      </p:sp>
      <p:sp>
        <p:nvSpPr>
          <p:cNvPr id="5" name="Text Box 11"/>
          <p:cNvSpPr txBox="1">
            <a:spLocks noChangeArrowheads="1"/>
          </p:cNvSpPr>
          <p:nvPr/>
        </p:nvSpPr>
        <p:spPr bwMode="auto">
          <a:xfrm>
            <a:off x="609600" y="152400"/>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Marital Love Must be Exclusive</a:t>
            </a:r>
            <a:endParaRPr lang="en-US" sz="3800" b="1" dirty="0">
              <a:solidFill>
                <a:srgbClr val="FFFF00"/>
              </a:solidFill>
              <a:latin typeface="Franklin Gothic Medium" pitchFamily="34" charset="0"/>
            </a:endParaRPr>
          </a:p>
        </p:txBody>
      </p:sp>
      <p:sp>
        <p:nvSpPr>
          <p:cNvPr id="6" name="Title 5"/>
          <p:cNvSpPr>
            <a:spLocks noGrp="1"/>
          </p:cNvSpPr>
          <p:nvPr>
            <p:ph type="ctr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pic>
        <p:nvPicPr>
          <p:cNvPr id="4" name="Picture 6" descr="C:\Users\Owner\Pictures\ACLC\Bible with Sunlight.jpg"/>
          <p:cNvPicPr>
            <a:picLocks noChangeAspect="1" noChangeArrowheads="1"/>
          </p:cNvPicPr>
          <p:nvPr/>
        </p:nvPicPr>
        <p:blipFill>
          <a:blip r:embed="rId3" cstate="print"/>
          <a:srcRect/>
          <a:stretch>
            <a:fillRect/>
          </a:stretch>
        </p:blipFill>
        <p:spPr bwMode="auto">
          <a:xfrm>
            <a:off x="457200" y="2185987"/>
            <a:ext cx="2819400" cy="1700213"/>
          </a:xfrm>
          <a:prstGeom prst="rect">
            <a:avLst/>
          </a:prstGeom>
          <a:noFill/>
          <a:ln w="9525">
            <a:noFill/>
            <a:miter lim="800000"/>
            <a:headEnd/>
            <a:tailEnd/>
          </a:ln>
        </p:spPr>
      </p:pic>
      <p:sp>
        <p:nvSpPr>
          <p:cNvPr id="8" name="TextBox 7"/>
          <p:cNvSpPr txBox="1"/>
          <p:nvPr/>
        </p:nvSpPr>
        <p:spPr>
          <a:xfrm>
            <a:off x="3810000" y="6106180"/>
            <a:ext cx="5943600" cy="523220"/>
          </a:xfrm>
          <a:prstGeom prst="rect">
            <a:avLst/>
          </a:prstGeom>
          <a:noFill/>
        </p:spPr>
        <p:txBody>
          <a:bodyPr wrap="square" rtlCol="0">
            <a:spAutoFit/>
          </a:bodyPr>
          <a:lstStyle/>
          <a:p>
            <a:r>
              <a:rPr lang="en-US" sz="2800" b="1" dirty="0" smtClean="0">
                <a:solidFill>
                  <a:srgbClr val="FFFF00"/>
                </a:solidFill>
                <a:latin typeface="Franklin Gothic Medium" pitchFamily="34" charset="0"/>
              </a:rPr>
              <a:t>1 Corinthians 7:4</a:t>
            </a:r>
            <a:endParaRPr lang="en-US" sz="2800" b="1" dirty="0">
              <a:solidFill>
                <a:srgbClr val="FFFF00"/>
              </a:solidFill>
              <a:latin typeface="Franklin Gothic Medium" pitchFamily="34" charset="0"/>
            </a:endParaRPr>
          </a:p>
        </p:txBody>
      </p:sp>
      <p:sp>
        <p:nvSpPr>
          <p:cNvPr id="11" name="TextBox 10"/>
          <p:cNvSpPr txBox="1"/>
          <p:nvPr/>
        </p:nvSpPr>
        <p:spPr>
          <a:xfrm>
            <a:off x="914400" y="1066800"/>
            <a:ext cx="7772400" cy="4401205"/>
          </a:xfrm>
          <a:prstGeom prst="rect">
            <a:avLst/>
          </a:prstGeom>
          <a:noFill/>
        </p:spPr>
        <p:txBody>
          <a:bodyPr wrap="square" rtlCol="0">
            <a:spAutoFit/>
          </a:bodyPr>
          <a:lstStyle/>
          <a:p>
            <a:r>
              <a:rPr lang="en-US" sz="2800" dirty="0" smtClean="0"/>
              <a:t>The husband should fulfill his marital duty to his wife, and likewise the wife to her husband. </a:t>
            </a:r>
            <a:r>
              <a:rPr lang="en-US" sz="2800" b="1" baseline="30000" dirty="0" smtClean="0"/>
              <a:t> </a:t>
            </a:r>
            <a:r>
              <a:rPr lang="en-US" sz="2800" dirty="0" smtClean="0"/>
              <a:t>The wife 			does not have authority over her 			own body but yields it to her 				husband. In the same way, the 				husband does not have authority 			over his own body but yields it to his wife. </a:t>
            </a:r>
            <a:r>
              <a:rPr lang="en-US" sz="2800" b="1" baseline="30000" dirty="0" smtClean="0"/>
              <a:t> </a:t>
            </a:r>
            <a:r>
              <a:rPr lang="en-US" sz="2800" dirty="0" smtClean="0"/>
              <a:t>Do not deprive each other except perhaps by mutual consent and for a time, so that you may devote yourselves to prayer.</a:t>
            </a:r>
            <a:endParaRPr lang="en-US" sz="2800" dirty="0"/>
          </a:p>
        </p:txBody>
      </p:sp>
      <p:sp>
        <p:nvSpPr>
          <p:cNvPr id="12" name="Text Box 11"/>
          <p:cNvSpPr txBox="1">
            <a:spLocks noChangeArrowheads="1"/>
          </p:cNvSpPr>
          <p:nvPr/>
        </p:nvSpPr>
        <p:spPr bwMode="auto">
          <a:xfrm>
            <a:off x="609600" y="152400"/>
            <a:ext cx="7924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“No Spare Keys”</a:t>
            </a:r>
            <a:endParaRPr lang="en-US" sz="3800" b="1" dirty="0">
              <a:solidFill>
                <a:srgbClr val="FFFF00"/>
              </a:solidFill>
              <a:latin typeface="Franklin Gothic Medium"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914400" y="1020763"/>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latin typeface="Franklin Gothic Medium" pitchFamily="34" charset="0"/>
            </a:endParaRPr>
          </a:p>
        </p:txBody>
      </p:sp>
      <p:sp>
        <p:nvSpPr>
          <p:cNvPr id="172034" name="Text Box 2"/>
          <p:cNvSpPr txBox="1">
            <a:spLocks noChangeArrowheads="1"/>
          </p:cNvSpPr>
          <p:nvPr/>
        </p:nvSpPr>
        <p:spPr bwMode="auto">
          <a:xfrm>
            <a:off x="2057400" y="4419600"/>
            <a:ext cx="6578600" cy="830997"/>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algn="r">
              <a:defRPr/>
            </a:pPr>
            <a:endParaRPr lang="en-US" altLang="ko-KR" sz="2400" dirty="0">
              <a:solidFill>
                <a:srgbClr val="00FF00"/>
              </a:solidFill>
              <a:latin typeface="Franklin Gothic Medium" pitchFamily="34" charset="0"/>
              <a:ea typeface="GulimChe" pitchFamily="49" charset="-127"/>
            </a:endParaRPr>
          </a:p>
          <a:p>
            <a:pPr algn="r">
              <a:defRPr/>
            </a:pPr>
            <a:r>
              <a:rPr lang="en-US" altLang="ko-KR" sz="2400" dirty="0">
                <a:solidFill>
                  <a:srgbClr val="00FF00"/>
                </a:solidFill>
                <a:latin typeface="Franklin Gothic Medium" pitchFamily="34" charset="0"/>
                <a:ea typeface="GulimChe" pitchFamily="49" charset="-127"/>
              </a:rPr>
              <a:t>“In Search of the Origin of the Universe</a:t>
            </a:r>
            <a:r>
              <a:rPr lang="en-US" altLang="ko-KR" dirty="0">
                <a:solidFill>
                  <a:srgbClr val="00FF00"/>
                </a:solidFill>
                <a:latin typeface="Franklin Gothic Medium" pitchFamily="34" charset="0"/>
                <a:ea typeface="GulimChe" pitchFamily="49" charset="-127"/>
              </a:rPr>
              <a:t>” </a:t>
            </a:r>
            <a:endParaRPr lang="en-US" altLang="zh-CN" b="1" dirty="0">
              <a:solidFill>
                <a:srgbClr val="00FF00"/>
              </a:solidFill>
              <a:latin typeface="Franklin Gothic Medium" pitchFamily="34" charset="0"/>
            </a:endParaRPr>
          </a:p>
        </p:txBody>
      </p:sp>
      <p:sp>
        <p:nvSpPr>
          <p:cNvPr id="172035" name="Rectangle 3"/>
          <p:cNvSpPr>
            <a:spLocks noGrp="1" noChangeArrowheads="1"/>
          </p:cNvSpPr>
          <p:nvPr>
            <p:ph type="subTitle" idx="1"/>
          </p:nvPr>
        </p:nvSpPr>
        <p:spPr>
          <a:xfrm>
            <a:off x="685800" y="1524000"/>
            <a:ext cx="7848600" cy="2971800"/>
          </a:xfrm>
          <a:effectLst>
            <a:outerShdw dist="35921" dir="2700000" algn="ctr" rotWithShape="0">
              <a:srgbClr val="000000"/>
            </a:outerShdw>
          </a:effectLst>
        </p:spPr>
        <p:txBody>
          <a:bodyPr>
            <a:noAutofit/>
          </a:bodyPr>
          <a:lstStyle/>
          <a:p>
            <a:pPr marL="0" indent="0">
              <a:spcAft>
                <a:spcPct val="40000"/>
              </a:spcAft>
              <a:buFont typeface="Wingdings" pitchFamily="2" charset="2"/>
              <a:buNone/>
              <a:defRPr/>
            </a:pPr>
            <a:r>
              <a:rPr lang="en-US" altLang="zh-CN" sz="3600" i="1" dirty="0" smtClean="0">
                <a:effectLst/>
                <a:ea typeface="SimSun" pitchFamily="2" charset="-122"/>
              </a:rPr>
              <a:t>If all men and women admit that their sexual organ belongs to their spouse, we all will bow our </a:t>
            </a:r>
            <a:r>
              <a:rPr lang="en-US" altLang="zh-CN" sz="3600" i="1" dirty="0">
                <a:ea typeface="SimSun" pitchFamily="2" charset="-122"/>
              </a:rPr>
              <a:t>heads and become humble when we receive our spouse's love. Love comes to you only from your partner</a:t>
            </a:r>
            <a:r>
              <a:rPr lang="en-US" altLang="zh-CN" sz="3600" i="1" dirty="0">
                <a:latin typeface="Franklin Gothic Medium" pitchFamily="34" charset="0"/>
                <a:ea typeface="SimSun" pitchFamily="2" charset="-122"/>
              </a:rPr>
              <a:t>.</a:t>
            </a:r>
            <a:endParaRPr lang="zh-CN" altLang="en-US" sz="3600" i="1" dirty="0">
              <a:latin typeface="Franklin Gothic Medium" pitchFamily="34" charset="0"/>
              <a:ea typeface="SimSun" pitchFamily="2" charset="-122"/>
            </a:endParaRPr>
          </a:p>
        </p:txBody>
      </p:sp>
      <p:sp>
        <p:nvSpPr>
          <p:cNvPr id="7" name="TextBox 6"/>
          <p:cNvSpPr txBox="1"/>
          <p:nvPr/>
        </p:nvSpPr>
        <p:spPr>
          <a:xfrm>
            <a:off x="2743200" y="6172200"/>
            <a:ext cx="5638800" cy="523220"/>
          </a:xfrm>
          <a:prstGeom prst="rect">
            <a:avLst/>
          </a:prstGeom>
          <a:noFill/>
        </p:spPr>
        <p:txBody>
          <a:bodyPr wrap="square" rtlCol="0">
            <a:spAutoFit/>
          </a:bodyPr>
          <a:lstStyle/>
          <a:p>
            <a:r>
              <a:rPr lang="en-US" altLang="ko-KR" sz="2800" dirty="0" smtClean="0">
                <a:solidFill>
                  <a:srgbClr val="FFFF00"/>
                </a:solidFill>
                <a:latin typeface="Franklin Gothic Medium" pitchFamily="34" charset="0"/>
                <a:ea typeface="GulimChe" pitchFamily="49" charset="-127"/>
              </a:rPr>
              <a:t>The Reverend Sun </a:t>
            </a:r>
            <a:r>
              <a:rPr lang="en-US" altLang="ko-KR" sz="2800" dirty="0" err="1" smtClean="0">
                <a:solidFill>
                  <a:srgbClr val="FFFF00"/>
                </a:solidFill>
                <a:latin typeface="Franklin Gothic Medium" pitchFamily="34" charset="0"/>
                <a:ea typeface="GulimChe" pitchFamily="49" charset="-127"/>
              </a:rPr>
              <a:t>Myung</a:t>
            </a:r>
            <a:r>
              <a:rPr lang="en-US" altLang="ko-KR" sz="2800" dirty="0" smtClean="0">
                <a:solidFill>
                  <a:srgbClr val="FFFF00"/>
                </a:solidFill>
                <a:latin typeface="Franklin Gothic Medium" pitchFamily="34" charset="0"/>
                <a:ea typeface="GulimChe" pitchFamily="49" charset="-127"/>
              </a:rPr>
              <a:t> Moon</a:t>
            </a:r>
            <a:endParaRPr lang="en-US" sz="2800" dirty="0">
              <a:solidFill>
                <a:srgbClr val="FFFF00"/>
              </a:solidFill>
            </a:endParaRPr>
          </a:p>
        </p:txBody>
      </p:sp>
      <p:sp>
        <p:nvSpPr>
          <p:cNvPr id="8" name="Text Box 11"/>
          <p:cNvSpPr txBox="1">
            <a:spLocks noChangeArrowheads="1"/>
          </p:cNvSpPr>
          <p:nvPr/>
        </p:nvSpPr>
        <p:spPr bwMode="auto">
          <a:xfrm>
            <a:off x="609600" y="293688"/>
            <a:ext cx="7924800" cy="123110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Our Spouse and Sexual Love</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
        <p:nvSpPr>
          <p:cNvPr id="9" name="Title 8"/>
          <p:cNvSpPr>
            <a:spLocks noGrp="1"/>
          </p:cNvSpPr>
          <p:nvPr>
            <p:ph type="ctrTitle"/>
          </p:nvPr>
        </p:nvSpPr>
        <p:spPr/>
        <p:txBody>
          <a:bodyPr/>
          <a:lstStyle/>
          <a:p>
            <a:endParaRPr lang="en-US"/>
          </a:p>
        </p:txBody>
      </p:sp>
    </p:spTree>
    <p:extLst>
      <p:ext uri="{BB962C8B-B14F-4D97-AF65-F5344CB8AC3E}">
        <p14:creationId xmlns:p14="http://schemas.microsoft.com/office/powerpoint/2010/main" val="403604975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6" name="Text Box 12"/>
          <p:cNvSpPr txBox="1">
            <a:spLocks noChangeArrowheads="1"/>
          </p:cNvSpPr>
          <p:nvPr/>
        </p:nvSpPr>
        <p:spPr bwMode="auto">
          <a:xfrm>
            <a:off x="762000" y="1295400"/>
            <a:ext cx="7924800" cy="1920526"/>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66CCFF"/>
              </a:buClr>
              <a:buFont typeface="Wingdings" pitchFamily="2" charset="2"/>
              <a:buChar char="v"/>
              <a:defRPr/>
            </a:pPr>
            <a:r>
              <a:rPr lang="en-US" sz="2800" dirty="0">
                <a:latin typeface="+mj-lt"/>
              </a:rPr>
              <a:t>Sexual promiscuity, infidelity, pornography lead to sexually transmitted disease, divorce, and family breakdown</a:t>
            </a:r>
          </a:p>
          <a:p>
            <a:pPr marL="568325" indent="-568325">
              <a:lnSpc>
                <a:spcPct val="80000"/>
              </a:lnSpc>
              <a:spcAft>
                <a:spcPct val="20000"/>
              </a:spcAft>
              <a:buClr>
                <a:srgbClr val="66CCFF"/>
              </a:buClr>
              <a:defRPr/>
            </a:pPr>
            <a:endParaRPr lang="en-US" sz="2800" dirty="0">
              <a:latin typeface="Franklin Gothic Medium" pitchFamily="34" charset="0"/>
            </a:endParaRPr>
          </a:p>
          <a:p>
            <a:pPr marL="568325" indent="-568325">
              <a:defRPr/>
            </a:pPr>
            <a:endParaRPr lang="en-US" dirty="0"/>
          </a:p>
        </p:txBody>
      </p:sp>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6"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a:solidFill>
                  <a:srgbClr val="FFFF00"/>
                </a:solidFill>
                <a:latin typeface="Franklin Gothic Medium" pitchFamily="34" charset="0"/>
              </a:rPr>
              <a:t>Sexual Disorder and Family Breakdown</a:t>
            </a:r>
          </a:p>
          <a:p>
            <a:pPr algn="ctr">
              <a:defRPr/>
            </a:pPr>
            <a:endParaRPr lang="en-US" sz="3800" b="1" dirty="0">
              <a:solidFill>
                <a:srgbClr val="FFFF00"/>
              </a:solidFill>
              <a:latin typeface="Franklin Gothic Medium" pitchFamily="34" charset="0"/>
            </a:endParaRPr>
          </a:p>
        </p:txBody>
      </p:sp>
      <p:sp>
        <p:nvSpPr>
          <p:cNvPr id="7" name="Title 6"/>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6" name="Text Box 12"/>
          <p:cNvSpPr txBox="1">
            <a:spLocks noChangeArrowheads="1"/>
          </p:cNvSpPr>
          <p:nvPr/>
        </p:nvSpPr>
        <p:spPr bwMode="auto">
          <a:xfrm>
            <a:off x="762000" y="1295400"/>
            <a:ext cx="7924800" cy="3108543"/>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66CCFF"/>
              </a:buClr>
              <a:buFont typeface="Wingdings" pitchFamily="2" charset="2"/>
              <a:buChar char="v"/>
              <a:defRPr/>
            </a:pPr>
            <a:r>
              <a:rPr lang="en-US" sz="2800" dirty="0">
                <a:latin typeface="+mj-lt"/>
              </a:rPr>
              <a:t>Sexual promiscuity, infidelity, pornography lead to sexually transmitted disease, divorce, and family breakdown</a:t>
            </a:r>
          </a:p>
          <a:p>
            <a:pPr marL="568325" indent="-568325">
              <a:lnSpc>
                <a:spcPct val="80000"/>
              </a:lnSpc>
              <a:spcAft>
                <a:spcPct val="20000"/>
              </a:spcAft>
              <a:buClr>
                <a:srgbClr val="66CCFF"/>
              </a:buClr>
              <a:defRPr/>
            </a:pPr>
            <a:endParaRPr lang="en-US" sz="2800" dirty="0">
              <a:latin typeface="+mj-lt"/>
            </a:endParaRPr>
          </a:p>
          <a:p>
            <a:pPr marL="568325" indent="-568325">
              <a:lnSpc>
                <a:spcPct val="80000"/>
              </a:lnSpc>
              <a:spcAft>
                <a:spcPct val="20000"/>
              </a:spcAft>
              <a:buClr>
                <a:srgbClr val="66CCFF"/>
              </a:buClr>
              <a:buFont typeface="Wingdings" pitchFamily="2" charset="2"/>
              <a:buChar char="v"/>
              <a:defRPr/>
            </a:pPr>
            <a:r>
              <a:rPr lang="en-US" sz="2800" dirty="0">
                <a:latin typeface="+mj-lt"/>
              </a:rPr>
              <a:t>Family breakdown undermines social stability, good citizenship, educational development, and contributes to crime, youth alienation and suicide.</a:t>
            </a:r>
          </a:p>
          <a:p>
            <a:pPr marL="568325" indent="-568325">
              <a:lnSpc>
                <a:spcPct val="80000"/>
              </a:lnSpc>
              <a:spcAft>
                <a:spcPct val="20000"/>
              </a:spcAft>
              <a:buClr>
                <a:srgbClr val="66CCFF"/>
              </a:buClr>
              <a:defRPr/>
            </a:pPr>
            <a:endParaRPr lang="en-US" sz="2800" dirty="0">
              <a:latin typeface="Franklin Gothic Medium" pitchFamily="34" charset="0"/>
            </a:endParaRPr>
          </a:p>
        </p:txBody>
      </p:sp>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6"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a:solidFill>
                  <a:srgbClr val="FFFF00"/>
                </a:solidFill>
                <a:latin typeface="Franklin Gothic Medium" pitchFamily="34" charset="0"/>
              </a:rPr>
              <a:t>Sexual Disorder and Family Breakdown</a:t>
            </a:r>
          </a:p>
          <a:p>
            <a:pPr algn="ctr">
              <a:defRPr/>
            </a:pPr>
            <a:endParaRPr lang="en-US" sz="3800" b="1" dirty="0">
              <a:solidFill>
                <a:srgbClr val="FFFF00"/>
              </a:solidFill>
              <a:latin typeface="Franklin Gothic Medium" pitchFamily="34" charset="0"/>
            </a:endParaRPr>
          </a:p>
        </p:txBody>
      </p:sp>
      <p:sp>
        <p:nvSpPr>
          <p:cNvPr id="7" name="Title 6"/>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6" name="Text Box 12"/>
          <p:cNvSpPr txBox="1">
            <a:spLocks noChangeArrowheads="1"/>
          </p:cNvSpPr>
          <p:nvPr/>
        </p:nvSpPr>
        <p:spPr bwMode="auto">
          <a:xfrm>
            <a:off x="762000" y="1295400"/>
            <a:ext cx="7924800" cy="424731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66CCFF"/>
              </a:buClr>
              <a:buFont typeface="Wingdings" pitchFamily="2" charset="2"/>
              <a:buChar char="v"/>
              <a:defRPr/>
            </a:pPr>
            <a:r>
              <a:rPr lang="en-US" sz="2800" dirty="0">
                <a:latin typeface="+mj-lt"/>
              </a:rPr>
              <a:t>Sexual promiscuity, infidelity, pornography lead to sexually transmitted disease, divorce, and family breakdown</a:t>
            </a:r>
          </a:p>
          <a:p>
            <a:pPr marL="568325" indent="-568325">
              <a:lnSpc>
                <a:spcPct val="80000"/>
              </a:lnSpc>
              <a:spcAft>
                <a:spcPct val="20000"/>
              </a:spcAft>
              <a:buClr>
                <a:srgbClr val="66CCFF"/>
              </a:buClr>
              <a:defRPr/>
            </a:pPr>
            <a:endParaRPr lang="en-US" sz="2800" dirty="0">
              <a:latin typeface="+mj-lt"/>
            </a:endParaRPr>
          </a:p>
          <a:p>
            <a:pPr marL="568325" indent="-568325">
              <a:lnSpc>
                <a:spcPct val="80000"/>
              </a:lnSpc>
              <a:spcAft>
                <a:spcPct val="20000"/>
              </a:spcAft>
              <a:buClr>
                <a:srgbClr val="66CCFF"/>
              </a:buClr>
              <a:buFont typeface="Wingdings" pitchFamily="2" charset="2"/>
              <a:buChar char="v"/>
              <a:defRPr/>
            </a:pPr>
            <a:r>
              <a:rPr lang="en-US" sz="2800" dirty="0">
                <a:latin typeface="+mj-lt"/>
              </a:rPr>
              <a:t>Family breakdown undermines social stability, good citizenship, educational development, and contributes to crime, youth alienation and suicide.</a:t>
            </a:r>
          </a:p>
          <a:p>
            <a:pPr marL="568325" indent="-568325">
              <a:lnSpc>
                <a:spcPct val="80000"/>
              </a:lnSpc>
              <a:spcAft>
                <a:spcPct val="20000"/>
              </a:spcAft>
              <a:buClr>
                <a:srgbClr val="66CCFF"/>
              </a:buClr>
              <a:defRPr/>
            </a:pPr>
            <a:endParaRPr lang="en-US" sz="2800" dirty="0">
              <a:latin typeface="+mj-lt"/>
            </a:endParaRPr>
          </a:p>
          <a:p>
            <a:pPr marL="568325" indent="-568325">
              <a:lnSpc>
                <a:spcPct val="80000"/>
              </a:lnSpc>
              <a:spcAft>
                <a:spcPct val="20000"/>
              </a:spcAft>
              <a:buClr>
                <a:srgbClr val="66CCFF"/>
              </a:buClr>
              <a:buFont typeface="Wingdings" pitchFamily="2" charset="2"/>
              <a:buChar char="v"/>
              <a:defRPr/>
            </a:pPr>
            <a:r>
              <a:rPr lang="en-US" sz="2800" dirty="0">
                <a:latin typeface="+mj-lt"/>
              </a:rPr>
              <a:t>To build a world of </a:t>
            </a:r>
            <a:r>
              <a:rPr lang="en-US" sz="2800" dirty="0" smtClean="0">
                <a:latin typeface="+mj-lt"/>
              </a:rPr>
              <a:t>peace</a:t>
            </a:r>
            <a:r>
              <a:rPr lang="en-US" sz="2800" dirty="0">
                <a:latin typeface="+mj-lt"/>
              </a:rPr>
              <a:t>, we need  to restore true love, true parenthood and true family </a:t>
            </a:r>
          </a:p>
          <a:p>
            <a:pPr marL="568325" indent="-568325">
              <a:defRPr/>
            </a:pPr>
            <a:endParaRPr lang="en-US" dirty="0"/>
          </a:p>
        </p:txBody>
      </p:sp>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6"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a:solidFill>
                  <a:srgbClr val="FFFF00"/>
                </a:solidFill>
                <a:latin typeface="Franklin Gothic Medium" pitchFamily="34" charset="0"/>
              </a:rPr>
              <a:t>Sexual Disorder and Family Breakdown</a:t>
            </a:r>
          </a:p>
          <a:p>
            <a:pPr algn="ctr">
              <a:defRPr/>
            </a:pPr>
            <a:endParaRPr lang="en-US" sz="3800" b="1" dirty="0">
              <a:solidFill>
                <a:srgbClr val="FFFF00"/>
              </a:solidFill>
              <a:latin typeface="Franklin Gothic Medium" pitchFamily="34" charset="0"/>
            </a:endParaRPr>
          </a:p>
        </p:txBody>
      </p:sp>
      <p:sp>
        <p:nvSpPr>
          <p:cNvPr id="7" name="Title 6"/>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7" name="Rectangle 2"/>
          <p:cNvSpPr txBox="1">
            <a:spLocks noChangeArrowheads="1"/>
          </p:cNvSpPr>
          <p:nvPr/>
        </p:nvSpPr>
        <p:spPr>
          <a:xfrm>
            <a:off x="5334000" y="2057400"/>
            <a:ext cx="3505200" cy="3276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altLang="ko-KR" sz="3200" b="0" i="0" u="none" strike="noStrike" kern="1200" cap="none" spc="0" normalizeH="0" baseline="0" noProof="0" dirty="0" smtClean="0">
                <a:ln>
                  <a:noFill/>
                </a:ln>
                <a:solidFill>
                  <a:srgbClr val="FFFFFF"/>
                </a:solidFill>
                <a:effectLst/>
                <a:uLnTx/>
                <a:uFillTx/>
                <a:latin typeface="Franklin Gothic Medium" pitchFamily="34" charset="0"/>
                <a:ea typeface="Gulim" pitchFamily="34" charset="-127"/>
              </a:rPr>
              <a:t>You are of your </a:t>
            </a:r>
            <a:r>
              <a:rPr lang="en-US" altLang="ko-KR" sz="3200" dirty="0" smtClean="0">
                <a:solidFill>
                  <a:srgbClr val="FFFFFF"/>
                </a:solidFill>
                <a:latin typeface="Franklin Gothic Medium" pitchFamily="34" charset="0"/>
                <a:ea typeface="Gulim" pitchFamily="34" charset="-127"/>
              </a:rPr>
              <a:t>father the devil</a:t>
            </a:r>
            <a:endParaRPr kumimoji="0" lang="en-US" altLang="ko-KR" sz="3200" b="0" i="0" u="none" strike="noStrike" kern="1200" cap="none" spc="0" normalizeH="0" baseline="0" noProof="0" dirty="0" smtClean="0">
              <a:ln>
                <a:noFill/>
              </a:ln>
              <a:solidFill>
                <a:srgbClr val="FFFFFF"/>
              </a:solidFill>
              <a:effectLst/>
              <a:uLnTx/>
              <a:uFillTx/>
              <a:latin typeface="Franklin Gothic Medium" pitchFamily="34" charset="0"/>
              <a:ea typeface="Gulim" pitchFamily="34" charset="-127"/>
            </a:endParaRPr>
          </a:p>
        </p:txBody>
      </p:sp>
      <p:sp>
        <p:nvSpPr>
          <p:cNvPr id="11" name="TextBox 10"/>
          <p:cNvSpPr txBox="1"/>
          <p:nvPr/>
        </p:nvSpPr>
        <p:spPr>
          <a:xfrm>
            <a:off x="4953000" y="2438400"/>
            <a:ext cx="4419600" cy="523220"/>
          </a:xfrm>
          <a:prstGeom prst="rect">
            <a:avLst/>
          </a:prstGeom>
          <a:noFill/>
        </p:spPr>
        <p:txBody>
          <a:bodyPr wrap="square" rtlCol="0">
            <a:spAutoFit/>
          </a:bodyPr>
          <a:lstStyle/>
          <a:p>
            <a:r>
              <a:rPr lang="en-US" altLang="ko-KR" sz="2800" dirty="0" smtClean="0">
                <a:solidFill>
                  <a:srgbClr val="FFFF00"/>
                </a:solidFill>
                <a:latin typeface="Franklin Gothic Medium" pitchFamily="34" charset="0"/>
                <a:ea typeface="GulimChe" pitchFamily="49" charset="-127"/>
              </a:rPr>
              <a:t>Jesus in John 8:44</a:t>
            </a:r>
            <a:endParaRPr lang="en-US" sz="2800" dirty="0">
              <a:solidFill>
                <a:srgbClr val="FFFF0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4711" t="29825" r="1305" b="40663"/>
          <a:stretch/>
        </p:blipFill>
        <p:spPr>
          <a:xfrm>
            <a:off x="-381000" y="1447800"/>
            <a:ext cx="4710407" cy="4191000"/>
          </a:xfrm>
          <a:prstGeom prst="rect">
            <a:avLst/>
          </a:prstGeom>
        </p:spPr>
      </p:pic>
      <p:sp>
        <p:nvSpPr>
          <p:cNvPr id="10" name="TextBox 9"/>
          <p:cNvSpPr txBox="1"/>
          <p:nvPr/>
        </p:nvSpPr>
        <p:spPr>
          <a:xfrm>
            <a:off x="3124200" y="6096000"/>
            <a:ext cx="5943600" cy="523220"/>
          </a:xfrm>
          <a:prstGeom prst="rect">
            <a:avLst/>
          </a:prstGeom>
          <a:noFill/>
        </p:spPr>
        <p:txBody>
          <a:bodyPr wrap="square" rtlCol="0">
            <a:spAutoFit/>
          </a:bodyPr>
          <a:lstStyle/>
          <a:p>
            <a:r>
              <a:rPr lang="en-US" sz="2800" b="1" dirty="0" smtClean="0">
                <a:solidFill>
                  <a:srgbClr val="FFFF00"/>
                </a:solidFill>
                <a:latin typeface="Franklin Gothic Medium" pitchFamily="34" charset="0"/>
              </a:rPr>
              <a:t>The Fall of Man</a:t>
            </a:r>
            <a:endParaRPr lang="en-US" sz="2800" b="1" dirty="0">
              <a:solidFill>
                <a:srgbClr val="FFFF00"/>
              </a:solidFill>
              <a:latin typeface="Franklin Gothic Medium" pitchFamily="34" charset="0"/>
            </a:endParaRPr>
          </a:p>
        </p:txBody>
      </p:sp>
      <p:sp>
        <p:nvSpPr>
          <p:cNvPr id="9" name="Text Box 11"/>
          <p:cNvSpPr txBox="1">
            <a:spLocks noChangeArrowheads="1"/>
          </p:cNvSpPr>
          <p:nvPr/>
        </p:nvSpPr>
        <p:spPr bwMode="auto">
          <a:xfrm>
            <a:off x="685800" y="228600"/>
            <a:ext cx="7924800" cy="123110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The Problem in the First Family</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
        <p:nvSpPr>
          <p:cNvPr id="12" name="Title 11"/>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0259" b="12190"/>
          <a:stretch/>
        </p:blipFill>
        <p:spPr>
          <a:xfrm>
            <a:off x="4424912" y="1447800"/>
            <a:ext cx="4719088" cy="4191965"/>
          </a:xfrm>
          <a:prstGeom prst="rect">
            <a:avLst/>
          </a:prstGeom>
        </p:spPr>
      </p:pic>
      <p:sp>
        <p:nvSpPr>
          <p:cNvPr id="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9" name="Title 8"/>
          <p:cNvSpPr>
            <a:spLocks noGrp="1"/>
          </p:cNvSpPr>
          <p:nvPr>
            <p:ph type="ctrTitle"/>
          </p:nvPr>
        </p:nvSpPr>
        <p:spPr/>
        <p:txBody>
          <a:bodyPr/>
          <a:lstStyle/>
          <a:p>
            <a:endParaRPr lang="en-US"/>
          </a:p>
        </p:txBody>
      </p:sp>
      <p:sp>
        <p:nvSpPr>
          <p:cNvPr id="10" name="TextBox 9"/>
          <p:cNvSpPr txBox="1"/>
          <p:nvPr/>
        </p:nvSpPr>
        <p:spPr>
          <a:xfrm>
            <a:off x="533400" y="1524000"/>
            <a:ext cx="3429000" cy="4031873"/>
          </a:xfrm>
          <a:prstGeom prst="rect">
            <a:avLst/>
          </a:prstGeom>
          <a:noFill/>
        </p:spPr>
        <p:txBody>
          <a:bodyPr wrap="square" rtlCol="0">
            <a:spAutoFit/>
          </a:bodyPr>
          <a:lstStyle/>
          <a:p>
            <a:r>
              <a:rPr lang="en-US" sz="3200" dirty="0" smtClean="0"/>
              <a:t>…. mistrust, hatred, racism, crime and war</a:t>
            </a:r>
          </a:p>
          <a:p>
            <a:endParaRPr lang="en-US" sz="3200" dirty="0" smtClean="0"/>
          </a:p>
          <a:p>
            <a:r>
              <a:rPr lang="en-US" sz="3200" dirty="0" smtClean="0"/>
              <a:t>…where nations </a:t>
            </a:r>
            <a:r>
              <a:rPr lang="en-US" sz="3200" smtClean="0"/>
              <a:t>and societies </a:t>
            </a:r>
            <a:r>
              <a:rPr lang="en-US" sz="3200" dirty="0" smtClean="0"/>
              <a:t>can destroy each other and feel no pain. </a:t>
            </a:r>
            <a:endParaRPr lang="en-US" sz="3200" dirty="0"/>
          </a:p>
        </p:txBody>
      </p:sp>
      <p:sp>
        <p:nvSpPr>
          <p:cNvPr id="11" name="TextBox 10"/>
          <p:cNvSpPr txBox="1"/>
          <p:nvPr/>
        </p:nvSpPr>
        <p:spPr>
          <a:xfrm>
            <a:off x="3200400" y="6096000"/>
            <a:ext cx="5943600" cy="523220"/>
          </a:xfrm>
          <a:prstGeom prst="rect">
            <a:avLst/>
          </a:prstGeom>
          <a:noFill/>
        </p:spPr>
        <p:txBody>
          <a:bodyPr wrap="square" rtlCol="0">
            <a:spAutoFit/>
          </a:bodyPr>
          <a:lstStyle/>
          <a:p>
            <a:r>
              <a:rPr lang="en-US" sz="2800" b="1" dirty="0" smtClean="0">
                <a:solidFill>
                  <a:srgbClr val="FFFF00"/>
                </a:solidFill>
                <a:latin typeface="Franklin Gothic Medium" pitchFamily="34" charset="0"/>
              </a:rPr>
              <a:t>Kingdom of hell on earth</a:t>
            </a:r>
            <a:endParaRPr lang="en-US" sz="2800" b="1" dirty="0">
              <a:solidFill>
                <a:srgbClr val="FFFF00"/>
              </a:solidFill>
              <a:latin typeface="Franklin Gothic Medium" pitchFamily="34" charset="0"/>
            </a:endParaRPr>
          </a:p>
        </p:txBody>
      </p:sp>
      <p:sp>
        <p:nvSpPr>
          <p:cNvPr id="12" name="Text Box 11"/>
          <p:cNvSpPr txBox="1">
            <a:spLocks noChangeArrowheads="1"/>
          </p:cNvSpPr>
          <p:nvPr/>
        </p:nvSpPr>
        <p:spPr bwMode="auto">
          <a:xfrm>
            <a:off x="685800" y="228600"/>
            <a:ext cx="7924800" cy="123110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The Problem in the First Family</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Tree>
    <p:extLst>
      <p:ext uri="{BB962C8B-B14F-4D97-AF65-F5344CB8AC3E}">
        <p14:creationId xmlns:p14="http://schemas.microsoft.com/office/powerpoint/2010/main" val="5393418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ChangeArrowheads="1"/>
          </p:cNvSpPr>
          <p:nvPr/>
        </p:nvSpPr>
        <p:spPr bwMode="auto">
          <a:xfrm flipV="1">
            <a:off x="990600" y="1249363"/>
            <a:ext cx="71628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solidFill>
                <a:prstClr val="white"/>
              </a:solidFill>
              <a:latin typeface="Franklin Gothic Medium" pitchFamily="34" charset="0"/>
            </a:endParaRPr>
          </a:p>
        </p:txBody>
      </p:sp>
      <p:sp>
        <p:nvSpPr>
          <p:cNvPr id="28676" name="Rectangle 3"/>
          <p:cNvSpPr>
            <a:spLocks noGrp="1" noChangeArrowheads="1"/>
          </p:cNvSpPr>
          <p:nvPr>
            <p:ph type="subTitle" idx="1"/>
          </p:nvPr>
        </p:nvSpPr>
        <p:spPr>
          <a:xfrm>
            <a:off x="3429000" y="2209800"/>
            <a:ext cx="5257800" cy="3771900"/>
          </a:xfrm>
        </p:spPr>
        <p:txBody>
          <a:bodyPr>
            <a:normAutofit fontScale="92500" lnSpcReduction="10000"/>
          </a:bodyPr>
          <a:lstStyle/>
          <a:p>
            <a:pPr>
              <a:lnSpc>
                <a:spcPct val="90000"/>
              </a:lnSpc>
              <a:buFont typeface="Wingdings" pitchFamily="2" charset="2"/>
              <a:buNone/>
              <a:defRPr/>
            </a:pPr>
            <a:r>
              <a:rPr lang="en-US" sz="3600" i="1" dirty="0" smtClean="0">
                <a:latin typeface="+mj-lt"/>
              </a:rPr>
              <a:t>You </a:t>
            </a:r>
            <a:r>
              <a:rPr lang="en-US" sz="3600" i="1" dirty="0">
                <a:latin typeface="+mj-lt"/>
              </a:rPr>
              <a:t>should educate everyone to understand that all human beings without exception </a:t>
            </a:r>
            <a:r>
              <a:rPr lang="en-US" sz="3600" i="1" dirty="0" smtClean="0">
                <a:latin typeface="+mj-lt"/>
              </a:rPr>
              <a:t>are descended </a:t>
            </a:r>
            <a:r>
              <a:rPr lang="en-US" sz="3600" i="1" dirty="0">
                <a:latin typeface="+mj-lt"/>
              </a:rPr>
              <a:t>from the Fall and must change their blood lineage through receiving the Holy </a:t>
            </a:r>
            <a:r>
              <a:rPr lang="en-US" sz="3600" i="1" dirty="0" smtClean="0">
                <a:latin typeface="+mj-lt"/>
              </a:rPr>
              <a:t>Marriage Blessing </a:t>
            </a:r>
            <a:r>
              <a:rPr lang="en-US" sz="3600" i="1" dirty="0">
                <a:latin typeface="+mj-lt"/>
              </a:rPr>
              <a:t>from the True </a:t>
            </a:r>
            <a:r>
              <a:rPr lang="en-US" sz="3600" i="1" dirty="0" smtClean="0">
                <a:latin typeface="+mj-lt"/>
              </a:rPr>
              <a:t>Parents….</a:t>
            </a:r>
            <a:r>
              <a:rPr lang="en-US" sz="3600" dirty="0" smtClean="0">
                <a:effectLst/>
                <a:latin typeface="+mj-lt"/>
              </a:rPr>
              <a:t>	</a:t>
            </a:r>
          </a:p>
          <a:p>
            <a:pPr lvl="4">
              <a:lnSpc>
                <a:spcPct val="90000"/>
              </a:lnSpc>
              <a:buFont typeface="Wingdings" pitchFamily="2" charset="2"/>
              <a:buNone/>
              <a:defRPr/>
            </a:pPr>
            <a:r>
              <a:rPr lang="en-US" sz="1800" dirty="0" smtClean="0">
                <a:solidFill>
                  <a:srgbClr val="00FF00"/>
                </a:solidFill>
                <a:effectLst/>
                <a:latin typeface="Franklin Gothic Medium" pitchFamily="34" charset="0"/>
              </a:rPr>
              <a:t>	</a:t>
            </a:r>
          </a:p>
          <a:p>
            <a:pPr>
              <a:lnSpc>
                <a:spcPct val="90000"/>
              </a:lnSpc>
              <a:defRPr/>
            </a:pPr>
            <a:endParaRPr lang="en-US" sz="2800" dirty="0" smtClean="0">
              <a:effectLst/>
            </a:endParaRPr>
          </a:p>
          <a:p>
            <a:pPr>
              <a:lnSpc>
                <a:spcPct val="90000"/>
              </a:lnSpc>
              <a:defRPr/>
            </a:pPr>
            <a:endParaRPr lang="en-US" sz="2800" dirty="0" smtClean="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743200"/>
            <a:ext cx="1143000" cy="1533293"/>
          </a:xfrm>
          <a:prstGeom prst="rect">
            <a:avLst/>
          </a:prstGeom>
        </p:spPr>
      </p:pic>
      <p:sp>
        <p:nvSpPr>
          <p:cNvPr id="6" name="TextBox 5"/>
          <p:cNvSpPr txBox="1"/>
          <p:nvPr/>
        </p:nvSpPr>
        <p:spPr>
          <a:xfrm>
            <a:off x="2743200" y="6172200"/>
            <a:ext cx="5638800" cy="523220"/>
          </a:xfrm>
          <a:prstGeom prst="rect">
            <a:avLst/>
          </a:prstGeom>
          <a:noFill/>
        </p:spPr>
        <p:txBody>
          <a:bodyPr wrap="square" rtlCol="0">
            <a:spAutoFit/>
          </a:bodyPr>
          <a:lstStyle/>
          <a:p>
            <a:r>
              <a:rPr lang="en-US" altLang="ko-KR" sz="2800" dirty="0" smtClean="0">
                <a:solidFill>
                  <a:srgbClr val="FFFF00"/>
                </a:solidFill>
                <a:latin typeface="Franklin Gothic Medium" pitchFamily="34" charset="0"/>
                <a:ea typeface="GulimChe" pitchFamily="49" charset="-127"/>
              </a:rPr>
              <a:t>The Reverend Sun </a:t>
            </a:r>
            <a:r>
              <a:rPr lang="en-US" altLang="ko-KR" sz="2800" dirty="0" err="1" smtClean="0">
                <a:solidFill>
                  <a:srgbClr val="FFFF00"/>
                </a:solidFill>
                <a:latin typeface="Franklin Gothic Medium" pitchFamily="34" charset="0"/>
                <a:ea typeface="GulimChe" pitchFamily="49" charset="-127"/>
              </a:rPr>
              <a:t>Myung</a:t>
            </a:r>
            <a:r>
              <a:rPr lang="en-US" altLang="ko-KR" sz="2800" dirty="0" smtClean="0">
                <a:solidFill>
                  <a:srgbClr val="FFFF00"/>
                </a:solidFill>
                <a:latin typeface="Franklin Gothic Medium" pitchFamily="34" charset="0"/>
                <a:ea typeface="GulimChe" pitchFamily="49" charset="-127"/>
              </a:rPr>
              <a:t> Moon</a:t>
            </a:r>
            <a:endParaRPr lang="en-US" sz="2800" dirty="0">
              <a:solidFill>
                <a:srgbClr val="FFFF00"/>
              </a:solidFill>
            </a:endParaRPr>
          </a:p>
        </p:txBody>
      </p:sp>
      <p:pic>
        <p:nvPicPr>
          <p:cNvPr id="1026" name="Picture 2" descr="C:\Users\Owner\Pictures\ACLC\True Father and True Mother.jpg"/>
          <p:cNvPicPr>
            <a:picLocks noChangeAspect="1" noChangeArrowheads="1"/>
          </p:cNvPicPr>
          <p:nvPr/>
        </p:nvPicPr>
        <p:blipFill>
          <a:blip r:embed="rId4" cstate="print"/>
          <a:srcRect/>
          <a:stretch>
            <a:fillRect/>
          </a:stretch>
        </p:blipFill>
        <p:spPr bwMode="auto">
          <a:xfrm>
            <a:off x="304801" y="2051164"/>
            <a:ext cx="2743200" cy="2997085"/>
          </a:xfrm>
          <a:prstGeom prst="rect">
            <a:avLst/>
          </a:prstGeom>
          <a:noFill/>
        </p:spPr>
      </p:pic>
      <p:sp>
        <p:nvSpPr>
          <p:cNvPr id="8" name="Text Box 11"/>
          <p:cNvSpPr txBox="1">
            <a:spLocks noChangeArrowheads="1"/>
          </p:cNvSpPr>
          <p:nvPr/>
        </p:nvSpPr>
        <p:spPr bwMode="auto">
          <a:xfrm>
            <a:off x="685800" y="228600"/>
            <a:ext cx="7924800" cy="123110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Love, Life and Lineage</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
        <p:nvSpPr>
          <p:cNvPr id="9" name="Title 8"/>
          <p:cNvSpPr>
            <a:spLocks noGrp="1"/>
          </p:cNvSpPr>
          <p:nvPr>
            <p:ph type="ctrTitle"/>
          </p:nvPr>
        </p:nvSpPr>
        <p:spPr/>
        <p:txBody>
          <a:bodyPr/>
          <a:lstStyle/>
          <a:p>
            <a:endParaRPr lang="en-US"/>
          </a:p>
        </p:txBody>
      </p:sp>
    </p:spTree>
    <p:extLst>
      <p:ext uri="{BB962C8B-B14F-4D97-AF65-F5344CB8AC3E}">
        <p14:creationId xmlns:p14="http://schemas.microsoft.com/office/powerpoint/2010/main" val="229088037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rrowheads="1"/>
          </p:cNvSpPr>
          <p:nvPr>
            <p:ph type="title" idx="4294967295"/>
          </p:nvPr>
        </p:nvSpPr>
        <p:spPr>
          <a:xfrm>
            <a:off x="3124200" y="6019800"/>
            <a:ext cx="5105400" cy="715962"/>
          </a:xfrm>
          <a:noFill/>
        </p:spPr>
        <p:txBody>
          <a:bodyPr>
            <a:normAutofit/>
          </a:bodyPr>
          <a:lstStyle/>
          <a:p>
            <a:r>
              <a:rPr lang="en-GB" sz="3600" dirty="0" smtClean="0">
                <a:solidFill>
                  <a:srgbClr val="FFFF00"/>
                </a:solidFill>
                <a:effectLst/>
                <a:latin typeface="Franklin Gothic Medium" pitchFamily="34" charset="0"/>
              </a:rPr>
              <a:t>The Blessing Ministry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549" y="79049"/>
            <a:ext cx="7339262" cy="5864551"/>
          </a:xfrm>
          <a:prstGeom prst="rect">
            <a:avLst/>
          </a:prstGeom>
        </p:spPr>
      </p:pic>
    </p:spTree>
    <p:extLst>
      <p:ext uri="{BB962C8B-B14F-4D97-AF65-F5344CB8AC3E}">
        <p14:creationId xmlns:p14="http://schemas.microsoft.com/office/powerpoint/2010/main" val="22995070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ChangeArrowheads="1"/>
          </p:cNvSpPr>
          <p:nvPr/>
        </p:nvSpPr>
        <p:spPr bwMode="auto">
          <a:xfrm flipV="1">
            <a:off x="990600" y="1249363"/>
            <a:ext cx="71628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GB">
              <a:latin typeface="Franklin Gothic Medium"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7664" b="30931"/>
          <a:stretch/>
        </p:blipFill>
        <p:spPr>
          <a:xfrm>
            <a:off x="4553925" y="1916429"/>
            <a:ext cx="4590075" cy="341757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85950"/>
            <a:ext cx="4572000" cy="3448050"/>
          </a:xfrm>
          <a:prstGeom prst="rect">
            <a:avLst/>
          </a:prstGeom>
        </p:spPr>
      </p:pic>
      <p:sp>
        <p:nvSpPr>
          <p:cNvPr id="6" name="Title 5"/>
          <p:cNvSpPr>
            <a:spLocks noGrp="1"/>
          </p:cNvSpPr>
          <p:nvPr>
            <p:ph type="ctrTitle"/>
          </p:nvPr>
        </p:nvSpPr>
        <p:spPr/>
        <p:txBody>
          <a:bodyPr/>
          <a:lstStyle/>
          <a:p>
            <a:endParaRPr lang="en-US"/>
          </a:p>
        </p:txBody>
      </p:sp>
      <p:sp>
        <p:nvSpPr>
          <p:cNvPr id="7"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Our Families are in Trouble</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6가정축복사진(곽회장님 가정 포함)"/>
          <p:cNvPicPr>
            <a:picLocks noGrp="1" noChangeAspect="1" noChangeArrowheads="1"/>
          </p:cNvPicPr>
          <p:nvPr>
            <p:ph idx="4294967295"/>
          </p:nvPr>
        </p:nvPicPr>
        <p:blipFill>
          <a:blip r:embed="rId3" cstate="print"/>
          <a:srcRect b="14973"/>
          <a:stretch>
            <a:fillRect/>
          </a:stretch>
        </p:blipFill>
        <p:spPr>
          <a:xfrm>
            <a:off x="1219200" y="304800"/>
            <a:ext cx="6932613" cy="5224463"/>
          </a:xfrm>
          <a:noFill/>
          <a:ln>
            <a:solidFill>
              <a:srgbClr val="00FFFF"/>
            </a:solidFill>
          </a:ln>
        </p:spPr>
      </p:pic>
      <p:sp>
        <p:nvSpPr>
          <p:cNvPr id="5" name="TextBox 4"/>
          <p:cNvSpPr txBox="1"/>
          <p:nvPr/>
        </p:nvSpPr>
        <p:spPr>
          <a:xfrm>
            <a:off x="3581400" y="6182380"/>
            <a:ext cx="3657600" cy="523220"/>
          </a:xfrm>
          <a:prstGeom prst="rect">
            <a:avLst/>
          </a:prstGeom>
          <a:noFill/>
        </p:spPr>
        <p:txBody>
          <a:bodyPr wrap="square" rtlCol="0">
            <a:spAutoFit/>
          </a:bodyPr>
          <a:lstStyle/>
          <a:p>
            <a:pPr algn="ctr">
              <a:spcBef>
                <a:spcPct val="50000"/>
              </a:spcBef>
              <a:defRPr/>
            </a:pPr>
            <a:r>
              <a:rPr lang="ko-KR" altLang="en-US" sz="2800" b="1" dirty="0" smtClean="0">
                <a:effectLst>
                  <a:outerShdw blurRad="38100" dist="38100" dir="2700000" algn="tl">
                    <a:srgbClr val="000000"/>
                  </a:outerShdw>
                </a:effectLst>
                <a:latin typeface="Franklin Gothic Medium" pitchFamily="34" charset="0"/>
                <a:ea typeface="HY견고딕" pitchFamily="18" charset="-127"/>
              </a:rPr>
              <a:t>36 </a:t>
            </a:r>
            <a:r>
              <a:rPr lang="en-US" altLang="ko-KR" sz="2800" b="1" dirty="0" smtClean="0">
                <a:effectLst>
                  <a:outerShdw blurRad="38100" dist="38100" dir="2700000" algn="tl">
                    <a:srgbClr val="000000"/>
                  </a:outerShdw>
                </a:effectLst>
                <a:latin typeface="Franklin Gothic Medium" pitchFamily="34" charset="0"/>
                <a:ea typeface="HY견고딕" pitchFamily="18" charset="-127"/>
              </a:rPr>
              <a:t>Couples  - 1960</a:t>
            </a:r>
            <a:endParaRPr lang="ko-KR" altLang="en-US" sz="2800" b="1" dirty="0">
              <a:effectLst>
                <a:outerShdw blurRad="38100" dist="38100" dir="2700000" algn="tl">
                  <a:srgbClr val="000000"/>
                </a:outerShdw>
              </a:effectLst>
              <a:latin typeface="Franklin Gothic Medium" pitchFamily="34" charset="0"/>
              <a:ea typeface="HY견고딕" pitchFamily="18" charset="-127"/>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WSO-group-Doo"/>
          <p:cNvPicPr>
            <a:picLocks noChangeAspect="1" noChangeArrowheads="1"/>
          </p:cNvPicPr>
          <p:nvPr/>
        </p:nvPicPr>
        <p:blipFill>
          <a:blip r:embed="rId3" cstate="print"/>
          <a:srcRect b="9721"/>
          <a:stretch>
            <a:fillRect/>
          </a:stretch>
        </p:blipFill>
        <p:spPr bwMode="auto">
          <a:xfrm>
            <a:off x="990600" y="838200"/>
            <a:ext cx="7316788" cy="4953000"/>
          </a:xfrm>
          <a:prstGeom prst="rect">
            <a:avLst/>
          </a:prstGeom>
          <a:noFill/>
          <a:ln w="9525">
            <a:solidFill>
              <a:srgbClr val="00FFFF"/>
            </a:solidFill>
            <a:miter lim="800000"/>
            <a:headEnd/>
            <a:tailEnd/>
          </a:ln>
        </p:spPr>
      </p:pic>
      <p:sp>
        <p:nvSpPr>
          <p:cNvPr id="152579" name="Text Box 3"/>
          <p:cNvSpPr txBox="1">
            <a:spLocks noChangeArrowheads="1"/>
          </p:cNvSpPr>
          <p:nvPr/>
        </p:nvSpPr>
        <p:spPr bwMode="auto">
          <a:xfrm>
            <a:off x="2438400" y="6172200"/>
            <a:ext cx="6629400" cy="523220"/>
          </a:xfrm>
          <a:prstGeom prst="rect">
            <a:avLst/>
          </a:prstGeom>
          <a:solidFill>
            <a:schemeClr val="accent1"/>
          </a:solidFill>
          <a:ln w="9525">
            <a:noFill/>
            <a:miter lim="800000"/>
            <a:headEnd/>
            <a:tailEnd/>
          </a:ln>
          <a:effectLst>
            <a:outerShdw dist="35921" dir="2700000" algn="ctr" rotWithShape="0">
              <a:schemeClr val="bg2"/>
            </a:outerShdw>
          </a:effectLst>
        </p:spPr>
        <p:txBody>
          <a:bodyPr wrap="square">
            <a:spAutoFit/>
          </a:bodyPr>
          <a:lstStyle/>
          <a:p>
            <a:pPr algn="ctr">
              <a:defRPr/>
            </a:pPr>
            <a:r>
              <a:rPr lang="en-US" altLang="ko-KR" sz="2800" dirty="0">
                <a:effectLst>
                  <a:outerShdw blurRad="38100" dist="38100" dir="2700000" algn="tl">
                    <a:srgbClr val="000000"/>
                  </a:outerShdw>
                </a:effectLst>
                <a:latin typeface="Franklin Gothic Demi" pitchFamily="34" charset="0"/>
                <a:ea typeface="HYGothic-Extra"/>
              </a:rPr>
              <a:t>Marriage Blessing of Religious Leaders</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lessing-2"/>
          <p:cNvPicPr>
            <a:picLocks noChangeAspect="1" noChangeArrowheads="1"/>
          </p:cNvPicPr>
          <p:nvPr/>
        </p:nvPicPr>
        <p:blipFill>
          <a:blip r:embed="rId3" cstate="print"/>
          <a:srcRect/>
          <a:stretch>
            <a:fillRect/>
          </a:stretch>
        </p:blipFill>
        <p:spPr bwMode="auto">
          <a:xfrm>
            <a:off x="990600" y="304800"/>
            <a:ext cx="7112000" cy="5334000"/>
          </a:xfrm>
          <a:prstGeom prst="rect">
            <a:avLst/>
          </a:prstGeom>
          <a:noFill/>
          <a:ln w="9525">
            <a:solidFill>
              <a:srgbClr val="00FFFF"/>
            </a:solidFill>
            <a:miter lim="800000"/>
            <a:headEnd/>
            <a:tailEnd/>
          </a:ln>
        </p:spPr>
      </p:pic>
      <p:sp>
        <p:nvSpPr>
          <p:cNvPr id="4" name="TextBox 3"/>
          <p:cNvSpPr txBox="1"/>
          <p:nvPr/>
        </p:nvSpPr>
        <p:spPr>
          <a:xfrm>
            <a:off x="2743200" y="6096000"/>
            <a:ext cx="5562600" cy="646331"/>
          </a:xfrm>
          <a:prstGeom prst="rect">
            <a:avLst/>
          </a:prstGeom>
          <a:noFill/>
        </p:spPr>
        <p:txBody>
          <a:bodyPr wrap="square" rtlCol="0">
            <a:spAutoFit/>
          </a:bodyPr>
          <a:lstStyle/>
          <a:p>
            <a:pPr algn="ctr" latinLnBrk="1">
              <a:defRPr/>
            </a:pPr>
            <a:r>
              <a:rPr kumimoji="1" lang="en-US" altLang="ko-KR" b="1" dirty="0" smtClean="0">
                <a:effectLst>
                  <a:outerShdw blurRad="38100" dist="38100" dir="2700000" algn="tl">
                    <a:srgbClr val="000000"/>
                  </a:outerShdw>
                </a:effectLst>
                <a:latin typeface="Franklin Gothic Medium" pitchFamily="34" charset="0"/>
                <a:ea typeface="HYGothic-Extra"/>
              </a:rPr>
              <a:t>World Peace Blessing Ceremony </a:t>
            </a:r>
            <a:br>
              <a:rPr kumimoji="1" lang="en-US" altLang="ko-KR" b="1" dirty="0" smtClean="0">
                <a:effectLst>
                  <a:outerShdw blurRad="38100" dist="38100" dir="2700000" algn="tl">
                    <a:srgbClr val="000000"/>
                  </a:outerShdw>
                </a:effectLst>
                <a:latin typeface="Franklin Gothic Medium" pitchFamily="34" charset="0"/>
                <a:ea typeface="HYGothic-Extra"/>
              </a:rPr>
            </a:br>
            <a:r>
              <a:rPr kumimoji="1" lang="en-US" altLang="ko-KR" b="1" dirty="0" smtClean="0">
                <a:effectLst>
                  <a:outerShdw blurRad="38100" dist="38100" dir="2700000" algn="tl">
                    <a:srgbClr val="000000"/>
                  </a:outerShdw>
                </a:effectLst>
                <a:latin typeface="Franklin Gothic Medium" pitchFamily="34" charset="0"/>
                <a:ea typeface="HYGothic-Extra"/>
              </a:rPr>
              <a:t>held at the United Nations</a:t>
            </a:r>
            <a:endParaRPr kumimoji="1" lang="en-US" altLang="ko-KR" b="1" dirty="0">
              <a:effectLst>
                <a:outerShdw blurRad="38100" dist="38100" dir="2700000" algn="tl">
                  <a:srgbClr val="000000"/>
                </a:outerShdw>
              </a:effectLst>
              <a:latin typeface="Franklin Gothic Medium" pitchFamily="34" charset="0"/>
              <a:ea typeface="HYGothic-Extra"/>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flipV="1">
            <a:off x="914400" y="1155700"/>
            <a:ext cx="7315200" cy="92075"/>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148487" name="Rectangle 7"/>
          <p:cNvSpPr>
            <a:spLocks noChangeArrowheads="1"/>
          </p:cNvSpPr>
          <p:nvPr/>
        </p:nvSpPr>
        <p:spPr bwMode="auto">
          <a:xfrm>
            <a:off x="0" y="838200"/>
            <a:ext cx="9144000" cy="5140325"/>
          </a:xfrm>
          <a:prstGeom prst="rect">
            <a:avLst/>
          </a:prstGeom>
          <a:noFill/>
          <a:ln w="9525">
            <a:noFill/>
            <a:miter lim="800000"/>
            <a:headEnd/>
            <a:tailEnd/>
          </a:ln>
          <a:effectLst>
            <a:outerShdw dist="35921" dir="2700000" algn="ctr" rotWithShape="0">
              <a:srgbClr val="000000"/>
            </a:outerShdw>
          </a:effectLst>
        </p:spPr>
        <p:txBody>
          <a:bodyPr>
            <a:spAutoFit/>
          </a:bodyPr>
          <a:lstStyle/>
          <a:p>
            <a:pPr marL="1025525" lvl="1" indent="-568325">
              <a:spcBef>
                <a:spcPts val="1200"/>
              </a:spcBef>
              <a:spcAft>
                <a:spcPts val="0"/>
              </a:spcAft>
              <a:buClr>
                <a:srgbClr val="66CCFF"/>
              </a:buClr>
              <a:buFont typeface="Wingdings" pitchFamily="2" charset="2"/>
              <a:buNone/>
              <a:defRPr/>
            </a:pPr>
            <a:endParaRPr lang="en-US" altLang="ko-KR" sz="3200" dirty="0">
              <a:latin typeface="Franklin Gothic Medium" pitchFamily="34" charset="0"/>
            </a:endParaRP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be faithful in marriage: no adultery </a:t>
            </a: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raise children and grandchildren to be pure in preparation for marriage</a:t>
            </a: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live for the sake of others as a married couple and as a family</a:t>
            </a:r>
          </a:p>
          <a:p>
            <a:pPr marL="1025525" lvl="1" indent="-568325">
              <a:spcBef>
                <a:spcPts val="1200"/>
              </a:spcBef>
              <a:spcAft>
                <a:spcPts val="0"/>
              </a:spcAft>
              <a:buClr>
                <a:srgbClr val="66CCFF"/>
              </a:buClr>
              <a:buFont typeface="Wingdings" pitchFamily="2" charset="2"/>
              <a:buChar char="v"/>
              <a:defRPr/>
            </a:pPr>
            <a:r>
              <a:rPr lang="en-US" altLang="ko-KR" sz="3200" dirty="0">
                <a:latin typeface="Franklin Gothic Medium" pitchFamily="34" charset="0"/>
              </a:rPr>
              <a:t>To encourage people of all races, religions, nationalities and cultures to live as one family under God.</a:t>
            </a:r>
          </a:p>
        </p:txBody>
      </p:sp>
      <p:sp>
        <p:nvSpPr>
          <p:cNvPr id="5" name="Rectangle 2"/>
          <p:cNvSpPr>
            <a:spLocks noGrp="1" noRot="1" noChangeArrowheads="1"/>
          </p:cNvSpPr>
          <p:nvPr>
            <p:ph type="ctrTitle"/>
          </p:nvPr>
        </p:nvSpPr>
        <p:spPr>
          <a:xfrm>
            <a:off x="1066800" y="381000"/>
            <a:ext cx="7162800" cy="715962"/>
          </a:xfrm>
          <a:noFill/>
        </p:spPr>
        <p:txBody>
          <a:bodyPr>
            <a:normAutofit/>
          </a:bodyPr>
          <a:lstStyle/>
          <a:p>
            <a:r>
              <a:rPr lang="en-GB" sz="3000" dirty="0" smtClean="0">
                <a:solidFill>
                  <a:srgbClr val="FFFF00"/>
                </a:solidFill>
                <a:effectLst/>
                <a:latin typeface="Franklin Gothic Medium" pitchFamily="34" charset="0"/>
              </a:rPr>
              <a:t>The blessing pledge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609600" y="1463675"/>
            <a:ext cx="7821613"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pic>
        <p:nvPicPr>
          <p:cNvPr id="6146" name="Picture 2" descr="C:\Users\Owner\Pictures\ACLC\Logo_files\wwd1-199x300.jpg"/>
          <p:cNvPicPr>
            <a:picLocks noChangeAspect="1" noChangeArrowheads="1"/>
          </p:cNvPicPr>
          <p:nvPr/>
        </p:nvPicPr>
        <p:blipFill>
          <a:blip r:embed="rId3" cstate="print"/>
          <a:srcRect/>
          <a:stretch>
            <a:fillRect/>
          </a:stretch>
        </p:blipFill>
        <p:spPr bwMode="auto">
          <a:xfrm>
            <a:off x="1076325" y="2247900"/>
            <a:ext cx="1895475" cy="2857500"/>
          </a:xfrm>
          <a:prstGeom prst="rect">
            <a:avLst/>
          </a:prstGeom>
          <a:noFill/>
        </p:spPr>
      </p:pic>
      <p:pic>
        <p:nvPicPr>
          <p:cNvPr id="6147" name="Picture 3" descr="C:\Users\Owner\Pictures\ACLC\Logo_files\wwd2-291x300.jpg"/>
          <p:cNvPicPr>
            <a:picLocks noChangeAspect="1" noChangeArrowheads="1"/>
          </p:cNvPicPr>
          <p:nvPr/>
        </p:nvPicPr>
        <p:blipFill>
          <a:blip r:embed="rId4" cstate="print"/>
          <a:srcRect/>
          <a:stretch>
            <a:fillRect/>
          </a:stretch>
        </p:blipFill>
        <p:spPr bwMode="auto">
          <a:xfrm>
            <a:off x="4419600" y="1986699"/>
            <a:ext cx="2286000" cy="2356701"/>
          </a:xfrm>
          <a:prstGeom prst="rect">
            <a:avLst/>
          </a:prstGeom>
          <a:noFill/>
        </p:spPr>
      </p:pic>
      <p:sp>
        <p:nvSpPr>
          <p:cNvPr id="8" name="TextBox 7"/>
          <p:cNvSpPr txBox="1"/>
          <p:nvPr/>
        </p:nvSpPr>
        <p:spPr>
          <a:xfrm>
            <a:off x="3581400" y="4648200"/>
            <a:ext cx="8001000" cy="1015663"/>
          </a:xfrm>
          <a:prstGeom prst="rect">
            <a:avLst/>
          </a:prstGeom>
          <a:noFill/>
        </p:spPr>
        <p:txBody>
          <a:bodyPr wrap="square" rtlCol="0">
            <a:spAutoFit/>
          </a:bodyPr>
          <a:lstStyle/>
          <a:p>
            <a:r>
              <a:rPr lang="en-US" sz="3000" dirty="0" smtClean="0">
                <a:latin typeface="Franklin Gothic Medium" pitchFamily="34" charset="0"/>
              </a:rPr>
              <a:t>Let’s work together to </a:t>
            </a:r>
          </a:p>
          <a:p>
            <a:r>
              <a:rPr lang="en-US" sz="3000" dirty="0" smtClean="0">
                <a:latin typeface="Franklin Gothic Medium" pitchFamily="34" charset="0"/>
              </a:rPr>
              <a:t>rebuild the family…</a:t>
            </a:r>
            <a:endParaRPr lang="en-US" sz="3000" dirty="0">
              <a:latin typeface="Franklin Gothic Medium" pitchFamily="34" charset="0"/>
            </a:endParaRPr>
          </a:p>
        </p:txBody>
      </p:sp>
      <p:sp>
        <p:nvSpPr>
          <p:cNvPr id="9" name="Text Box 11"/>
          <p:cNvSpPr txBox="1">
            <a:spLocks noChangeArrowheads="1"/>
          </p:cNvSpPr>
          <p:nvPr/>
        </p:nvSpPr>
        <p:spPr bwMode="auto">
          <a:xfrm>
            <a:off x="0" y="228600"/>
            <a:ext cx="9144000" cy="178510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a:defRPr/>
            </a:pPr>
            <a:r>
              <a:rPr lang="en-US" sz="3600" b="1" dirty="0" smtClean="0">
                <a:solidFill>
                  <a:srgbClr val="FFFF00"/>
                </a:solidFill>
                <a:latin typeface="Franklin Gothic Medium" pitchFamily="34" charset="0"/>
              </a:rPr>
              <a:t>Sunday, January 26 – Marriage Rededication</a:t>
            </a:r>
          </a:p>
          <a:p>
            <a:pPr algn="ctr">
              <a:defRPr/>
            </a:pPr>
            <a:r>
              <a:rPr lang="en-US" sz="3600" b="1" dirty="0" smtClean="0">
                <a:solidFill>
                  <a:srgbClr val="FFFF00"/>
                </a:solidFill>
                <a:latin typeface="Franklin Gothic Medium" pitchFamily="34" charset="0"/>
              </a:rPr>
              <a:t>Friday, February 11 – Marriage Blessing</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0" y="5257800"/>
            <a:ext cx="9144000" cy="457200"/>
          </a:xfrm>
          <a:prstGeom prst="rect">
            <a:avLst/>
          </a:prstGeom>
          <a:noFill/>
          <a:ln w="9525">
            <a:noFill/>
            <a:miter lim="800000"/>
            <a:headEnd/>
            <a:tailEnd/>
          </a:ln>
          <a:effectLst/>
        </p:spPr>
        <p:txBody>
          <a:bodyPr>
            <a:spAutoFit/>
          </a:bodyPr>
          <a:lstStyle/>
          <a:p>
            <a:pPr>
              <a:spcBef>
                <a:spcPct val="50000"/>
              </a:spcBef>
            </a:pPr>
            <a:endParaRPr kumimoji="1" lang="ko-KR" altLang="en-US" sz="2400" b="1" i="1">
              <a:effectLst>
                <a:outerShdw blurRad="38100" dist="38100" dir="2700000" algn="tl">
                  <a:srgbClr val="000000"/>
                </a:outerShdw>
              </a:effectLst>
              <a:latin typeface="Optima" pitchFamily="34" charset="0"/>
              <a:ea typeface="Gulim" pitchFamily="34" charset="-127"/>
            </a:endParaRPr>
          </a:p>
        </p:txBody>
      </p:sp>
      <p:sp>
        <p:nvSpPr>
          <p:cNvPr id="5" name="Rectangle 2"/>
          <p:cNvSpPr txBox="1">
            <a:spLocks noChangeArrowheads="1"/>
          </p:cNvSpPr>
          <p:nvPr/>
        </p:nvSpPr>
        <p:spPr>
          <a:xfrm>
            <a:off x="1600200" y="2824162"/>
            <a:ext cx="8229600" cy="1747838"/>
          </a:xfrm>
          <a:prstGeom prst="rect">
            <a:avLst/>
          </a:prstGeom>
        </p:spPr>
        <p:txBody>
          <a:bodyPr vert="horz" rtlCol="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900" b="0" i="0" u="none" strike="noStrike" kern="1200" cap="all" spc="0" normalizeH="0" baseline="0" noProof="0" dirty="0" smtClean="0">
                <a:ln>
                  <a:noFill/>
                </a:ln>
                <a:solidFill>
                  <a:srgbClr val="FFFF00"/>
                </a:solidFill>
                <a:effectLst/>
                <a:uLnTx/>
                <a:uFillTx/>
                <a:latin typeface="Freestyle Script" pitchFamily="66" charset="0"/>
                <a:ea typeface="+mj-ea"/>
                <a:cs typeface="+mj-cs"/>
              </a:rPr>
              <a:t>The End!</a:t>
            </a:r>
          </a:p>
        </p:txBody>
      </p:sp>
      <p:sp>
        <p:nvSpPr>
          <p:cNvPr id="6" name="Rectangle 9"/>
          <p:cNvSpPr>
            <a:spLocks noChangeArrowheads="1"/>
          </p:cNvSpPr>
          <p:nvPr/>
        </p:nvSpPr>
        <p:spPr bwMode="auto">
          <a:xfrm>
            <a:off x="609600" y="1463675"/>
            <a:ext cx="7821613"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pic>
        <p:nvPicPr>
          <p:cNvPr id="7" name="Picture 3" descr="C:\Users\Owner\Pictures\ACLC\Lemon.jpg"/>
          <p:cNvPicPr>
            <a:picLocks noChangeAspect="1" noChangeArrowheads="1"/>
          </p:cNvPicPr>
          <p:nvPr/>
        </p:nvPicPr>
        <p:blipFill>
          <a:blip r:embed="rId3" cstate="print"/>
          <a:srcRect/>
          <a:stretch>
            <a:fillRect/>
          </a:stretch>
        </p:blipFill>
        <p:spPr bwMode="auto">
          <a:xfrm>
            <a:off x="-2438400" y="2133600"/>
            <a:ext cx="2286000" cy="2215815"/>
          </a:xfrm>
          <a:prstGeom prst="rect">
            <a:avLst/>
          </a:prstGeom>
          <a:noFill/>
        </p:spPr>
      </p:pic>
      <p:pic>
        <p:nvPicPr>
          <p:cNvPr id="8" name="Picture 2" descr="C:\Users\Owner\Pictures\ACLC\Tangelo.jpg"/>
          <p:cNvPicPr>
            <a:picLocks noChangeAspect="1" noChangeArrowheads="1"/>
          </p:cNvPicPr>
          <p:nvPr/>
        </p:nvPicPr>
        <p:blipFill>
          <a:blip r:embed="rId4" cstate="print"/>
          <a:srcRect/>
          <a:stretch>
            <a:fillRect/>
          </a:stretch>
        </p:blipFill>
        <p:spPr bwMode="auto">
          <a:xfrm>
            <a:off x="-2438400" y="4419600"/>
            <a:ext cx="2305050" cy="2209800"/>
          </a:xfrm>
          <a:prstGeom prst="rect">
            <a:avLst/>
          </a:prstGeom>
          <a:noFill/>
        </p:spPr>
      </p:pic>
    </p:spTree>
    <p:extLst>
      <p:ext uri="{BB962C8B-B14F-4D97-AF65-F5344CB8AC3E}">
        <p14:creationId xmlns:p14="http://schemas.microsoft.com/office/powerpoint/2010/main" val="305586807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6" name="Title 5"/>
          <p:cNvSpPr>
            <a:spLocks noGrp="1"/>
          </p:cNvSpPr>
          <p:nvPr>
            <p:ph type="ctrTitle"/>
          </p:nvPr>
        </p:nvSpPr>
        <p:spPr/>
        <p:txBody>
          <a:bodyPr/>
          <a:lstStyle/>
          <a:p>
            <a:endParaRPr lang="en-US"/>
          </a:p>
        </p:txBody>
      </p:sp>
      <p:pic>
        <p:nvPicPr>
          <p:cNvPr id="4" name="Picture 5" descr="Torah.JPG"/>
          <p:cNvPicPr>
            <a:picLocks noChangeAspect="1"/>
          </p:cNvPicPr>
          <p:nvPr/>
        </p:nvPicPr>
        <p:blipFill>
          <a:blip r:embed="rId3" cstate="print"/>
          <a:srcRect t="23424" b="8234"/>
          <a:stretch>
            <a:fillRect/>
          </a:stretch>
        </p:blipFill>
        <p:spPr bwMode="auto">
          <a:xfrm>
            <a:off x="609600" y="1143000"/>
            <a:ext cx="8229600" cy="4724400"/>
          </a:xfrm>
          <a:prstGeom prst="rect">
            <a:avLst/>
          </a:prstGeom>
          <a:noFill/>
          <a:ln w="9525">
            <a:noFill/>
            <a:miter lim="800000"/>
            <a:headEnd/>
            <a:tailEnd/>
          </a:ln>
        </p:spPr>
      </p:pic>
      <p:sp>
        <p:nvSpPr>
          <p:cNvPr id="5"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a:solidFill>
                  <a:srgbClr val="FFFF00"/>
                </a:solidFill>
                <a:latin typeface="Franklin Gothic Medium" pitchFamily="34" charset="0"/>
              </a:rPr>
              <a:t>Sexual Disorder and Family Breakdown</a:t>
            </a:r>
          </a:p>
          <a:p>
            <a:pPr algn="ctr">
              <a:defRPr/>
            </a:pPr>
            <a:endParaRPr lang="en-US" sz="3800" b="1" dirty="0">
              <a:solidFill>
                <a:srgbClr val="FFFF00"/>
              </a:solidFill>
              <a:latin typeface="Franklin Gothic Medium"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838200" y="1066800"/>
            <a:ext cx="7391400" cy="92075"/>
          </a:xfrm>
          <a:prstGeom prst="rect">
            <a:avLst/>
          </a:prstGeom>
          <a:gradFill rotWithShape="0">
            <a:gsLst>
              <a:gs pos="0">
                <a:srgbClr val="00FF00"/>
              </a:gs>
              <a:gs pos="100000">
                <a:srgbClr val="000000"/>
              </a:gs>
            </a:gsLst>
            <a:lin ang="0" scaled="1"/>
          </a:gradFill>
          <a:ln w="9525">
            <a:noFill/>
            <a:miter lim="800000"/>
            <a:headEnd/>
            <a:tailEnd/>
          </a:ln>
        </p:spPr>
        <p:txBody>
          <a:bodyPr wrap="none" anchor="ctr"/>
          <a:lstStyle/>
          <a:p>
            <a:pPr algn="ctr"/>
            <a:endParaRPr lang="en-US">
              <a:latin typeface="Franklin Gothic Medium" pitchFamily="34" charset="0"/>
            </a:endParaRPr>
          </a:p>
        </p:txBody>
      </p:sp>
      <p:sp>
        <p:nvSpPr>
          <p:cNvPr id="121860" name="Rectangle 4"/>
          <p:cNvSpPr>
            <a:spLocks noChangeArrowheads="1"/>
          </p:cNvSpPr>
          <p:nvPr/>
        </p:nvSpPr>
        <p:spPr bwMode="auto">
          <a:xfrm>
            <a:off x="3276600" y="2751451"/>
            <a:ext cx="5105400" cy="198823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marL="568325" indent="-568325">
              <a:lnSpc>
                <a:spcPct val="80000"/>
              </a:lnSpc>
              <a:spcAft>
                <a:spcPct val="20000"/>
              </a:spcAft>
              <a:buClr>
                <a:srgbClr val="FFCC99"/>
              </a:buClr>
              <a:buFont typeface="Wingdings" pitchFamily="2" charset="2"/>
              <a:buNone/>
              <a:defRPr/>
            </a:pPr>
            <a:r>
              <a:rPr lang="en-US" altLang="ko-KR" sz="2800" i="1" dirty="0">
                <a:latin typeface="Franklin Gothic Medium" pitchFamily="34" charset="0"/>
              </a:rPr>
              <a:t>	</a:t>
            </a:r>
            <a:r>
              <a:rPr lang="en-US" altLang="ko-KR" sz="4000" i="1" dirty="0" smtClean="0">
                <a:latin typeface="Tw Cen MT" pitchFamily="34" charset="0"/>
              </a:rPr>
              <a:t>The ruin of a nation begins in the homes of its people.</a:t>
            </a:r>
          </a:p>
          <a:p>
            <a:pPr marL="568325" indent="-568325">
              <a:lnSpc>
                <a:spcPct val="80000"/>
              </a:lnSpc>
              <a:spcAft>
                <a:spcPct val="20000"/>
              </a:spcAft>
              <a:buClr>
                <a:srgbClr val="FFCC99"/>
              </a:buClr>
              <a:buFont typeface="Wingdings" pitchFamily="2" charset="2"/>
              <a:buNone/>
              <a:defRPr/>
            </a:pPr>
            <a:endParaRPr lang="en-US" altLang="ko-KR" sz="2400" dirty="0">
              <a:solidFill>
                <a:srgbClr val="00FF00"/>
              </a:solidFill>
              <a:latin typeface="Franklin Gothic Medium" pitchFamily="34" charset="0"/>
            </a:endParaRPr>
          </a:p>
        </p:txBody>
      </p:sp>
      <p:pic>
        <p:nvPicPr>
          <p:cNvPr id="4098" name="Picture 2" descr="C:\Users\Owner\Pictures\ACLC\Ashanit Symbol.jpg"/>
          <p:cNvPicPr>
            <a:picLocks noChangeAspect="1" noChangeArrowheads="1"/>
          </p:cNvPicPr>
          <p:nvPr/>
        </p:nvPicPr>
        <p:blipFill>
          <a:blip r:embed="rId3" cstate="print"/>
          <a:srcRect/>
          <a:stretch>
            <a:fillRect/>
          </a:stretch>
        </p:blipFill>
        <p:spPr bwMode="auto">
          <a:xfrm>
            <a:off x="1143000" y="2209800"/>
            <a:ext cx="1866900" cy="2447925"/>
          </a:xfrm>
          <a:prstGeom prst="rect">
            <a:avLst/>
          </a:prstGeom>
          <a:noFill/>
        </p:spPr>
      </p:pic>
      <p:sp>
        <p:nvSpPr>
          <p:cNvPr id="6" name="TextBox 5"/>
          <p:cNvSpPr txBox="1"/>
          <p:nvPr/>
        </p:nvSpPr>
        <p:spPr>
          <a:xfrm>
            <a:off x="2743200" y="6239268"/>
            <a:ext cx="5638800" cy="437043"/>
          </a:xfrm>
          <a:prstGeom prst="rect">
            <a:avLst/>
          </a:prstGeom>
          <a:noFill/>
        </p:spPr>
        <p:txBody>
          <a:bodyPr wrap="square" rtlCol="0">
            <a:spAutoFit/>
          </a:bodyPr>
          <a:lstStyle/>
          <a:p>
            <a:pPr marL="568325" indent="-568325" algn="r">
              <a:lnSpc>
                <a:spcPct val="80000"/>
              </a:lnSpc>
              <a:spcAft>
                <a:spcPct val="20000"/>
              </a:spcAft>
              <a:buClr>
                <a:srgbClr val="FFCC99"/>
              </a:buClr>
              <a:buFont typeface="Wingdings" pitchFamily="2" charset="2"/>
              <a:buNone/>
              <a:defRPr/>
            </a:pPr>
            <a:r>
              <a:rPr lang="en-US" altLang="ko-KR" sz="2800" dirty="0" smtClean="0">
                <a:solidFill>
                  <a:srgbClr val="00FF00"/>
                </a:solidFill>
                <a:latin typeface="Franklin Gothic Medium" pitchFamily="34" charset="0"/>
              </a:rPr>
              <a:t>Proverb from West Africa, Ghana</a:t>
            </a:r>
            <a:endParaRPr lang="en-US" altLang="ko-KR" sz="2800" dirty="0">
              <a:solidFill>
                <a:srgbClr val="00FF00"/>
              </a:solidFill>
              <a:latin typeface="Franklin Gothic Medium" pitchFamily="34" charset="0"/>
            </a:endParaRPr>
          </a:p>
        </p:txBody>
      </p:sp>
      <p:sp>
        <p:nvSpPr>
          <p:cNvPr id="7"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Declining Families, Declining World</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
        <p:nvSpPr>
          <p:cNvPr id="8" name="Title 7"/>
          <p:cNvSpPr>
            <a:spLocks noGrp="1"/>
          </p:cNvSpPr>
          <p:nvPr>
            <p:ph type="ctrTitle"/>
          </p:nvPr>
        </p:nvSpPr>
        <p:spPr/>
        <p:txBody>
          <a:bodyPr/>
          <a:lstStyle/>
          <a:p>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sp>
        <p:nvSpPr>
          <p:cNvPr id="6" name="Rectangle 5"/>
          <p:cNvSpPr/>
          <p:nvPr/>
        </p:nvSpPr>
        <p:spPr>
          <a:xfrm>
            <a:off x="2286000" y="685800"/>
            <a:ext cx="6858000" cy="2554545"/>
          </a:xfrm>
          <a:prstGeom prst="rect">
            <a:avLst/>
          </a:prstGeom>
        </p:spPr>
        <p:txBody>
          <a:bodyPr wrap="square">
            <a:spAutoFit/>
          </a:bodyPr>
          <a:lstStyle/>
          <a:p>
            <a:r>
              <a:rPr lang="en-US" altLang="en-US" sz="3200" dirty="0" smtClean="0">
                <a:latin typeface="Franklin Gothic Medium" pitchFamily="34" charset="0"/>
              </a:rPr>
              <a:t>Studied 80 primitive tribes and 6 known civilizations through 5,000 years of history. </a:t>
            </a:r>
            <a:endParaRPr lang="en-US" sz="3200" dirty="0" smtClean="0">
              <a:latin typeface="Franklin Gothic Medium" pitchFamily="34" charset="0"/>
            </a:endParaRPr>
          </a:p>
          <a:p>
            <a:endParaRPr lang="en-US" altLang="en-US" sz="3200" dirty="0" smtClean="0">
              <a:latin typeface="Franklin Gothic Medium" pitchFamily="34" charset="0"/>
            </a:endParaRPr>
          </a:p>
          <a:p>
            <a:endParaRPr lang="en-US" altLang="en-US" sz="3200" dirty="0" smtClean="0">
              <a:latin typeface="Franklin Gothic Medium" pitchFamily="34" charset="0"/>
            </a:endParaRPr>
          </a:p>
        </p:txBody>
      </p:sp>
      <p:pic>
        <p:nvPicPr>
          <p:cNvPr id="3074" name="Picture 2" descr="C:\Users\Owner\Pictures\ACLC\Joseph Daniel Unwin.jpg"/>
          <p:cNvPicPr>
            <a:picLocks noChangeAspect="1" noChangeArrowheads="1"/>
          </p:cNvPicPr>
          <p:nvPr/>
        </p:nvPicPr>
        <p:blipFill>
          <a:blip r:embed="rId3" cstate="print"/>
          <a:srcRect/>
          <a:stretch>
            <a:fillRect/>
          </a:stretch>
        </p:blipFill>
        <p:spPr bwMode="auto">
          <a:xfrm>
            <a:off x="609600" y="609600"/>
            <a:ext cx="1371600" cy="1962150"/>
          </a:xfrm>
          <a:prstGeom prst="rect">
            <a:avLst/>
          </a:prstGeom>
          <a:noFill/>
        </p:spPr>
      </p:pic>
      <p:sp>
        <p:nvSpPr>
          <p:cNvPr id="7" name="TextBox 6"/>
          <p:cNvSpPr txBox="1"/>
          <p:nvPr/>
        </p:nvSpPr>
        <p:spPr>
          <a:xfrm>
            <a:off x="838200" y="3008055"/>
            <a:ext cx="7924800" cy="2554545"/>
          </a:xfrm>
          <a:prstGeom prst="rect">
            <a:avLst/>
          </a:prstGeom>
          <a:noFill/>
        </p:spPr>
        <p:txBody>
          <a:bodyPr wrap="square" rtlCol="0">
            <a:spAutoFit/>
          </a:bodyPr>
          <a:lstStyle/>
          <a:p>
            <a:r>
              <a:rPr lang="en-US" altLang="en-US" sz="3200" dirty="0" smtClean="0">
                <a:latin typeface="Franklin Gothic Medium" pitchFamily="34" charset="0"/>
              </a:rPr>
              <a:t>He concluded:</a:t>
            </a:r>
            <a:br>
              <a:rPr lang="en-US" altLang="en-US" sz="3200" dirty="0" smtClean="0">
                <a:latin typeface="Franklin Gothic Medium" pitchFamily="34" charset="0"/>
              </a:rPr>
            </a:br>
            <a:r>
              <a:rPr lang="en-US" altLang="en-US" sz="3200" dirty="0" smtClean="0">
                <a:latin typeface="Franklin Gothic Medium" pitchFamily="34" charset="0"/>
              </a:rPr>
              <a:t>“The whole of human history does not contain a single instance of a group becoming civilized unless it has been absolutely monogamous, </a:t>
            </a:r>
            <a:endParaRPr lang="en-US" dirty="0"/>
          </a:p>
        </p:txBody>
      </p:sp>
      <p:sp>
        <p:nvSpPr>
          <p:cNvPr id="8" name="TextBox 7"/>
          <p:cNvSpPr txBox="1"/>
          <p:nvPr/>
        </p:nvSpPr>
        <p:spPr>
          <a:xfrm>
            <a:off x="2514600" y="6172200"/>
            <a:ext cx="5486400" cy="523220"/>
          </a:xfrm>
          <a:prstGeom prst="rect">
            <a:avLst/>
          </a:prstGeom>
          <a:noFill/>
        </p:spPr>
        <p:txBody>
          <a:bodyPr wrap="square" rtlCol="0">
            <a:spAutoFit/>
          </a:bodyPr>
          <a:lstStyle/>
          <a:p>
            <a:r>
              <a:rPr lang="en-US" altLang="en-US" sz="2800" b="1" dirty="0" smtClean="0">
                <a:solidFill>
                  <a:srgbClr val="FFC000"/>
                </a:solidFill>
                <a:latin typeface="Franklin Gothic Medium" pitchFamily="34" charset="0"/>
              </a:rPr>
              <a:t>        Joseph Daniel </a:t>
            </a:r>
            <a:r>
              <a:rPr lang="en-US" altLang="en-US" sz="2800" b="1" dirty="0" err="1" smtClean="0">
                <a:solidFill>
                  <a:srgbClr val="FFC000"/>
                </a:solidFill>
                <a:latin typeface="Franklin Gothic Medium" pitchFamily="34" charset="0"/>
              </a:rPr>
              <a:t>Unwin</a:t>
            </a:r>
            <a:r>
              <a:rPr lang="en-US" altLang="en-US" sz="2800" b="1" dirty="0" smtClean="0">
                <a:solidFill>
                  <a:srgbClr val="FFC000"/>
                </a:solidFill>
                <a:latin typeface="Franklin Gothic Medium" pitchFamily="34" charset="0"/>
              </a:rPr>
              <a:t> </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6" name="Rectangle 5"/>
          <p:cNvSpPr/>
          <p:nvPr/>
        </p:nvSpPr>
        <p:spPr>
          <a:xfrm>
            <a:off x="2286000" y="685800"/>
            <a:ext cx="6858000" cy="2554545"/>
          </a:xfrm>
          <a:prstGeom prst="rect">
            <a:avLst/>
          </a:prstGeom>
        </p:spPr>
        <p:txBody>
          <a:bodyPr wrap="square">
            <a:spAutoFit/>
          </a:bodyPr>
          <a:lstStyle/>
          <a:p>
            <a:r>
              <a:rPr lang="en-US" altLang="en-US" sz="3200" dirty="0" smtClean="0">
                <a:latin typeface="Franklin Gothic Medium" pitchFamily="34" charset="0"/>
              </a:rPr>
              <a:t>Studied 80 primitive tribes and 6 known civilizations through 5,000 years of history. </a:t>
            </a:r>
            <a:endParaRPr lang="en-US" sz="3200" dirty="0" smtClean="0">
              <a:latin typeface="Franklin Gothic Medium" pitchFamily="34" charset="0"/>
            </a:endParaRPr>
          </a:p>
          <a:p>
            <a:endParaRPr lang="en-US" altLang="en-US" sz="3200" dirty="0" smtClean="0">
              <a:latin typeface="Franklin Gothic Medium" pitchFamily="34" charset="0"/>
            </a:endParaRPr>
          </a:p>
          <a:p>
            <a:endParaRPr lang="en-US" altLang="en-US" sz="3200" dirty="0" smtClean="0">
              <a:latin typeface="Franklin Gothic Medium" pitchFamily="34" charset="0"/>
            </a:endParaRPr>
          </a:p>
        </p:txBody>
      </p:sp>
      <p:pic>
        <p:nvPicPr>
          <p:cNvPr id="3074" name="Picture 2" descr="C:\Users\Owner\Pictures\ACLC\Joseph Daniel Unwin.jpg"/>
          <p:cNvPicPr>
            <a:picLocks noChangeAspect="1" noChangeArrowheads="1"/>
          </p:cNvPicPr>
          <p:nvPr/>
        </p:nvPicPr>
        <p:blipFill>
          <a:blip r:embed="rId3" cstate="print"/>
          <a:srcRect/>
          <a:stretch>
            <a:fillRect/>
          </a:stretch>
        </p:blipFill>
        <p:spPr bwMode="auto">
          <a:xfrm>
            <a:off x="609600" y="609600"/>
            <a:ext cx="1371600" cy="1962150"/>
          </a:xfrm>
          <a:prstGeom prst="rect">
            <a:avLst/>
          </a:prstGeom>
          <a:noFill/>
        </p:spPr>
      </p:pic>
      <p:sp>
        <p:nvSpPr>
          <p:cNvPr id="7" name="TextBox 6"/>
          <p:cNvSpPr txBox="1"/>
          <p:nvPr/>
        </p:nvSpPr>
        <p:spPr>
          <a:xfrm>
            <a:off x="838200" y="2994898"/>
            <a:ext cx="7924800" cy="2339102"/>
          </a:xfrm>
          <a:prstGeom prst="rect">
            <a:avLst/>
          </a:prstGeom>
          <a:noFill/>
        </p:spPr>
        <p:txBody>
          <a:bodyPr wrap="square" rtlCol="0">
            <a:spAutoFit/>
          </a:bodyPr>
          <a:lstStyle/>
          <a:p>
            <a:r>
              <a:rPr lang="en-US" altLang="en-US" sz="3200" dirty="0" smtClean="0">
                <a:latin typeface="Franklin Gothic Medium" pitchFamily="34" charset="0"/>
              </a:rPr>
              <a:t>He concluded:</a:t>
            </a:r>
            <a:br>
              <a:rPr lang="en-US" altLang="en-US" sz="3200" dirty="0" smtClean="0">
                <a:latin typeface="Franklin Gothic Medium" pitchFamily="34" charset="0"/>
              </a:rPr>
            </a:br>
            <a:r>
              <a:rPr lang="en-US" altLang="en-US" sz="3200" dirty="0" smtClean="0">
                <a:latin typeface="Franklin Gothic Medium" pitchFamily="34" charset="0"/>
              </a:rPr>
              <a:t>“…nor is there any example of a group retaining its culture after it has adopted less rigorous customs.”</a:t>
            </a:r>
            <a:r>
              <a:rPr lang="en-US" altLang="en-US" sz="3200" b="1" dirty="0" smtClean="0">
                <a:latin typeface="Franklin Gothic Medium" pitchFamily="34" charset="0"/>
              </a:rPr>
              <a:t> </a:t>
            </a:r>
            <a:r>
              <a:rPr lang="en-US" altLang="en-US" sz="3200" b="1" dirty="0" smtClean="0"/>
              <a:t/>
            </a:r>
            <a:br>
              <a:rPr lang="en-US" altLang="en-US" sz="3200" b="1" dirty="0" smtClean="0"/>
            </a:br>
            <a:endParaRPr lang="en-US" dirty="0"/>
          </a:p>
        </p:txBody>
      </p:sp>
      <p:sp>
        <p:nvSpPr>
          <p:cNvPr id="10" name="Subtitle 9"/>
          <p:cNvSpPr>
            <a:spLocks noGrp="1"/>
          </p:cNvSpPr>
          <p:nvPr>
            <p:ph type="subTitle" idx="1"/>
          </p:nvPr>
        </p:nvSpPr>
        <p:spPr/>
        <p:txBody>
          <a:bodyPr/>
          <a:lstStyle/>
          <a:p>
            <a:endParaRPr lang="en-US"/>
          </a:p>
        </p:txBody>
      </p:sp>
      <p:sp>
        <p:nvSpPr>
          <p:cNvPr id="11" name="TextBox 10"/>
          <p:cNvSpPr txBox="1"/>
          <p:nvPr/>
        </p:nvSpPr>
        <p:spPr>
          <a:xfrm>
            <a:off x="2514600" y="6172200"/>
            <a:ext cx="5486400" cy="523220"/>
          </a:xfrm>
          <a:prstGeom prst="rect">
            <a:avLst/>
          </a:prstGeom>
          <a:noFill/>
        </p:spPr>
        <p:txBody>
          <a:bodyPr wrap="square" rtlCol="0">
            <a:spAutoFit/>
          </a:bodyPr>
          <a:lstStyle/>
          <a:p>
            <a:r>
              <a:rPr lang="en-US" altLang="en-US" sz="2800" b="1" dirty="0" smtClean="0">
                <a:solidFill>
                  <a:srgbClr val="FFC000"/>
                </a:solidFill>
                <a:latin typeface="Franklin Gothic Medium" pitchFamily="34" charset="0"/>
              </a:rPr>
              <a:t>        Joseph Daniel </a:t>
            </a:r>
            <a:r>
              <a:rPr lang="en-US" altLang="en-US" sz="2800" b="1" dirty="0" err="1" smtClean="0">
                <a:solidFill>
                  <a:srgbClr val="FFC000"/>
                </a:solidFill>
                <a:latin typeface="Franklin Gothic Medium" pitchFamily="34" charset="0"/>
              </a:rPr>
              <a:t>Unwin</a:t>
            </a:r>
            <a:r>
              <a:rPr lang="en-US" altLang="en-US" sz="2800" b="1" dirty="0" smtClean="0">
                <a:solidFill>
                  <a:srgbClr val="FFC000"/>
                </a:solidFill>
                <a:latin typeface="Franklin Gothic Medium" pitchFamily="34" charset="0"/>
              </a:rPr>
              <a:t> </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sp>
        <p:nvSpPr>
          <p:cNvPr id="6" name="Rectangle 5"/>
          <p:cNvSpPr/>
          <p:nvPr/>
        </p:nvSpPr>
        <p:spPr>
          <a:xfrm>
            <a:off x="2286000" y="685800"/>
            <a:ext cx="6858000" cy="2554545"/>
          </a:xfrm>
          <a:prstGeom prst="rect">
            <a:avLst/>
          </a:prstGeom>
        </p:spPr>
        <p:txBody>
          <a:bodyPr wrap="square">
            <a:spAutoFit/>
          </a:bodyPr>
          <a:lstStyle/>
          <a:p>
            <a:r>
              <a:rPr lang="en-US" altLang="en-US" sz="3200" dirty="0" smtClean="0">
                <a:latin typeface="Franklin Gothic Medium" pitchFamily="34" charset="0"/>
              </a:rPr>
              <a:t>Studied 80 primitive tribes and 6 known civilizations through 5,000 years of history. </a:t>
            </a:r>
            <a:endParaRPr lang="en-US" sz="3200" dirty="0" smtClean="0">
              <a:latin typeface="Franklin Gothic Medium" pitchFamily="34" charset="0"/>
            </a:endParaRPr>
          </a:p>
          <a:p>
            <a:endParaRPr lang="en-US" altLang="en-US" sz="3200" dirty="0" smtClean="0">
              <a:latin typeface="Franklin Gothic Medium" pitchFamily="34" charset="0"/>
            </a:endParaRPr>
          </a:p>
          <a:p>
            <a:endParaRPr lang="en-US" altLang="en-US" sz="3200" dirty="0" smtClean="0">
              <a:latin typeface="Franklin Gothic Medium" pitchFamily="34" charset="0"/>
            </a:endParaRPr>
          </a:p>
        </p:txBody>
      </p:sp>
      <p:pic>
        <p:nvPicPr>
          <p:cNvPr id="3074" name="Picture 2" descr="C:\Users\Owner\Pictures\ACLC\Joseph Daniel Unwin.jpg"/>
          <p:cNvPicPr>
            <a:picLocks noChangeAspect="1" noChangeArrowheads="1"/>
          </p:cNvPicPr>
          <p:nvPr/>
        </p:nvPicPr>
        <p:blipFill>
          <a:blip r:embed="rId3" cstate="print"/>
          <a:srcRect/>
          <a:stretch>
            <a:fillRect/>
          </a:stretch>
        </p:blipFill>
        <p:spPr bwMode="auto">
          <a:xfrm>
            <a:off x="609600" y="609600"/>
            <a:ext cx="1371600" cy="1962150"/>
          </a:xfrm>
          <a:prstGeom prst="rect">
            <a:avLst/>
          </a:prstGeom>
          <a:noFill/>
        </p:spPr>
      </p:pic>
      <p:sp>
        <p:nvSpPr>
          <p:cNvPr id="7" name="TextBox 6"/>
          <p:cNvSpPr txBox="1"/>
          <p:nvPr/>
        </p:nvSpPr>
        <p:spPr>
          <a:xfrm>
            <a:off x="838200" y="3230940"/>
            <a:ext cx="7924800" cy="1569660"/>
          </a:xfrm>
          <a:prstGeom prst="rect">
            <a:avLst/>
          </a:prstGeom>
          <a:noFill/>
        </p:spPr>
        <p:txBody>
          <a:bodyPr wrap="square" rtlCol="0">
            <a:spAutoFit/>
          </a:bodyPr>
          <a:lstStyle/>
          <a:p>
            <a:r>
              <a:rPr lang="en-US" sz="3200" i="1" dirty="0" smtClean="0">
                <a:latin typeface="Franklin Gothic Medium" pitchFamily="34" charset="0"/>
              </a:rPr>
              <a:t>"Once a society departs from a social form of absolute marital monogamy, social chaos ensures </a:t>
            </a:r>
            <a:r>
              <a:rPr lang="en-US" sz="3200" b="1" i="1" dirty="0" smtClean="0">
                <a:solidFill>
                  <a:srgbClr val="FF3300"/>
                </a:solidFill>
                <a:latin typeface="Franklin Gothic Medium" pitchFamily="34" charset="0"/>
              </a:rPr>
              <a:t>within three generations</a:t>
            </a:r>
            <a:r>
              <a:rPr lang="en-US" sz="3200" i="1" dirty="0" smtClean="0">
                <a:latin typeface="Franklin Gothic Medium" pitchFamily="34" charset="0"/>
              </a:rPr>
              <a:t>." </a:t>
            </a:r>
            <a:endParaRPr lang="en-US" dirty="0">
              <a:latin typeface="Franklin Gothic Medium" pitchFamily="34" charset="0"/>
            </a:endParaRPr>
          </a:p>
        </p:txBody>
      </p:sp>
      <p:sp>
        <p:nvSpPr>
          <p:cNvPr id="9" name="TextBox 8"/>
          <p:cNvSpPr txBox="1"/>
          <p:nvPr/>
        </p:nvSpPr>
        <p:spPr>
          <a:xfrm>
            <a:off x="2514600" y="6172200"/>
            <a:ext cx="5486400" cy="523220"/>
          </a:xfrm>
          <a:prstGeom prst="rect">
            <a:avLst/>
          </a:prstGeom>
          <a:noFill/>
        </p:spPr>
        <p:txBody>
          <a:bodyPr wrap="square" rtlCol="0">
            <a:spAutoFit/>
          </a:bodyPr>
          <a:lstStyle/>
          <a:p>
            <a:r>
              <a:rPr lang="en-US" altLang="en-US" sz="2800" b="1" dirty="0" smtClean="0">
                <a:solidFill>
                  <a:srgbClr val="FFC000"/>
                </a:solidFill>
                <a:latin typeface="Franklin Gothic Medium" pitchFamily="34" charset="0"/>
              </a:rPr>
              <a:t>        Joseph Daniel </a:t>
            </a:r>
            <a:r>
              <a:rPr lang="en-US" altLang="en-US" sz="2800" b="1" dirty="0" err="1" smtClean="0">
                <a:solidFill>
                  <a:srgbClr val="FFC000"/>
                </a:solidFill>
                <a:latin typeface="Franklin Gothic Medium" pitchFamily="34" charset="0"/>
              </a:rPr>
              <a:t>Unwin</a:t>
            </a:r>
            <a:r>
              <a:rPr lang="en-US" altLang="en-US" sz="2800" b="1" dirty="0" smtClean="0">
                <a:solidFill>
                  <a:srgbClr val="FFC000"/>
                </a:solidFill>
                <a:latin typeface="Franklin Gothic Medium" pitchFamily="34" charset="0"/>
              </a:rPr>
              <a:t> </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9"/>
          <p:cNvSpPr>
            <a:spLocks noChangeArrowheads="1"/>
          </p:cNvSpPr>
          <p:nvPr/>
        </p:nvSpPr>
        <p:spPr bwMode="auto">
          <a:xfrm flipV="1">
            <a:off x="762000" y="895350"/>
            <a:ext cx="7626350" cy="76200"/>
          </a:xfrm>
          <a:prstGeom prst="rect">
            <a:avLst/>
          </a:prstGeom>
          <a:gradFill rotWithShape="0">
            <a:gsLst>
              <a:gs pos="0">
                <a:srgbClr val="00FF00"/>
              </a:gs>
              <a:gs pos="100000">
                <a:srgbClr val="000000"/>
              </a:gs>
            </a:gsLst>
            <a:lin ang="0" scaled="1"/>
          </a:gradFill>
          <a:ln w="9525">
            <a:noFill/>
            <a:miter lim="800000"/>
            <a:headEnd/>
            <a:tailEnd/>
          </a:ln>
        </p:spPr>
        <p:txBody>
          <a:bodyPr rot="10800000" wrap="none" anchor="ctr"/>
          <a:lstStyle/>
          <a:p>
            <a:pPr algn="ctr"/>
            <a:endParaRPr lang="en-US">
              <a:latin typeface="Franklin Gothic Medium" pitchFamily="34" charset="0"/>
            </a:endParaRPr>
          </a:p>
        </p:txBody>
      </p:sp>
      <p:sp>
        <p:nvSpPr>
          <p:cNvPr id="6" name="Title 5"/>
          <p:cNvSpPr>
            <a:spLocks noGrp="1"/>
          </p:cNvSpPr>
          <p:nvPr>
            <p:ph type="ctrTitle"/>
          </p:nvPr>
        </p:nvSpPr>
        <p:spPr/>
        <p:txBody>
          <a:bodyPr/>
          <a:lstStyle/>
          <a:p>
            <a:endParaRPr lang="en-US"/>
          </a:p>
        </p:txBody>
      </p:sp>
      <p:sp>
        <p:nvSpPr>
          <p:cNvPr id="5" name="TextBox 4"/>
          <p:cNvSpPr txBox="1"/>
          <p:nvPr/>
        </p:nvSpPr>
        <p:spPr>
          <a:xfrm>
            <a:off x="609600" y="1035308"/>
            <a:ext cx="8001000" cy="4832092"/>
          </a:xfrm>
          <a:prstGeom prst="rect">
            <a:avLst/>
          </a:prstGeom>
          <a:noFill/>
        </p:spPr>
        <p:txBody>
          <a:bodyPr wrap="square" rtlCol="0">
            <a:spAutoFit/>
          </a:bodyPr>
          <a:lstStyle/>
          <a:p>
            <a:r>
              <a:rPr lang="en-US" sz="2800" dirty="0" smtClean="0"/>
              <a:t>According to Jesus, Almighty God had a plan from “the beginning.” </a:t>
            </a:r>
          </a:p>
          <a:p>
            <a:endParaRPr lang="en-US" sz="2800" dirty="0" smtClean="0"/>
          </a:p>
          <a:p>
            <a:r>
              <a:rPr lang="en-US" sz="2800" dirty="0" smtClean="0"/>
              <a:t>When the Pharisees asked Jesus about divorce, he replied…“Haven’t you read that at the beginning the Creator ‘made them male and female,’</a:t>
            </a:r>
            <a:r>
              <a:rPr lang="en-US" sz="2800" b="1" baseline="30000" dirty="0" smtClean="0"/>
              <a:t> </a:t>
            </a:r>
            <a:r>
              <a:rPr lang="en-US" sz="2800" dirty="0" smtClean="0"/>
              <a:t>and said, ‘For this reason a man will leave his father and mother and be united to his wife, and the two will become one flesh’? </a:t>
            </a:r>
            <a:r>
              <a:rPr lang="en-US" sz="2800" b="1" baseline="30000" dirty="0" smtClean="0"/>
              <a:t> </a:t>
            </a:r>
            <a:r>
              <a:rPr lang="en-US" sz="2800" dirty="0" smtClean="0"/>
              <a:t>So they are no longer two, but one flesh. Therefore what God has joined together, let no one separate.”</a:t>
            </a:r>
            <a:endParaRPr lang="en-US" sz="2800" dirty="0"/>
          </a:p>
        </p:txBody>
      </p:sp>
      <p:sp>
        <p:nvSpPr>
          <p:cNvPr id="8" name="Text Box 11"/>
          <p:cNvSpPr txBox="1">
            <a:spLocks noChangeArrowheads="1"/>
          </p:cNvSpPr>
          <p:nvPr/>
        </p:nvSpPr>
        <p:spPr bwMode="auto">
          <a:xfrm>
            <a:off x="609600" y="293688"/>
            <a:ext cx="79248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smtClean="0">
                <a:solidFill>
                  <a:srgbClr val="FFFF00"/>
                </a:solidFill>
                <a:latin typeface="Franklin Gothic Medium" pitchFamily="34" charset="0"/>
              </a:rPr>
              <a:t>Does Almighty God have a Plan?</a:t>
            </a:r>
            <a:endParaRPr lang="en-US" sz="3600" b="1" dirty="0">
              <a:solidFill>
                <a:srgbClr val="FFFF00"/>
              </a:solidFill>
              <a:latin typeface="Franklin Gothic Medium" pitchFamily="34" charset="0"/>
            </a:endParaRPr>
          </a:p>
          <a:p>
            <a:pPr algn="ctr">
              <a:defRPr/>
            </a:pPr>
            <a:endParaRPr lang="en-US" sz="3800" b="1" dirty="0">
              <a:solidFill>
                <a:srgbClr val="FFFF00"/>
              </a:solidFill>
              <a:latin typeface="Franklin Gothic Medium" pitchFamily="34" charset="0"/>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2231</TotalTime>
  <Words>2011</Words>
  <Application>Microsoft Office PowerPoint</Application>
  <PresentationFormat>On-screen Show (4:3)</PresentationFormat>
  <Paragraphs>204</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Blessing Ministry</vt:lpstr>
      <vt:lpstr>PowerPoint Presentation</vt:lpstr>
      <vt:lpstr>PowerPoint Presentation</vt:lpstr>
      <vt:lpstr>PowerPoint Presentation</vt:lpstr>
      <vt:lpstr>The blessing pledge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Peace Federation</dc:title>
  <dc:creator>Balcomb</dc:creator>
  <cp:lastModifiedBy>Margaret Herbers</cp:lastModifiedBy>
  <cp:revision>44</cp:revision>
  <dcterms:created xsi:type="dcterms:W3CDTF">2011-10-03T15:23:20Z</dcterms:created>
  <dcterms:modified xsi:type="dcterms:W3CDTF">2014-01-10T20:27:58Z</dcterms:modified>
</cp:coreProperties>
</file>