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Lst>
  <p:notesMasterIdLst>
    <p:notesMasterId r:id="rId57"/>
  </p:notesMasterIdLst>
  <p:sldIdLst>
    <p:sldId id="300" r:id="rId3"/>
    <p:sldId id="289" r:id="rId4"/>
    <p:sldId id="290" r:id="rId5"/>
    <p:sldId id="259" r:id="rId6"/>
    <p:sldId id="286" r:id="rId7"/>
    <p:sldId id="287" r:id="rId8"/>
    <p:sldId id="293" r:id="rId9"/>
    <p:sldId id="315" r:id="rId10"/>
    <p:sldId id="314" r:id="rId11"/>
    <p:sldId id="295" r:id="rId12"/>
    <p:sldId id="276" r:id="rId13"/>
    <p:sldId id="278" r:id="rId14"/>
    <p:sldId id="312" r:id="rId15"/>
    <p:sldId id="277" r:id="rId16"/>
    <p:sldId id="304" r:id="rId17"/>
    <p:sldId id="258" r:id="rId18"/>
    <p:sldId id="311" r:id="rId19"/>
    <p:sldId id="302" r:id="rId20"/>
    <p:sldId id="256" r:id="rId21"/>
    <p:sldId id="280" r:id="rId22"/>
    <p:sldId id="313" r:id="rId23"/>
    <p:sldId id="265" r:id="rId24"/>
    <p:sldId id="273" r:id="rId25"/>
    <p:sldId id="266" r:id="rId26"/>
    <p:sldId id="291" r:id="rId27"/>
    <p:sldId id="271" r:id="rId28"/>
    <p:sldId id="318" r:id="rId29"/>
    <p:sldId id="270" r:id="rId30"/>
    <p:sldId id="303" r:id="rId31"/>
    <p:sldId id="306" r:id="rId32"/>
    <p:sldId id="263" r:id="rId33"/>
    <p:sldId id="319" r:id="rId34"/>
    <p:sldId id="320" r:id="rId35"/>
    <p:sldId id="279" r:id="rId36"/>
    <p:sldId id="288" r:id="rId37"/>
    <p:sldId id="305" r:id="rId38"/>
    <p:sldId id="284" r:id="rId39"/>
    <p:sldId id="274" r:id="rId40"/>
    <p:sldId id="307" r:id="rId41"/>
    <p:sldId id="308" r:id="rId42"/>
    <p:sldId id="317" r:id="rId43"/>
    <p:sldId id="283" r:id="rId44"/>
    <p:sldId id="316" r:id="rId45"/>
    <p:sldId id="309" r:id="rId46"/>
    <p:sldId id="267" r:id="rId47"/>
    <p:sldId id="262" r:id="rId48"/>
    <p:sldId id="281" r:id="rId49"/>
    <p:sldId id="261" r:id="rId50"/>
    <p:sldId id="264" r:id="rId51"/>
    <p:sldId id="285" r:id="rId52"/>
    <p:sldId id="272" r:id="rId53"/>
    <p:sldId id="282" r:id="rId54"/>
    <p:sldId id="301" r:id="rId55"/>
    <p:sldId id="29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11" autoAdjust="0"/>
    <p:restoredTop sz="50777" autoAdjust="0"/>
  </p:normalViewPr>
  <p:slideViewPr>
    <p:cSldViewPr>
      <p:cViewPr varScale="1">
        <p:scale>
          <a:sx n="66" d="100"/>
          <a:sy n="66" d="100"/>
        </p:scale>
        <p:origin x="57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A8E4D-EDD5-4834-A85D-9F235F504E9B}" type="datetimeFigureOut">
              <a:rPr lang="en-US" smtClean="0"/>
              <a:t>6/27/2014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AC683-43A8-4F97-BA7F-C225F2FA4EAE}" type="slidenum">
              <a:rPr lang="en-US" smtClean="0"/>
              <a:t>‹#›</a:t>
            </a:fld>
            <a:endParaRPr lang="en-US"/>
          </a:p>
        </p:txBody>
      </p:sp>
    </p:spTree>
    <p:extLst>
      <p:ext uri="{BB962C8B-B14F-4D97-AF65-F5344CB8AC3E}">
        <p14:creationId xmlns:p14="http://schemas.microsoft.com/office/powerpoint/2010/main" val="419804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563994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625466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420187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407293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769333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700305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598912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848037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97051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696300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11075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987449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254240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230579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40946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129149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397286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814841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4214778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362913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517954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19123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457993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805952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04191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535173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4140524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620255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882207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782966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113942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909542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406225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554748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182862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303402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569695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014100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808289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2023198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161940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9914289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0747221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23008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42115708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8667725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4075212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50970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5923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83949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Animate</a:t>
            </a:r>
            <a:r>
              <a:rPr lang="en-US" sz="1400" b="1" baseline="0" dirty="0" smtClean="0"/>
              <a:t> a series of pictures with</a:t>
            </a:r>
            <a:r>
              <a:rPr lang="en-US" sz="1400" b="1" dirty="0" smtClean="0"/>
              <a:t> motion paths</a:t>
            </a:r>
          </a:p>
          <a:p>
            <a:r>
              <a:rPr lang="en-US" sz="1400" dirty="0" smtClean="0"/>
              <a:t>(Intermediate)</a:t>
            </a:r>
          </a:p>
          <a:p>
            <a:endParaRPr lang="en-US" sz="14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smtClean="0"/>
              <a:t>To reproduce the first picture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Insert tab</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Images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Insert Picture</a:t>
            </a:r>
            <a:r>
              <a:rPr lang="en-US" sz="1200" kern="1200" dirty="0" smtClean="0">
                <a:solidFill>
                  <a:schemeClr val="tx1"/>
                </a:solidFill>
                <a:effectLst/>
                <a:latin typeface="+mn-lt"/>
                <a:ea typeface="+mn-ea"/>
                <a:cs typeface="+mn-cs"/>
              </a:rPr>
              <a:t> 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lvl="0" indent="-228600">
              <a:buFont typeface="+mj-lt"/>
              <a:buAutoNum type="arabicPeriod"/>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 selection from the </a:t>
            </a:r>
            <a:r>
              <a:rPr lang="en-US" sz="1200" b="1" kern="1200" dirty="0" smtClean="0">
                <a:solidFill>
                  <a:schemeClr val="tx1"/>
                </a:solidFill>
                <a:effectLst/>
                <a:latin typeface="+mn-lt"/>
                <a:ea typeface="+mn-ea"/>
                <a:cs typeface="+mn-cs"/>
              </a:rPr>
              <a:t>Picture Styles</a:t>
            </a:r>
            <a:r>
              <a:rPr lang="en-US" sz="1200" kern="1200" dirty="0" smtClean="0">
                <a:solidFill>
                  <a:schemeClr val="tx1"/>
                </a:solidFill>
                <a:effectLst/>
                <a:latin typeface="+mn-lt"/>
                <a:ea typeface="+mn-ea"/>
                <a:cs typeface="+mn-cs"/>
              </a:rPr>
              <a:t> gallery.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picture style used in the template is the </a:t>
            </a:r>
            <a:r>
              <a:rPr lang="en-US" sz="1200" b="1" kern="1200" dirty="0" smtClean="0">
                <a:solidFill>
                  <a:schemeClr val="tx1"/>
                </a:solidFill>
                <a:effectLst/>
                <a:latin typeface="+mn-lt"/>
                <a:ea typeface="+mn-ea"/>
                <a:cs typeface="+mn-cs"/>
              </a:rPr>
              <a:t>Round Diagonal Corner Rectangle</a:t>
            </a:r>
            <a:r>
              <a:rPr lang="en-US" sz="1200" kern="1200" dirty="0" smtClean="0">
                <a:solidFill>
                  <a:schemeClr val="tx1"/>
                </a:solidFill>
                <a:effectLst/>
                <a:latin typeface="+mn-lt"/>
                <a:ea typeface="+mn-ea"/>
                <a:cs typeface="+mn-cs"/>
              </a:rPr>
              <a:t>, which is not a default shape in Microsoft PowerPoint 2010. To reproduce this shape,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gallery, click on </a:t>
            </a:r>
            <a:r>
              <a:rPr lang="en-US" sz="1200" b="1" kern="1200" dirty="0" smtClean="0">
                <a:solidFill>
                  <a:schemeClr val="tx1"/>
                </a:solidFill>
                <a:effectLst/>
                <a:latin typeface="+mn-lt"/>
                <a:ea typeface="+mn-ea"/>
                <a:cs typeface="+mn-cs"/>
              </a:rPr>
              <a:t>Round Diagonal Corner, White</a:t>
            </a:r>
            <a:r>
              <a:rPr lang="en-US" sz="1200" kern="1200" dirty="0" smtClean="0">
                <a:solidFill>
                  <a:schemeClr val="tx1"/>
                </a:solidFill>
                <a:effectLst/>
                <a:latin typeface="+mn-lt"/>
                <a:ea typeface="+mn-ea"/>
                <a:cs typeface="+mn-cs"/>
              </a:rPr>
              <a:t>. Then in the </a:t>
            </a:r>
            <a:r>
              <a:rPr lang="en-US" sz="1200" b="1" kern="1200" dirty="0" smtClean="0">
                <a:solidFill>
                  <a:schemeClr val="tx1"/>
                </a:solidFill>
                <a:effectLst/>
                <a:latin typeface="+mn-lt"/>
                <a:ea typeface="+mn-ea"/>
                <a:cs typeface="+mn-cs"/>
              </a:rPr>
              <a:t>Picture Styles </a:t>
            </a:r>
            <a:r>
              <a:rPr lang="en-US" sz="1200" kern="1200" dirty="0" smtClean="0">
                <a:solidFill>
                  <a:schemeClr val="tx1"/>
                </a:solidFill>
                <a:effectLst/>
                <a:latin typeface="+mn-lt"/>
                <a:ea typeface="+mn-ea"/>
                <a:cs typeface="+mn-cs"/>
              </a:rPr>
              <a:t>group, click </a:t>
            </a:r>
            <a:r>
              <a:rPr lang="en-US" sz="1200" b="1" kern="1200" dirty="0" smtClean="0">
                <a:solidFill>
                  <a:schemeClr val="tx1"/>
                </a:solidFill>
                <a:effectLst/>
                <a:latin typeface="+mn-lt"/>
                <a:ea typeface="+mn-ea"/>
                <a:cs typeface="+mn-cs"/>
              </a:rPr>
              <a:t>Picture Border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No Outline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Effects</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Outer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Offset Center </a:t>
            </a:r>
            <a:r>
              <a:rPr lang="en-US" sz="1200" kern="1200" dirty="0" smtClean="0">
                <a:solidFill>
                  <a:schemeClr val="tx1"/>
                </a:solidFill>
                <a:effectLst/>
                <a:latin typeface="+mn-lt"/>
                <a:ea typeface="+mn-ea"/>
                <a:cs typeface="+mn-cs"/>
              </a:rPr>
              <a:t>(second row, second option from the left).</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Drawing</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Arrange</a:t>
            </a:r>
            <a:r>
              <a:rPr lang="en-US" sz="1200" kern="1200" dirty="0" smtClean="0">
                <a:solidFill>
                  <a:schemeClr val="tx1"/>
                </a:solidFill>
                <a:effectLst/>
                <a:latin typeface="+mn-lt"/>
                <a:ea typeface="+mn-ea"/>
                <a:cs typeface="+mn-cs"/>
              </a:rPr>
              <a:t>, point to </a:t>
            </a:r>
            <a:r>
              <a:rPr lang="en-US" sz="1200" b="1" kern="1200" dirty="0" smtClean="0">
                <a:solidFill>
                  <a:schemeClr val="tx1"/>
                </a:solidFill>
                <a:effectLst/>
                <a:latin typeface="+mn-lt"/>
                <a:ea typeface="+mn-ea"/>
                <a:cs typeface="+mn-cs"/>
              </a:rPr>
              <a:t>Align</a:t>
            </a:r>
            <a:r>
              <a:rPr lang="en-US" sz="1200" kern="1200" dirty="0" smtClean="0">
                <a:solidFill>
                  <a:schemeClr val="tx1"/>
                </a:solidFill>
                <a:effectLst/>
                <a:latin typeface="+mn-lt"/>
                <a:ea typeface="+mn-ea"/>
                <a:cs typeface="+mn-cs"/>
              </a:rPr>
              <a:t>, and then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to Slide</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Center</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Align Middle</a:t>
            </a:r>
            <a:r>
              <a:rPr lang="en-US" sz="1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baseline="0" dirty="0" smtClean="0"/>
          </a:p>
          <a:p>
            <a:pPr marL="228600" indent="-228600">
              <a:buFont typeface="+mj-lt"/>
              <a:buNone/>
            </a:pPr>
            <a:endParaRPr lang="en-US" sz="1200" b="0" i="1" baseline="0" dirty="0" smtClean="0"/>
          </a:p>
          <a:p>
            <a:r>
              <a:rPr lang="en-US" sz="1200" baseline="0" dirty="0" smtClean="0"/>
              <a:t>To reproduce the animation effects for the first picture on this slide, do the following:</a:t>
            </a:r>
          </a:p>
          <a:p>
            <a:pPr marL="228600" lvl="0"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On the slide, select the picture and do the following:</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Entrance</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enter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1143000" lvl="2"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Animation Pane</a:t>
            </a:r>
            <a:r>
              <a:rPr lang="en-US" sz="1200" kern="1200" dirty="0" smtClean="0">
                <a:solidFill>
                  <a:schemeClr val="tx1"/>
                </a:solidFill>
                <a:effectLst/>
                <a:latin typeface="+mn-lt"/>
                <a:ea typeface="+mn-ea"/>
                <a:cs typeface="+mn-cs"/>
              </a:rPr>
              <a:t>, select the second animation effect (down motion path). On the slide, point to the endpoint (red arrow) of the selected down motion path until the cursor becomes a two-headed arrow. Press and hold SHIFT, and then drag the endpoint about 0.5” above the bottom of the slide. </a:t>
            </a:r>
          </a:p>
          <a:p>
            <a:pPr marL="228600" lvl="0" indent="-228600">
              <a:buFont typeface="+mj-lt"/>
              <a:buAutoNum type="arabicPeriod"/>
            </a:pPr>
            <a:r>
              <a:rPr lang="en-US" sz="1200" kern="1200" dirty="0" smtClean="0">
                <a:solidFill>
                  <a:schemeClr val="tx1"/>
                </a:solidFill>
                <a:effectLst/>
                <a:latin typeface="+mn-lt"/>
                <a:ea typeface="+mn-ea"/>
                <a:cs typeface="+mn-cs"/>
              </a:rPr>
              <a:t>On the slide, right-click the down motion path, and then click </a:t>
            </a:r>
            <a:r>
              <a:rPr lang="en-US" sz="1200" b="1" kern="1200" dirty="0" smtClean="0">
                <a:solidFill>
                  <a:schemeClr val="tx1"/>
                </a:solidFill>
                <a:effectLst/>
                <a:latin typeface="+mn-lt"/>
                <a:ea typeface="+mn-ea"/>
                <a:cs typeface="+mn-cs"/>
              </a:rPr>
              <a:t>Reverse Path Direction</a:t>
            </a:r>
            <a:r>
              <a:rPr lang="en-US" sz="1200" kern="1200" dirty="0" smtClean="0">
                <a:solidFill>
                  <a:schemeClr val="tx1"/>
                </a:solidFill>
                <a:effectLst/>
                <a:latin typeface="+mn-lt"/>
                <a:ea typeface="+mn-ea"/>
                <a:cs typeface="+mn-cs"/>
              </a:rPr>
              <a:t>. The red arrow will switch to the top end of the motion path.</a:t>
            </a:r>
          </a:p>
          <a:p>
            <a:pPr marL="228600" lvl="0" indent="-228600">
              <a:buFont typeface="+mj-lt"/>
              <a:buAutoNum type="arabicPeriod"/>
            </a:pPr>
            <a:r>
              <a:rPr lang="en-US" sz="1200" kern="1200" dirty="0" smtClean="0">
                <a:solidFill>
                  <a:schemeClr val="tx1"/>
                </a:solidFill>
                <a:effectLst/>
                <a:latin typeface="+mn-lt"/>
                <a:ea typeface="+mn-ea"/>
                <a:cs typeface="+mn-cs"/>
              </a:rPr>
              <a:t>With the picture still selected, 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 </a:t>
            </a:r>
            <a:r>
              <a:rPr lang="en-US" sz="1200" b="0" kern="1200" baseline="0" dirty="0" smtClean="0">
                <a:solidFill>
                  <a:schemeClr val="tx1"/>
                </a:solidFill>
                <a:effectLst/>
                <a:latin typeface="+mn-lt"/>
                <a:ea typeface="+mn-ea"/>
                <a:cs typeface="+mn-cs"/>
              </a:rPr>
              <a:t>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After Previous</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third animation effect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Be careful not to drag the red arrow closer then 0.5” to the green arrow starting point, otherwise the position of the green arrow will change.) </a:t>
            </a:r>
            <a:endParaRPr lang="en-US" sz="1200" i="1" baseline="0" dirty="0" smtClean="0"/>
          </a:p>
          <a:p>
            <a:pPr marL="228600" indent="-228600">
              <a:buFont typeface="+mj-lt"/>
              <a:buAutoNum type="arabicPeriod"/>
            </a:pPr>
            <a:r>
              <a:rPr lang="en-US" sz="1200" baseline="0" dirty="0" smtClean="0"/>
              <a:t>On the slide, right-click the selected up motion path and click </a:t>
            </a:r>
            <a:r>
              <a:rPr lang="en-US" sz="1200" b="1" baseline="0" dirty="0" smtClean="0"/>
              <a:t>Reverse Path Direction</a:t>
            </a:r>
            <a:r>
              <a:rPr lang="en-US" sz="1200" baseline="0" dirty="0" smtClean="0"/>
              <a:t>. (Note: The green arrow will switch to the top end of the motion path.)</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0" baseline="0" dirty="0" smtClean="0"/>
              <a:t>, select the</a:t>
            </a:r>
            <a:r>
              <a:rPr lang="en-US" sz="1200" b="1" baseline="0" dirty="0" smtClean="0"/>
              <a:t> </a:t>
            </a:r>
            <a:r>
              <a:rPr lang="en-US" sz="1200" b="0" baseline="0" dirty="0" smtClean="0"/>
              <a:t>second animation effect (down motion path). O</a:t>
            </a:r>
            <a:r>
              <a:rPr lang="en-US" sz="1200" baseline="0" dirty="0" smtClean="0"/>
              <a:t>n the slide, point to the endpoint (red arrow) of the selected down motion path until the cursor becomes a two-headed arrow. Drag the endpoint of the motion path up about 0.5”, into the same position as the green arrow from the up motion path (third animation effect in the </a:t>
            </a:r>
            <a:r>
              <a:rPr lang="en-US" sz="1200" b="1" baseline="0" dirty="0" smtClean="0"/>
              <a:t>Animation Pane</a:t>
            </a:r>
            <a:r>
              <a:rPr lang="en-US" sz="120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a:t>
            </a:r>
            <a:r>
              <a:rPr lang="en-US" sz="1200" baseline="0" dirty="0" smtClean="0"/>
              <a:t> click </a:t>
            </a:r>
            <a:r>
              <a:rPr lang="en-US" sz="1200" b="1" baseline="0" dirty="0" smtClean="0"/>
              <a:t>Add Animation</a:t>
            </a:r>
            <a:r>
              <a:rPr lang="en-US" sz="1200" baseline="0" dirty="0" smtClean="0"/>
              <a:t>, </a:t>
            </a:r>
            <a:r>
              <a:rPr lang="en-US" sz="1200" kern="1200" dirty="0" smtClean="0">
                <a:solidFill>
                  <a:schemeClr val="tx1"/>
                </a:solidFill>
                <a:effectLst/>
                <a:latin typeface="+mn-lt"/>
                <a:ea typeface="+mn-ea"/>
                <a:cs typeface="+mn-cs"/>
              </a:rPr>
              <a:t>and then click </a:t>
            </a:r>
            <a:r>
              <a:rPr lang="en-US" sz="1200" b="1" kern="1200" dirty="0" smtClean="0">
                <a:solidFill>
                  <a:schemeClr val="tx1"/>
                </a:solidFill>
                <a:effectLst/>
                <a:latin typeface="+mn-lt"/>
                <a:ea typeface="+mn-ea"/>
                <a:cs typeface="+mn-cs"/>
              </a:rPr>
              <a:t>More</a:t>
            </a:r>
            <a:r>
              <a:rPr lang="en-US" sz="1200" b="1" kern="1200" baseline="0" dirty="0" smtClean="0">
                <a:solidFill>
                  <a:schemeClr val="tx1"/>
                </a:solidFill>
                <a:effectLst/>
                <a:latin typeface="+mn-lt"/>
                <a:ea typeface="+mn-ea"/>
                <a:cs typeface="+mn-cs"/>
              </a:rPr>
              <a:t> Motion Paths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Add Motion</a:t>
            </a:r>
            <a:r>
              <a:rPr lang="en-US" sz="1200" b="1" kern="1200" baseline="0" dirty="0" smtClean="0">
                <a:solidFill>
                  <a:schemeClr val="tx1"/>
                </a:solidFill>
                <a:effectLst/>
                <a:latin typeface="+mn-lt"/>
                <a:ea typeface="+mn-ea"/>
                <a:cs typeface="+mn-cs"/>
              </a:rPr>
              <a:t> Path</a:t>
            </a:r>
            <a:r>
              <a:rPr lang="en-US" sz="1200" b="0" kern="1200" baseline="0" dirty="0" smtClean="0">
                <a:solidFill>
                  <a:schemeClr val="tx1"/>
                </a:solidFill>
                <a:effectLst/>
                <a:latin typeface="+mn-lt"/>
                <a:ea typeface="+mn-ea"/>
                <a:cs typeface="+mn-cs"/>
              </a:rPr>
              <a:t> box, under </a:t>
            </a:r>
            <a:r>
              <a:rPr lang="en-US" sz="1200" b="1" kern="1200" baseline="0" dirty="0" smtClean="0">
                <a:solidFill>
                  <a:schemeClr val="tx1"/>
                </a:solidFill>
                <a:effectLst/>
                <a:latin typeface="+mn-lt"/>
                <a:ea typeface="+mn-ea"/>
                <a:cs typeface="+mn-cs"/>
              </a:rPr>
              <a:t>Lines &amp; Curves</a:t>
            </a:r>
            <a:r>
              <a:rPr lang="en-US" sz="1200" b="0" kern="1200" baseline="0" dirty="0" smtClean="0">
                <a:solidFill>
                  <a:schemeClr val="tx1"/>
                </a:solidFill>
                <a:effectLst/>
                <a:latin typeface="+mn-lt"/>
                <a:ea typeface="+mn-ea"/>
                <a:cs typeface="+mn-cs"/>
              </a:rPr>
              <a:t>, click </a:t>
            </a:r>
            <a:r>
              <a:rPr lang="en-US" sz="1200" b="1" kern="1200" baseline="0" dirty="0" smtClean="0">
                <a:solidFill>
                  <a:schemeClr val="tx1"/>
                </a:solidFill>
                <a:effectLst/>
                <a:latin typeface="+mn-lt"/>
                <a:ea typeface="+mn-ea"/>
                <a:cs typeface="+mn-cs"/>
              </a:rPr>
              <a:t>Up</a:t>
            </a:r>
            <a:r>
              <a:rPr lang="en-US" sz="1200" b="0" kern="1200" baseline="0" dirty="0" smtClean="0">
                <a:solidFill>
                  <a:schemeClr val="tx1"/>
                </a:solidFill>
                <a:effectLst/>
                <a:latin typeface="+mn-lt"/>
                <a:ea typeface="+mn-ea"/>
                <a:cs typeface="+mn-cs"/>
              </a:rPr>
              <a:t> and click </a:t>
            </a:r>
            <a:r>
              <a:rPr lang="en-US" sz="1200" b="1" kern="1200" baseline="0" dirty="0" smtClean="0">
                <a:solidFill>
                  <a:schemeClr val="tx1"/>
                </a:solidFill>
                <a:effectLst/>
                <a:latin typeface="+mn-lt"/>
                <a:ea typeface="+mn-ea"/>
                <a:cs typeface="+mn-cs"/>
              </a:rPr>
              <a:t>OK</a:t>
            </a:r>
            <a:r>
              <a:rPr lang="en-US" sz="1200" b="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endParaRPr lang="en-US" sz="1200" b="0" baseline="0" dirty="0" smtClean="0"/>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0" baseline="0" dirty="0" smtClean="0"/>
              <a:t>.</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00.50</a:t>
            </a:r>
            <a:r>
              <a:rPr lang="en-US"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fourth animation effect (second up motion path). O</a:t>
            </a:r>
            <a:r>
              <a:rPr lang="en-US" sz="1200" baseline="0" dirty="0" smtClean="0"/>
              <a:t>n the slide, point to the endpoint (red arrow) of the selected up motion path until the cursor becomes a two-headed arrow. Press and hold SHIFT, and then drag the endpoint down to shorten the path to approximately 0.5”. (Note: Make sure not to drag the red arrow closer than 0.5” to the green arrow starting point, otherwise the position of the green arrow will change.) </a:t>
            </a:r>
            <a:endParaRPr lang="en-US" sz="1200"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Lines</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0" baseline="0" dirty="0" smtClean="0"/>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baseline="0" dirty="0" smtClean="0"/>
              <a:t>Also in the </a:t>
            </a:r>
            <a:r>
              <a:rPr lang="en-US" sz="1200" b="1" baseline="0" dirty="0" smtClean="0"/>
              <a:t>Animation Pane</a:t>
            </a:r>
            <a:r>
              <a:rPr lang="en-US" sz="1200" baseline="0" dirty="0" smtClean="0"/>
              <a:t>, select </a:t>
            </a:r>
            <a:r>
              <a:rPr lang="en-US" sz="1200" b="0" baseline="0" dirty="0" smtClean="0"/>
              <a:t>the fifth animation effect (second down motion path). O</a:t>
            </a:r>
            <a:r>
              <a:rPr lang="en-US" sz="1200" baseline="0" dirty="0" smtClean="0"/>
              <a:t>n the slide, point to the endpoint (red arrow) of the selected down motion path until the cursor becomes a two-headed arrow. Press and hold SHIFT, and then drag the endpoint of the motion path about 0.5” above the bottom of slide, to the same position as the green arrow from the first down motion path (second animation effect in the </a:t>
            </a:r>
            <a:r>
              <a:rPr lang="en-US" sz="1200" b="1" baseline="0" dirty="0" smtClean="0"/>
              <a:t>Animation Pane</a:t>
            </a:r>
            <a:r>
              <a:rPr lang="en-US" sz="1200" baseline="0" dirty="0" smtClean="0"/>
              <a:t>). </a:t>
            </a:r>
          </a:p>
          <a:p>
            <a:pPr marL="228600" indent="-228600">
              <a:buFont typeface="+mj-lt"/>
              <a:buAutoNum type="arabicPeriod"/>
            </a:pPr>
            <a:r>
              <a:rPr lang="en-US" sz="1200" i="0" baseline="0" dirty="0" smtClean="0"/>
              <a:t>With the fifth animation effect (second down motion path) still selected, point to the start point (green arrow) of the selected motion path until </a:t>
            </a:r>
            <a:r>
              <a:rPr lang="en-US" sz="1200" baseline="0" dirty="0" smtClean="0"/>
              <a:t>the cursor becomes a two-headed arrow. Press and hold SHIFT, and then drag the start point of the motion path up approximately 0.5”, to the same position as the endpoint from the second up motion path (third animation effect in the </a:t>
            </a:r>
            <a:r>
              <a:rPr lang="en-US" sz="1200" b="1" baseline="0" dirty="0" smtClean="0"/>
              <a:t>Animation Pane</a:t>
            </a:r>
            <a:r>
              <a:rPr lang="en-US" sz="1200" baseline="0" dirty="0" smtClean="0"/>
              <a:t>). </a:t>
            </a:r>
            <a:endParaRPr lang="en-US" sz="120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picture.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Animations</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Advanced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Add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Animation</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Exit</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Fade</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Timing</a:t>
            </a:r>
            <a:r>
              <a:rPr lang="en-US" sz="1200" kern="1200" dirty="0" smtClean="0">
                <a:solidFill>
                  <a:schemeClr val="tx1"/>
                </a:solidFill>
                <a:effectLst/>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Start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With Previous</a:t>
            </a:r>
            <a:r>
              <a:rPr lang="en-US" sz="1200" kern="120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Duration </a:t>
            </a:r>
            <a:r>
              <a:rPr lang="en-US" sz="1200" kern="1200" dirty="0" smtClean="0">
                <a:solidFill>
                  <a:schemeClr val="tx1"/>
                </a:solidFill>
                <a:effectLst/>
                <a:latin typeface="+mn-lt"/>
                <a:ea typeface="+mn-ea"/>
                <a:cs typeface="+mn-cs"/>
              </a:rPr>
              <a:t>list, select </a:t>
            </a:r>
            <a:r>
              <a:rPr lang="en-US" sz="1200" b="1" kern="1200" dirty="0" smtClean="0">
                <a:solidFill>
                  <a:schemeClr val="tx1"/>
                </a:solidFill>
                <a:effectLst/>
                <a:latin typeface="+mn-lt"/>
                <a:ea typeface="+mn-ea"/>
                <a:cs typeface="+mn-cs"/>
              </a:rPr>
              <a:t>02.00</a:t>
            </a:r>
            <a:r>
              <a:rPr lang="en-US" sz="1200" kern="1200" dirty="0" smtClean="0">
                <a:solidFill>
                  <a:schemeClr val="tx1"/>
                </a:solidFill>
                <a:effectLst/>
                <a:latin typeface="+mn-lt"/>
                <a:ea typeface="+mn-ea"/>
                <a:cs typeface="+mn-cs"/>
              </a:rPr>
              <a:t>.</a:t>
            </a:r>
          </a:p>
          <a:p>
            <a:endParaRPr lang="en-US" sz="1200" b="1" baseline="0" dirty="0" smtClean="0"/>
          </a:p>
          <a:p>
            <a:endParaRPr lang="en-US" sz="1200" b="1" baseline="0" dirty="0" smtClean="0"/>
          </a:p>
          <a:p>
            <a:r>
              <a:rPr lang="en-US" sz="1200" baseline="0" dirty="0" smtClean="0"/>
              <a:t>To reproduce additional pictures with animation effects on this slide, do the following:</a:t>
            </a:r>
          </a:p>
          <a:p>
            <a:pPr marL="228600" indent="-228600">
              <a:buFont typeface="+mj-lt"/>
              <a:buAutoNum type="arabicPeriod"/>
            </a:pPr>
            <a:r>
              <a:rPr lang="en-US" sz="1200" baseline="0" dirty="0" smtClean="0"/>
              <a:t>On the slide, select the first picture.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next to </a:t>
            </a:r>
            <a:r>
              <a:rPr lang="en-US" sz="1200" b="1" baseline="0" dirty="0" smtClean="0"/>
              <a:t>Copy</a:t>
            </a:r>
            <a:r>
              <a:rPr lang="en-US" sz="1200" b="0" baseline="0" dirty="0" smtClean="0"/>
              <a:t>, and then click </a:t>
            </a:r>
            <a:r>
              <a:rPr lang="en-US" sz="1200" b="1" baseline="0" dirty="0" smtClean="0"/>
              <a:t>Duplicate</a:t>
            </a:r>
            <a:r>
              <a:rPr lang="en-US" sz="1200" baseline="0" dirty="0" smtClean="0"/>
              <a:t>. </a:t>
            </a:r>
          </a:p>
          <a:p>
            <a:pPr marL="228600" indent="-228600">
              <a:buFont typeface="+mj-lt"/>
              <a:buAutoNum type="arabicPeriod"/>
            </a:pPr>
            <a:r>
              <a:rPr lang="en-US" sz="1200" baseline="0" dirty="0" smtClean="0"/>
              <a:t>Select the second picture. </a:t>
            </a:r>
            <a:r>
              <a:rPr lang="en-US" sz="1200" b="0" baseline="0" dirty="0" smtClean="0">
                <a:latin typeface="+mn-lt"/>
              </a:rPr>
              <a:t>Under </a:t>
            </a:r>
            <a:r>
              <a:rPr lang="en-US" sz="1200" b="1" dirty="0" smtClean="0"/>
              <a:t>Picture</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Adjust</a:t>
            </a:r>
            <a:r>
              <a:rPr lang="en-US" sz="1200" baseline="0" dirty="0" smtClean="0"/>
              <a:t> group, click </a:t>
            </a:r>
            <a:r>
              <a:rPr lang="en-US" sz="1200" b="1" baseline="0" dirty="0" smtClean="0"/>
              <a:t>Change Picture</a:t>
            </a:r>
            <a:r>
              <a:rPr lang="en-US" sz="1200" baseline="0" dirty="0" smtClean="0"/>
              <a:t>. In the </a:t>
            </a:r>
            <a:r>
              <a:rPr lang="en-US" sz="1200" b="1" baseline="0" dirty="0" smtClean="0"/>
              <a:t>Insert Picture </a:t>
            </a:r>
            <a:r>
              <a:rPr lang="en-US" sz="1200" baseline="0" dirty="0" smtClean="0"/>
              <a:t>dialog box, select a picture and then click </a:t>
            </a:r>
            <a:r>
              <a:rPr lang="en-US" sz="1200" b="1" baseline="0" dirty="0" smtClean="0"/>
              <a:t>Insert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Select the picture. Under </a:t>
            </a:r>
            <a:r>
              <a:rPr lang="en-US" sz="1200" b="1" kern="1200" dirty="0" smtClean="0">
                <a:solidFill>
                  <a:schemeClr val="tx1"/>
                </a:solidFill>
                <a:effectLst/>
                <a:latin typeface="+mn-lt"/>
                <a:ea typeface="+mn-ea"/>
                <a:cs typeface="+mn-cs"/>
              </a:rPr>
              <a:t>Picture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Tools</a:t>
            </a:r>
            <a:r>
              <a:rPr lang="en-US" sz="1200" kern="1200" dirty="0" smtClean="0">
                <a:solidFill>
                  <a:schemeClr val="tx1"/>
                </a:solidFill>
                <a:effectLst/>
                <a:latin typeface="+mn-lt"/>
                <a:ea typeface="+mn-ea"/>
                <a:cs typeface="+mn-cs"/>
              </a:rPr>
              <a:t>, on the </a:t>
            </a:r>
            <a:r>
              <a:rPr lang="en-US" sz="1200" b="1" kern="1200" dirty="0" smtClean="0">
                <a:solidFill>
                  <a:schemeClr val="tx1"/>
                </a:solidFill>
                <a:effectLst/>
                <a:latin typeface="+mn-lt"/>
                <a:ea typeface="+mn-ea"/>
                <a:cs typeface="+mn-cs"/>
              </a:rPr>
              <a:t>Format</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group, click the </a:t>
            </a:r>
            <a:r>
              <a:rPr lang="en-US" sz="1200" b="1" kern="1200" dirty="0" smtClean="0">
                <a:solidFill>
                  <a:schemeClr val="tx1"/>
                </a:solidFill>
                <a:effectLst/>
                <a:latin typeface="+mn-lt"/>
                <a:ea typeface="+mn-ea"/>
                <a:cs typeface="+mn-cs"/>
              </a:rPr>
              <a:t>Size and Position</a:t>
            </a:r>
            <a:r>
              <a:rPr lang="en-US" sz="1200" kern="1200" dirty="0" smtClean="0">
                <a:solidFill>
                  <a:schemeClr val="tx1"/>
                </a:solidFill>
                <a:effectLst/>
                <a:latin typeface="+mn-lt"/>
                <a:ea typeface="+mn-ea"/>
                <a:cs typeface="+mn-cs"/>
              </a:rPr>
              <a:t> dialog box launcher.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3.5”</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5.2”</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right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Font typeface="+mj-lt"/>
              <a:buAutoNum type="arabicPeriod"/>
            </a:pPr>
            <a:r>
              <a:rPr lang="en-US" sz="1200" baseline="0" dirty="0" smtClean="0"/>
              <a:t>Repeat steps 1 through 3 for each additional picture that you want to use.</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all pictures.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to Slide</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Center</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Align Middle</a:t>
            </a:r>
            <a:r>
              <a:rPr lang="en-US" sz="1200" b="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b="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on</a:t>
            </a:r>
            <a:r>
              <a:rPr lang="en-US" sz="1200" kern="1200" baseline="0" dirty="0" smtClean="0">
                <a:solidFill>
                  <a:schemeClr val="tx1"/>
                </a:solidFill>
                <a:latin typeface="+mn-lt"/>
                <a:ea typeface="+mn-ea"/>
                <a:cs typeface="+mn-cs"/>
              </a:rPr>
              <a:t> the slider.</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on the slider,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34%</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a:t>
            </a:r>
            <a:r>
              <a:rPr lang="en-US" sz="1200" kern="1200" baseline="0" dirty="0" smtClean="0">
                <a:solidFill>
                  <a:schemeClr val="tx1"/>
                </a:solidFill>
                <a:latin typeface="+mn-lt"/>
                <a:ea typeface="+mn-ea"/>
                <a:cs typeface="+mn-cs"/>
              </a:rPr>
              <a: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 Lighter 25%</a:t>
            </a:r>
            <a:r>
              <a:rPr lang="en-US" sz="1200" b="0" kern="1200" baseline="0" dirty="0" smtClean="0">
                <a:solidFill>
                  <a:schemeClr val="tx1"/>
                </a:solidFill>
                <a:latin typeface="+mn-lt"/>
                <a:ea typeface="+mn-ea"/>
                <a:cs typeface="+mn-cs"/>
              </a:rPr>
              <a:t> (fourth row, second option from the left). </a:t>
            </a:r>
            <a:endParaRPr lang="en-US" sz="1200" b="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99762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CC3667-4669-490A-B3EB-0EB501209106}" type="datetime1">
              <a:rPr lang="en-US" smtClean="0">
                <a:solidFill>
                  <a:prstClr val="black">
                    <a:tint val="75000"/>
                  </a:prstClr>
                </a:solidFill>
              </a:rPr>
              <a:t>6/27/2014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B2D352C-5E63-442D-BE51-864CE1E3935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606032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23E07-FC58-4F48-99D3-18998AD33D54}" type="datetime1">
              <a:rPr lang="en-US" smtClean="0">
                <a:solidFill>
                  <a:prstClr val="black">
                    <a:tint val="75000"/>
                  </a:prstClr>
                </a:solidFill>
              </a:rPr>
              <a:t>6/27/2014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76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D6B99-2422-4460-9D01-7BB541CE7942}" type="datetime1">
              <a:rPr lang="en-US" smtClean="0">
                <a:solidFill>
                  <a:prstClr val="black">
                    <a:tint val="75000"/>
                  </a:prstClr>
                </a:solidFill>
              </a:rPr>
              <a:t>6/27/2014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26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41CBE-9E4D-46A0-942A-9CAE10593DB2}" type="datetime1">
              <a:rPr lang="en-US" smtClean="0">
                <a:solidFill>
                  <a:prstClr val="black">
                    <a:tint val="75000"/>
                  </a:prstClr>
                </a:solidFill>
              </a:rPr>
              <a:t>6/27/2014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93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1656E-8E16-4F3A-8898-6404BC218B49}" type="datetime1">
              <a:rPr lang="en-US" smtClean="0">
                <a:solidFill>
                  <a:prstClr val="black">
                    <a:tint val="75000"/>
                  </a:prstClr>
                </a:solidFill>
              </a:rPr>
              <a:t>6/27/2014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08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14E8BE-B662-4777-92EA-3F31FE75A21D}" type="datetime1">
              <a:rPr lang="en-US" smtClean="0">
                <a:solidFill>
                  <a:prstClr val="black">
                    <a:tint val="75000"/>
                  </a:prstClr>
                </a:solidFill>
              </a:rPr>
              <a:t>6/27/2014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09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59C459-F8C8-4718-B878-7300AD9EB04D}" type="datetime1">
              <a:rPr lang="en-US" smtClean="0">
                <a:solidFill>
                  <a:prstClr val="black">
                    <a:tint val="75000"/>
                  </a:prstClr>
                </a:solidFill>
              </a:rPr>
              <a:t>6/27/2014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37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0CCBD-78C0-4AD2-A8FD-171179A7CE99}" type="datetime1">
              <a:rPr lang="en-US" smtClean="0">
                <a:solidFill>
                  <a:prstClr val="black">
                    <a:tint val="75000"/>
                  </a:prstClr>
                </a:solidFill>
              </a:rPr>
              <a:t>6/27/2014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61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7C002-C5B6-47D6-ABB3-94579422CE0E}" type="datetime1">
              <a:rPr lang="en-US" smtClean="0">
                <a:solidFill>
                  <a:prstClr val="black">
                    <a:tint val="75000"/>
                  </a:prstClr>
                </a:solidFill>
              </a:rPr>
              <a:t>6/27/2014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246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2AC0E-A03F-4091-AED7-49CEB24276B0}" type="datetime1">
              <a:rPr lang="en-US" smtClean="0">
                <a:solidFill>
                  <a:prstClr val="black">
                    <a:tint val="75000"/>
                  </a:prstClr>
                </a:solidFill>
              </a:rPr>
              <a:t>6/27/2014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275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98674-E8D6-47C2-A0A1-A251C9FCCF82}" type="datetime1">
              <a:rPr lang="en-US" smtClean="0">
                <a:solidFill>
                  <a:prstClr val="black">
                    <a:tint val="75000"/>
                  </a:prstClr>
                </a:solidFill>
              </a:rPr>
              <a:t>6/27/2014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70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4E987-A053-49C3-AA7C-9D1D6E47B310}" type="datetime1">
              <a:rPr lang="en-US" smtClean="0">
                <a:solidFill>
                  <a:prstClr val="black">
                    <a:tint val="75000"/>
                  </a:prstClr>
                </a:solidFill>
              </a:rPr>
              <a:t>6/27/2014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33392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468" y="1295400"/>
            <a:ext cx="7503336" cy="3416320"/>
          </a:xfrm>
          <a:prstGeom prst="rect">
            <a:avLst/>
          </a:prstGeom>
          <a:noFill/>
        </p:spPr>
        <p:txBody>
          <a:bodyPr wrap="none" rtlCol="0">
            <a:spAutoFit/>
          </a:bodyPr>
          <a:lstStyle/>
          <a:p>
            <a:pPr algn="ctr"/>
            <a:r>
              <a:rPr lang="en-US" sz="7200" b="1" dirty="0" smtClean="0">
                <a:latin typeface="Arial" panose="020B0604020202020204" pitchFamily="34" charset="0"/>
                <a:cs typeface="Arial" panose="020B0604020202020204" pitchFamily="34" charset="0"/>
              </a:rPr>
              <a:t>Differences </a:t>
            </a:r>
          </a:p>
          <a:p>
            <a:pPr algn="ctr"/>
            <a:r>
              <a:rPr lang="en-US" sz="7200" b="1" dirty="0" smtClean="0">
                <a:latin typeface="Arial" panose="020B0604020202020204" pitchFamily="34" charset="0"/>
                <a:cs typeface="Arial" panose="020B0604020202020204" pitchFamily="34" charset="0"/>
              </a:rPr>
              <a:t>Between </a:t>
            </a:r>
          </a:p>
          <a:p>
            <a:pPr algn="ctr"/>
            <a:r>
              <a:rPr lang="en-US" sz="7200" b="1" dirty="0" smtClean="0">
                <a:latin typeface="Arial" panose="020B0604020202020204" pitchFamily="34" charset="0"/>
                <a:cs typeface="Arial" panose="020B0604020202020204" pitchFamily="34" charset="0"/>
              </a:rPr>
              <a:t>Men and Women</a:t>
            </a:r>
            <a:endParaRPr lang="en-US" sz="7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9457358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val 2"/>
          <p:cNvSpPr>
            <a:spLocks noChangeArrowheads="1"/>
          </p:cNvSpPr>
          <p:nvPr/>
        </p:nvSpPr>
        <p:spPr bwMode="auto">
          <a:xfrm>
            <a:off x="1371600" y="1616075"/>
            <a:ext cx="1143000" cy="762000"/>
          </a:xfrm>
          <a:prstGeom prst="ellipse">
            <a:avLst/>
          </a:prstGeom>
          <a:solidFill>
            <a:srgbClr val="FF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8" name="Rectangle 4"/>
          <p:cNvSpPr>
            <a:spLocks noGrp="1" noChangeArrowheads="1"/>
          </p:cNvSpPr>
          <p:nvPr>
            <p:ph type="ctrTitle"/>
          </p:nvPr>
        </p:nvSpPr>
        <p:spPr>
          <a:xfrm>
            <a:off x="17443" y="274963"/>
            <a:ext cx="4419600" cy="533400"/>
          </a:xfrm>
        </p:spPr>
        <p:txBody>
          <a:bodyPr>
            <a:normAutofit/>
          </a:bodyPr>
          <a:lstStyle/>
          <a:p>
            <a:r>
              <a:rPr lang="en-US" sz="2400" b="1" u="sng" dirty="0">
                <a:latin typeface="Arial" panose="020B0604020202020204" pitchFamily="34" charset="0"/>
                <a:cs typeface="Arial" panose="020B0604020202020204" pitchFamily="34" charset="0"/>
              </a:rPr>
              <a:t>New Scientific Research:</a:t>
            </a:r>
          </a:p>
        </p:txBody>
      </p:sp>
      <p:sp>
        <p:nvSpPr>
          <p:cNvPr id="67589" name="Rectangle 5"/>
          <p:cNvSpPr>
            <a:spLocks noGrp="1" noChangeArrowheads="1"/>
          </p:cNvSpPr>
          <p:nvPr>
            <p:ph type="subTitle" idx="1"/>
          </p:nvPr>
        </p:nvSpPr>
        <p:spPr>
          <a:xfrm>
            <a:off x="4437043" y="324921"/>
            <a:ext cx="4267200" cy="838200"/>
          </a:xfrm>
        </p:spPr>
        <p:txBody>
          <a:bodyPr/>
          <a:lstStyle/>
          <a:p>
            <a:pPr algn="l">
              <a:lnSpc>
                <a:spcPct val="90000"/>
              </a:lnSpc>
            </a:pPr>
            <a:r>
              <a:rPr lang="en-US" sz="2000" dirty="0"/>
              <a:t>Taken from Dr. John Gray, </a:t>
            </a:r>
          </a:p>
          <a:p>
            <a:pPr algn="l">
              <a:lnSpc>
                <a:spcPct val="90000"/>
              </a:lnSpc>
            </a:pPr>
            <a:r>
              <a:rPr lang="en-US" sz="1400" dirty="0"/>
              <a:t>Counselor, Author of </a:t>
            </a:r>
            <a:r>
              <a:rPr lang="en-US" sz="1400" b="1" i="1" dirty="0"/>
              <a:t>Men Are From Mars, Women Are From Venus</a:t>
            </a:r>
          </a:p>
        </p:txBody>
      </p:sp>
      <p:sp>
        <p:nvSpPr>
          <p:cNvPr id="67590" name="Rectangle 6"/>
          <p:cNvSpPr>
            <a:spLocks noChangeArrowheads="1"/>
          </p:cNvSpPr>
          <p:nvPr/>
        </p:nvSpPr>
        <p:spPr bwMode="auto">
          <a:xfrm>
            <a:off x="304800" y="1125021"/>
            <a:ext cx="822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2000" b="1" dirty="0"/>
              <a:t>Hormones:</a:t>
            </a:r>
            <a:r>
              <a:rPr kumimoji="0" lang="en-US" sz="1600" b="1" dirty="0"/>
              <a:t> </a:t>
            </a:r>
            <a:r>
              <a:rPr kumimoji="0" lang="en-US" sz="1400" b="1" dirty="0"/>
              <a:t>Husbands and wives bodies are governed by completely different hormones.</a:t>
            </a:r>
          </a:p>
        </p:txBody>
      </p:sp>
      <p:sp>
        <p:nvSpPr>
          <p:cNvPr id="67592" name="Text Box 8"/>
          <p:cNvSpPr txBox="1">
            <a:spLocks noChangeArrowheads="1"/>
          </p:cNvSpPr>
          <p:nvPr/>
        </p:nvSpPr>
        <p:spPr bwMode="auto">
          <a:xfrm>
            <a:off x="1676400" y="1817171"/>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t>Wife</a:t>
            </a:r>
          </a:p>
        </p:txBody>
      </p:sp>
      <p:sp>
        <p:nvSpPr>
          <p:cNvPr id="67593" name="Rectangle 9"/>
          <p:cNvSpPr>
            <a:spLocks noChangeArrowheads="1"/>
          </p:cNvSpPr>
          <p:nvPr/>
        </p:nvSpPr>
        <p:spPr bwMode="auto">
          <a:xfrm>
            <a:off x="2851533" y="1851484"/>
            <a:ext cx="487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600" b="1">
                <a:solidFill>
                  <a:srgbClr val="FF6600"/>
                </a:solidFill>
              </a:rPr>
              <a:t>Primary Neurotransmitters/Neuromodulators</a:t>
            </a:r>
            <a:endParaRPr kumimoji="0" lang="en-US" sz="1400" b="1">
              <a:solidFill>
                <a:srgbClr val="FF6600"/>
              </a:solidFill>
            </a:endParaRPr>
          </a:p>
        </p:txBody>
      </p:sp>
      <p:sp>
        <p:nvSpPr>
          <p:cNvPr id="67595" name="Rectangle 11"/>
          <p:cNvSpPr>
            <a:spLocks noChangeArrowheads="1"/>
          </p:cNvSpPr>
          <p:nvPr/>
        </p:nvSpPr>
        <p:spPr bwMode="auto">
          <a:xfrm>
            <a:off x="596747" y="2516368"/>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600" b="1" u="sng" dirty="0">
                <a:solidFill>
                  <a:srgbClr val="FF6699"/>
                </a:solidFill>
              </a:rPr>
              <a:t>Oxytocin:</a:t>
            </a:r>
            <a:endParaRPr kumimoji="0" lang="en-US" sz="1400" b="1" u="sng" dirty="0">
              <a:solidFill>
                <a:srgbClr val="FF6699"/>
              </a:solidFill>
            </a:endParaRPr>
          </a:p>
        </p:txBody>
      </p:sp>
      <p:sp>
        <p:nvSpPr>
          <p:cNvPr id="67597" name="Rectangle 13"/>
          <p:cNvSpPr>
            <a:spLocks noChangeArrowheads="1"/>
          </p:cNvSpPr>
          <p:nvPr/>
        </p:nvSpPr>
        <p:spPr bwMode="auto">
          <a:xfrm>
            <a:off x="596747" y="4202048"/>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600" b="1" u="sng" dirty="0" err="1">
                <a:solidFill>
                  <a:srgbClr val="FF6699"/>
                </a:solidFill>
              </a:rPr>
              <a:t>Seratonin</a:t>
            </a:r>
            <a:r>
              <a:rPr kumimoji="0" lang="en-US" sz="1600" b="1" u="sng" dirty="0">
                <a:solidFill>
                  <a:srgbClr val="FF6699"/>
                </a:solidFill>
              </a:rPr>
              <a:t>:</a:t>
            </a:r>
            <a:endParaRPr kumimoji="0" lang="en-US" sz="1400" b="1" u="sng" dirty="0">
              <a:solidFill>
                <a:srgbClr val="FF6699"/>
              </a:solidFill>
            </a:endParaRPr>
          </a:p>
        </p:txBody>
      </p:sp>
      <p:sp>
        <p:nvSpPr>
          <p:cNvPr id="67599" name="Rectangle 15"/>
          <p:cNvSpPr>
            <a:spLocks noChangeArrowheads="1"/>
          </p:cNvSpPr>
          <p:nvPr/>
        </p:nvSpPr>
        <p:spPr bwMode="auto">
          <a:xfrm>
            <a:off x="672947" y="2819232"/>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200" b="1" dirty="0">
                <a:solidFill>
                  <a:srgbClr val="FF6699"/>
                </a:solidFill>
              </a:rPr>
              <a:t>Talking, Sharing, Communication.</a:t>
            </a:r>
          </a:p>
          <a:p>
            <a:pPr algn="l">
              <a:lnSpc>
                <a:spcPct val="80000"/>
              </a:lnSpc>
            </a:pPr>
            <a:r>
              <a:rPr kumimoji="0" lang="en-US" sz="1200" b="1" dirty="0">
                <a:solidFill>
                  <a:srgbClr val="FF6699"/>
                </a:solidFill>
              </a:rPr>
              <a:t>Cuddling, hugs.</a:t>
            </a:r>
          </a:p>
          <a:p>
            <a:pPr algn="l">
              <a:lnSpc>
                <a:spcPct val="80000"/>
              </a:lnSpc>
            </a:pPr>
            <a:r>
              <a:rPr kumimoji="0" lang="en-US" sz="1200" b="1" dirty="0">
                <a:solidFill>
                  <a:srgbClr val="FF6699"/>
                </a:solidFill>
              </a:rPr>
              <a:t>Cooperation. “We did it together”</a:t>
            </a:r>
          </a:p>
          <a:p>
            <a:pPr algn="l">
              <a:lnSpc>
                <a:spcPct val="80000"/>
              </a:lnSpc>
            </a:pPr>
            <a:r>
              <a:rPr kumimoji="0" lang="en-US" sz="1200" b="1" dirty="0">
                <a:solidFill>
                  <a:srgbClr val="FF6699"/>
                </a:solidFill>
              </a:rPr>
              <a:t>Collaboration.</a:t>
            </a:r>
          </a:p>
          <a:p>
            <a:pPr algn="l">
              <a:lnSpc>
                <a:spcPct val="80000"/>
              </a:lnSpc>
            </a:pPr>
            <a:r>
              <a:rPr kumimoji="0" lang="en-US" sz="1200" b="1" dirty="0">
                <a:solidFill>
                  <a:srgbClr val="FF6699"/>
                </a:solidFill>
              </a:rPr>
              <a:t>Compassion</a:t>
            </a:r>
          </a:p>
          <a:p>
            <a:pPr algn="l">
              <a:lnSpc>
                <a:spcPct val="80000"/>
              </a:lnSpc>
            </a:pPr>
            <a:r>
              <a:rPr kumimoji="0" lang="en-US" sz="1200" b="1" dirty="0">
                <a:solidFill>
                  <a:srgbClr val="FF6699"/>
                </a:solidFill>
              </a:rPr>
              <a:t>Childbirth and sexual climax.</a:t>
            </a:r>
          </a:p>
        </p:txBody>
      </p:sp>
      <p:sp>
        <p:nvSpPr>
          <p:cNvPr id="67601" name="Rectangle 17"/>
          <p:cNvSpPr>
            <a:spLocks noChangeArrowheads="1"/>
          </p:cNvSpPr>
          <p:nvPr/>
        </p:nvSpPr>
        <p:spPr bwMode="auto">
          <a:xfrm>
            <a:off x="672947" y="462518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200" b="1" dirty="0">
                <a:solidFill>
                  <a:srgbClr val="FF6699"/>
                </a:solidFill>
              </a:rPr>
              <a:t>Familiarity.</a:t>
            </a:r>
          </a:p>
          <a:p>
            <a:pPr algn="l">
              <a:lnSpc>
                <a:spcPct val="80000"/>
              </a:lnSpc>
            </a:pPr>
            <a:r>
              <a:rPr kumimoji="0" lang="en-US" sz="1200" b="1" dirty="0">
                <a:solidFill>
                  <a:srgbClr val="FF6699"/>
                </a:solidFill>
              </a:rPr>
              <a:t>Closeness</a:t>
            </a:r>
          </a:p>
          <a:p>
            <a:pPr algn="l">
              <a:lnSpc>
                <a:spcPct val="80000"/>
              </a:lnSpc>
            </a:pPr>
            <a:r>
              <a:rPr kumimoji="0" lang="en-US" sz="1200" b="1" dirty="0">
                <a:solidFill>
                  <a:srgbClr val="FF6699"/>
                </a:solidFill>
              </a:rPr>
              <a:t>Intimacy increases </a:t>
            </a:r>
            <a:r>
              <a:rPr kumimoji="0" lang="en-US" sz="1200" b="1" dirty="0" err="1">
                <a:solidFill>
                  <a:srgbClr val="FF6699"/>
                </a:solidFill>
              </a:rPr>
              <a:t>seratonin</a:t>
            </a:r>
            <a:r>
              <a:rPr kumimoji="0" lang="en-US" sz="1200" b="1" dirty="0">
                <a:solidFill>
                  <a:srgbClr val="FF6699"/>
                </a:solidFill>
              </a:rPr>
              <a:t>.</a:t>
            </a:r>
          </a:p>
        </p:txBody>
      </p:sp>
      <p:sp>
        <p:nvSpPr>
          <p:cNvPr id="67602" name="Rectangle 18"/>
          <p:cNvSpPr>
            <a:spLocks noChangeArrowheads="1"/>
          </p:cNvSpPr>
          <p:nvPr/>
        </p:nvSpPr>
        <p:spPr bwMode="auto">
          <a:xfrm>
            <a:off x="457200" y="6324600"/>
            <a:ext cx="815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800" b="1" dirty="0"/>
              <a:t>Under Stress men and women lose their respective hormones quickly.</a:t>
            </a:r>
          </a:p>
        </p:txBody>
      </p:sp>
      <p:sp>
        <p:nvSpPr>
          <p:cNvPr id="67605" name="Rectangle 21"/>
          <p:cNvSpPr>
            <a:spLocks noChangeArrowheads="1"/>
          </p:cNvSpPr>
          <p:nvPr/>
        </p:nvSpPr>
        <p:spPr bwMode="auto">
          <a:xfrm>
            <a:off x="304800" y="5915161"/>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800" b="1" dirty="0"/>
              <a:t>Men produce </a:t>
            </a:r>
            <a:r>
              <a:rPr kumimoji="0" lang="en-US" sz="1800" b="1" dirty="0" err="1"/>
              <a:t>seratonin</a:t>
            </a:r>
            <a:r>
              <a:rPr kumimoji="0" lang="en-US" sz="1800" b="1" dirty="0"/>
              <a:t> 2x as fast, store 2x as much. Women use 8X faster.</a:t>
            </a:r>
          </a:p>
        </p:txBody>
      </p:sp>
      <p:sp>
        <p:nvSpPr>
          <p:cNvPr id="21" name="Rectangle 11"/>
          <p:cNvSpPr>
            <a:spLocks noChangeArrowheads="1"/>
          </p:cNvSpPr>
          <p:nvPr/>
        </p:nvSpPr>
        <p:spPr bwMode="auto">
          <a:xfrm>
            <a:off x="4572000" y="2514600"/>
            <a:ext cx="281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600" b="1" u="sng" dirty="0">
                <a:solidFill>
                  <a:srgbClr val="FF6699"/>
                </a:solidFill>
              </a:rPr>
              <a:t>Oxytocin is low when:</a:t>
            </a:r>
            <a:endParaRPr kumimoji="0" lang="en-US" sz="1400" b="1" u="sng" dirty="0">
              <a:solidFill>
                <a:srgbClr val="FF6699"/>
              </a:solidFill>
            </a:endParaRPr>
          </a:p>
        </p:txBody>
      </p:sp>
      <p:sp>
        <p:nvSpPr>
          <p:cNvPr id="22" name="Rectangle 15"/>
          <p:cNvSpPr>
            <a:spLocks noChangeArrowheads="1"/>
          </p:cNvSpPr>
          <p:nvPr/>
        </p:nvSpPr>
        <p:spPr bwMode="auto">
          <a:xfrm>
            <a:off x="4648200" y="2819400"/>
            <a:ext cx="350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200" b="1" dirty="0">
                <a:solidFill>
                  <a:srgbClr val="FF6699"/>
                </a:solidFill>
              </a:rPr>
              <a:t>Needs to talk and share.</a:t>
            </a:r>
          </a:p>
          <a:p>
            <a:pPr algn="l">
              <a:lnSpc>
                <a:spcPct val="80000"/>
              </a:lnSpc>
            </a:pPr>
            <a:r>
              <a:rPr kumimoji="0" lang="en-US" sz="1200" b="1" dirty="0">
                <a:solidFill>
                  <a:srgbClr val="FF6699"/>
                </a:solidFill>
              </a:rPr>
              <a:t>“Tend and befriend” syndrome.</a:t>
            </a:r>
          </a:p>
          <a:p>
            <a:pPr algn="l">
              <a:lnSpc>
                <a:spcPct val="80000"/>
              </a:lnSpc>
            </a:pPr>
            <a:r>
              <a:rPr kumimoji="0" lang="en-US" sz="1200" b="1" dirty="0">
                <a:solidFill>
                  <a:srgbClr val="FF6699"/>
                </a:solidFill>
              </a:rPr>
              <a:t>Reaches out, seeks help.</a:t>
            </a:r>
          </a:p>
          <a:p>
            <a:pPr algn="l">
              <a:lnSpc>
                <a:spcPct val="80000"/>
              </a:lnSpc>
            </a:pPr>
            <a:r>
              <a:rPr kumimoji="0" lang="en-US" sz="1200" b="1" dirty="0">
                <a:solidFill>
                  <a:srgbClr val="FF6699"/>
                </a:solidFill>
              </a:rPr>
              <a:t>Negotiates, moves </a:t>
            </a:r>
            <a:r>
              <a:rPr kumimoji="0" lang="en-US" sz="1200" b="1" dirty="0" smtClean="0">
                <a:solidFill>
                  <a:srgbClr val="FF6699"/>
                </a:solidFill>
              </a:rPr>
              <a:t>toward.</a:t>
            </a:r>
            <a:endParaRPr kumimoji="0" lang="en-US" sz="1200" b="1" dirty="0">
              <a:solidFill>
                <a:srgbClr val="FF6699"/>
              </a:solidFill>
            </a:endParaRPr>
          </a:p>
          <a:p>
            <a:pPr algn="l">
              <a:lnSpc>
                <a:spcPct val="80000"/>
              </a:lnSpc>
            </a:pPr>
            <a:r>
              <a:rPr kumimoji="0" lang="en-US" sz="1200" b="1" dirty="0">
                <a:solidFill>
                  <a:srgbClr val="FF6699"/>
                </a:solidFill>
              </a:rPr>
              <a:t>Seeks conversation, commiseration, sharing, communication.</a:t>
            </a:r>
          </a:p>
        </p:txBody>
      </p:sp>
      <p:sp>
        <p:nvSpPr>
          <p:cNvPr id="23" name="Rectangle 13"/>
          <p:cNvSpPr>
            <a:spLocks noChangeArrowheads="1"/>
          </p:cNvSpPr>
          <p:nvPr/>
        </p:nvSpPr>
        <p:spPr bwMode="auto">
          <a:xfrm>
            <a:off x="4572000" y="4202048"/>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600" b="1" u="sng" dirty="0" err="1">
                <a:solidFill>
                  <a:srgbClr val="FF6699"/>
                </a:solidFill>
              </a:rPr>
              <a:t>Seratonin</a:t>
            </a:r>
            <a:r>
              <a:rPr kumimoji="0" lang="en-US" sz="1600" b="1" u="sng" dirty="0">
                <a:solidFill>
                  <a:srgbClr val="FF6699"/>
                </a:solidFill>
              </a:rPr>
              <a:t> is low when:</a:t>
            </a:r>
            <a:endParaRPr kumimoji="0" lang="en-US" sz="1400" b="1" u="sng" dirty="0">
              <a:solidFill>
                <a:srgbClr val="FF6699"/>
              </a:solidFill>
            </a:endParaRPr>
          </a:p>
        </p:txBody>
      </p:sp>
      <p:sp>
        <p:nvSpPr>
          <p:cNvPr id="24" name="Rectangle 17"/>
          <p:cNvSpPr>
            <a:spLocks noChangeArrowheads="1"/>
          </p:cNvSpPr>
          <p:nvPr/>
        </p:nvSpPr>
        <p:spPr bwMode="auto">
          <a:xfrm>
            <a:off x="4659217" y="4543561"/>
            <a:ext cx="4191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200" b="1" dirty="0">
                <a:solidFill>
                  <a:srgbClr val="FF6699"/>
                </a:solidFill>
              </a:rPr>
              <a:t>Feels Overwhelmed.</a:t>
            </a:r>
          </a:p>
          <a:p>
            <a:pPr algn="l">
              <a:lnSpc>
                <a:spcPct val="80000"/>
              </a:lnSpc>
            </a:pPr>
            <a:r>
              <a:rPr kumimoji="0" lang="en-US" sz="1200" b="1" dirty="0">
                <a:solidFill>
                  <a:srgbClr val="FF6699"/>
                </a:solidFill>
              </a:rPr>
              <a:t>Feels stressed out.</a:t>
            </a:r>
          </a:p>
          <a:p>
            <a:pPr algn="l">
              <a:lnSpc>
                <a:spcPct val="80000"/>
              </a:lnSpc>
            </a:pPr>
            <a:r>
              <a:rPr kumimoji="0" lang="en-US" sz="1200" b="1" dirty="0">
                <a:solidFill>
                  <a:srgbClr val="FF6699"/>
                </a:solidFill>
              </a:rPr>
              <a:t>Feels like she has to do everything herself.</a:t>
            </a:r>
          </a:p>
          <a:p>
            <a:pPr algn="l">
              <a:lnSpc>
                <a:spcPct val="80000"/>
              </a:lnSpc>
            </a:pPr>
            <a:r>
              <a:rPr kumimoji="0" lang="en-US" sz="1200" b="1" dirty="0">
                <a:solidFill>
                  <a:srgbClr val="FF6699"/>
                </a:solidFill>
              </a:rPr>
              <a:t>Cannot see any solutions to problems.</a:t>
            </a:r>
          </a:p>
          <a:p>
            <a:pPr algn="l">
              <a:lnSpc>
                <a:spcPct val="80000"/>
              </a:lnSpc>
            </a:pPr>
            <a:r>
              <a:rPr kumimoji="0" lang="en-US" sz="1200" b="1" dirty="0">
                <a:solidFill>
                  <a:srgbClr val="FF6699"/>
                </a:solidFill>
              </a:rPr>
              <a:t>Resentment “Flu”</a:t>
            </a:r>
          </a:p>
          <a:p>
            <a:pPr algn="l">
              <a:lnSpc>
                <a:spcPct val="80000"/>
              </a:lnSpc>
            </a:pPr>
            <a:r>
              <a:rPr kumimoji="0" lang="en-US" sz="1200" b="1" dirty="0">
                <a:solidFill>
                  <a:srgbClr val="FF6699"/>
                </a:solidFill>
              </a:rPr>
              <a:t>Seeks comfort (e.g. eating chocolate)</a:t>
            </a:r>
          </a:p>
        </p:txBody>
      </p:sp>
    </p:spTree>
    <p:extLst>
      <p:ext uri="{BB962C8B-B14F-4D97-AF65-F5344CB8AC3E}">
        <p14:creationId xmlns:p14="http://schemas.microsoft.com/office/powerpoint/2010/main" val="11803846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90"/>
                                        </p:tgtEl>
                                        <p:attrNameLst>
                                          <p:attrName>style.visibility</p:attrName>
                                        </p:attrNameLst>
                                      </p:cBhvr>
                                      <p:to>
                                        <p:strVal val="visible"/>
                                      </p:to>
                                    </p:set>
                                    <p:anim calcmode="lin" valueType="num">
                                      <p:cBhvr additive="base">
                                        <p:cTn id="7" dur="500" fill="hold"/>
                                        <p:tgtEl>
                                          <p:spTgt spid="67590"/>
                                        </p:tgtEl>
                                        <p:attrNameLst>
                                          <p:attrName>ppt_x</p:attrName>
                                        </p:attrNameLst>
                                      </p:cBhvr>
                                      <p:tavLst>
                                        <p:tav tm="0">
                                          <p:val>
                                            <p:strVal val="#ppt_x"/>
                                          </p:val>
                                        </p:tav>
                                        <p:tav tm="100000">
                                          <p:val>
                                            <p:strVal val="#ppt_x"/>
                                          </p:val>
                                        </p:tav>
                                      </p:tavLst>
                                    </p:anim>
                                    <p:anim calcmode="lin" valueType="num">
                                      <p:cBhvr additive="base">
                                        <p:cTn id="8" dur="500" fill="hold"/>
                                        <p:tgtEl>
                                          <p:spTgt spid="6759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67586"/>
                                        </p:tgtEl>
                                        <p:attrNameLst>
                                          <p:attrName>style.visibility</p:attrName>
                                        </p:attrNameLst>
                                      </p:cBhvr>
                                      <p:to>
                                        <p:strVal val="visible"/>
                                      </p:to>
                                    </p:set>
                                    <p:animEffect transition="in" filter="dissolve">
                                      <p:cBhvr>
                                        <p:cTn id="12" dur="500"/>
                                        <p:tgtEl>
                                          <p:spTgt spid="67586"/>
                                        </p:tgtEl>
                                      </p:cBhvr>
                                    </p:animEffect>
                                  </p:childTnLst>
                                </p:cTn>
                              </p:par>
                            </p:childTnLst>
                          </p:cTn>
                        </p:par>
                        <p:par>
                          <p:cTn id="13" fill="hold" nodeType="afterGroup">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67592"/>
                                        </p:tgtEl>
                                        <p:attrNameLst>
                                          <p:attrName>style.visibility</p:attrName>
                                        </p:attrNameLst>
                                      </p:cBhvr>
                                      <p:to>
                                        <p:strVal val="visible"/>
                                      </p:to>
                                    </p:set>
                                    <p:animEffect transition="in" filter="dissolve">
                                      <p:cBhvr>
                                        <p:cTn id="16" dur="500"/>
                                        <p:tgtEl>
                                          <p:spTgt spid="675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7593"/>
                                        </p:tgtEl>
                                        <p:attrNameLst>
                                          <p:attrName>style.visibility</p:attrName>
                                        </p:attrNameLst>
                                      </p:cBhvr>
                                      <p:to>
                                        <p:strVal val="visible"/>
                                      </p:to>
                                    </p:set>
                                    <p:anim calcmode="lin" valueType="num">
                                      <p:cBhvr additive="base">
                                        <p:cTn id="21" dur="500" fill="hold"/>
                                        <p:tgtEl>
                                          <p:spTgt spid="67593"/>
                                        </p:tgtEl>
                                        <p:attrNameLst>
                                          <p:attrName>ppt_x</p:attrName>
                                        </p:attrNameLst>
                                      </p:cBhvr>
                                      <p:tavLst>
                                        <p:tav tm="0">
                                          <p:val>
                                            <p:strVal val="#ppt_x"/>
                                          </p:val>
                                        </p:tav>
                                        <p:tav tm="100000">
                                          <p:val>
                                            <p:strVal val="#ppt_x"/>
                                          </p:val>
                                        </p:tav>
                                      </p:tavLst>
                                    </p:anim>
                                    <p:anim calcmode="lin" valueType="num">
                                      <p:cBhvr additive="base">
                                        <p:cTn id="22"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7595"/>
                                        </p:tgtEl>
                                        <p:attrNameLst>
                                          <p:attrName>style.visibility</p:attrName>
                                        </p:attrNameLst>
                                      </p:cBhvr>
                                      <p:to>
                                        <p:strVal val="visible"/>
                                      </p:to>
                                    </p:set>
                                    <p:anim calcmode="lin" valueType="num">
                                      <p:cBhvr additive="base">
                                        <p:cTn id="27" dur="500" fill="hold"/>
                                        <p:tgtEl>
                                          <p:spTgt spid="67595"/>
                                        </p:tgtEl>
                                        <p:attrNameLst>
                                          <p:attrName>ppt_x</p:attrName>
                                        </p:attrNameLst>
                                      </p:cBhvr>
                                      <p:tavLst>
                                        <p:tav tm="0">
                                          <p:val>
                                            <p:strVal val="#ppt_x"/>
                                          </p:val>
                                        </p:tav>
                                        <p:tav tm="100000">
                                          <p:val>
                                            <p:strVal val="#ppt_x"/>
                                          </p:val>
                                        </p:tav>
                                      </p:tavLst>
                                    </p:anim>
                                    <p:anim calcmode="lin" valueType="num">
                                      <p:cBhvr additive="base">
                                        <p:cTn id="28" dur="500" fill="hold"/>
                                        <p:tgtEl>
                                          <p:spTgt spid="6759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7597"/>
                                        </p:tgtEl>
                                        <p:attrNameLst>
                                          <p:attrName>style.visibility</p:attrName>
                                        </p:attrNameLst>
                                      </p:cBhvr>
                                      <p:to>
                                        <p:strVal val="visible"/>
                                      </p:to>
                                    </p:set>
                                    <p:anim calcmode="lin" valueType="num">
                                      <p:cBhvr additive="base">
                                        <p:cTn id="33" dur="500" fill="hold"/>
                                        <p:tgtEl>
                                          <p:spTgt spid="67597"/>
                                        </p:tgtEl>
                                        <p:attrNameLst>
                                          <p:attrName>ppt_x</p:attrName>
                                        </p:attrNameLst>
                                      </p:cBhvr>
                                      <p:tavLst>
                                        <p:tav tm="0">
                                          <p:val>
                                            <p:strVal val="#ppt_x"/>
                                          </p:val>
                                        </p:tav>
                                        <p:tav tm="100000">
                                          <p:val>
                                            <p:strVal val="#ppt_x"/>
                                          </p:val>
                                        </p:tav>
                                      </p:tavLst>
                                    </p:anim>
                                    <p:anim calcmode="lin" valueType="num">
                                      <p:cBhvr additive="base">
                                        <p:cTn id="34" dur="500" fill="hold"/>
                                        <p:tgtEl>
                                          <p:spTgt spid="6759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7599"/>
                                        </p:tgtEl>
                                        <p:attrNameLst>
                                          <p:attrName>style.visibility</p:attrName>
                                        </p:attrNameLst>
                                      </p:cBhvr>
                                      <p:to>
                                        <p:strVal val="visible"/>
                                      </p:to>
                                    </p:set>
                                    <p:anim calcmode="lin" valueType="num">
                                      <p:cBhvr additive="base">
                                        <p:cTn id="39" dur="500" fill="hold"/>
                                        <p:tgtEl>
                                          <p:spTgt spid="67599"/>
                                        </p:tgtEl>
                                        <p:attrNameLst>
                                          <p:attrName>ppt_x</p:attrName>
                                        </p:attrNameLst>
                                      </p:cBhvr>
                                      <p:tavLst>
                                        <p:tav tm="0">
                                          <p:val>
                                            <p:strVal val="#ppt_x"/>
                                          </p:val>
                                        </p:tav>
                                        <p:tav tm="100000">
                                          <p:val>
                                            <p:strVal val="#ppt_x"/>
                                          </p:val>
                                        </p:tav>
                                      </p:tavLst>
                                    </p:anim>
                                    <p:anim calcmode="lin" valueType="num">
                                      <p:cBhvr additive="base">
                                        <p:cTn id="40" dur="500" fill="hold"/>
                                        <p:tgtEl>
                                          <p:spTgt spid="67599"/>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7601"/>
                                        </p:tgtEl>
                                        <p:attrNameLst>
                                          <p:attrName>style.visibility</p:attrName>
                                        </p:attrNameLst>
                                      </p:cBhvr>
                                      <p:to>
                                        <p:strVal val="visible"/>
                                      </p:to>
                                    </p:set>
                                    <p:anim calcmode="lin" valueType="num">
                                      <p:cBhvr additive="base">
                                        <p:cTn id="45" dur="500" fill="hold"/>
                                        <p:tgtEl>
                                          <p:spTgt spid="67601"/>
                                        </p:tgtEl>
                                        <p:attrNameLst>
                                          <p:attrName>ppt_x</p:attrName>
                                        </p:attrNameLst>
                                      </p:cBhvr>
                                      <p:tavLst>
                                        <p:tav tm="0">
                                          <p:val>
                                            <p:strVal val="#ppt_x"/>
                                          </p:val>
                                        </p:tav>
                                        <p:tav tm="100000">
                                          <p:val>
                                            <p:strVal val="#ppt_x"/>
                                          </p:val>
                                        </p:tav>
                                      </p:tavLst>
                                    </p:anim>
                                    <p:anim calcmode="lin" valueType="num">
                                      <p:cBhvr additive="base">
                                        <p:cTn id="46" dur="500" fill="hold"/>
                                        <p:tgtEl>
                                          <p:spTgt spid="6760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nodeType="after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7605"/>
                                        </p:tgtEl>
                                        <p:attrNameLst>
                                          <p:attrName>style.visibility</p:attrName>
                                        </p:attrNameLst>
                                      </p:cBhvr>
                                      <p:to>
                                        <p:strVal val="visible"/>
                                      </p:to>
                                    </p:set>
                                    <p:anim calcmode="lin" valueType="num">
                                      <p:cBhvr additive="base">
                                        <p:cTn id="51" dur="500" fill="hold"/>
                                        <p:tgtEl>
                                          <p:spTgt spid="67605"/>
                                        </p:tgtEl>
                                        <p:attrNameLst>
                                          <p:attrName>ppt_x</p:attrName>
                                        </p:attrNameLst>
                                      </p:cBhvr>
                                      <p:tavLst>
                                        <p:tav tm="0">
                                          <p:val>
                                            <p:strVal val="#ppt_x"/>
                                          </p:val>
                                        </p:tav>
                                        <p:tav tm="100000">
                                          <p:val>
                                            <p:strVal val="#ppt_x"/>
                                          </p:val>
                                        </p:tav>
                                      </p:tavLst>
                                    </p:anim>
                                    <p:anim calcmode="lin" valueType="num">
                                      <p:cBhvr additive="base">
                                        <p:cTn id="52" dur="500" fill="hold"/>
                                        <p:tgtEl>
                                          <p:spTgt spid="6760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nodeType="after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7602"/>
                                        </p:tgtEl>
                                        <p:attrNameLst>
                                          <p:attrName>style.visibility</p:attrName>
                                        </p:attrNameLst>
                                      </p:cBhvr>
                                      <p:to>
                                        <p:strVal val="visible"/>
                                      </p:to>
                                    </p:set>
                                    <p:anim calcmode="lin" valueType="num">
                                      <p:cBhvr additive="base">
                                        <p:cTn id="57" dur="500" fill="hold"/>
                                        <p:tgtEl>
                                          <p:spTgt spid="67602"/>
                                        </p:tgtEl>
                                        <p:attrNameLst>
                                          <p:attrName>ppt_x</p:attrName>
                                        </p:attrNameLst>
                                      </p:cBhvr>
                                      <p:tavLst>
                                        <p:tav tm="0">
                                          <p:val>
                                            <p:strVal val="#ppt_x"/>
                                          </p:val>
                                        </p:tav>
                                        <p:tav tm="100000">
                                          <p:val>
                                            <p:strVal val="#ppt_x"/>
                                          </p:val>
                                        </p:tav>
                                      </p:tavLst>
                                    </p:anim>
                                    <p:anim calcmode="lin" valueType="num">
                                      <p:cBhvr additive="base">
                                        <p:cTn id="58" dur="500" fill="hold"/>
                                        <p:tgtEl>
                                          <p:spTgt spid="6760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ppt_x"/>
                                          </p:val>
                                        </p:tav>
                                        <p:tav tm="100000">
                                          <p:val>
                                            <p:strVal val="#ppt_x"/>
                                          </p:val>
                                        </p:tav>
                                      </p:tavLst>
                                    </p:anim>
                                    <p:anim calcmode="lin" valueType="num">
                                      <p:cBhvr additive="base">
                                        <p:cTn id="8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p:bldP spid="67590" grpId="0"/>
      <p:bldP spid="67592" grpId="0"/>
      <p:bldP spid="67593" grpId="0"/>
      <p:bldP spid="67595" grpId="0"/>
      <p:bldP spid="67597" grpId="0"/>
      <p:bldP spid="67599" grpId="0"/>
      <p:bldP spid="67601" grpId="0"/>
      <p:bldP spid="67602" grpId="0"/>
      <p:bldP spid="67605"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66409"/>
            <a:ext cx="6671955" cy="523220"/>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Differences Between Men and Women</a:t>
            </a:r>
            <a:endParaRPr lang="en-US" sz="2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11</a:t>
            </a:fld>
            <a:endParaRPr lang="en-US">
              <a:solidFill>
                <a:prstClr val="black">
                  <a:tint val="75000"/>
                </a:prstClr>
              </a:solidFill>
            </a:endParaRPr>
          </a:p>
        </p:txBody>
      </p:sp>
      <p:sp>
        <p:nvSpPr>
          <p:cNvPr id="6" name="TextBox 5"/>
          <p:cNvSpPr txBox="1"/>
          <p:nvPr/>
        </p:nvSpPr>
        <p:spPr>
          <a:xfrm>
            <a:off x="838200" y="1371600"/>
            <a:ext cx="7696200" cy="4739759"/>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Stress</a:t>
            </a:r>
            <a:endParaRPr lang="en-US" sz="3200"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During crisis or stress, men get enjoyable hormone surges of testosterone, vasopressin, and serotonin by competing, fighting, or taking risks. </a:t>
            </a:r>
            <a:r>
              <a:rPr lang="en-US" sz="2800" dirty="0" smtClean="0">
                <a:latin typeface="Arial" panose="020B0604020202020204" pitchFamily="34" charset="0"/>
                <a:cs typeface="Arial" panose="020B0604020202020204" pitchFamily="34" charset="0"/>
              </a:rPr>
              <a:t>Women </a:t>
            </a:r>
            <a:r>
              <a:rPr lang="en-US" sz="2800" dirty="0">
                <a:latin typeface="Arial" panose="020B0604020202020204" pitchFamily="34" charset="0"/>
                <a:cs typeface="Arial" panose="020B0604020202020204" pitchFamily="34" charset="0"/>
              </a:rPr>
              <a:t>do not get this. </a:t>
            </a:r>
            <a:endParaRPr lang="en-US" sz="28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Rather, women are more likely to enjoy the surge of oxytocin they receive from involvement in conversation or caring relationships.</a:t>
            </a:r>
            <a:endParaRPr lang="en-US" sz="2800" dirty="0"/>
          </a:p>
        </p:txBody>
      </p:sp>
    </p:spTree>
    <p:extLst>
      <p:ext uri="{BB962C8B-B14F-4D97-AF65-F5344CB8AC3E}">
        <p14:creationId xmlns:p14="http://schemas.microsoft.com/office/powerpoint/2010/main" val="149406786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73" y="304800"/>
            <a:ext cx="2468627" cy="2308324"/>
          </a:xfrm>
          <a:prstGeom prst="rect">
            <a:avLst/>
          </a:prstGeom>
          <a:noFill/>
        </p:spPr>
        <p:txBody>
          <a:bodyPr wrap="square" rtlCol="0">
            <a:spAutoFit/>
          </a:bodyPr>
          <a:lstStyle/>
          <a:p>
            <a:r>
              <a:rPr lang="en-US" sz="3600" b="1" dirty="0" smtClean="0"/>
              <a:t>Differences Between Men and Women</a:t>
            </a:r>
            <a:endParaRPr lang="en-US" sz="3600" b="1" dirty="0"/>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12</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199" y="304800"/>
            <a:ext cx="5047173" cy="6248400"/>
          </a:xfrm>
          <a:prstGeom prst="rect">
            <a:avLst/>
          </a:prstGeom>
        </p:spPr>
      </p:pic>
    </p:spTree>
    <p:extLst>
      <p:ext uri="{BB962C8B-B14F-4D97-AF65-F5344CB8AC3E}">
        <p14:creationId xmlns:p14="http://schemas.microsoft.com/office/powerpoint/2010/main" val="25604131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13</a:t>
            </a:fld>
            <a:endParaRPr lang="en-US">
              <a:solidFill>
                <a:prstClr val="black">
                  <a:tint val="75000"/>
                </a:prst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547" y="1371600"/>
            <a:ext cx="6700548" cy="4854050"/>
          </a:xfrm>
          <a:prstGeom prst="rect">
            <a:avLst/>
          </a:prstGeom>
        </p:spPr>
      </p:pic>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9209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14</a:t>
            </a:fld>
            <a:endParaRPr lang="en-US">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109" y="1596341"/>
            <a:ext cx="6259891" cy="4114799"/>
          </a:xfrm>
          <a:prstGeom prst="rect">
            <a:avLst/>
          </a:prstGeom>
        </p:spPr>
      </p:pic>
      <p:sp>
        <p:nvSpPr>
          <p:cNvPr id="6" name="TextBox 5"/>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0918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15</a:t>
            </a:fld>
            <a:endParaRPr lang="en-US">
              <a:solidFill>
                <a:prstClr val="black">
                  <a:tint val="75000"/>
                </a:prstClr>
              </a:solidFill>
            </a:endParaRPr>
          </a:p>
        </p:txBody>
      </p:sp>
      <p:sp>
        <p:nvSpPr>
          <p:cNvPr id="5" name="TextBox 4"/>
          <p:cNvSpPr txBox="1"/>
          <p:nvPr/>
        </p:nvSpPr>
        <p:spPr>
          <a:xfrm>
            <a:off x="838200" y="1089944"/>
            <a:ext cx="7467600" cy="550920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Each sex asks for things they want or need in very different ways. </a:t>
            </a:r>
          </a:p>
          <a:p>
            <a:r>
              <a:rPr lang="en-US" sz="1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Women have been taught since childhood to use "hint language". They like to negotiate with others so that they can do things together. A woman may say, "Honey, wouldn't it be nice to go see a movie tonight?" But what she really means (in guy talk) is "I want to go see a movie tonight". </a:t>
            </a:r>
          </a:p>
          <a:p>
            <a:r>
              <a:rPr lang="en-US"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Unfortunately, men often do not get the hint. This is due to the fact that "hint language" is not a part of a man's language style. Men tend to take language very literally. Men learn to focus more on the literal content of the message instead of hidden meanings. </a:t>
            </a:r>
          </a:p>
        </p:txBody>
      </p:sp>
      <p:sp>
        <p:nvSpPr>
          <p:cNvPr id="6" name="TextBox 5"/>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6438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2438399" cy="2062103"/>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16</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37457"/>
            <a:ext cx="5715000" cy="6118073"/>
          </a:xfrm>
          <a:prstGeom prst="rect">
            <a:avLst/>
          </a:prstGeom>
        </p:spPr>
      </p:pic>
    </p:spTree>
    <p:extLst>
      <p:ext uri="{BB962C8B-B14F-4D97-AF65-F5344CB8AC3E}">
        <p14:creationId xmlns:p14="http://schemas.microsoft.com/office/powerpoint/2010/main" val="250049401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17</a:t>
            </a:fld>
            <a:endParaRPr lang="en-US">
              <a:solidFill>
                <a:prstClr val="black">
                  <a:tint val="75000"/>
                </a:prstClr>
              </a:solidFill>
            </a:endParaRPr>
          </a:p>
        </p:txBody>
      </p:sp>
      <p:sp>
        <p:nvSpPr>
          <p:cNvPr id="4" name="TextBox 3"/>
          <p:cNvSpPr txBox="1"/>
          <p:nvPr/>
        </p:nvSpPr>
        <p:spPr>
          <a:xfrm>
            <a:off x="838200" y="1137433"/>
            <a:ext cx="7848600" cy="5047536"/>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Difference in Men’s and Women’s Brains</a:t>
            </a:r>
          </a:p>
          <a:p>
            <a:endParaRPr lang="en-US" dirty="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While </a:t>
            </a:r>
            <a:r>
              <a:rPr lang="en-US" sz="2300" dirty="0">
                <a:latin typeface="Arial" panose="020B0604020202020204" pitchFamily="34" charset="0"/>
                <a:cs typeface="Arial" panose="020B0604020202020204" pitchFamily="34" charset="0"/>
              </a:rPr>
              <a:t>male brains contain about 6.5 times more gray matter - the "thinking matter" - female brains have more than 9.5 times as much white matter - the "processing matter." </a:t>
            </a:r>
          </a:p>
          <a:p>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One example is seen in the corpus callosum. Not only do women have a relatively larger connection between the hemispheres, but theirs is composed almost completely of white matter. "The implication of women having more white matter connecting between the hemispheres of the brain is that they would have better communication between the different modes of perceiving and relating to the world."</a:t>
            </a:r>
          </a:p>
        </p:txBody>
      </p:sp>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394045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58656"/>
            <a:ext cx="8488427"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Differences Between Men and Women</a:t>
            </a:r>
            <a:endParaRPr lang="en-US" sz="2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18</a:t>
            </a:fld>
            <a:endParaRPr lang="en-US">
              <a:solidFill>
                <a:prstClr val="black">
                  <a:tint val="75000"/>
                </a:prstClr>
              </a:solidFill>
            </a:endParaRPr>
          </a:p>
        </p:txBody>
      </p:sp>
      <p:sp>
        <p:nvSpPr>
          <p:cNvPr id="5" name="TextBox 4"/>
          <p:cNvSpPr txBox="1"/>
          <p:nvPr/>
        </p:nvSpPr>
        <p:spPr>
          <a:xfrm>
            <a:off x="990600" y="1295400"/>
            <a:ext cx="6934200" cy="4647426"/>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Men's Brains Can Take 7 Hours Longer To Process </a:t>
            </a:r>
            <a:r>
              <a:rPr lang="en-US" sz="3200" b="1" dirty="0" smtClean="0">
                <a:latin typeface="Arial" panose="020B0604020202020204" pitchFamily="34" charset="0"/>
                <a:cs typeface="Arial" panose="020B0604020202020204" pitchFamily="34" charset="0"/>
              </a:rPr>
              <a:t>Emotions</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r>
              <a:rPr lang="en-US" dirty="0"/>
              <a:t> </a:t>
            </a:r>
          </a:p>
          <a:p>
            <a:r>
              <a:rPr lang="en-US" sz="2800" dirty="0">
                <a:latin typeface="Arial" panose="020B0604020202020204" pitchFamily="34" charset="0"/>
                <a:cs typeface="Arial" panose="020B0604020202020204" pitchFamily="34" charset="0"/>
              </a:rPr>
              <a:t>Here's a big difference in the male brain that </a:t>
            </a:r>
            <a:r>
              <a:rPr lang="en-US" sz="2800" dirty="0" smtClean="0">
                <a:latin typeface="Arial" panose="020B0604020202020204" pitchFamily="34" charset="0"/>
                <a:cs typeface="Arial" panose="020B0604020202020204" pitchFamily="34" charset="0"/>
              </a:rPr>
              <a:t>lies at </a:t>
            </a:r>
            <a:r>
              <a:rPr lang="en-US" sz="2800" dirty="0">
                <a:latin typeface="Arial" panose="020B0604020202020204" pitchFamily="34" charset="0"/>
                <a:cs typeface="Arial" panose="020B0604020202020204" pitchFamily="34" charset="0"/>
              </a:rPr>
              <a:t>the root of many marital confrontations. </a:t>
            </a:r>
          </a:p>
          <a:p>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Neurological studies show that men may take up to </a:t>
            </a:r>
            <a:r>
              <a:rPr lang="en-US" sz="2800" dirty="0" smtClean="0">
                <a:latin typeface="Arial" panose="020B0604020202020204" pitchFamily="34" charset="0"/>
                <a:cs typeface="Arial" panose="020B0604020202020204" pitchFamily="34" charset="0"/>
              </a:rPr>
              <a:t>seven </a:t>
            </a:r>
            <a:r>
              <a:rPr lang="en-US" sz="2800" dirty="0">
                <a:latin typeface="Arial" panose="020B0604020202020204" pitchFamily="34" charset="0"/>
                <a:cs typeface="Arial" panose="020B0604020202020204" pitchFamily="34" charset="0"/>
              </a:rPr>
              <a:t>hours longer than women to </a:t>
            </a:r>
            <a:r>
              <a:rPr lang="en-US" sz="2800" dirty="0" smtClean="0">
                <a:latin typeface="Arial" panose="020B0604020202020204" pitchFamily="34" charset="0"/>
                <a:cs typeface="Arial" panose="020B0604020202020204" pitchFamily="34" charset="0"/>
              </a:rPr>
              <a:t>process </a:t>
            </a:r>
            <a:r>
              <a:rPr lang="en-US" sz="2800" dirty="0">
                <a:latin typeface="Arial" panose="020B0604020202020204" pitchFamily="34" charset="0"/>
                <a:cs typeface="Arial" panose="020B0604020202020204" pitchFamily="34" charset="0"/>
              </a:rPr>
              <a:t>complex emotional data.</a:t>
            </a:r>
            <a:r>
              <a:rPr lang="en-US" sz="2400" dirty="0"/>
              <a:t> </a:t>
            </a:r>
          </a:p>
          <a:p>
            <a:endParaRPr lang="en-US" dirty="0"/>
          </a:p>
        </p:txBody>
      </p:sp>
    </p:spTree>
    <p:extLst>
      <p:ext uri="{BB962C8B-B14F-4D97-AF65-F5344CB8AC3E}">
        <p14:creationId xmlns:p14="http://schemas.microsoft.com/office/powerpoint/2010/main" val="141734115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19</a:t>
            </a:fld>
            <a:endParaRPr lang="en-US">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143000"/>
            <a:ext cx="5730295" cy="5436434"/>
          </a:xfrm>
          <a:prstGeom prst="rect">
            <a:avLst/>
          </a:prstGeom>
        </p:spPr>
      </p:pic>
      <p:sp>
        <p:nvSpPr>
          <p:cNvPr id="6" name="TextBox 5"/>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429665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2</a:t>
            </a:fld>
            <a:endParaRPr lang="en-US">
              <a:solidFill>
                <a:prstClr val="black">
                  <a:tint val="75000"/>
                </a:prstClr>
              </a:solidFill>
            </a:endParaRPr>
          </a:p>
        </p:txBody>
      </p:sp>
      <p:sp>
        <p:nvSpPr>
          <p:cNvPr id="4" name="TextBox 3"/>
          <p:cNvSpPr txBox="1"/>
          <p:nvPr/>
        </p:nvSpPr>
        <p:spPr>
          <a:xfrm>
            <a:off x="762000" y="1143000"/>
            <a:ext cx="7543800" cy="4955203"/>
          </a:xfrm>
          <a:prstGeom prst="rect">
            <a:avLst/>
          </a:prstGeom>
          <a:noFill/>
        </p:spPr>
        <p:txBody>
          <a:bodyPr wrap="square" rtlCol="0">
            <a:spAutoFit/>
          </a:bodyPr>
          <a:lstStyle/>
          <a:p>
            <a:r>
              <a:rPr lang="en-US" sz="2400" b="1" u="sng" dirty="0" smtClean="0">
                <a:latin typeface="Arial" panose="020B0604020202020204" pitchFamily="34" charset="0"/>
                <a:cs typeface="Arial" panose="020B0604020202020204" pitchFamily="34" charset="0"/>
              </a:rPr>
              <a:t>Divine Principle:  </a:t>
            </a:r>
          </a:p>
          <a:p>
            <a:endParaRPr lang="en-US" sz="12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God is the perfect harmonized being of all masculinity and femininity.</a:t>
            </a:r>
          </a:p>
          <a:p>
            <a:endParaRPr lang="en-US" sz="12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substantial image of God is the harmonized relationship between a husband and wife.</a:t>
            </a:r>
          </a:p>
          <a:p>
            <a:endParaRPr lang="en-US" sz="1200" dirty="0">
              <a:latin typeface="Arial" panose="020B0604020202020204" pitchFamily="34" charset="0"/>
              <a:cs typeface="Arial" panose="020B0604020202020204" pitchFamily="34" charset="0"/>
            </a:endParaRPr>
          </a:p>
          <a:p>
            <a:r>
              <a:rPr lang="en-US" sz="2400" b="1" u="sng" dirty="0" smtClean="0">
                <a:latin typeface="Arial" panose="020B0604020202020204" pitchFamily="34" charset="0"/>
                <a:cs typeface="Arial" panose="020B0604020202020204" pitchFamily="34" charset="0"/>
              </a:rPr>
              <a:t>Therefore:</a:t>
            </a:r>
            <a:r>
              <a:rPr lang="en-US" sz="2400" u="sng"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The greatest joy for a human being will be experienced in the relationship between a husband and wife and God.</a:t>
            </a:r>
          </a:p>
          <a:p>
            <a:endParaRPr lang="en-US" sz="1200" dirty="0">
              <a:latin typeface="Arial" panose="020B0604020202020204" pitchFamily="34" charset="0"/>
              <a:cs typeface="Arial" panose="020B0604020202020204" pitchFamily="34" charset="0"/>
            </a:endParaRPr>
          </a:p>
          <a:p>
            <a:r>
              <a:rPr lang="en-US" sz="2400" b="1" u="sng" dirty="0" smtClean="0">
                <a:latin typeface="Arial" panose="020B0604020202020204" pitchFamily="34" charset="0"/>
                <a:cs typeface="Arial" panose="020B0604020202020204" pitchFamily="34" charset="0"/>
              </a:rPr>
              <a:t>Corollary 1: </a:t>
            </a:r>
            <a:r>
              <a:rPr lang="en-US" sz="2400" dirty="0" smtClean="0">
                <a:latin typeface="Arial" panose="020B0604020202020204" pitchFamily="34" charset="0"/>
                <a:cs typeface="Arial" panose="020B0604020202020204" pitchFamily="34" charset="0"/>
              </a:rPr>
              <a:t>The greatest suffering for a human being would </a:t>
            </a:r>
            <a:r>
              <a:rPr lang="en-US" sz="2400" dirty="0">
                <a:latin typeface="Arial" panose="020B0604020202020204" pitchFamily="34" charset="0"/>
                <a:cs typeface="Arial" panose="020B0604020202020204" pitchFamily="34" charset="0"/>
              </a:rPr>
              <a:t>potentially be through </a:t>
            </a:r>
            <a:r>
              <a:rPr lang="en-US" sz="2400" dirty="0" smtClean="0">
                <a:latin typeface="Arial" panose="020B0604020202020204" pitchFamily="34" charset="0"/>
                <a:cs typeface="Arial" panose="020B0604020202020204" pitchFamily="34" charset="0"/>
              </a:rPr>
              <a:t>pain experienced in the same relationship.  </a:t>
            </a:r>
          </a:p>
        </p:txBody>
      </p:sp>
    </p:spTree>
    <p:extLst>
      <p:ext uri="{BB962C8B-B14F-4D97-AF65-F5344CB8AC3E}">
        <p14:creationId xmlns:p14="http://schemas.microsoft.com/office/powerpoint/2010/main" val="3638988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73" y="304800"/>
            <a:ext cx="1630427" cy="1323439"/>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Differences Between Men and Women</a:t>
            </a:r>
            <a:endParaRPr lang="en-US" sz="20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20</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04800"/>
            <a:ext cx="6713364" cy="6172200"/>
          </a:xfrm>
          <a:prstGeom prst="rect">
            <a:avLst/>
          </a:prstGeom>
        </p:spPr>
      </p:pic>
    </p:spTree>
    <p:extLst>
      <p:ext uri="{BB962C8B-B14F-4D97-AF65-F5344CB8AC3E}">
        <p14:creationId xmlns:p14="http://schemas.microsoft.com/office/powerpoint/2010/main" val="305377970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21</a:t>
            </a:fld>
            <a:endParaRPr lang="en-US">
              <a:solidFill>
                <a:prstClr val="black">
                  <a:tint val="75000"/>
                </a:prstClr>
              </a:solidFill>
            </a:endParaRPr>
          </a:p>
        </p:txBody>
      </p:sp>
      <p:sp>
        <p:nvSpPr>
          <p:cNvPr id="5" name="TextBox 4"/>
          <p:cNvSpPr txBox="1"/>
          <p:nvPr/>
        </p:nvSpPr>
        <p:spPr>
          <a:xfrm>
            <a:off x="914400" y="1219200"/>
            <a:ext cx="7315200" cy="5509200"/>
          </a:xfrm>
          <a:prstGeom prst="rect">
            <a:avLst/>
          </a:prstGeom>
          <a:noFill/>
        </p:spPr>
        <p:txBody>
          <a:bodyPr wrap="square" rtlCol="0">
            <a:spAutoFit/>
          </a:bodyPr>
          <a:lstStyle/>
          <a:p>
            <a:r>
              <a:rPr lang="en-US" sz="3600" b="1" dirty="0" smtClean="0">
                <a:latin typeface="Arial" panose="020B0604020202020204" pitchFamily="34" charset="0"/>
                <a:cs typeface="Arial" panose="020B0604020202020204" pitchFamily="34" charset="0"/>
              </a:rPr>
              <a:t>Spatial Abilities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Functional brain scans reveal that spatial ability for males is located in a specific and highly efficient area of the right hemisphere. </a:t>
            </a:r>
            <a:endParaRPr lang="en-US" sz="28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In </a:t>
            </a:r>
            <a:r>
              <a:rPr lang="en-US" sz="2800" dirty="0">
                <a:latin typeface="Arial" panose="020B0604020202020204" pitchFamily="34" charset="0"/>
                <a:cs typeface="Arial" panose="020B0604020202020204" pitchFamily="34" charset="0"/>
              </a:rPr>
              <a:t>females, the </a:t>
            </a:r>
            <a:r>
              <a:rPr lang="en-US" sz="2800" dirty="0" smtClean="0">
                <a:latin typeface="Arial" panose="020B0604020202020204" pitchFamily="34" charset="0"/>
                <a:cs typeface="Arial" panose="020B0604020202020204" pitchFamily="34" charset="0"/>
              </a:rPr>
              <a:t>highly </a:t>
            </a:r>
            <a:r>
              <a:rPr lang="en-US" sz="2800" dirty="0">
                <a:latin typeface="Arial" panose="020B0604020202020204" pitchFamily="34" charset="0"/>
                <a:cs typeface="Arial" panose="020B0604020202020204" pitchFamily="34" charset="0"/>
              </a:rPr>
              <a:t>connected </a:t>
            </a:r>
            <a:r>
              <a:rPr lang="en-US" sz="2800" dirty="0" smtClean="0">
                <a:latin typeface="Arial" panose="020B0604020202020204" pitchFamily="34" charset="0"/>
                <a:cs typeface="Arial" panose="020B0604020202020204" pitchFamily="34" charset="0"/>
              </a:rPr>
              <a:t>hemi-spheres </a:t>
            </a:r>
            <a:r>
              <a:rPr lang="en-US" sz="2800" dirty="0">
                <a:latin typeface="Arial" panose="020B0604020202020204" pitchFamily="34" charset="0"/>
                <a:cs typeface="Arial" panose="020B0604020202020204" pitchFamily="34" charset="0"/>
              </a:rPr>
              <a:t>enhance verbal and emotional processing but hinder spatial processing. In fact, only about 10 percent of women have spatial abilities that are as good as the average male. </a:t>
            </a:r>
          </a:p>
          <a:p>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38724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22</a:t>
            </a:fld>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95400"/>
            <a:ext cx="6477000" cy="4917232"/>
          </a:xfrm>
          <a:prstGeom prst="rect">
            <a:avLst/>
          </a:prstGeom>
        </p:spPr>
      </p:pic>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75054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23</a:t>
            </a:fld>
            <a:endParaRPr lang="en-US">
              <a:solidFill>
                <a:prstClr val="black">
                  <a:tint val="75000"/>
                </a:prstClr>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325" y="1009650"/>
            <a:ext cx="7000875" cy="5724525"/>
          </a:xfrm>
          <a:prstGeom prst="rect">
            <a:avLst/>
          </a:prstGeom>
        </p:spPr>
      </p:pic>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85579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24</a:t>
            </a:fld>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23950"/>
            <a:ext cx="7362117" cy="5232400"/>
          </a:xfrm>
          <a:prstGeom prst="rect">
            <a:avLst/>
          </a:prstGeom>
        </p:spPr>
      </p:pic>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65396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25</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400"/>
            <a:ext cx="8068348" cy="2667000"/>
          </a:xfrm>
          <a:prstGeom prst="rect">
            <a:avLst/>
          </a:prstGeom>
        </p:spPr>
      </p:pic>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458873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26</a:t>
            </a:fld>
            <a:endParaRPr lang="en-US">
              <a:solidFill>
                <a:prstClr val="black">
                  <a:tint val="75000"/>
                </a:prstClr>
              </a:solidFill>
            </a:endParaRPr>
          </a:p>
        </p:txBody>
      </p:sp>
      <p:sp>
        <p:nvSpPr>
          <p:cNvPr id="5" name="TextBox 4"/>
          <p:cNvSpPr txBox="1"/>
          <p:nvPr/>
        </p:nvSpPr>
        <p:spPr>
          <a:xfrm>
            <a:off x="685800" y="1013448"/>
            <a:ext cx="7924800" cy="5201424"/>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Why Men Don't Listen to Women </a:t>
            </a:r>
          </a:p>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When men and women speak, the human brain processes the sounds of those voices differently, Britain's Mirror newspaper and </a:t>
            </a:r>
            <a:r>
              <a:rPr lang="en-US" sz="2200" dirty="0" err="1">
                <a:latin typeface="Arial" panose="020B0604020202020204" pitchFamily="34" charset="0"/>
                <a:cs typeface="Arial" panose="020B0604020202020204" pitchFamily="34" charset="0"/>
              </a:rPr>
              <a:t>Agence</a:t>
            </a:r>
            <a:r>
              <a:rPr lang="en-US" sz="2200" dirty="0">
                <a:latin typeface="Arial" panose="020B0604020202020204" pitchFamily="34" charset="0"/>
                <a:cs typeface="Arial" panose="020B0604020202020204" pitchFamily="34" charset="0"/>
              </a:rPr>
              <a:t> France </a:t>
            </a:r>
            <a:r>
              <a:rPr lang="en-US" sz="2200" dirty="0" err="1">
                <a:latin typeface="Arial" panose="020B0604020202020204" pitchFamily="34" charset="0"/>
                <a:cs typeface="Arial" panose="020B0604020202020204" pitchFamily="34" charset="0"/>
              </a:rPr>
              <a:t>Presse</a:t>
            </a:r>
            <a:r>
              <a:rPr lang="en-US" sz="2200" dirty="0">
                <a:latin typeface="Arial" panose="020B0604020202020204" pitchFamily="34" charset="0"/>
                <a:cs typeface="Arial" panose="020B0604020202020204" pitchFamily="34" charset="0"/>
              </a:rPr>
              <a:t> report of a new study from the U.K.'s University of Sheffield. </a:t>
            </a:r>
          </a:p>
          <a:p>
            <a:r>
              <a:rPr lang="en-US" sz="2200" dirty="0">
                <a:latin typeface="Arial" panose="020B0604020202020204" pitchFamily="34" charset="0"/>
                <a:cs typeface="Arial" panose="020B0604020202020204" pitchFamily="34" charset="0"/>
              </a:rPr>
              <a:t> </a:t>
            </a:r>
          </a:p>
          <a:p>
            <a:r>
              <a:rPr lang="en-US" sz="2200" dirty="0">
                <a:latin typeface="Arial" panose="020B0604020202020204" pitchFamily="34" charset="0"/>
                <a:cs typeface="Arial" panose="020B0604020202020204" pitchFamily="34" charset="0"/>
              </a:rPr>
              <a:t>While most of us actually hear female voices more clearly, men's brains hear women's voices first as music. But it's not music. </a:t>
            </a:r>
            <a:r>
              <a:rPr lang="en-US" sz="2200" dirty="0" smtClean="0">
                <a:latin typeface="Arial" panose="020B0604020202020204" pitchFamily="34" charset="0"/>
                <a:cs typeface="Arial" panose="020B0604020202020204" pitchFamily="34" charset="0"/>
              </a:rPr>
              <a:t>So </a:t>
            </a:r>
            <a:r>
              <a:rPr lang="en-US" sz="2200" dirty="0">
                <a:latin typeface="Arial" panose="020B0604020202020204" pitchFamily="34" charset="0"/>
                <a:cs typeface="Arial" panose="020B0604020202020204" pitchFamily="34" charset="0"/>
              </a:rPr>
              <a:t>his brain has to go into overdrive trying to analyze what is being said. </a:t>
            </a:r>
          </a:p>
          <a:p>
            <a:r>
              <a:rPr lang="en-US" sz="2200" dirty="0">
                <a:latin typeface="Arial" panose="020B0604020202020204" pitchFamily="34" charset="0"/>
                <a:cs typeface="Arial" panose="020B0604020202020204" pitchFamily="34" charset="0"/>
              </a:rPr>
              <a:t> </a:t>
            </a:r>
          </a:p>
          <a:p>
            <a:r>
              <a:rPr lang="en-US" sz="2200" dirty="0">
                <a:latin typeface="Arial" panose="020B0604020202020204" pitchFamily="34" charset="0"/>
                <a:cs typeface="Arial" panose="020B0604020202020204" pitchFamily="34" charset="0"/>
              </a:rPr>
              <a:t>Bottom line: Men have to work harder deciphering what women are saying because they use the auditory part of the brain that processes music, not human voices.</a:t>
            </a:r>
          </a:p>
        </p:txBody>
      </p:sp>
      <p:sp>
        <p:nvSpPr>
          <p:cNvPr id="6" name="TextBox 5"/>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54576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27</a:t>
            </a:fld>
            <a:endParaRPr lang="en-US">
              <a:solidFill>
                <a:prstClr val="black">
                  <a:tint val="75000"/>
                </a:prstClr>
              </a:solidFill>
            </a:endParaRPr>
          </a:p>
        </p:txBody>
      </p:sp>
      <p:sp>
        <p:nvSpPr>
          <p:cNvPr id="5" name="TextBox 4"/>
          <p:cNvSpPr txBox="1"/>
          <p:nvPr/>
        </p:nvSpPr>
        <p:spPr>
          <a:xfrm>
            <a:off x="609600" y="1176139"/>
            <a:ext cx="7924800" cy="489364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Why Men </a:t>
            </a:r>
            <a:r>
              <a:rPr lang="en-US" sz="2800" b="1" dirty="0" smtClean="0">
                <a:latin typeface="Arial" panose="020B0604020202020204" pitchFamily="34" charset="0"/>
                <a:cs typeface="Arial" panose="020B0604020202020204" pitchFamily="34" charset="0"/>
              </a:rPr>
              <a:t>Can't </a:t>
            </a:r>
            <a:r>
              <a:rPr lang="en-US" sz="2800" b="1" dirty="0">
                <a:latin typeface="Arial" panose="020B0604020202020204" pitchFamily="34" charset="0"/>
                <a:cs typeface="Arial" panose="020B0604020202020204" pitchFamily="34" charset="0"/>
              </a:rPr>
              <a:t>Listen </a:t>
            </a:r>
            <a:r>
              <a:rPr lang="en-US" sz="2800" b="1" dirty="0" smtClean="0">
                <a:latin typeface="Arial" panose="020B0604020202020204" pitchFamily="34" charset="0"/>
                <a:cs typeface="Arial" panose="020B0604020202020204" pitchFamily="34" charset="0"/>
              </a:rPr>
              <a:t>As Well As </a:t>
            </a:r>
            <a:r>
              <a:rPr lang="en-US" sz="2800" b="1" dirty="0">
                <a:latin typeface="Arial" panose="020B0604020202020204" pitchFamily="34" charset="0"/>
                <a:cs typeface="Arial" panose="020B0604020202020204" pitchFamily="34" charset="0"/>
              </a:rPr>
              <a:t>Women</a:t>
            </a:r>
            <a:r>
              <a:rPr lang="en-US" sz="2800" dirty="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Women possess a far greater density of nerves in an area of the brain associated with language processing and comprehension. For example, one brain-imaging study showed that men listen with only one side of their brain but women use both. </a:t>
            </a:r>
            <a:endParaRPr lang="en-US" sz="2600" dirty="0" smtClean="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Another </a:t>
            </a:r>
            <a:r>
              <a:rPr lang="en-US" sz="2600" dirty="0">
                <a:latin typeface="Arial" panose="020B0604020202020204" pitchFamily="34" charset="0"/>
                <a:cs typeface="Arial" panose="020B0604020202020204" pitchFamily="34" charset="0"/>
              </a:rPr>
              <a:t>brain study showed that women can listen to, comprehend, and process as many as seven separate auditory inputs (such as conversations) at the same time, whereas men can barely follow one.</a:t>
            </a:r>
            <a:endParaRPr lang="en-US" sz="2600" dirty="0">
              <a:latin typeface="Arial" panose="020B0604020202020204" pitchFamily="34" charset="0"/>
              <a:cs typeface="Arial" panose="020B0604020202020204" pitchFamily="34" charset="0"/>
            </a:endParaRPr>
          </a:p>
        </p:txBody>
      </p:sp>
      <p:sp>
        <p:nvSpPr>
          <p:cNvPr id="6" name="TextBox 5"/>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00053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28</a:t>
            </a:fld>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73" y="1143000"/>
            <a:ext cx="4027546" cy="40662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438400"/>
            <a:ext cx="4253993" cy="3542267"/>
          </a:xfrm>
          <a:prstGeom prst="rect">
            <a:avLst/>
          </a:prstGeom>
        </p:spPr>
      </p:pic>
      <p:sp>
        <p:nvSpPr>
          <p:cNvPr id="8" name="TextBox 7"/>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66182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29</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0"/>
            <a:ext cx="8098409" cy="4102067"/>
          </a:xfrm>
          <a:prstGeom prst="rect">
            <a:avLst/>
          </a:prstGeom>
        </p:spPr>
      </p:pic>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35002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3</a:t>
            </a:fld>
            <a:endParaRPr lang="en-US">
              <a:solidFill>
                <a:prstClr val="black">
                  <a:tint val="75000"/>
                </a:prstClr>
              </a:solidFill>
            </a:endParaRPr>
          </a:p>
        </p:txBody>
      </p:sp>
      <p:sp>
        <p:nvSpPr>
          <p:cNvPr id="4" name="TextBox 3"/>
          <p:cNvSpPr txBox="1"/>
          <p:nvPr/>
        </p:nvSpPr>
        <p:spPr>
          <a:xfrm>
            <a:off x="602134" y="963831"/>
            <a:ext cx="7932266" cy="5632311"/>
          </a:xfrm>
          <a:prstGeom prst="rect">
            <a:avLst/>
          </a:prstGeom>
          <a:noFill/>
        </p:spPr>
        <p:txBody>
          <a:bodyPr wrap="square" rtlCol="0">
            <a:spAutoFit/>
          </a:bodyPr>
          <a:lstStyle/>
          <a:p>
            <a:r>
              <a:rPr lang="en-US" sz="2400" b="1" u="sng" dirty="0" smtClean="0">
                <a:latin typeface="Arial" panose="020B0604020202020204" pitchFamily="34" charset="0"/>
                <a:cs typeface="Arial" panose="020B0604020202020204" pitchFamily="34" charset="0"/>
              </a:rPr>
              <a:t>Divine Principle:  </a:t>
            </a:r>
          </a:p>
          <a:p>
            <a:endParaRPr lang="en-US" sz="12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husband and wife relationship, which is designed in the image of God, is meant to be eternally joyful through give and </a:t>
            </a:r>
            <a:r>
              <a:rPr lang="en-US" sz="2400" dirty="0" smtClean="0">
                <a:latin typeface="Arial" panose="020B0604020202020204" pitchFamily="34" charset="0"/>
                <a:cs typeface="Arial" panose="020B0604020202020204" pitchFamily="34" charset="0"/>
              </a:rPr>
              <a:t>receive</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action.</a:t>
            </a:r>
          </a:p>
          <a:p>
            <a:endParaRPr lang="en-US" sz="12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This means that God must have designed </a:t>
            </a:r>
            <a:r>
              <a:rPr lang="en-US" sz="2400" dirty="0">
                <a:latin typeface="Arial" panose="020B0604020202020204" pitchFamily="34" charset="0"/>
                <a:cs typeface="Arial" panose="020B0604020202020204" pitchFamily="34" charset="0"/>
              </a:rPr>
              <a:t>a husband and </a:t>
            </a:r>
            <a:r>
              <a:rPr lang="en-US" sz="2400" dirty="0" smtClean="0">
                <a:latin typeface="Arial" panose="020B0604020202020204" pitchFamily="34" charset="0"/>
                <a:cs typeface="Arial" panose="020B0604020202020204" pitchFamily="34" charset="0"/>
              </a:rPr>
              <a:t>wife (i.e. men and women) </a:t>
            </a:r>
            <a:r>
              <a:rPr lang="en-US" sz="2400" u="sng" dirty="0">
                <a:latin typeface="Arial" panose="020B0604020202020204" pitchFamily="34" charset="0"/>
                <a:cs typeface="Arial" panose="020B0604020202020204" pitchFamily="34" charset="0"/>
              </a:rPr>
              <a:t>so different</a:t>
            </a:r>
            <a:r>
              <a:rPr lang="en-US" sz="2400" dirty="0">
                <a:latin typeface="Arial" panose="020B0604020202020204" pitchFamily="34" charset="0"/>
                <a:cs typeface="Arial" panose="020B0604020202020204" pitchFamily="34" charset="0"/>
              </a:rPr>
              <a:t> that </a:t>
            </a:r>
            <a:r>
              <a:rPr lang="en-US" sz="2400" u="sng" dirty="0">
                <a:latin typeface="Arial" panose="020B0604020202020204" pitchFamily="34" charset="0"/>
                <a:cs typeface="Arial" panose="020B0604020202020204" pitchFamily="34" charset="0"/>
              </a:rPr>
              <a:t>for all eternity</a:t>
            </a:r>
            <a:r>
              <a:rPr lang="en-US" sz="2400" dirty="0">
                <a:latin typeface="Arial" panose="020B0604020202020204" pitchFamily="34" charset="0"/>
                <a:cs typeface="Arial" panose="020B0604020202020204" pitchFamily="34" charset="0"/>
              </a:rPr>
              <a:t> they are able to </a:t>
            </a:r>
            <a:r>
              <a:rPr lang="en-US" sz="2400" dirty="0" smtClean="0">
                <a:latin typeface="Arial" panose="020B0604020202020204" pitchFamily="34" charset="0"/>
                <a:cs typeface="Arial" panose="020B0604020202020204" pitchFamily="34" charset="0"/>
              </a:rPr>
              <a:t>continue in give and </a:t>
            </a:r>
            <a:r>
              <a:rPr lang="en-US" sz="2400" dirty="0" smtClean="0">
                <a:latin typeface="Arial" panose="020B0604020202020204" pitchFamily="34" charset="0"/>
                <a:cs typeface="Arial" panose="020B0604020202020204" pitchFamily="34" charset="0"/>
              </a:rPr>
              <a:t>receive </a:t>
            </a:r>
            <a:r>
              <a:rPr lang="en-US" sz="2400" dirty="0" smtClean="0">
                <a:latin typeface="Arial" panose="020B0604020202020204" pitchFamily="34" charset="0"/>
                <a:cs typeface="Arial" panose="020B0604020202020204" pitchFamily="34" charset="0"/>
              </a:rPr>
              <a:t>action, …learning </a:t>
            </a:r>
            <a:r>
              <a:rPr lang="en-US" sz="2400" dirty="0">
                <a:latin typeface="Arial" panose="020B0604020202020204" pitchFamily="34" charset="0"/>
                <a:cs typeface="Arial" panose="020B0604020202020204" pitchFamily="34" charset="0"/>
              </a:rPr>
              <a:t>more and deeper things about each other AND </a:t>
            </a:r>
            <a:r>
              <a:rPr lang="en-US" sz="2400" dirty="0" smtClean="0">
                <a:latin typeface="Arial" panose="020B0604020202020204" pitchFamily="34" charset="0"/>
                <a:cs typeface="Arial" panose="020B0604020202020204" pitchFamily="34" charset="0"/>
              </a:rPr>
              <a:t>…continuing </a:t>
            </a:r>
            <a:r>
              <a:rPr lang="en-US" sz="2400" dirty="0">
                <a:latin typeface="Arial" panose="020B0604020202020204" pitchFamily="34" charset="0"/>
                <a:cs typeface="Arial" panose="020B0604020202020204" pitchFamily="34" charset="0"/>
              </a:rPr>
              <a:t>to grow closer and closer together in love and </a:t>
            </a:r>
            <a:r>
              <a:rPr lang="en-US" sz="2400" dirty="0" smtClean="0">
                <a:latin typeface="Arial" panose="020B0604020202020204" pitchFamily="34" charset="0"/>
                <a:cs typeface="Arial" panose="020B0604020202020204" pitchFamily="34" charset="0"/>
              </a:rPr>
              <a:t>joy, and never getting bored.</a:t>
            </a:r>
          </a:p>
          <a:p>
            <a:endParaRPr lang="en-US" sz="1200" dirty="0">
              <a:latin typeface="Arial" panose="020B0604020202020204" pitchFamily="34" charset="0"/>
              <a:cs typeface="Arial" panose="020B0604020202020204" pitchFamily="34" charset="0"/>
            </a:endParaRPr>
          </a:p>
          <a:p>
            <a:r>
              <a:rPr lang="en-US" sz="2400" b="1" u="sng" dirty="0" smtClean="0">
                <a:latin typeface="Arial" panose="020B0604020202020204" pitchFamily="34" charset="0"/>
                <a:cs typeface="Arial" panose="020B0604020202020204" pitchFamily="34" charset="0"/>
              </a:rPr>
              <a:t>Corollary</a:t>
            </a:r>
          </a:p>
          <a:p>
            <a:endParaRPr lang="en-US" sz="12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Therefore, they will never understand each other.  </a:t>
            </a:r>
          </a:p>
          <a:p>
            <a:r>
              <a:rPr lang="en-US" sz="2400" dirty="0" smtClean="0">
                <a:latin typeface="Arial" panose="020B0604020202020204" pitchFamily="34" charset="0"/>
                <a:cs typeface="Arial" panose="020B0604020202020204" pitchFamily="34" charset="0"/>
              </a:rPr>
              <a:t>….. Accept it.</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080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73" y="304800"/>
            <a:ext cx="7878827"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30</a:t>
            </a:fld>
            <a:endParaRPr lang="en-US">
              <a:solidFill>
                <a:prstClr val="black">
                  <a:tint val="75000"/>
                </a:prstClr>
              </a:solidFill>
            </a:endParaRPr>
          </a:p>
        </p:txBody>
      </p:sp>
      <p:sp>
        <p:nvSpPr>
          <p:cNvPr id="5" name="TextBox 4"/>
          <p:cNvSpPr txBox="1"/>
          <p:nvPr/>
        </p:nvSpPr>
        <p:spPr>
          <a:xfrm>
            <a:off x="762000" y="1143000"/>
            <a:ext cx="7315200" cy="5478423"/>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Women See More Colors</a:t>
            </a:r>
          </a:p>
          <a:p>
            <a:endParaRPr lang="en-US"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Women </a:t>
            </a:r>
            <a:r>
              <a:rPr lang="en-US" sz="2800" dirty="0">
                <a:latin typeface="Arial" panose="020B0604020202020204" pitchFamily="34" charset="0"/>
                <a:cs typeface="Arial" panose="020B0604020202020204" pitchFamily="34" charset="0"/>
              </a:rPr>
              <a:t>have a greater proportion of cones than men. So women can see colors better than men. </a:t>
            </a:r>
          </a:p>
          <a:p>
            <a:endParaRPr lang="en-US"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Women, who have what researchers call "</a:t>
            </a:r>
            <a:r>
              <a:rPr lang="en-US" sz="2800" dirty="0" err="1">
                <a:latin typeface="Arial" panose="020B0604020202020204" pitchFamily="34" charset="0"/>
                <a:cs typeface="Arial" panose="020B0604020202020204" pitchFamily="34" charset="0"/>
              </a:rPr>
              <a:t>tetrachromacy</a:t>
            </a:r>
            <a:r>
              <a:rPr lang="en-US" sz="2800" dirty="0">
                <a:latin typeface="Arial" panose="020B0604020202020204" pitchFamily="34" charset="0"/>
                <a:cs typeface="Arial" panose="020B0604020202020204" pitchFamily="34" charset="0"/>
              </a:rPr>
              <a:t>," the difference in colors is glaring. </a:t>
            </a:r>
            <a:r>
              <a:rPr lang="en-US" sz="2800" dirty="0" smtClean="0">
                <a:latin typeface="Arial" panose="020B0604020202020204" pitchFamily="34" charset="0"/>
                <a:cs typeface="Arial" panose="020B0604020202020204" pitchFamily="34" charset="0"/>
              </a:rPr>
              <a:t>Females </a:t>
            </a:r>
            <a:r>
              <a:rPr lang="en-US" sz="2800" dirty="0">
                <a:latin typeface="Arial" panose="020B0604020202020204" pitchFamily="34" charset="0"/>
                <a:cs typeface="Arial" panose="020B0604020202020204" pitchFamily="34" charset="0"/>
              </a:rPr>
              <a:t>can segment a rainbow into, on average, ten different colors</a:t>
            </a:r>
            <a:r>
              <a:rPr lang="en-US" sz="2800" dirty="0" smtClean="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Men see only seven colors in a rainbow (just like Isaac Newton did - red, orange, yellow, green, blue, indigo, and violet).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4907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73" y="304800"/>
            <a:ext cx="2468627" cy="2062103"/>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31</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1" y="88073"/>
            <a:ext cx="5562600" cy="6633401"/>
          </a:xfrm>
          <a:prstGeom prst="rect">
            <a:avLst/>
          </a:prstGeom>
        </p:spPr>
      </p:pic>
    </p:spTree>
    <p:extLst>
      <p:ext uri="{BB962C8B-B14F-4D97-AF65-F5344CB8AC3E}">
        <p14:creationId xmlns:p14="http://schemas.microsoft.com/office/powerpoint/2010/main" val="42574646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73" y="304800"/>
            <a:ext cx="7878827"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32</a:t>
            </a:fld>
            <a:endParaRPr lang="en-US">
              <a:solidFill>
                <a:prstClr val="black">
                  <a:tint val="75000"/>
                </a:prstClr>
              </a:solidFill>
            </a:endParaRPr>
          </a:p>
        </p:txBody>
      </p:sp>
      <p:sp>
        <p:nvSpPr>
          <p:cNvPr id="5" name="TextBox 4"/>
          <p:cNvSpPr txBox="1"/>
          <p:nvPr/>
        </p:nvSpPr>
        <p:spPr>
          <a:xfrm>
            <a:off x="762000" y="1143000"/>
            <a:ext cx="7315200" cy="5170646"/>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Men’s Eyes </a:t>
            </a:r>
            <a:r>
              <a:rPr lang="en-US" sz="3200" b="1" dirty="0" smtClean="0">
                <a:latin typeface="Arial" panose="020B0604020202020204" pitchFamily="34" charset="0"/>
                <a:cs typeface="Arial" panose="020B0604020202020204" pitchFamily="34" charset="0"/>
              </a:rPr>
              <a:t>Focus More</a:t>
            </a:r>
            <a:endParaRPr lang="en-US" sz="32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 man's eyes are better designed for long-distance vision over a narrower field of vision - especially at night. Combined with his right-brained spatial ability, this allows a man to recognize and identify oncoming traffic much more quickly than a woman. Men see better than women in bright light, but tend to see in a narrower field. In other words, we have what researchers call "mild tunnel vision-with greater concentration on depth."</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79211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73" y="304800"/>
            <a:ext cx="7878827"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33</a:t>
            </a:fld>
            <a:endParaRPr lang="en-US">
              <a:solidFill>
                <a:prstClr val="black">
                  <a:tint val="75000"/>
                </a:prstClr>
              </a:solidFill>
            </a:endParaRPr>
          </a:p>
        </p:txBody>
      </p:sp>
      <p:sp>
        <p:nvSpPr>
          <p:cNvPr id="5" name="TextBox 4"/>
          <p:cNvSpPr txBox="1"/>
          <p:nvPr/>
        </p:nvSpPr>
        <p:spPr>
          <a:xfrm>
            <a:off x="609600" y="1371600"/>
            <a:ext cx="7749414" cy="3447098"/>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Women Have Better Peripheral Vision</a:t>
            </a:r>
            <a:endParaRPr lang="en-US" sz="32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 </a:t>
            </a:r>
            <a:r>
              <a:rPr lang="en-US" sz="2800" dirty="0" smtClean="0">
                <a:latin typeface="Arial" panose="020B0604020202020204" pitchFamily="34" charset="0"/>
                <a:cs typeface="Arial" panose="020B0604020202020204" pitchFamily="34" charset="0"/>
              </a:rPr>
              <a:t>female's </a:t>
            </a:r>
            <a:r>
              <a:rPr lang="en-US" sz="2800" dirty="0">
                <a:latin typeface="Arial" panose="020B0604020202020204" pitchFamily="34" charset="0"/>
                <a:cs typeface="Arial" panose="020B0604020202020204" pitchFamily="34" charset="0"/>
              </a:rPr>
              <a:t>wider peripheral vision </a:t>
            </a:r>
            <a:r>
              <a:rPr lang="en-US" sz="2800" dirty="0" smtClean="0">
                <a:latin typeface="Arial" panose="020B0604020202020204" pitchFamily="34" charset="0"/>
                <a:cs typeface="Arial" panose="020B0604020202020204" pitchFamily="34" charset="0"/>
              </a:rPr>
              <a:t>allows </a:t>
            </a:r>
            <a:r>
              <a:rPr lang="en-US" sz="2800" dirty="0">
                <a:latin typeface="Arial" panose="020B0604020202020204" pitchFamily="34" charset="0"/>
                <a:cs typeface="Arial" panose="020B0604020202020204" pitchFamily="34" charset="0"/>
              </a:rPr>
              <a:t>her to quite literally take in </a:t>
            </a: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bigger picture. </a:t>
            </a:r>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This </a:t>
            </a:r>
            <a:r>
              <a:rPr lang="en-US" sz="2800" dirty="0">
                <a:latin typeface="Arial" panose="020B0604020202020204" pitchFamily="34" charset="0"/>
                <a:cs typeface="Arial" panose="020B0604020202020204" pitchFamily="34" charset="0"/>
              </a:rPr>
              <a:t>eye </a:t>
            </a:r>
            <a:r>
              <a:rPr lang="en-US" sz="2800" dirty="0" smtClean="0">
                <a:latin typeface="Arial" panose="020B0604020202020204" pitchFamily="34" charset="0"/>
                <a:cs typeface="Arial" panose="020B0604020202020204" pitchFamily="34" charset="0"/>
              </a:rPr>
              <a:t>design </a:t>
            </a:r>
            <a:r>
              <a:rPr lang="en-US" sz="2800" dirty="0">
                <a:latin typeface="Arial" panose="020B0604020202020204" pitchFamily="34" charset="0"/>
                <a:cs typeface="Arial" panose="020B0604020202020204" pitchFamily="34" charset="0"/>
              </a:rPr>
              <a:t>may also explain why </a:t>
            </a:r>
            <a:r>
              <a:rPr lang="en-US" sz="2800" dirty="0" smtClean="0">
                <a:latin typeface="Arial" panose="020B0604020202020204" pitchFamily="34" charset="0"/>
                <a:cs typeface="Arial" panose="020B0604020202020204" pitchFamily="34" charset="0"/>
              </a:rPr>
              <a:t>female </a:t>
            </a:r>
            <a:r>
              <a:rPr lang="en-US" sz="2800" dirty="0">
                <a:latin typeface="Arial" panose="020B0604020202020204" pitchFamily="34" charset="0"/>
                <a:cs typeface="Arial" panose="020B0604020202020204" pitchFamily="34" charset="0"/>
              </a:rPr>
              <a:t>drivers are less likely to be </a:t>
            </a:r>
            <a:r>
              <a:rPr lang="en-US" sz="2800" dirty="0" smtClean="0">
                <a:latin typeface="Arial" panose="020B0604020202020204" pitchFamily="34" charset="0"/>
                <a:cs typeface="Arial" panose="020B0604020202020204" pitchFamily="34" charset="0"/>
              </a:rPr>
              <a:t>hit </a:t>
            </a:r>
            <a:r>
              <a:rPr lang="en-US" sz="2800" dirty="0">
                <a:latin typeface="Arial" panose="020B0604020202020204" pitchFamily="34" charset="0"/>
                <a:cs typeface="Arial" panose="020B0604020202020204" pitchFamily="34" charset="0"/>
              </a:rPr>
              <a:t>from the side at an intersection </a:t>
            </a:r>
            <a:r>
              <a:rPr lang="en-US" sz="2800" dirty="0" smtClean="0">
                <a:latin typeface="Arial" panose="020B0604020202020204" pitchFamily="34" charset="0"/>
                <a:cs typeface="Arial" panose="020B0604020202020204" pitchFamily="34" charset="0"/>
              </a:rPr>
              <a:t>when </a:t>
            </a:r>
            <a:r>
              <a:rPr lang="en-US" sz="2800" dirty="0">
                <a:latin typeface="Arial" panose="020B0604020202020204" pitchFamily="34" charset="0"/>
                <a:cs typeface="Arial" panose="020B0604020202020204" pitchFamily="34" charset="0"/>
              </a:rPr>
              <a:t>compared to male drivers.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550168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34</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47800"/>
            <a:ext cx="6301257" cy="4648200"/>
          </a:xfrm>
          <a:prstGeom prst="rect">
            <a:avLst/>
          </a:prstGeom>
        </p:spPr>
      </p:pic>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12179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35</a:t>
            </a:fld>
            <a:endParaRPr lang="en-US">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62" y="1981200"/>
            <a:ext cx="8167838" cy="2590800"/>
          </a:xfrm>
          <a:prstGeom prst="rect">
            <a:avLst/>
          </a:prstGeom>
        </p:spPr>
      </p:pic>
      <p:sp>
        <p:nvSpPr>
          <p:cNvPr id="6" name="TextBox 5"/>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60996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36</a:t>
            </a:fld>
            <a:endParaRPr lang="en-US">
              <a:solidFill>
                <a:prstClr val="black">
                  <a:tint val="75000"/>
                </a:prstClr>
              </a:solidFill>
            </a:endParaRPr>
          </a:p>
        </p:txBody>
      </p:sp>
      <p:sp>
        <p:nvSpPr>
          <p:cNvPr id="4" name="TextBox 3"/>
          <p:cNvSpPr txBox="1"/>
          <p:nvPr/>
        </p:nvSpPr>
        <p:spPr>
          <a:xfrm>
            <a:off x="609600" y="1247259"/>
            <a:ext cx="8001000" cy="5109091"/>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Talking can stress men, De-stress women.</a:t>
            </a:r>
          </a:p>
          <a:p>
            <a:endParaRPr lang="en-US" sz="16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For </a:t>
            </a:r>
            <a:r>
              <a:rPr lang="en-US" sz="2400" dirty="0">
                <a:latin typeface="Arial" panose="020B0604020202020204" pitchFamily="34" charset="0"/>
                <a:cs typeface="Arial" panose="020B0604020202020204" pitchFamily="34" charset="0"/>
              </a:rPr>
              <a:t>women, talking through hurtful experiences can be very helpful and physically comforting because of the release of oxytocin. Because of the way the female brain works (with the release of </a:t>
            </a:r>
            <a:r>
              <a:rPr lang="en-US" sz="2400" dirty="0" smtClean="0">
                <a:latin typeface="Arial" panose="020B0604020202020204" pitchFamily="34" charset="0"/>
                <a:cs typeface="Arial" panose="020B0604020202020204" pitchFamily="34" charset="0"/>
              </a:rPr>
              <a:t>oxytocin</a:t>
            </a:r>
            <a:r>
              <a:rPr lang="en-US" sz="2400" dirty="0">
                <a:latin typeface="Arial" panose="020B0604020202020204" pitchFamily="34" charset="0"/>
                <a:cs typeface="Arial" panose="020B0604020202020204" pitchFamily="34" charset="0"/>
              </a:rPr>
              <a:t>), talking through emotional issues has a calming effect.  </a:t>
            </a:r>
          </a:p>
          <a:p>
            <a:endParaRPr lang="en-US" sz="16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opposite is true for most men. Such discussions of emotional experiences can create anxiety and distress. Women probably feel soothed by talking through problems. However, for men, it can feel like torture. That's why men sometimes tune out, i.e. stonewall. It's a desperate </a:t>
            </a:r>
            <a:r>
              <a:rPr lang="en-US" sz="2400" dirty="0" smtClean="0">
                <a:latin typeface="Arial" panose="020B0604020202020204" pitchFamily="34" charset="0"/>
                <a:cs typeface="Arial" panose="020B0604020202020204" pitchFamily="34" charset="0"/>
              </a:rPr>
              <a:t>act </a:t>
            </a:r>
            <a:r>
              <a:rPr lang="en-US" sz="2400" dirty="0">
                <a:latin typeface="Arial" panose="020B0604020202020204" pitchFamily="34" charset="0"/>
                <a:cs typeface="Arial" panose="020B0604020202020204" pitchFamily="34" charset="0"/>
              </a:rPr>
              <a:t>of self-defense for them. </a:t>
            </a:r>
          </a:p>
        </p:txBody>
      </p:sp>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843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37</a:t>
            </a:fld>
            <a:endParaRPr lang="en-US">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752600"/>
            <a:ext cx="7071360" cy="3867150"/>
          </a:xfrm>
          <a:prstGeom prst="rect">
            <a:avLst/>
          </a:prstGeom>
        </p:spPr>
      </p:pic>
      <p:sp>
        <p:nvSpPr>
          <p:cNvPr id="6" name="TextBox 5"/>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12357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38</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447800"/>
            <a:ext cx="5702785" cy="4429125"/>
          </a:xfrm>
          <a:prstGeom prst="rect">
            <a:avLst/>
          </a:prstGeom>
        </p:spPr>
      </p:pic>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38779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39</a:t>
            </a:fld>
            <a:endParaRPr lang="en-US">
              <a:solidFill>
                <a:prstClr val="black">
                  <a:tint val="75000"/>
                </a:prstClr>
              </a:solidFill>
            </a:endParaRPr>
          </a:p>
        </p:txBody>
      </p:sp>
      <p:sp>
        <p:nvSpPr>
          <p:cNvPr id="5" name="TextBox 4"/>
          <p:cNvSpPr txBox="1"/>
          <p:nvPr/>
        </p:nvSpPr>
        <p:spPr>
          <a:xfrm>
            <a:off x="685800" y="1143000"/>
            <a:ext cx="8001000" cy="4678204"/>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Differences in Hearing</a:t>
            </a:r>
          </a:p>
          <a:p>
            <a:endParaRPr lang="en-US" sz="16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Scientists </a:t>
            </a:r>
            <a:r>
              <a:rPr lang="en-US" sz="2400" dirty="0">
                <a:latin typeface="Arial" panose="020B0604020202020204" pitchFamily="34" charset="0"/>
                <a:cs typeface="Arial" panose="020B0604020202020204" pitchFamily="34" charset="0"/>
              </a:rPr>
              <a:t>who do this work have found that young girls can hear much softer sounds than those audible to young boys. Girls have a sense of hearing that is two to four times better than boys (depending on the frequency tested). </a:t>
            </a:r>
          </a:p>
          <a:p>
            <a:endParaRPr lang="en-US" sz="1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Men listen with </a:t>
            </a:r>
            <a:r>
              <a:rPr lang="en-US" sz="2400" dirty="0" smtClean="0">
                <a:latin typeface="Arial" panose="020B0604020202020204" pitchFamily="34" charset="0"/>
                <a:cs typeface="Arial" panose="020B0604020202020204" pitchFamily="34" charset="0"/>
              </a:rPr>
              <a:t>primarily one place in </a:t>
            </a:r>
            <a:r>
              <a:rPr lang="en-US" sz="2400" dirty="0">
                <a:latin typeface="Arial" panose="020B0604020202020204" pitchFamily="34" charset="0"/>
                <a:cs typeface="Arial" panose="020B0604020202020204" pitchFamily="34" charset="0"/>
              </a:rPr>
              <a:t>the left side of their brain, but women have 7 separate places for listening and can potentially process 7 conversations at a time. They also have a larger corpus callosum connected the brain halves.</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11667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4</a:t>
            </a:fld>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00200"/>
            <a:ext cx="7297295" cy="4451350"/>
          </a:xfrm>
          <a:prstGeom prst="rect">
            <a:avLst/>
          </a:prstGeom>
        </p:spPr>
      </p:pic>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02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40</a:t>
            </a:fld>
            <a:endParaRPr lang="en-US">
              <a:solidFill>
                <a:prstClr val="black">
                  <a:tint val="75000"/>
                </a:prstClr>
              </a:solidFill>
            </a:endParaRPr>
          </a:p>
        </p:txBody>
      </p:sp>
      <p:sp>
        <p:nvSpPr>
          <p:cNvPr id="5" name="TextBox 4"/>
          <p:cNvSpPr txBox="1"/>
          <p:nvPr/>
        </p:nvSpPr>
        <p:spPr>
          <a:xfrm>
            <a:off x="762000" y="1160750"/>
            <a:ext cx="7772400" cy="4924425"/>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Skin sensitivity</a:t>
            </a:r>
          </a:p>
          <a:p>
            <a:endParaRPr lang="en-US"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In childhood and adulthood, tests that measure the skin sensitivity of males and females produce </a:t>
            </a:r>
            <a:r>
              <a:rPr lang="en-US" sz="3200" dirty="0" smtClean="0">
                <a:latin typeface="Arial" panose="020B0604020202020204" pitchFamily="34" charset="0"/>
                <a:cs typeface="Arial" panose="020B0604020202020204" pitchFamily="34" charset="0"/>
              </a:rPr>
              <a:t>differences </a:t>
            </a:r>
            <a:r>
              <a:rPr lang="en-US" sz="3200" dirty="0">
                <a:latin typeface="Arial" panose="020B0604020202020204" pitchFamily="34" charset="0"/>
                <a:cs typeface="Arial" panose="020B0604020202020204" pitchFamily="34" charset="0"/>
              </a:rPr>
              <a:t>so striking that sometimes male and female scores do not even overlap. </a:t>
            </a:r>
            <a:endParaRPr lang="en-US" sz="32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In fact, the most sensitive boys seem to feel less than the least sensitive girls</a:t>
            </a:r>
            <a:r>
              <a:rPr lang="en-US" sz="32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77104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41</a:t>
            </a:fld>
            <a:endParaRPr lang="en-US">
              <a:solidFill>
                <a:prstClr val="black">
                  <a:tint val="75000"/>
                </a:prstClr>
              </a:solidFill>
            </a:endParaRPr>
          </a:p>
        </p:txBody>
      </p:sp>
      <p:sp>
        <p:nvSpPr>
          <p:cNvPr id="5" name="TextBox 4"/>
          <p:cNvSpPr txBox="1"/>
          <p:nvPr/>
        </p:nvSpPr>
        <p:spPr>
          <a:xfrm>
            <a:off x="685800" y="1068172"/>
            <a:ext cx="7772400" cy="5786199"/>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Skin </a:t>
            </a:r>
            <a:r>
              <a:rPr lang="en-US" sz="3200" b="1" dirty="0" smtClean="0">
                <a:latin typeface="Arial" panose="020B0604020202020204" pitchFamily="34" charset="0"/>
                <a:cs typeface="Arial" panose="020B0604020202020204" pitchFamily="34" charset="0"/>
              </a:rPr>
              <a:t>sensitivity and pain</a:t>
            </a:r>
            <a:endParaRPr lang="en-US" sz="32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British researchers have found that women, when compared to men, feel more pain in more parts of the body more often and for a longer duration. </a:t>
            </a:r>
            <a:endParaRPr lang="en-US" sz="3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An </a:t>
            </a:r>
            <a:r>
              <a:rPr lang="en-US" sz="3200" dirty="0">
                <a:latin typeface="Arial" panose="020B0604020202020204" pitchFamily="34" charset="0"/>
                <a:cs typeface="Arial" panose="020B0604020202020204" pitchFamily="34" charset="0"/>
              </a:rPr>
              <a:t>adult woman's skin is at least ten times more sensitive to touch and pressure than a man's, and contrary to popular belief, a woman's tolerance to pain is also lower.</a:t>
            </a:r>
            <a:endParaRPr lang="en-US" sz="3200" dirty="0">
              <a:latin typeface="Arial" panose="020B0604020202020204" pitchFamily="34" charset="0"/>
              <a:cs typeface="Arial" panose="020B0604020202020204" pitchFamily="34" charset="0"/>
            </a:endParaRPr>
          </a:p>
        </p:txBody>
      </p:sp>
      <p:sp>
        <p:nvSpPr>
          <p:cNvPr id="6" name="TextBox 5"/>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26415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42</a:t>
            </a:fld>
            <a:endParaRPr lang="en-US">
              <a:solidFill>
                <a:prstClr val="black">
                  <a:tint val="75000"/>
                </a:prstClr>
              </a:solidFill>
            </a:endParaRPr>
          </a:p>
        </p:txBody>
      </p:sp>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109475"/>
            <a:ext cx="4100512" cy="5414923"/>
          </a:xfrm>
          <a:prstGeom prst="rect">
            <a:avLst/>
          </a:prstGeom>
        </p:spPr>
      </p:pic>
    </p:spTree>
    <p:extLst>
      <p:ext uri="{BB962C8B-B14F-4D97-AF65-F5344CB8AC3E}">
        <p14:creationId xmlns:p14="http://schemas.microsoft.com/office/powerpoint/2010/main" val="60793566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43</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653" y="1216959"/>
            <a:ext cx="5842347" cy="5139391"/>
          </a:xfrm>
          <a:prstGeom prst="rect">
            <a:avLst/>
          </a:prstGeom>
        </p:spPr>
      </p:pic>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71651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44</a:t>
            </a:fld>
            <a:endParaRPr lang="en-US">
              <a:solidFill>
                <a:prstClr val="black">
                  <a:tint val="75000"/>
                </a:prstClr>
              </a:solidFill>
            </a:endParaRPr>
          </a:p>
        </p:txBody>
      </p:sp>
      <p:sp>
        <p:nvSpPr>
          <p:cNvPr id="5" name="TextBox 4"/>
          <p:cNvSpPr txBox="1"/>
          <p:nvPr/>
        </p:nvSpPr>
        <p:spPr>
          <a:xfrm>
            <a:off x="914400" y="1295400"/>
            <a:ext cx="7786914" cy="387798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Smell</a:t>
            </a:r>
          </a:p>
          <a:p>
            <a:endParaRPr lang="en-US"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With repeated exposure to a variety of smells, the women quickly got better and better at detecting odors. This increased sensitivity was five orders of magnitude greater for these women than for the men who were tested. The guys just couldn't detect the odors, even with practice. </a:t>
            </a:r>
          </a:p>
        </p:txBody>
      </p:sp>
      <p:sp>
        <p:nvSpPr>
          <p:cNvPr id="6" name="TextBox 5"/>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88212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73" y="304800"/>
            <a:ext cx="2468627" cy="2062103"/>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45</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04800"/>
            <a:ext cx="4829694" cy="6324600"/>
          </a:xfrm>
          <a:prstGeom prst="rect">
            <a:avLst/>
          </a:prstGeom>
        </p:spPr>
      </p:pic>
    </p:spTree>
    <p:extLst>
      <p:ext uri="{BB962C8B-B14F-4D97-AF65-F5344CB8AC3E}">
        <p14:creationId xmlns:p14="http://schemas.microsoft.com/office/powerpoint/2010/main" val="190826969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73" y="304800"/>
            <a:ext cx="2621027" cy="2062103"/>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46</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36430"/>
            <a:ext cx="5105401" cy="6491282"/>
          </a:xfrm>
          <a:prstGeom prst="rect">
            <a:avLst/>
          </a:prstGeom>
        </p:spPr>
      </p:pic>
    </p:spTree>
    <p:extLst>
      <p:ext uri="{BB962C8B-B14F-4D97-AF65-F5344CB8AC3E}">
        <p14:creationId xmlns:p14="http://schemas.microsoft.com/office/powerpoint/2010/main" val="60771742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50773" y="304800"/>
            <a:ext cx="8031227" cy="584775"/>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47</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252537"/>
            <a:ext cx="5840572" cy="5148263"/>
          </a:xfrm>
          <a:prstGeom prst="rect">
            <a:avLst/>
          </a:prstGeom>
        </p:spPr>
      </p:pic>
    </p:spTree>
    <p:extLst>
      <p:ext uri="{BB962C8B-B14F-4D97-AF65-F5344CB8AC3E}">
        <p14:creationId xmlns:p14="http://schemas.microsoft.com/office/powerpoint/2010/main" val="47396194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8600" y="304800"/>
            <a:ext cx="2362200" cy="1815882"/>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Differences Between Men and Women</a:t>
            </a:r>
            <a:endParaRPr lang="en-US" sz="2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48</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0" y="304800"/>
            <a:ext cx="6203950" cy="6203950"/>
          </a:xfrm>
          <a:prstGeom prst="rect">
            <a:avLst/>
          </a:prstGeom>
        </p:spPr>
      </p:pic>
    </p:spTree>
    <p:extLst>
      <p:ext uri="{BB962C8B-B14F-4D97-AF65-F5344CB8AC3E}">
        <p14:creationId xmlns:p14="http://schemas.microsoft.com/office/powerpoint/2010/main" val="19406991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73" y="304800"/>
            <a:ext cx="6671955" cy="523220"/>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Differences Between Men and Women</a:t>
            </a:r>
            <a:endParaRPr lang="en-US" sz="2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49</a:t>
            </a:fld>
            <a:endParaRPr lang="en-US">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963831"/>
            <a:ext cx="5257800" cy="5794096"/>
          </a:xfrm>
          <a:prstGeom prst="rect">
            <a:avLst/>
          </a:prstGeom>
        </p:spPr>
      </p:pic>
    </p:spTree>
    <p:extLst>
      <p:ext uri="{BB962C8B-B14F-4D97-AF65-F5344CB8AC3E}">
        <p14:creationId xmlns:p14="http://schemas.microsoft.com/office/powerpoint/2010/main" val="273405792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73" y="304800"/>
            <a:ext cx="2544827" cy="2062103"/>
          </a:xfrm>
          <a:prstGeom prst="rect">
            <a:avLst/>
          </a:prstGeom>
          <a:noFill/>
        </p:spPr>
        <p:txBody>
          <a:bodyPr wrap="squar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5</a:t>
            </a:fld>
            <a:endParaRPr lang="en-US">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04800"/>
            <a:ext cx="4010025" cy="6181725"/>
          </a:xfrm>
          <a:prstGeom prst="rect">
            <a:avLst/>
          </a:prstGeom>
        </p:spPr>
      </p:pic>
    </p:spTree>
    <p:extLst>
      <p:ext uri="{BB962C8B-B14F-4D97-AF65-F5344CB8AC3E}">
        <p14:creationId xmlns:p14="http://schemas.microsoft.com/office/powerpoint/2010/main" val="52999578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73" y="304800"/>
            <a:ext cx="8031227"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Differences Between Men and Women</a:t>
            </a:r>
            <a:endParaRPr lang="en-US" sz="2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50</a:t>
            </a:fld>
            <a:endParaRPr lang="en-US">
              <a:solidFill>
                <a:prstClr val="black">
                  <a:tint val="75000"/>
                </a:prst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24000"/>
            <a:ext cx="6778235" cy="3124199"/>
          </a:xfrm>
          <a:prstGeom prst="rect">
            <a:avLst/>
          </a:prstGeom>
        </p:spPr>
      </p:pic>
    </p:spTree>
    <p:extLst>
      <p:ext uri="{BB962C8B-B14F-4D97-AF65-F5344CB8AC3E}">
        <p14:creationId xmlns:p14="http://schemas.microsoft.com/office/powerpoint/2010/main" val="124455184"/>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73" y="304800"/>
            <a:ext cx="2392427" cy="1815882"/>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Differences Between Men and Women</a:t>
            </a:r>
            <a:endParaRPr lang="en-US" sz="2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51</a:t>
            </a:fld>
            <a:endParaRPr lang="en-US">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04800"/>
            <a:ext cx="4114800" cy="5719572"/>
          </a:xfrm>
          <a:prstGeom prst="rect">
            <a:avLst/>
          </a:prstGeom>
        </p:spPr>
      </p:pic>
    </p:spTree>
    <p:extLst>
      <p:ext uri="{BB962C8B-B14F-4D97-AF65-F5344CB8AC3E}">
        <p14:creationId xmlns:p14="http://schemas.microsoft.com/office/powerpoint/2010/main" val="313709715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73" y="304800"/>
            <a:ext cx="8031227"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Differences Between Men and Women</a:t>
            </a:r>
            <a:endParaRPr lang="en-US" sz="2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52</a:t>
            </a:fld>
            <a:endParaRPr lang="en-US">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084262"/>
            <a:ext cx="5786438" cy="5272088"/>
          </a:xfrm>
          <a:prstGeom prst="rect">
            <a:avLst/>
          </a:prstGeom>
        </p:spPr>
      </p:pic>
    </p:spTree>
    <p:extLst>
      <p:ext uri="{BB962C8B-B14F-4D97-AF65-F5344CB8AC3E}">
        <p14:creationId xmlns:p14="http://schemas.microsoft.com/office/powerpoint/2010/main" val="1370553910"/>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73" y="304800"/>
            <a:ext cx="2468627" cy="1384995"/>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Differences Between Men and Women</a:t>
            </a:r>
            <a:endParaRPr lang="en-US" sz="2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53</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93914"/>
            <a:ext cx="4953000" cy="6355811"/>
          </a:xfrm>
          <a:prstGeom prst="rect">
            <a:avLst/>
          </a:prstGeom>
        </p:spPr>
      </p:pic>
    </p:spTree>
    <p:extLst>
      <p:ext uri="{BB962C8B-B14F-4D97-AF65-F5344CB8AC3E}">
        <p14:creationId xmlns:p14="http://schemas.microsoft.com/office/powerpoint/2010/main" val="32881228"/>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ED3CB9-049B-4F4F-82D1-8A95299C975C}" type="slidenum">
              <a:rPr lang="en-US" smtClean="0">
                <a:solidFill>
                  <a:prstClr val="black">
                    <a:tint val="75000"/>
                  </a:prstClr>
                </a:solidFill>
              </a:rPr>
              <a:pPr/>
              <a:t>54</a:t>
            </a:fld>
            <a:endParaRPr lang="en-US">
              <a:solidFill>
                <a:prstClr val="black">
                  <a:tint val="75000"/>
                </a:prstClr>
              </a:solidFill>
            </a:endParaRPr>
          </a:p>
        </p:txBody>
      </p:sp>
      <p:sp>
        <p:nvSpPr>
          <p:cNvPr id="3" name="TextBox 2"/>
          <p:cNvSpPr txBox="1"/>
          <p:nvPr/>
        </p:nvSpPr>
        <p:spPr>
          <a:xfrm>
            <a:off x="1295400" y="1447800"/>
            <a:ext cx="6400800" cy="3046988"/>
          </a:xfrm>
          <a:prstGeom prst="rect">
            <a:avLst/>
          </a:prstGeom>
          <a:noFill/>
        </p:spPr>
        <p:txBody>
          <a:bodyPr wrap="square" rtlCol="0">
            <a:spAutoFit/>
          </a:bodyPr>
          <a:lstStyle/>
          <a:p>
            <a:pPr algn="ctr"/>
            <a:r>
              <a:rPr lang="en-US" sz="9600" dirty="0" smtClean="0">
                <a:latin typeface="Brush Script MT" panose="03060802040406070304" pitchFamily="66" charset="0"/>
              </a:rPr>
              <a:t>Thank you </a:t>
            </a:r>
          </a:p>
          <a:p>
            <a:pPr algn="ctr"/>
            <a:r>
              <a:rPr lang="en-US" sz="9600" dirty="0" smtClean="0">
                <a:latin typeface="Brush Script MT" panose="03060802040406070304" pitchFamily="66" charset="0"/>
              </a:rPr>
              <a:t>  very much.</a:t>
            </a:r>
            <a:endParaRPr lang="en-US" sz="9600" dirty="0">
              <a:latin typeface="Brush Script MT" panose="03060802040406070304" pitchFamily="66" charset="0"/>
            </a:endParaRPr>
          </a:p>
        </p:txBody>
      </p:sp>
    </p:spTree>
    <p:extLst>
      <p:ext uri="{BB962C8B-B14F-4D97-AF65-F5344CB8AC3E}">
        <p14:creationId xmlns:p14="http://schemas.microsoft.com/office/powerpoint/2010/main" val="2553724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6</a:t>
            </a:fld>
            <a:endParaRPr lang="en-US">
              <a:solidFill>
                <a:prstClr val="black">
                  <a:tint val="75000"/>
                </a:prstClr>
              </a:solidFill>
            </a:endParaRPr>
          </a:p>
        </p:txBody>
      </p:sp>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447800"/>
            <a:ext cx="5248275" cy="4487162"/>
          </a:xfrm>
          <a:prstGeom prst="rect">
            <a:avLst/>
          </a:prstGeom>
        </p:spPr>
      </p:pic>
    </p:spTree>
    <p:extLst>
      <p:ext uri="{BB962C8B-B14F-4D97-AF65-F5344CB8AC3E}">
        <p14:creationId xmlns:p14="http://schemas.microsoft.com/office/powerpoint/2010/main" val="233181069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Oval 3"/>
          <p:cNvSpPr>
            <a:spLocks noChangeArrowheads="1"/>
          </p:cNvSpPr>
          <p:nvPr/>
        </p:nvSpPr>
        <p:spPr bwMode="auto">
          <a:xfrm>
            <a:off x="1524000" y="1676400"/>
            <a:ext cx="1143000" cy="762000"/>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8" name="Rectangle 4"/>
          <p:cNvSpPr>
            <a:spLocks noGrp="1" noChangeArrowheads="1"/>
          </p:cNvSpPr>
          <p:nvPr>
            <p:ph type="ctrTitle"/>
          </p:nvPr>
        </p:nvSpPr>
        <p:spPr>
          <a:xfrm>
            <a:off x="0" y="242295"/>
            <a:ext cx="4419600" cy="533400"/>
          </a:xfrm>
        </p:spPr>
        <p:txBody>
          <a:bodyPr>
            <a:normAutofit/>
          </a:bodyPr>
          <a:lstStyle/>
          <a:p>
            <a:r>
              <a:rPr lang="en-US" sz="2400" b="1" u="sng" dirty="0">
                <a:latin typeface="Arial" panose="020B0604020202020204" pitchFamily="34" charset="0"/>
                <a:cs typeface="Arial" panose="020B0604020202020204" pitchFamily="34" charset="0"/>
              </a:rPr>
              <a:t>New Scientific Research:</a:t>
            </a:r>
          </a:p>
        </p:txBody>
      </p:sp>
      <p:sp>
        <p:nvSpPr>
          <p:cNvPr id="67589" name="Rectangle 5"/>
          <p:cNvSpPr>
            <a:spLocks noGrp="1" noChangeArrowheads="1"/>
          </p:cNvSpPr>
          <p:nvPr>
            <p:ph type="subTitle" idx="1"/>
          </p:nvPr>
        </p:nvSpPr>
        <p:spPr>
          <a:xfrm>
            <a:off x="4533900" y="297149"/>
            <a:ext cx="4267200" cy="838200"/>
          </a:xfrm>
        </p:spPr>
        <p:txBody>
          <a:bodyPr/>
          <a:lstStyle/>
          <a:p>
            <a:pPr algn="l">
              <a:lnSpc>
                <a:spcPct val="90000"/>
              </a:lnSpc>
            </a:pPr>
            <a:r>
              <a:rPr lang="en-US" sz="2000" dirty="0"/>
              <a:t>Taken from Dr. John Gray, </a:t>
            </a:r>
          </a:p>
          <a:p>
            <a:pPr algn="l">
              <a:lnSpc>
                <a:spcPct val="90000"/>
              </a:lnSpc>
            </a:pPr>
            <a:r>
              <a:rPr lang="en-US" sz="1400" dirty="0"/>
              <a:t>Counselor, Author of </a:t>
            </a:r>
            <a:r>
              <a:rPr lang="en-US" sz="1400" b="1" i="1" dirty="0"/>
              <a:t>Men Are From Mars, Women Are From Venus</a:t>
            </a:r>
          </a:p>
        </p:txBody>
      </p:sp>
      <p:sp>
        <p:nvSpPr>
          <p:cNvPr id="67590" name="Rectangle 6"/>
          <p:cNvSpPr>
            <a:spLocks noChangeArrowheads="1"/>
          </p:cNvSpPr>
          <p:nvPr/>
        </p:nvSpPr>
        <p:spPr bwMode="auto">
          <a:xfrm>
            <a:off x="304800" y="1219200"/>
            <a:ext cx="822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2000" b="1"/>
              <a:t>Hormones:</a:t>
            </a:r>
            <a:r>
              <a:rPr kumimoji="0" lang="en-US" sz="1600" b="1"/>
              <a:t> </a:t>
            </a:r>
            <a:r>
              <a:rPr kumimoji="0" lang="en-US" sz="1400" b="1"/>
              <a:t>Husbands and wives bodies are governed by completely different hormones.</a:t>
            </a:r>
          </a:p>
        </p:txBody>
      </p:sp>
      <p:sp>
        <p:nvSpPr>
          <p:cNvPr id="67591" name="Text Box 7"/>
          <p:cNvSpPr txBox="1">
            <a:spLocks noChangeArrowheads="1"/>
          </p:cNvSpPr>
          <p:nvPr/>
        </p:nvSpPr>
        <p:spPr bwMode="auto">
          <a:xfrm>
            <a:off x="1638300" y="18796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t>Husband</a:t>
            </a:r>
          </a:p>
        </p:txBody>
      </p:sp>
      <p:sp>
        <p:nvSpPr>
          <p:cNvPr id="67593" name="Rectangle 9"/>
          <p:cNvSpPr>
            <a:spLocks noChangeArrowheads="1"/>
          </p:cNvSpPr>
          <p:nvPr/>
        </p:nvSpPr>
        <p:spPr bwMode="auto">
          <a:xfrm>
            <a:off x="3200400" y="1790700"/>
            <a:ext cx="487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600" b="1" dirty="0">
                <a:solidFill>
                  <a:srgbClr val="FF6600"/>
                </a:solidFill>
              </a:rPr>
              <a:t>Primary Neurotransmitters/Neuromodulators</a:t>
            </a:r>
            <a:endParaRPr kumimoji="0" lang="en-US" sz="1400" b="1" dirty="0">
              <a:solidFill>
                <a:srgbClr val="FF6600"/>
              </a:solidFill>
            </a:endParaRPr>
          </a:p>
        </p:txBody>
      </p:sp>
      <p:sp>
        <p:nvSpPr>
          <p:cNvPr id="67594" name="Rectangle 10"/>
          <p:cNvSpPr>
            <a:spLocks noChangeArrowheads="1"/>
          </p:cNvSpPr>
          <p:nvPr/>
        </p:nvSpPr>
        <p:spPr bwMode="auto">
          <a:xfrm>
            <a:off x="342900" y="25654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600" b="1" u="sng" dirty="0">
                <a:solidFill>
                  <a:srgbClr val="3333CC"/>
                </a:solidFill>
              </a:rPr>
              <a:t>Testosterone:</a:t>
            </a:r>
            <a:endParaRPr kumimoji="0" lang="en-US" sz="1400" b="1" u="sng" dirty="0">
              <a:solidFill>
                <a:srgbClr val="3333CC"/>
              </a:solidFill>
            </a:endParaRPr>
          </a:p>
        </p:txBody>
      </p:sp>
      <p:sp>
        <p:nvSpPr>
          <p:cNvPr id="67596" name="Rectangle 12"/>
          <p:cNvSpPr>
            <a:spLocks noChangeArrowheads="1"/>
          </p:cNvSpPr>
          <p:nvPr/>
        </p:nvSpPr>
        <p:spPr bwMode="auto">
          <a:xfrm>
            <a:off x="381000" y="42164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600" b="1" u="sng" dirty="0">
                <a:solidFill>
                  <a:srgbClr val="3333CC"/>
                </a:solidFill>
              </a:rPr>
              <a:t>Dopamine:</a:t>
            </a:r>
            <a:endParaRPr kumimoji="0" lang="en-US" sz="1400" b="1" u="sng" dirty="0">
              <a:solidFill>
                <a:srgbClr val="3333CC"/>
              </a:solidFill>
            </a:endParaRPr>
          </a:p>
        </p:txBody>
      </p:sp>
      <p:sp>
        <p:nvSpPr>
          <p:cNvPr id="67598" name="Rectangle 14"/>
          <p:cNvSpPr>
            <a:spLocks noChangeArrowheads="1"/>
          </p:cNvSpPr>
          <p:nvPr/>
        </p:nvSpPr>
        <p:spPr bwMode="auto">
          <a:xfrm>
            <a:off x="533400" y="29083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200" b="1" dirty="0">
                <a:solidFill>
                  <a:schemeClr val="hlink"/>
                </a:solidFill>
              </a:rPr>
              <a:t>Achievements and accomplishments.</a:t>
            </a:r>
          </a:p>
          <a:p>
            <a:pPr algn="l">
              <a:lnSpc>
                <a:spcPct val="80000"/>
              </a:lnSpc>
            </a:pPr>
            <a:r>
              <a:rPr kumimoji="0" lang="en-US" sz="1200" b="1" dirty="0">
                <a:solidFill>
                  <a:schemeClr val="hlink"/>
                </a:solidFill>
              </a:rPr>
              <a:t>Flexible. Friendly</a:t>
            </a:r>
          </a:p>
          <a:p>
            <a:pPr algn="l">
              <a:lnSpc>
                <a:spcPct val="80000"/>
              </a:lnSpc>
            </a:pPr>
            <a:r>
              <a:rPr kumimoji="0" lang="en-US" sz="1200" b="1" dirty="0">
                <a:solidFill>
                  <a:schemeClr val="hlink"/>
                </a:solidFill>
              </a:rPr>
              <a:t>Motivation. Desire.</a:t>
            </a:r>
          </a:p>
          <a:p>
            <a:pPr algn="l">
              <a:lnSpc>
                <a:spcPct val="80000"/>
              </a:lnSpc>
            </a:pPr>
            <a:r>
              <a:rPr kumimoji="0" lang="en-US" sz="1200" b="1" dirty="0">
                <a:solidFill>
                  <a:schemeClr val="hlink"/>
                </a:solidFill>
              </a:rPr>
              <a:t>Wants to “save the day”.</a:t>
            </a:r>
          </a:p>
          <a:p>
            <a:pPr algn="l">
              <a:lnSpc>
                <a:spcPct val="80000"/>
              </a:lnSpc>
            </a:pPr>
            <a:r>
              <a:rPr kumimoji="0" lang="en-US" sz="1200" b="1" dirty="0">
                <a:solidFill>
                  <a:schemeClr val="hlink"/>
                </a:solidFill>
              </a:rPr>
              <a:t>Wants to solve problems, fix things.</a:t>
            </a:r>
          </a:p>
          <a:p>
            <a:pPr algn="l">
              <a:lnSpc>
                <a:spcPct val="80000"/>
              </a:lnSpc>
            </a:pPr>
            <a:r>
              <a:rPr kumimoji="0" lang="en-US" sz="1200" b="1" dirty="0">
                <a:solidFill>
                  <a:schemeClr val="hlink"/>
                </a:solidFill>
              </a:rPr>
              <a:t>Engaged in life.</a:t>
            </a:r>
          </a:p>
        </p:txBody>
      </p:sp>
      <p:sp>
        <p:nvSpPr>
          <p:cNvPr id="67600" name="Rectangle 16"/>
          <p:cNvSpPr>
            <a:spLocks noChangeArrowheads="1"/>
          </p:cNvSpPr>
          <p:nvPr/>
        </p:nvSpPr>
        <p:spPr bwMode="auto">
          <a:xfrm>
            <a:off x="533400" y="45339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200" b="1" dirty="0">
                <a:solidFill>
                  <a:schemeClr val="hlink"/>
                </a:solidFill>
              </a:rPr>
              <a:t>New and different.</a:t>
            </a:r>
          </a:p>
          <a:p>
            <a:pPr algn="l">
              <a:lnSpc>
                <a:spcPct val="80000"/>
              </a:lnSpc>
            </a:pPr>
            <a:r>
              <a:rPr kumimoji="0" lang="en-US" sz="1200" b="1" dirty="0">
                <a:solidFill>
                  <a:schemeClr val="hlink"/>
                </a:solidFill>
              </a:rPr>
              <a:t>Excitement</a:t>
            </a:r>
          </a:p>
          <a:p>
            <a:pPr algn="l">
              <a:lnSpc>
                <a:spcPct val="80000"/>
              </a:lnSpc>
            </a:pPr>
            <a:r>
              <a:rPr kumimoji="0" lang="en-US" sz="1200" b="1" dirty="0">
                <a:solidFill>
                  <a:schemeClr val="hlink"/>
                </a:solidFill>
              </a:rPr>
              <a:t>Energy</a:t>
            </a:r>
          </a:p>
          <a:p>
            <a:pPr algn="l">
              <a:lnSpc>
                <a:spcPct val="80000"/>
              </a:lnSpc>
            </a:pPr>
            <a:r>
              <a:rPr kumimoji="0" lang="en-US" sz="1200" b="1" dirty="0">
                <a:solidFill>
                  <a:schemeClr val="hlink"/>
                </a:solidFill>
              </a:rPr>
              <a:t>Passion</a:t>
            </a:r>
          </a:p>
          <a:p>
            <a:pPr algn="l">
              <a:lnSpc>
                <a:spcPct val="80000"/>
              </a:lnSpc>
            </a:pPr>
            <a:r>
              <a:rPr kumimoji="0" lang="en-US" sz="1200" b="1" dirty="0">
                <a:solidFill>
                  <a:schemeClr val="hlink"/>
                </a:solidFill>
              </a:rPr>
              <a:t>Interest, ability to gather information.</a:t>
            </a:r>
          </a:p>
          <a:p>
            <a:pPr algn="l">
              <a:lnSpc>
                <a:spcPct val="80000"/>
              </a:lnSpc>
            </a:pPr>
            <a:r>
              <a:rPr kumimoji="0" lang="en-US" sz="1200" b="1" dirty="0">
                <a:solidFill>
                  <a:schemeClr val="hlink"/>
                </a:solidFill>
              </a:rPr>
              <a:t>Stimulation</a:t>
            </a:r>
          </a:p>
          <a:p>
            <a:pPr algn="l">
              <a:lnSpc>
                <a:spcPct val="80000"/>
              </a:lnSpc>
            </a:pPr>
            <a:r>
              <a:rPr kumimoji="0" lang="en-US" sz="1200" b="1" dirty="0">
                <a:solidFill>
                  <a:schemeClr val="hlink"/>
                </a:solidFill>
              </a:rPr>
              <a:t>Motivation</a:t>
            </a:r>
          </a:p>
        </p:txBody>
      </p:sp>
      <p:sp>
        <p:nvSpPr>
          <p:cNvPr id="67602" name="Rectangle 18"/>
          <p:cNvSpPr>
            <a:spLocks noChangeArrowheads="1"/>
          </p:cNvSpPr>
          <p:nvPr/>
        </p:nvSpPr>
        <p:spPr bwMode="auto">
          <a:xfrm>
            <a:off x="457200" y="6384122"/>
            <a:ext cx="815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800" b="1" dirty="0"/>
              <a:t>Under Stress men and women lose their respective hormones quickly.</a:t>
            </a:r>
          </a:p>
        </p:txBody>
      </p:sp>
      <p:sp>
        <p:nvSpPr>
          <p:cNvPr id="67603" name="Rectangle 19"/>
          <p:cNvSpPr>
            <a:spLocks noChangeArrowheads="1"/>
          </p:cNvSpPr>
          <p:nvPr/>
        </p:nvSpPr>
        <p:spPr bwMode="auto">
          <a:xfrm>
            <a:off x="296078" y="6047878"/>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800" b="1" dirty="0"/>
              <a:t>Men have minimum 20% more dopamine and 20 to 30 or 40X the testosterone.</a:t>
            </a:r>
          </a:p>
        </p:txBody>
      </p:sp>
      <p:sp>
        <p:nvSpPr>
          <p:cNvPr id="21" name="Rectangle 10"/>
          <p:cNvSpPr>
            <a:spLocks noChangeArrowheads="1"/>
          </p:cNvSpPr>
          <p:nvPr/>
        </p:nvSpPr>
        <p:spPr bwMode="auto">
          <a:xfrm>
            <a:off x="4305300" y="2565400"/>
            <a:ext cx="327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600" b="1" u="sng" dirty="0">
                <a:solidFill>
                  <a:srgbClr val="3333CC"/>
                </a:solidFill>
              </a:rPr>
              <a:t>Testosterone is low when:</a:t>
            </a:r>
            <a:endParaRPr kumimoji="0" lang="en-US" sz="1400" b="1" u="sng" dirty="0">
              <a:solidFill>
                <a:srgbClr val="3333CC"/>
              </a:solidFill>
            </a:endParaRPr>
          </a:p>
        </p:txBody>
      </p:sp>
      <p:sp>
        <p:nvSpPr>
          <p:cNvPr id="22" name="Rectangle 14"/>
          <p:cNvSpPr>
            <a:spLocks noChangeArrowheads="1"/>
          </p:cNvSpPr>
          <p:nvPr/>
        </p:nvSpPr>
        <p:spPr bwMode="auto">
          <a:xfrm>
            <a:off x="4648200" y="28702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200" b="1" dirty="0">
                <a:solidFill>
                  <a:schemeClr val="hlink"/>
                </a:solidFill>
              </a:rPr>
              <a:t>Grumpy.</a:t>
            </a:r>
          </a:p>
          <a:p>
            <a:pPr algn="l">
              <a:lnSpc>
                <a:spcPct val="80000"/>
              </a:lnSpc>
            </a:pPr>
            <a:r>
              <a:rPr kumimoji="0" lang="en-US" sz="1200" b="1" dirty="0">
                <a:solidFill>
                  <a:schemeClr val="hlink"/>
                </a:solidFill>
              </a:rPr>
              <a:t>Irritable.</a:t>
            </a:r>
          </a:p>
          <a:p>
            <a:pPr algn="l">
              <a:lnSpc>
                <a:spcPct val="80000"/>
              </a:lnSpc>
            </a:pPr>
            <a:r>
              <a:rPr kumimoji="0" lang="en-US" sz="1200" b="1" dirty="0">
                <a:solidFill>
                  <a:schemeClr val="hlink"/>
                </a:solidFill>
              </a:rPr>
              <a:t>Inflexible.</a:t>
            </a:r>
          </a:p>
          <a:p>
            <a:pPr algn="l">
              <a:lnSpc>
                <a:spcPct val="80000"/>
              </a:lnSpc>
            </a:pPr>
            <a:r>
              <a:rPr kumimoji="0" lang="en-US" sz="1200" b="1" dirty="0">
                <a:solidFill>
                  <a:schemeClr val="hlink"/>
                </a:solidFill>
              </a:rPr>
              <a:t>Moody.</a:t>
            </a:r>
          </a:p>
          <a:p>
            <a:pPr algn="l">
              <a:lnSpc>
                <a:spcPct val="80000"/>
              </a:lnSpc>
            </a:pPr>
            <a:r>
              <a:rPr kumimoji="0" lang="en-US" sz="1200" b="1" dirty="0">
                <a:solidFill>
                  <a:schemeClr val="hlink"/>
                </a:solidFill>
              </a:rPr>
              <a:t>Depressed.</a:t>
            </a:r>
          </a:p>
        </p:txBody>
      </p:sp>
      <p:sp>
        <p:nvSpPr>
          <p:cNvPr id="23" name="Rectangle 19"/>
          <p:cNvSpPr>
            <a:spLocks noChangeArrowheads="1"/>
          </p:cNvSpPr>
          <p:nvPr/>
        </p:nvSpPr>
        <p:spPr bwMode="auto">
          <a:xfrm>
            <a:off x="5943600" y="2870200"/>
            <a:ext cx="2667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200" b="1" dirty="0">
                <a:solidFill>
                  <a:schemeClr val="hlink"/>
                </a:solidFill>
              </a:rPr>
              <a:t>Facing problems he cannot solve.</a:t>
            </a:r>
          </a:p>
          <a:p>
            <a:pPr algn="l">
              <a:lnSpc>
                <a:spcPct val="80000"/>
              </a:lnSpc>
            </a:pPr>
            <a:r>
              <a:rPr kumimoji="0" lang="en-US" sz="1200" b="1" dirty="0">
                <a:solidFill>
                  <a:schemeClr val="hlink"/>
                </a:solidFill>
              </a:rPr>
              <a:t>Hearing complaints for just 5 min.</a:t>
            </a:r>
          </a:p>
          <a:p>
            <a:pPr algn="l">
              <a:lnSpc>
                <a:spcPct val="80000"/>
              </a:lnSpc>
            </a:pPr>
            <a:r>
              <a:rPr kumimoji="0" lang="en-US" sz="1200" b="1" dirty="0">
                <a:solidFill>
                  <a:schemeClr val="hlink"/>
                </a:solidFill>
              </a:rPr>
              <a:t>Wasting time.</a:t>
            </a:r>
          </a:p>
          <a:p>
            <a:pPr algn="l">
              <a:lnSpc>
                <a:spcPct val="80000"/>
              </a:lnSpc>
            </a:pPr>
            <a:r>
              <a:rPr kumimoji="0" lang="en-US" sz="1200" b="1" dirty="0">
                <a:solidFill>
                  <a:schemeClr val="hlink"/>
                </a:solidFill>
              </a:rPr>
              <a:t>Exhausted.</a:t>
            </a:r>
          </a:p>
          <a:p>
            <a:pPr algn="l">
              <a:lnSpc>
                <a:spcPct val="80000"/>
              </a:lnSpc>
            </a:pPr>
            <a:r>
              <a:rPr kumimoji="0" lang="en-US" sz="1200" b="1" dirty="0">
                <a:solidFill>
                  <a:schemeClr val="hlink"/>
                </a:solidFill>
              </a:rPr>
              <a:t>“Fight or flight” syndrome.</a:t>
            </a:r>
          </a:p>
          <a:p>
            <a:pPr algn="l">
              <a:lnSpc>
                <a:spcPct val="80000"/>
              </a:lnSpc>
            </a:pPr>
            <a:r>
              <a:rPr kumimoji="0" lang="en-US" sz="1200" b="1" dirty="0">
                <a:solidFill>
                  <a:schemeClr val="hlink"/>
                </a:solidFill>
              </a:rPr>
              <a:t>Runs away or ignores issues.</a:t>
            </a:r>
          </a:p>
        </p:txBody>
      </p:sp>
      <p:sp>
        <p:nvSpPr>
          <p:cNvPr id="24" name="Rectangle 12"/>
          <p:cNvSpPr>
            <a:spLocks noChangeArrowheads="1"/>
          </p:cNvSpPr>
          <p:nvPr/>
        </p:nvSpPr>
        <p:spPr bwMode="auto">
          <a:xfrm>
            <a:off x="4305300" y="421640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600" b="1" u="sng" dirty="0">
                <a:solidFill>
                  <a:srgbClr val="3333CC"/>
                </a:solidFill>
              </a:rPr>
              <a:t>Dopamine is low when:</a:t>
            </a:r>
            <a:endParaRPr kumimoji="0" lang="en-US" sz="1400" b="1" u="sng" dirty="0">
              <a:solidFill>
                <a:srgbClr val="3333CC"/>
              </a:solidFill>
            </a:endParaRPr>
          </a:p>
        </p:txBody>
      </p:sp>
      <p:sp>
        <p:nvSpPr>
          <p:cNvPr id="25" name="Rectangle 16"/>
          <p:cNvSpPr>
            <a:spLocks noChangeArrowheads="1"/>
          </p:cNvSpPr>
          <p:nvPr/>
        </p:nvSpPr>
        <p:spPr bwMode="auto">
          <a:xfrm>
            <a:off x="4648200" y="4533900"/>
            <a:ext cx="3276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tx1"/>
              </a:buClr>
              <a:buSzPct val="75000"/>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gn="l">
              <a:lnSpc>
                <a:spcPct val="80000"/>
              </a:lnSpc>
            </a:pPr>
            <a:r>
              <a:rPr kumimoji="0" lang="en-US" sz="1200" b="1" dirty="0">
                <a:solidFill>
                  <a:schemeClr val="hlink"/>
                </a:solidFill>
              </a:rPr>
              <a:t>Wants to go in his “cave”.</a:t>
            </a:r>
          </a:p>
          <a:p>
            <a:pPr algn="l">
              <a:lnSpc>
                <a:spcPct val="80000"/>
              </a:lnSpc>
            </a:pPr>
            <a:r>
              <a:rPr kumimoji="0" lang="en-US" sz="1200" b="1" dirty="0">
                <a:solidFill>
                  <a:schemeClr val="hlink"/>
                </a:solidFill>
              </a:rPr>
              <a:t>Gets narrow and focused.</a:t>
            </a:r>
          </a:p>
          <a:p>
            <a:pPr algn="l">
              <a:lnSpc>
                <a:spcPct val="80000"/>
              </a:lnSpc>
            </a:pPr>
            <a:r>
              <a:rPr kumimoji="0" lang="en-US" sz="1200" b="1" dirty="0">
                <a:solidFill>
                  <a:schemeClr val="hlink"/>
                </a:solidFill>
              </a:rPr>
              <a:t>Lack of energy to do anything.</a:t>
            </a:r>
          </a:p>
          <a:p>
            <a:pPr algn="l">
              <a:lnSpc>
                <a:spcPct val="80000"/>
              </a:lnSpc>
            </a:pPr>
            <a:r>
              <a:rPr kumimoji="0" lang="en-US" sz="1200" b="1" dirty="0">
                <a:solidFill>
                  <a:schemeClr val="hlink"/>
                </a:solidFill>
              </a:rPr>
              <a:t>Lack of interest in anything.</a:t>
            </a:r>
          </a:p>
          <a:p>
            <a:pPr algn="l">
              <a:lnSpc>
                <a:spcPct val="80000"/>
              </a:lnSpc>
            </a:pPr>
            <a:r>
              <a:rPr kumimoji="0" lang="en-US" sz="1200" b="1" dirty="0">
                <a:solidFill>
                  <a:schemeClr val="hlink"/>
                </a:solidFill>
              </a:rPr>
              <a:t>Wants to conserve energy. “Does it really have to be done.”</a:t>
            </a:r>
          </a:p>
          <a:p>
            <a:pPr algn="l">
              <a:lnSpc>
                <a:spcPct val="80000"/>
              </a:lnSpc>
            </a:pPr>
            <a:r>
              <a:rPr kumimoji="0" lang="en-US" sz="1200" b="1" dirty="0">
                <a:solidFill>
                  <a:schemeClr val="hlink"/>
                </a:solidFill>
              </a:rPr>
              <a:t>Can’t make a commitment.</a:t>
            </a:r>
          </a:p>
          <a:p>
            <a:pPr algn="l">
              <a:lnSpc>
                <a:spcPct val="80000"/>
              </a:lnSpc>
            </a:pPr>
            <a:r>
              <a:rPr kumimoji="0" lang="en-US" sz="1200" b="1" dirty="0">
                <a:solidFill>
                  <a:schemeClr val="hlink"/>
                </a:solidFill>
              </a:rPr>
              <a:t>Bored with life. Bored with relationships.</a:t>
            </a:r>
          </a:p>
        </p:txBody>
      </p:sp>
    </p:spTree>
    <p:extLst>
      <p:ext uri="{BB962C8B-B14F-4D97-AF65-F5344CB8AC3E}">
        <p14:creationId xmlns:p14="http://schemas.microsoft.com/office/powerpoint/2010/main" val="821257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90"/>
                                        </p:tgtEl>
                                        <p:attrNameLst>
                                          <p:attrName>style.visibility</p:attrName>
                                        </p:attrNameLst>
                                      </p:cBhvr>
                                      <p:to>
                                        <p:strVal val="visible"/>
                                      </p:to>
                                    </p:set>
                                    <p:anim calcmode="lin" valueType="num">
                                      <p:cBhvr additive="base">
                                        <p:cTn id="7" dur="500" fill="hold"/>
                                        <p:tgtEl>
                                          <p:spTgt spid="67590"/>
                                        </p:tgtEl>
                                        <p:attrNameLst>
                                          <p:attrName>ppt_x</p:attrName>
                                        </p:attrNameLst>
                                      </p:cBhvr>
                                      <p:tavLst>
                                        <p:tav tm="0">
                                          <p:val>
                                            <p:strVal val="#ppt_x"/>
                                          </p:val>
                                        </p:tav>
                                        <p:tav tm="100000">
                                          <p:val>
                                            <p:strVal val="#ppt_x"/>
                                          </p:val>
                                        </p:tav>
                                      </p:tavLst>
                                    </p:anim>
                                    <p:anim calcmode="lin" valueType="num">
                                      <p:cBhvr additive="base">
                                        <p:cTn id="8" dur="500" fill="hold"/>
                                        <p:tgtEl>
                                          <p:spTgt spid="675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7587"/>
                                        </p:tgtEl>
                                        <p:attrNameLst>
                                          <p:attrName>style.visibility</p:attrName>
                                        </p:attrNameLst>
                                      </p:cBhvr>
                                      <p:to>
                                        <p:strVal val="visible"/>
                                      </p:to>
                                    </p:set>
                                    <p:animEffect transition="in" filter="dissolve">
                                      <p:cBhvr>
                                        <p:cTn id="13" dur="500"/>
                                        <p:tgtEl>
                                          <p:spTgt spid="67587"/>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67591"/>
                                        </p:tgtEl>
                                        <p:attrNameLst>
                                          <p:attrName>style.visibility</p:attrName>
                                        </p:attrNameLst>
                                      </p:cBhvr>
                                      <p:to>
                                        <p:strVal val="visible"/>
                                      </p:to>
                                    </p:set>
                                    <p:animEffect transition="in" filter="dissolve">
                                      <p:cBhvr>
                                        <p:cTn id="17" dur="500"/>
                                        <p:tgtEl>
                                          <p:spTgt spid="675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7593"/>
                                        </p:tgtEl>
                                        <p:attrNameLst>
                                          <p:attrName>style.visibility</p:attrName>
                                        </p:attrNameLst>
                                      </p:cBhvr>
                                      <p:to>
                                        <p:strVal val="visible"/>
                                      </p:to>
                                    </p:set>
                                    <p:anim calcmode="lin" valueType="num">
                                      <p:cBhvr additive="base">
                                        <p:cTn id="22" dur="500" fill="hold"/>
                                        <p:tgtEl>
                                          <p:spTgt spid="67593"/>
                                        </p:tgtEl>
                                        <p:attrNameLst>
                                          <p:attrName>ppt_x</p:attrName>
                                        </p:attrNameLst>
                                      </p:cBhvr>
                                      <p:tavLst>
                                        <p:tav tm="0">
                                          <p:val>
                                            <p:strVal val="#ppt_x"/>
                                          </p:val>
                                        </p:tav>
                                        <p:tav tm="100000">
                                          <p:val>
                                            <p:strVal val="#ppt_x"/>
                                          </p:val>
                                        </p:tav>
                                      </p:tavLst>
                                    </p:anim>
                                    <p:anim calcmode="lin" valueType="num">
                                      <p:cBhvr additive="base">
                                        <p:cTn id="23"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7594"/>
                                        </p:tgtEl>
                                        <p:attrNameLst>
                                          <p:attrName>style.visibility</p:attrName>
                                        </p:attrNameLst>
                                      </p:cBhvr>
                                      <p:to>
                                        <p:strVal val="visible"/>
                                      </p:to>
                                    </p:set>
                                    <p:anim calcmode="lin" valueType="num">
                                      <p:cBhvr additive="base">
                                        <p:cTn id="28" dur="500" fill="hold"/>
                                        <p:tgtEl>
                                          <p:spTgt spid="67594"/>
                                        </p:tgtEl>
                                        <p:attrNameLst>
                                          <p:attrName>ppt_x</p:attrName>
                                        </p:attrNameLst>
                                      </p:cBhvr>
                                      <p:tavLst>
                                        <p:tav tm="0">
                                          <p:val>
                                            <p:strVal val="#ppt_x"/>
                                          </p:val>
                                        </p:tav>
                                        <p:tav tm="100000">
                                          <p:val>
                                            <p:strVal val="#ppt_x"/>
                                          </p:val>
                                        </p:tav>
                                      </p:tavLst>
                                    </p:anim>
                                    <p:anim calcmode="lin" valueType="num">
                                      <p:cBhvr additive="base">
                                        <p:cTn id="29" dur="500" fill="hold"/>
                                        <p:tgtEl>
                                          <p:spTgt spid="67594"/>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7596"/>
                                        </p:tgtEl>
                                        <p:attrNameLst>
                                          <p:attrName>style.visibility</p:attrName>
                                        </p:attrNameLst>
                                      </p:cBhvr>
                                      <p:to>
                                        <p:strVal val="visible"/>
                                      </p:to>
                                    </p:set>
                                    <p:anim calcmode="lin" valueType="num">
                                      <p:cBhvr additive="base">
                                        <p:cTn id="34" dur="500" fill="hold"/>
                                        <p:tgtEl>
                                          <p:spTgt spid="67596"/>
                                        </p:tgtEl>
                                        <p:attrNameLst>
                                          <p:attrName>ppt_x</p:attrName>
                                        </p:attrNameLst>
                                      </p:cBhvr>
                                      <p:tavLst>
                                        <p:tav tm="0">
                                          <p:val>
                                            <p:strVal val="#ppt_x"/>
                                          </p:val>
                                        </p:tav>
                                        <p:tav tm="100000">
                                          <p:val>
                                            <p:strVal val="#ppt_x"/>
                                          </p:val>
                                        </p:tav>
                                      </p:tavLst>
                                    </p:anim>
                                    <p:anim calcmode="lin" valueType="num">
                                      <p:cBhvr additive="base">
                                        <p:cTn id="35" dur="500" fill="hold"/>
                                        <p:tgtEl>
                                          <p:spTgt spid="67596"/>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7598"/>
                                        </p:tgtEl>
                                        <p:attrNameLst>
                                          <p:attrName>style.visibility</p:attrName>
                                        </p:attrNameLst>
                                      </p:cBhvr>
                                      <p:to>
                                        <p:strVal val="visible"/>
                                      </p:to>
                                    </p:set>
                                    <p:anim calcmode="lin" valueType="num">
                                      <p:cBhvr additive="base">
                                        <p:cTn id="40" dur="500" fill="hold"/>
                                        <p:tgtEl>
                                          <p:spTgt spid="67598"/>
                                        </p:tgtEl>
                                        <p:attrNameLst>
                                          <p:attrName>ppt_x</p:attrName>
                                        </p:attrNameLst>
                                      </p:cBhvr>
                                      <p:tavLst>
                                        <p:tav tm="0">
                                          <p:val>
                                            <p:strVal val="#ppt_x"/>
                                          </p:val>
                                        </p:tav>
                                        <p:tav tm="100000">
                                          <p:val>
                                            <p:strVal val="#ppt_x"/>
                                          </p:val>
                                        </p:tav>
                                      </p:tavLst>
                                    </p:anim>
                                    <p:anim calcmode="lin" valueType="num">
                                      <p:cBhvr additive="base">
                                        <p:cTn id="41" dur="500" fill="hold"/>
                                        <p:tgtEl>
                                          <p:spTgt spid="67598"/>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7600"/>
                                        </p:tgtEl>
                                        <p:attrNameLst>
                                          <p:attrName>style.visibility</p:attrName>
                                        </p:attrNameLst>
                                      </p:cBhvr>
                                      <p:to>
                                        <p:strVal val="visible"/>
                                      </p:to>
                                    </p:set>
                                    <p:anim calcmode="lin" valueType="num">
                                      <p:cBhvr additive="base">
                                        <p:cTn id="46" dur="500" fill="hold"/>
                                        <p:tgtEl>
                                          <p:spTgt spid="67600"/>
                                        </p:tgtEl>
                                        <p:attrNameLst>
                                          <p:attrName>ppt_x</p:attrName>
                                        </p:attrNameLst>
                                      </p:cBhvr>
                                      <p:tavLst>
                                        <p:tav tm="0">
                                          <p:val>
                                            <p:strVal val="#ppt_x"/>
                                          </p:val>
                                        </p:tav>
                                        <p:tav tm="100000">
                                          <p:val>
                                            <p:strVal val="#ppt_x"/>
                                          </p:val>
                                        </p:tav>
                                      </p:tavLst>
                                    </p:anim>
                                    <p:anim calcmode="lin" valueType="num">
                                      <p:cBhvr additive="base">
                                        <p:cTn id="47" dur="500" fill="hold"/>
                                        <p:tgtEl>
                                          <p:spTgt spid="67600"/>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7603"/>
                                        </p:tgtEl>
                                        <p:attrNameLst>
                                          <p:attrName>style.visibility</p:attrName>
                                        </p:attrNameLst>
                                      </p:cBhvr>
                                      <p:to>
                                        <p:strVal val="visible"/>
                                      </p:to>
                                    </p:set>
                                    <p:anim calcmode="lin" valueType="num">
                                      <p:cBhvr additive="base">
                                        <p:cTn id="52" dur="500" fill="hold"/>
                                        <p:tgtEl>
                                          <p:spTgt spid="67603"/>
                                        </p:tgtEl>
                                        <p:attrNameLst>
                                          <p:attrName>ppt_x</p:attrName>
                                        </p:attrNameLst>
                                      </p:cBhvr>
                                      <p:tavLst>
                                        <p:tav tm="0">
                                          <p:val>
                                            <p:strVal val="#ppt_x"/>
                                          </p:val>
                                        </p:tav>
                                        <p:tav tm="100000">
                                          <p:val>
                                            <p:strVal val="#ppt_x"/>
                                          </p:val>
                                        </p:tav>
                                      </p:tavLst>
                                    </p:anim>
                                    <p:anim calcmode="lin" valueType="num">
                                      <p:cBhvr additive="base">
                                        <p:cTn id="53" dur="500" fill="hold"/>
                                        <p:tgtEl>
                                          <p:spTgt spid="6760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nodeType="after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67602"/>
                                        </p:tgtEl>
                                        <p:attrNameLst>
                                          <p:attrName>style.visibility</p:attrName>
                                        </p:attrNameLst>
                                      </p:cBhvr>
                                      <p:to>
                                        <p:strVal val="visible"/>
                                      </p:to>
                                    </p:set>
                                    <p:anim calcmode="lin" valueType="num">
                                      <p:cBhvr additive="base">
                                        <p:cTn id="58" dur="500" fill="hold"/>
                                        <p:tgtEl>
                                          <p:spTgt spid="67602"/>
                                        </p:tgtEl>
                                        <p:attrNameLst>
                                          <p:attrName>ppt_x</p:attrName>
                                        </p:attrNameLst>
                                      </p:cBhvr>
                                      <p:tavLst>
                                        <p:tav tm="0">
                                          <p:val>
                                            <p:strVal val="#ppt_x"/>
                                          </p:val>
                                        </p:tav>
                                        <p:tav tm="100000">
                                          <p:val>
                                            <p:strVal val="#ppt_x"/>
                                          </p:val>
                                        </p:tav>
                                      </p:tavLst>
                                    </p:anim>
                                    <p:anim calcmode="lin" valueType="num">
                                      <p:cBhvr additive="base">
                                        <p:cTn id="59" dur="500" fill="hold"/>
                                        <p:tgtEl>
                                          <p:spTgt spid="6760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ppt_x"/>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ppt_x"/>
                                          </p:val>
                                        </p:tav>
                                        <p:tav tm="100000">
                                          <p:val>
                                            <p:strVal val="#ppt_x"/>
                                          </p:val>
                                        </p:tav>
                                      </p:tavLst>
                                    </p:anim>
                                    <p:anim calcmode="lin" valueType="num">
                                      <p:cBhvr additive="base">
                                        <p:cTn id="7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ppt_x"/>
                                          </p:val>
                                        </p:tav>
                                        <p:tav tm="100000">
                                          <p:val>
                                            <p:strVal val="#ppt_x"/>
                                          </p:val>
                                        </p:tav>
                                      </p:tavLst>
                                    </p:anim>
                                    <p:anim calcmode="lin" valueType="num">
                                      <p:cBhvr additive="base">
                                        <p:cTn id="8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fill="hold"/>
                                        <p:tgtEl>
                                          <p:spTgt spid="25"/>
                                        </p:tgtEl>
                                        <p:attrNameLst>
                                          <p:attrName>ppt_x</p:attrName>
                                        </p:attrNameLst>
                                      </p:cBhvr>
                                      <p:tavLst>
                                        <p:tav tm="0">
                                          <p:val>
                                            <p:strVal val="#ppt_x"/>
                                          </p:val>
                                        </p:tav>
                                        <p:tav tm="100000">
                                          <p:val>
                                            <p:strVal val="#ppt_x"/>
                                          </p:val>
                                        </p:tav>
                                      </p:tavLst>
                                    </p:anim>
                                    <p:anim calcmode="lin" valueType="num">
                                      <p:cBhvr additive="base">
                                        <p:cTn id="8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p:bldP spid="67590" grpId="0"/>
      <p:bldP spid="67591" grpId="0"/>
      <p:bldP spid="67593" grpId="0"/>
      <p:bldP spid="67594" grpId="0"/>
      <p:bldP spid="67596" grpId="0"/>
      <p:bldP spid="67598" grpId="0"/>
      <p:bldP spid="67600" grpId="0"/>
      <p:bldP spid="67602" grpId="0"/>
      <p:bldP spid="67603"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8</a:t>
            </a:fld>
            <a:endParaRPr lang="en-US">
              <a:solidFill>
                <a:prstClr val="black">
                  <a:tint val="75000"/>
                </a:prstClr>
              </a:solidFill>
            </a:endParaRPr>
          </a:p>
        </p:txBody>
      </p:sp>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966787"/>
            <a:ext cx="4457700" cy="5572125"/>
          </a:xfrm>
          <a:prstGeom prst="rect">
            <a:avLst/>
          </a:prstGeom>
        </p:spPr>
      </p:pic>
    </p:spTree>
    <p:extLst>
      <p:ext uri="{BB962C8B-B14F-4D97-AF65-F5344CB8AC3E}">
        <p14:creationId xmlns:p14="http://schemas.microsoft.com/office/powerpoint/2010/main" val="14460701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FED3CB9-049B-4F4F-82D1-8A95299C975C}" type="slidenum">
              <a:rPr lang="en-US" smtClean="0">
                <a:solidFill>
                  <a:prstClr val="black">
                    <a:tint val="75000"/>
                  </a:prstClr>
                </a:solidFill>
              </a:rPr>
              <a:pPr/>
              <a:t>9</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650" y="1219199"/>
            <a:ext cx="6076950" cy="5108645"/>
          </a:xfrm>
          <a:prstGeom prst="rect">
            <a:avLst/>
          </a:prstGeom>
        </p:spPr>
      </p:pic>
      <p:sp>
        <p:nvSpPr>
          <p:cNvPr id="5" name="TextBox 4"/>
          <p:cNvSpPr txBox="1"/>
          <p:nvPr/>
        </p:nvSpPr>
        <p:spPr>
          <a:xfrm>
            <a:off x="350773" y="304800"/>
            <a:ext cx="7576690"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Differences Between Men and Women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819483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E7C56A-CA13-4ACE-B60C-CAEE952C90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1180</TotalTime>
  <Words>13368</Words>
  <Application>Microsoft Office PowerPoint</Application>
  <PresentationFormat>On-screen Show (4:3)</PresentationFormat>
  <Paragraphs>4100</Paragraphs>
  <Slides>54</Slides>
  <Notes>51</Notes>
  <HiddenSlides>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Brush Script MT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New Scientific Research:</vt:lpstr>
      <vt:lpstr>PowerPoint Presentation</vt:lpstr>
      <vt:lpstr>PowerPoint Presentation</vt:lpstr>
      <vt:lpstr>New Scientific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jimstephens5</dc:creator>
  <cp:keywords/>
  <cp:lastModifiedBy>jimstephens5</cp:lastModifiedBy>
  <cp:revision>53</cp:revision>
  <dcterms:created xsi:type="dcterms:W3CDTF">2013-11-20T02:07:50Z</dcterms:created>
  <dcterms:modified xsi:type="dcterms:W3CDTF">2014-06-28T01:39:10Z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TC019648009991</vt:lpwstr>
  </property>
</Properties>
</file>