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06" r:id="rId1"/>
  </p:sldMasterIdLst>
  <p:notesMasterIdLst>
    <p:notesMasterId r:id="rId36"/>
  </p:notesMasterIdLst>
  <p:sldIdLst>
    <p:sldId id="256" r:id="rId2"/>
    <p:sldId id="257" r:id="rId3"/>
    <p:sldId id="258" r:id="rId4"/>
    <p:sldId id="259" r:id="rId5"/>
    <p:sldId id="289" r:id="rId6"/>
    <p:sldId id="290" r:id="rId7"/>
    <p:sldId id="260" r:id="rId8"/>
    <p:sldId id="262" r:id="rId9"/>
    <p:sldId id="263" r:id="rId10"/>
    <p:sldId id="264" r:id="rId11"/>
    <p:sldId id="265" r:id="rId12"/>
    <p:sldId id="266" r:id="rId13"/>
    <p:sldId id="307" r:id="rId14"/>
    <p:sldId id="291" r:id="rId15"/>
    <p:sldId id="306" r:id="rId16"/>
    <p:sldId id="305" r:id="rId17"/>
    <p:sldId id="292" r:id="rId18"/>
    <p:sldId id="293" r:id="rId19"/>
    <p:sldId id="308" r:id="rId20"/>
    <p:sldId id="309" r:id="rId21"/>
    <p:sldId id="294" r:id="rId22"/>
    <p:sldId id="296" r:id="rId23"/>
    <p:sldId id="311" r:id="rId24"/>
    <p:sldId id="312" r:id="rId25"/>
    <p:sldId id="313" r:id="rId26"/>
    <p:sldId id="295" r:id="rId27"/>
    <p:sldId id="271" r:id="rId28"/>
    <p:sldId id="297" r:id="rId29"/>
    <p:sldId id="299" r:id="rId30"/>
    <p:sldId id="300" r:id="rId31"/>
    <p:sldId id="298" r:id="rId32"/>
    <p:sldId id="302" r:id="rId33"/>
    <p:sldId id="303" r:id="rId34"/>
    <p:sldId id="310"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804" autoAdjust="0"/>
  </p:normalViewPr>
  <p:slideViewPr>
    <p:cSldViewPr snapToGrid="0" snapToObjects="1">
      <p:cViewPr>
        <p:scale>
          <a:sx n="63" d="100"/>
          <a:sy n="63" d="100"/>
        </p:scale>
        <p:origin x="-159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5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398E21-F46C-4F77-ACCD-9B65E0E77EF9}" type="datetimeFigureOut">
              <a:rPr lang="en-US" smtClean="0"/>
              <a:pPr/>
              <a:t>7/18/2014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8D2552-A96C-445C-8A32-F34DC48C7B66}" type="slidenum">
              <a:rPr lang="en-US" smtClean="0"/>
              <a:pPr/>
              <a:t>‹#›</a:t>
            </a:fld>
            <a:endParaRPr lang="en-US"/>
          </a:p>
        </p:txBody>
      </p:sp>
    </p:spTree>
    <p:extLst>
      <p:ext uri="{BB962C8B-B14F-4D97-AF65-F5344CB8AC3E}">
        <p14:creationId xmlns:p14="http://schemas.microsoft.com/office/powerpoint/2010/main" val="40827981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en.wikipedia.org/wiki/William_of_Ockham" TargetMode="External"/><Relationship Id="rId2" Type="http://schemas.openxmlformats.org/officeDocument/2006/relationships/slide" Target="../slides/slide25.xml"/><Relationship Id="rId1" Type="http://schemas.openxmlformats.org/officeDocument/2006/relationships/notesMaster" Target="../notesMasters/notesMaster1.xml"/><Relationship Id="rId4" Type="http://schemas.openxmlformats.org/officeDocument/2006/relationships/hyperlink" Target="http://en.wikipedia.org/wiki/Latin"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en.wikipedia.org/wiki/Occam's_razor#cite_note-4" TargetMode="External"/><Relationship Id="rId2" Type="http://schemas.openxmlformats.org/officeDocument/2006/relationships/slide" Target="../slides/slide26.xml"/><Relationship Id="rId1" Type="http://schemas.openxmlformats.org/officeDocument/2006/relationships/notesMaster" Target="../notesMasters/notesMaster1.xml"/><Relationship Id="rId5" Type="http://schemas.openxmlformats.org/officeDocument/2006/relationships/hyperlink" Target="http://en.wikipedia.org/wiki/Occam's_razor#cite_note-Hawking-6" TargetMode="External"/><Relationship Id="rId4" Type="http://schemas.openxmlformats.org/officeDocument/2006/relationships/hyperlink" Target="http://en.wikipedia.org/wiki/Occam's_razor#cite_note-Britannica-5"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en.wikipedia.org/wiki/Category:France%E2%80%93Switzerland_border" TargetMode="External"/><Relationship Id="rId2" Type="http://schemas.openxmlformats.org/officeDocument/2006/relationships/slide" Target="../slides/slide30.xml"/><Relationship Id="rId1" Type="http://schemas.openxmlformats.org/officeDocument/2006/relationships/notesMaster" Target="../notesMasters/notesMaster1.xml"/><Relationship Id="rId4" Type="http://schemas.openxmlformats.org/officeDocument/2006/relationships/hyperlink" Target="http://en.wikipedia.org/wiki/Geneva"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reply to a question in 1996 about his religious beliefs, Sagan answered, "I'm agnostic.” Sagan's views on religion have been interpreted as a form of pantheism comparable to Einstein's belief in Spinoza's God. Sagan maintained that the idea of a creator of the universe was difficult to prove or disprove and that the only conceivable scientific discovery that could challenge it would be an infinitely old universe</a:t>
            </a:r>
            <a:endParaRPr lang="en-US" dirty="0"/>
          </a:p>
        </p:txBody>
      </p:sp>
      <p:sp>
        <p:nvSpPr>
          <p:cNvPr id="4" name="Slide Number Placeholder 3"/>
          <p:cNvSpPr>
            <a:spLocks noGrp="1"/>
          </p:cNvSpPr>
          <p:nvPr>
            <p:ph type="sldNum" sz="quarter" idx="10"/>
          </p:nvPr>
        </p:nvSpPr>
        <p:spPr/>
        <p:txBody>
          <a:bodyPr/>
          <a:lstStyle/>
          <a:p>
            <a:fld id="{E78D2552-A96C-445C-8A32-F34DC48C7B66}"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D44F79A5-2CCE-4920-A89B-A6C463691D7E}" type="slidenum">
              <a:rPr lang="en-US">
                <a:latin typeface="Arial" pitchFamily="-84" charset="0"/>
                <a:ea typeface="ＭＳ Ｐゴシック" pitchFamily="-84" charset="-128"/>
                <a:cs typeface="ＭＳ Ｐゴシック" pitchFamily="-84" charset="-128"/>
              </a:rPr>
              <a:pPr/>
              <a:t>14</a:t>
            </a:fld>
            <a:endParaRPr lang="en-US">
              <a:latin typeface="Arial" pitchFamily="-84" charset="0"/>
              <a:ea typeface="ＭＳ Ｐゴシック" pitchFamily="-84" charset="-128"/>
              <a:cs typeface="ＭＳ Ｐゴシック" pitchFamily="-84" charset="-128"/>
            </a:endParaRPr>
          </a:p>
        </p:txBody>
      </p:sp>
      <p:sp>
        <p:nvSpPr>
          <p:cNvPr id="82947" name="Rectangle 1026"/>
          <p:cNvSpPr>
            <a:spLocks noGrp="1" noRot="1" noChangeAspect="1" noChangeArrowheads="1" noTextEdit="1"/>
          </p:cNvSpPr>
          <p:nvPr>
            <p:ph type="sldImg"/>
          </p:nvPr>
        </p:nvSpPr>
        <p:spPr>
          <a:ln/>
        </p:spPr>
      </p:sp>
      <p:sp>
        <p:nvSpPr>
          <p:cNvPr id="82948" name="Rectangle 1027"/>
          <p:cNvSpPr>
            <a:spLocks noGrp="1" noChangeArrowheads="1"/>
          </p:cNvSpPr>
          <p:nvPr>
            <p:ph type="body" idx="1"/>
          </p:nvPr>
        </p:nvSpPr>
        <p:spPr>
          <a:noFill/>
          <a:ln/>
        </p:spPr>
        <p:txBody>
          <a:bodyPr/>
          <a:lstStyle/>
          <a:p>
            <a:pPr eaLnBrk="1" hangingPunct="1"/>
            <a:r>
              <a:rPr lang="en-US">
                <a:latin typeface="Arial" pitchFamily="-84" charset="0"/>
                <a:ea typeface="ＭＳ Ｐゴシック" pitchFamily="-84" charset="-128"/>
                <a:cs typeface="ＭＳ Ｐゴシック" pitchFamily="-84" charset="-128"/>
              </a:rPr>
              <a:t>If the conditions of the Big Band had not been exactly as they were there would be no universe and no human life or consciousness. Therefore some scientists say that it looks like the BB was designed. This is called Anthropic Principle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D44F79A5-2CCE-4920-A89B-A6C463691D7E}" type="slidenum">
              <a:rPr lang="en-US">
                <a:latin typeface="Arial" pitchFamily="-84" charset="0"/>
                <a:ea typeface="ＭＳ Ｐゴシック" pitchFamily="-84" charset="-128"/>
                <a:cs typeface="ＭＳ Ｐゴシック" pitchFamily="-84" charset="-128"/>
              </a:rPr>
              <a:pPr/>
              <a:t>15</a:t>
            </a:fld>
            <a:endParaRPr lang="en-US">
              <a:latin typeface="Arial" pitchFamily="-84" charset="0"/>
              <a:ea typeface="ＭＳ Ｐゴシック" pitchFamily="-84" charset="-128"/>
              <a:cs typeface="ＭＳ Ｐゴシック" pitchFamily="-84" charset="-128"/>
            </a:endParaRPr>
          </a:p>
        </p:txBody>
      </p:sp>
      <p:sp>
        <p:nvSpPr>
          <p:cNvPr id="82947" name="Rectangle 1026"/>
          <p:cNvSpPr>
            <a:spLocks noGrp="1" noRot="1" noChangeAspect="1" noChangeArrowheads="1" noTextEdit="1"/>
          </p:cNvSpPr>
          <p:nvPr>
            <p:ph type="sldImg"/>
          </p:nvPr>
        </p:nvSpPr>
        <p:spPr>
          <a:ln/>
        </p:spPr>
      </p:sp>
      <p:sp>
        <p:nvSpPr>
          <p:cNvPr id="82948" name="Rectangle 1027"/>
          <p:cNvSpPr>
            <a:spLocks noGrp="1" noChangeArrowheads="1"/>
          </p:cNvSpPr>
          <p:nvPr>
            <p:ph type="body" idx="1"/>
          </p:nvPr>
        </p:nvSpPr>
        <p:spPr>
          <a:noFill/>
          <a:ln/>
        </p:spPr>
        <p:txBody>
          <a:bodyPr/>
          <a:lstStyle/>
          <a:p>
            <a:pPr eaLnBrk="1" hangingPunct="1"/>
            <a:r>
              <a:rPr lang="en-US">
                <a:latin typeface="Arial" pitchFamily="-84" charset="0"/>
                <a:ea typeface="ＭＳ Ｐゴシック" pitchFamily="-84" charset="-128"/>
                <a:cs typeface="ＭＳ Ｐゴシック" pitchFamily="-84" charset="-128"/>
              </a:rPr>
              <a:t>If the conditions of the Big Band had not been exactly as they were there would be no universe and no human life or consciousness. Therefore some scientists say that it looks like the BB was designed. This is called Anthropic Principle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0506C51F-4E15-4F17-B17C-4D68CB943099}" type="slidenum">
              <a:rPr lang="en-US">
                <a:latin typeface="Arial" pitchFamily="-84" charset="0"/>
                <a:ea typeface="ＭＳ Ｐゴシック" pitchFamily="-84" charset="-128"/>
                <a:cs typeface="ＭＳ Ｐゴシック" pitchFamily="-84" charset="-128"/>
              </a:rPr>
              <a:pPr/>
              <a:t>17</a:t>
            </a:fld>
            <a:endParaRPr lang="en-US">
              <a:latin typeface="Arial" pitchFamily="-84" charset="0"/>
              <a:ea typeface="ＭＳ Ｐゴシック" pitchFamily="-84" charset="-128"/>
              <a:cs typeface="ＭＳ Ｐゴシック" pitchFamily="-84" charset="-128"/>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EA610239-07E9-4975-8D06-7AE2CD69E37F}" type="slidenum">
              <a:rPr lang="en-US">
                <a:latin typeface="Arial" pitchFamily="-84" charset="0"/>
                <a:ea typeface="ＭＳ Ｐゴシック" pitchFamily="-84" charset="-128"/>
                <a:cs typeface="ＭＳ Ｐゴシック" pitchFamily="-84" charset="-128"/>
              </a:rPr>
              <a:pPr/>
              <a:t>18</a:t>
            </a:fld>
            <a:endParaRPr lang="en-US">
              <a:latin typeface="Arial" pitchFamily="-84" charset="0"/>
              <a:ea typeface="ＭＳ Ｐゴシック" pitchFamily="-84" charset="-128"/>
              <a:cs typeface="ＭＳ Ｐゴシック" pitchFamily="-84" charset="-128"/>
            </a:endParaRPr>
          </a:p>
        </p:txBody>
      </p:sp>
      <p:sp>
        <p:nvSpPr>
          <p:cNvPr id="87043" name="Rectangle 1026"/>
          <p:cNvSpPr>
            <a:spLocks noGrp="1" noRot="1" noChangeAspect="1" noChangeArrowheads="1" noTextEdit="1"/>
          </p:cNvSpPr>
          <p:nvPr>
            <p:ph type="sldImg"/>
          </p:nvPr>
        </p:nvSpPr>
        <p:spPr>
          <a:ln/>
        </p:spPr>
      </p:sp>
      <p:sp>
        <p:nvSpPr>
          <p:cNvPr id="87044" name="Rectangle 1027"/>
          <p:cNvSpPr>
            <a:spLocks noGrp="1" noChangeArrowheads="1"/>
          </p:cNvSpPr>
          <p:nvPr>
            <p:ph type="body" idx="1"/>
          </p:nvPr>
        </p:nvSpPr>
        <p:spPr>
          <a:noFill/>
          <a:ln/>
        </p:spPr>
        <p:txBody>
          <a:bodyPr/>
          <a:lstStyle/>
          <a:p>
            <a:pPr eaLnBrk="1" hangingPunct="1"/>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16F79DF3-2BF0-4781-8F93-D16198B80B55}" type="slidenum">
              <a:rPr lang="en-US">
                <a:latin typeface="Arial" pitchFamily="-84" charset="0"/>
                <a:ea typeface="ＭＳ Ｐゴシック" pitchFamily="-84" charset="-128"/>
                <a:cs typeface="ＭＳ Ｐゴシック" pitchFamily="-84" charset="-128"/>
              </a:rPr>
              <a:pPr/>
              <a:t>21</a:t>
            </a:fld>
            <a:endParaRPr lang="en-US">
              <a:latin typeface="Arial" pitchFamily="-84" charset="0"/>
              <a:ea typeface="ＭＳ Ｐゴシック" pitchFamily="-84" charset="-128"/>
              <a:cs typeface="ＭＳ Ｐゴシック" pitchFamily="-84" charset="-128"/>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r>
              <a:rPr lang="en-US" dirty="0" smtClean="0">
                <a:latin typeface="Arial" pitchFamily="-84" charset="0"/>
                <a:ea typeface="ＭＳ Ｐゴシック" pitchFamily="-84" charset="-128"/>
                <a:cs typeface="ＭＳ Ｐゴシック" pitchFamily="-84" charset="-128"/>
              </a:rPr>
              <a:t>But where does gravity come from? Is gravity eternal?</a:t>
            </a:r>
            <a:r>
              <a:rPr lang="en-US" baseline="0" dirty="0" smtClean="0">
                <a:latin typeface="Arial" pitchFamily="-84" charset="0"/>
                <a:ea typeface="ＭＳ Ｐゴシック" pitchFamily="-84" charset="-128"/>
                <a:cs typeface="ＭＳ Ｐゴシック" pitchFamily="-84" charset="-128"/>
              </a:rPr>
              <a:t> Is gravity God?</a:t>
            </a:r>
            <a:endParaRPr lang="en-US" dirty="0" smtClean="0">
              <a:latin typeface="Arial" pitchFamily="-84" charset="0"/>
              <a:ea typeface="ＭＳ Ｐゴシック" pitchFamily="-84" charset="-128"/>
              <a:cs typeface="ＭＳ Ｐゴシック" pitchFamily="-84" charset="-128"/>
            </a:endParaRPr>
          </a:p>
          <a:p>
            <a:pPr eaLnBrk="1" hangingPunct="1"/>
            <a:endParaRPr lang="en-US" dirty="0" smtClean="0">
              <a:latin typeface="Arial" pitchFamily="-84" charset="0"/>
              <a:ea typeface="ＭＳ Ｐゴシック" pitchFamily="-84" charset="-128"/>
              <a:cs typeface="ＭＳ Ｐゴシック" pitchFamily="-84" charset="-128"/>
            </a:endParaRPr>
          </a:p>
          <a:p>
            <a:pPr eaLnBrk="1" hangingPunct="1"/>
            <a:endParaRPr lang="en-US" dirty="0" smtClean="0">
              <a:latin typeface="Arial" pitchFamily="-84" charset="0"/>
              <a:ea typeface="ＭＳ Ｐゴシック" pitchFamily="-84" charset="-128"/>
              <a:cs typeface="ＭＳ Ｐゴシック" pitchFamily="-84" charset="-128"/>
            </a:endParaRPr>
          </a:p>
          <a:p>
            <a:pPr eaLnBrk="1" hangingPunct="1"/>
            <a:r>
              <a:rPr lang="en-US" dirty="0" smtClean="0">
                <a:latin typeface="Arial" pitchFamily="-84" charset="0"/>
                <a:ea typeface="ＭＳ Ｐゴシック" pitchFamily="-84" charset="-128"/>
                <a:cs typeface="ＭＳ Ｐゴシック" pitchFamily="-84" charset="-128"/>
              </a:rPr>
              <a:t>Idea </a:t>
            </a:r>
            <a:r>
              <a:rPr lang="en-US" dirty="0">
                <a:latin typeface="Arial" pitchFamily="-84" charset="0"/>
                <a:ea typeface="ＭＳ Ｐゴシック" pitchFamily="-84" charset="-128"/>
                <a:cs typeface="ＭＳ Ｐゴシック" pitchFamily="-84" charset="-128"/>
              </a:rPr>
              <a:t>universe is absurd is unsatisfying.</a:t>
            </a:r>
          </a:p>
          <a:p>
            <a:pPr eaLnBrk="1" hangingPunct="1"/>
            <a:r>
              <a:rPr lang="en-US" dirty="0" err="1">
                <a:latin typeface="Arial" pitchFamily="-84" charset="0"/>
                <a:ea typeface="ＭＳ Ｐゴシック" pitchFamily="-84" charset="-128"/>
                <a:cs typeface="ＭＳ Ｐゴシック" pitchFamily="-84" charset="-128"/>
              </a:rPr>
              <a:t>Muliverse</a:t>
            </a:r>
            <a:r>
              <a:rPr lang="en-US" dirty="0">
                <a:latin typeface="Arial" pitchFamily="-84" charset="0"/>
                <a:ea typeface="ＭＳ Ｐゴシック" pitchFamily="-84" charset="-128"/>
                <a:cs typeface="ＭＳ Ｐゴシック" pitchFamily="-84" charset="-128"/>
              </a:rPr>
              <a:t> idea - </a:t>
            </a:r>
            <a:r>
              <a:rPr lang="en-US" dirty="0" err="1">
                <a:latin typeface="Arial" pitchFamily="-84" charset="0"/>
                <a:ea typeface="ＭＳ Ｐゴシック" pitchFamily="-84" charset="-128"/>
                <a:cs typeface="ＭＳ Ｐゴシック" pitchFamily="-84" charset="-128"/>
              </a:rPr>
              <a:t>Occum’s</a:t>
            </a:r>
            <a:r>
              <a:rPr lang="en-US" dirty="0">
                <a:latin typeface="Arial" pitchFamily="-84" charset="0"/>
                <a:ea typeface="ＭＳ Ｐゴシック" pitchFamily="-84" charset="-128"/>
                <a:cs typeface="ＭＳ Ｐゴシック" pitchFamily="-84" charset="-128"/>
              </a:rPr>
              <a:t> Razor. There is no evidence or ever can be any evidence for other universes so why postulate their existence. Simplest explanation is best - one Creator. Even if were many universes still the question remains of explaining their origin. Why is there a universe or why are there multiple universes.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Maybe we can understand the reasons God chose to create the universe. </a:t>
            </a:r>
          </a:p>
          <a:p>
            <a:endParaRPr lang="en-US" dirty="0" smtClean="0"/>
          </a:p>
          <a:p>
            <a:r>
              <a:rPr lang="en-US" dirty="0" smtClean="0"/>
              <a:t>Why couldn’t God be personal?</a:t>
            </a:r>
          </a:p>
          <a:p>
            <a:endParaRPr lang="en-US" dirty="0" smtClean="0"/>
          </a:p>
          <a:p>
            <a:r>
              <a:rPr lang="en-US" dirty="0" smtClean="0"/>
              <a:t>Assumptions</a:t>
            </a:r>
            <a:endParaRPr lang="en-US" dirty="0"/>
          </a:p>
        </p:txBody>
      </p:sp>
      <p:sp>
        <p:nvSpPr>
          <p:cNvPr id="4" name="Slide Number Placeholder 3"/>
          <p:cNvSpPr>
            <a:spLocks noGrp="1"/>
          </p:cNvSpPr>
          <p:nvPr>
            <p:ph type="sldNum" sz="quarter" idx="10"/>
          </p:nvPr>
        </p:nvSpPr>
        <p:spPr/>
        <p:txBody>
          <a:bodyPr/>
          <a:lstStyle/>
          <a:p>
            <a:fld id="{E78D2552-A96C-445C-8A32-F34DC48C7B66}" type="slidenum">
              <a:rPr lang="en-US" smtClean="0"/>
              <a:pPr/>
              <a:t>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Krauss explains, only in a flat geometry universe (like ours appears to be) does the total “Newtonian gravitational energy” of each cosmic object equal zero. This happens because the negative energy of gravitational attraction cancels out the positive energy of motion. Therefore, the net energy of the universe is zero and if that’s the case, then the universe is essentially nothing. Krauss implies that if the universe really adds up to nothing, why then must we feel compelled to invoke “Someone” (like the biblical God) to explain its cause?</a:t>
            </a:r>
          </a:p>
          <a:p>
            <a:endParaRPr lang="en-US" dirty="0" smtClean="0"/>
          </a:p>
          <a:p>
            <a:r>
              <a:rPr lang="en-US" dirty="0" smtClean="0"/>
              <a:t>According to relativistic quantum field theories, particles are to be understood, rather, as specific arrangements of the fields. Certain ­arrangements of the fields, for instance, correspond to there being 14 particles in the universe, and certain other arrangements correspond to there being 276 particles, and certain other arrangements correspond to there being an infinite number of particles, and certain other arrangements correspond to there being </a:t>
            </a:r>
            <a:r>
              <a:rPr lang="en-US" i="1" dirty="0" smtClean="0"/>
              <a:t>no particles at all</a:t>
            </a:r>
            <a:r>
              <a:rPr lang="en-US" dirty="0" smtClean="0"/>
              <a:t>. And those last arrangements are referred to, in the jargon of quantum field theories, for obvious reasons, as “vacuum” states. Krauss seems to be thinking that these vacuum states amount to the relativistic-­quantum-field-theoretical version of there </a:t>
            </a:r>
            <a:r>
              <a:rPr lang="en-US" i="1" dirty="0" smtClean="0"/>
              <a:t>not being any physical stuff at all</a:t>
            </a:r>
            <a:r>
              <a:rPr lang="en-US" dirty="0" smtClean="0"/>
              <a:t>. And he has an argument — or thinks he does — that the laws of relativistic quantum field theories entail that vacuum states are unstable. And that, in a nutshell, is the account he proposes of why there should be something rather than nothing. </a:t>
            </a:r>
            <a:endParaRPr lang="en-US" dirty="0"/>
          </a:p>
        </p:txBody>
      </p:sp>
      <p:sp>
        <p:nvSpPr>
          <p:cNvPr id="4" name="Slide Number Placeholder 3"/>
          <p:cNvSpPr>
            <a:spLocks noGrp="1"/>
          </p:cNvSpPr>
          <p:nvPr>
            <p:ph type="sldNum" sz="quarter" idx="10"/>
          </p:nvPr>
        </p:nvSpPr>
        <p:spPr/>
        <p:txBody>
          <a:bodyPr/>
          <a:lstStyle/>
          <a:p>
            <a:pPr>
              <a:defRPr/>
            </a:pPr>
            <a:fld id="{3220288B-1B5C-4CDA-87AE-3F55F82A64D1}" type="slidenum">
              <a:rPr lang="en-US" smtClean="0"/>
              <a:pPr>
                <a:defRPr/>
              </a:pPr>
              <a:t>23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true relativistic-quantum-field-­theoretical equivalent to there not being any physical stuff at all isn’t this or that particular arrangement of the fields — what it is (obviously, and ineluctably, and on the contrary) is the simple </a:t>
            </a:r>
            <a:r>
              <a:rPr lang="en-US" i="1" dirty="0" smtClean="0"/>
              <a:t>absence</a:t>
            </a:r>
            <a:r>
              <a:rPr lang="en-US" dirty="0" smtClean="0"/>
              <a:t> of the fields! The fact that some arrangements of fields happen to correspond to the existence of particles and some don’t is not a whit more mysterious than the fact that some of the possible arrangements of my fingers happen to correspond to the existence of a fist and some don’t. And the fact that particles can pop in and out of existence, over time, as those fields rearrange themselves, is not a whit more mysterious than the fact that fists can pop in and out of existence, over time, as my fingers rearrange themselves. And none of these </a:t>
            </a:r>
            <a:r>
              <a:rPr lang="en-US" dirty="0" err="1" smtClean="0"/>
              <a:t>poppings</a:t>
            </a:r>
            <a:r>
              <a:rPr lang="en-US" dirty="0" smtClean="0"/>
              <a:t> — if you look at them aright — amount to anything even remotely in the neighborhood of a creation from nothing. </a:t>
            </a:r>
            <a:endParaRPr lang="en-US" dirty="0"/>
          </a:p>
        </p:txBody>
      </p:sp>
      <p:sp>
        <p:nvSpPr>
          <p:cNvPr id="4" name="Slide Number Placeholder 3"/>
          <p:cNvSpPr>
            <a:spLocks noGrp="1"/>
          </p:cNvSpPr>
          <p:nvPr>
            <p:ph type="sldNum" sz="quarter" idx="10"/>
          </p:nvPr>
        </p:nvSpPr>
        <p:spPr/>
        <p:txBody>
          <a:bodyPr/>
          <a:lstStyle/>
          <a:p>
            <a:pPr>
              <a:defRPr/>
            </a:pPr>
            <a:fld id="{3220288B-1B5C-4CDA-87AE-3F55F82A64D1}" type="slidenum">
              <a:rPr lang="en-US" smtClean="0"/>
              <a:pPr>
                <a:defRPr/>
              </a:pPr>
              <a:t>24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7B4C8FFE-E4B3-46DA-B4A9-00AFDA219970}" type="slidenum">
              <a:rPr lang="en-US">
                <a:latin typeface="Arial" pitchFamily="-84" charset="0"/>
                <a:ea typeface="ＭＳ Ｐゴシック" pitchFamily="-84" charset="-128"/>
                <a:cs typeface="ＭＳ Ｐゴシック" pitchFamily="-84" charset="-128"/>
              </a:rPr>
              <a:pPr/>
              <a:t>25</a:t>
            </a:fld>
            <a:endParaRPr lang="en-US">
              <a:latin typeface="Arial" pitchFamily="-84" charset="0"/>
              <a:ea typeface="ＭＳ Ｐゴシック" pitchFamily="-84" charset="-128"/>
              <a:cs typeface="ＭＳ Ｐゴシック" pitchFamily="-84" charset="-128"/>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r>
              <a:rPr lang="en-US" dirty="0">
                <a:latin typeface="Arial" pitchFamily="-84" charset="0"/>
                <a:ea typeface="ＭＳ Ｐゴシック" pitchFamily="-84" charset="-128"/>
                <a:cs typeface="ＭＳ Ｐゴシック" pitchFamily="-84" charset="-128"/>
              </a:rPr>
              <a:t>Idea universe is absurd is unsatisfying.</a:t>
            </a:r>
          </a:p>
          <a:p>
            <a:pPr eaLnBrk="1" hangingPunct="1"/>
            <a:r>
              <a:rPr lang="en-US" dirty="0" err="1">
                <a:latin typeface="Arial" pitchFamily="-84" charset="0"/>
                <a:ea typeface="ＭＳ Ｐゴシック" pitchFamily="-84" charset="-128"/>
                <a:cs typeface="ＭＳ Ｐゴシック" pitchFamily="-84" charset="-128"/>
              </a:rPr>
              <a:t>Muliverse</a:t>
            </a:r>
            <a:r>
              <a:rPr lang="en-US" dirty="0">
                <a:latin typeface="Arial" pitchFamily="-84" charset="0"/>
                <a:ea typeface="ＭＳ Ｐゴシック" pitchFamily="-84" charset="-128"/>
                <a:cs typeface="ＭＳ Ｐゴシック" pitchFamily="-84" charset="-128"/>
              </a:rPr>
              <a:t> idea - </a:t>
            </a:r>
            <a:r>
              <a:rPr lang="en-US" dirty="0" err="1">
                <a:latin typeface="Arial" pitchFamily="-84" charset="0"/>
                <a:ea typeface="ＭＳ Ｐゴシック" pitchFamily="-84" charset="-128"/>
                <a:cs typeface="ＭＳ Ｐゴシック" pitchFamily="-84" charset="-128"/>
              </a:rPr>
              <a:t>Occum’s</a:t>
            </a:r>
            <a:r>
              <a:rPr lang="en-US" dirty="0">
                <a:latin typeface="Arial" pitchFamily="-84" charset="0"/>
                <a:ea typeface="ＭＳ Ｐゴシック" pitchFamily="-84" charset="-128"/>
                <a:cs typeface="ＭＳ Ｐゴシック" pitchFamily="-84" charset="-128"/>
              </a:rPr>
              <a:t> Razor. There is no evidence or ever can be any evidence for other universes so why postulate their existence. Simplest explanation is best - one Creator. Even if were many universes still the question remains of explaining their origin. Why is there a universe or why are there multiple universes</a:t>
            </a:r>
            <a:r>
              <a:rPr lang="en-US" dirty="0" smtClean="0">
                <a:latin typeface="Arial" pitchFamily="-84" charset="0"/>
                <a:ea typeface="ＭＳ Ｐゴシック" pitchFamily="-84" charset="-128"/>
                <a:cs typeface="ＭＳ Ｐゴシック" pitchFamily="-84" charset="-128"/>
              </a:rPr>
              <a:t>.</a:t>
            </a:r>
          </a:p>
          <a:p>
            <a:pPr eaLnBrk="1" hangingPunct="1"/>
            <a:endParaRPr lang="en-US" dirty="0" smtClean="0">
              <a:latin typeface="Arial" pitchFamily="-84" charset="0"/>
              <a:ea typeface="ＭＳ Ｐゴシック" pitchFamily="-84" charset="-128"/>
              <a:cs typeface="ＭＳ Ｐゴシック" pitchFamily="-84" charset="-128"/>
            </a:endParaRPr>
          </a:p>
          <a:p>
            <a:pPr eaLnBrk="1" hangingPunct="1"/>
            <a:r>
              <a:rPr lang="en-US" b="1" dirty="0" smtClean="0"/>
              <a:t>Occam's razor</a:t>
            </a:r>
            <a:r>
              <a:rPr lang="en-US" dirty="0" smtClean="0"/>
              <a:t> (also written as </a:t>
            </a:r>
            <a:r>
              <a:rPr lang="en-US" b="1" dirty="0" smtClean="0"/>
              <a:t>Ockham's razor</a:t>
            </a:r>
            <a:r>
              <a:rPr lang="en-US" dirty="0" smtClean="0"/>
              <a:t> from </a:t>
            </a:r>
            <a:r>
              <a:rPr lang="en-US" dirty="0" smtClean="0">
                <a:hlinkClick r:id="rId3" tooltip="William of Ockham"/>
              </a:rPr>
              <a:t>William of Ockham</a:t>
            </a:r>
            <a:r>
              <a:rPr lang="en-US" dirty="0" smtClean="0"/>
              <a:t>, and in </a:t>
            </a:r>
            <a:r>
              <a:rPr lang="en-US" dirty="0" smtClean="0">
                <a:hlinkClick r:id="rId4" tooltip="Latin"/>
              </a:rPr>
              <a:t>Latin</a:t>
            </a:r>
            <a:r>
              <a:rPr lang="en-US" dirty="0" smtClean="0"/>
              <a:t> </a:t>
            </a:r>
            <a:r>
              <a:rPr lang="en-US" b="1" i="1" dirty="0" err="1" smtClean="0"/>
              <a:t>lex</a:t>
            </a:r>
            <a:r>
              <a:rPr lang="en-US" b="1" i="1" dirty="0" smtClean="0"/>
              <a:t> </a:t>
            </a:r>
            <a:r>
              <a:rPr lang="en-US" b="1" i="1" dirty="0" err="1" smtClean="0"/>
              <a:t>parsimoniae</a:t>
            </a:r>
            <a:r>
              <a:rPr lang="en-US" dirty="0" smtClean="0"/>
              <a:t>) is a principle of parsimony, economy, or succinctness used in logic and problem-solving. It states that among competing hypotheses, the one that makes the fewest assumptions should be selected.</a:t>
            </a:r>
            <a:endParaRPr lang="en-US" dirty="0">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278C4BB7-0A5F-4910-B181-053B2D207C7D}" type="slidenum">
              <a:rPr lang="en-US">
                <a:latin typeface="Arial" pitchFamily="-84" charset="0"/>
                <a:ea typeface="ＭＳ Ｐゴシック" pitchFamily="-84" charset="-128"/>
                <a:cs typeface="ＭＳ Ｐゴシック" pitchFamily="-84" charset="-128"/>
              </a:rPr>
              <a:pPr/>
              <a:t>26</a:t>
            </a:fld>
            <a:endParaRPr lang="en-US">
              <a:latin typeface="Arial" pitchFamily="-84" charset="0"/>
              <a:ea typeface="ＭＳ Ｐゴシック" pitchFamily="-84" charset="-128"/>
              <a:cs typeface="ＭＳ Ｐゴシック" pitchFamily="-84" charset="-128"/>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r>
              <a:rPr lang="en-US" dirty="0" smtClean="0"/>
              <a:t>Occam's razor is attributed to the 14th-century English logician, theologian Father William of Ockham (</a:t>
            </a:r>
            <a:r>
              <a:rPr lang="en-US" dirty="0" err="1" smtClean="0"/>
              <a:t>d'Okham</a:t>
            </a:r>
            <a:r>
              <a:rPr lang="en-US" dirty="0" smtClean="0"/>
              <a:t>), although the principle was known </a:t>
            </a:r>
            <a:r>
              <a:rPr lang="en-US" dirty="0" err="1" smtClean="0"/>
              <a:t>earlier.The</a:t>
            </a:r>
            <a:r>
              <a:rPr lang="en-US" dirty="0" smtClean="0"/>
              <a:t> words attributed to Occam, </a:t>
            </a:r>
            <a:r>
              <a:rPr lang="en-US" i="1" dirty="0" err="1" smtClean="0"/>
              <a:t>entia</a:t>
            </a:r>
            <a:r>
              <a:rPr lang="en-US" i="1" dirty="0" smtClean="0"/>
              <a:t> non </a:t>
            </a:r>
            <a:r>
              <a:rPr lang="en-US" i="1" dirty="0" err="1" smtClean="0"/>
              <a:t>sunt</a:t>
            </a:r>
            <a:r>
              <a:rPr lang="en-US" i="1" dirty="0" smtClean="0"/>
              <a:t> </a:t>
            </a:r>
            <a:r>
              <a:rPr lang="en-US" i="1" dirty="0" err="1" smtClean="0"/>
              <a:t>multiplicanda</a:t>
            </a:r>
            <a:r>
              <a:rPr lang="en-US" i="1" dirty="0" smtClean="0"/>
              <a:t> </a:t>
            </a:r>
            <a:r>
              <a:rPr lang="en-US" i="1" dirty="0" err="1" smtClean="0"/>
              <a:t>praeter</a:t>
            </a:r>
            <a:r>
              <a:rPr lang="en-US" i="1" dirty="0" smtClean="0"/>
              <a:t> </a:t>
            </a:r>
            <a:r>
              <a:rPr lang="en-US" i="1" dirty="0" err="1" smtClean="0"/>
              <a:t>necessitatem</a:t>
            </a:r>
            <a:r>
              <a:rPr lang="en-US" dirty="0" smtClean="0"/>
              <a:t> (entities must not be multiplied beyond necessity), are absent in his extant works.</a:t>
            </a:r>
            <a:r>
              <a:rPr lang="en-US" baseline="30000" dirty="0" smtClean="0">
                <a:hlinkClick r:id="rId3"/>
              </a:rPr>
              <a:t>[5]</a:t>
            </a:r>
            <a:r>
              <a:rPr lang="en-US" dirty="0" smtClean="0"/>
              <a:t> This principle is sometimes phrased as </a:t>
            </a:r>
            <a:r>
              <a:rPr lang="en-US" i="1" dirty="0" err="1" smtClean="0"/>
              <a:t>pluralitas</a:t>
            </a:r>
            <a:r>
              <a:rPr lang="en-US" i="1" dirty="0" smtClean="0"/>
              <a:t> non </a:t>
            </a:r>
            <a:r>
              <a:rPr lang="en-US" i="1" dirty="0" err="1" smtClean="0"/>
              <a:t>est</a:t>
            </a:r>
            <a:r>
              <a:rPr lang="en-US" i="1" dirty="0" smtClean="0"/>
              <a:t> </a:t>
            </a:r>
            <a:r>
              <a:rPr lang="en-US" i="1" dirty="0" err="1" smtClean="0"/>
              <a:t>ponenda</a:t>
            </a:r>
            <a:r>
              <a:rPr lang="en-US" i="1" dirty="0" smtClean="0"/>
              <a:t> sine necessitate</a:t>
            </a:r>
            <a:r>
              <a:rPr lang="en-US" dirty="0" smtClean="0"/>
              <a:t> ("plurality should not be posited without necessity").</a:t>
            </a:r>
            <a:r>
              <a:rPr lang="en-US" baseline="30000" dirty="0" smtClean="0">
                <a:hlinkClick r:id="rId4"/>
              </a:rPr>
              <a:t>[6]</a:t>
            </a:r>
            <a:r>
              <a:rPr lang="en-US" dirty="0" smtClean="0"/>
              <a:t> To quote Isaac Newton, "We are to admit no more causes of natural things than such as are both true and sufficient to explain their appearances. Therefore, to the same natural effects we must, so far as possible, assign the same causes."</a:t>
            </a:r>
            <a:r>
              <a:rPr lang="en-US" baseline="30000" dirty="0" smtClean="0">
                <a:hlinkClick r:id="rId5"/>
              </a:rPr>
              <a:t>[</a:t>
            </a:r>
            <a:endParaRPr lang="en-US" dirty="0">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BC0DBE7B-236D-4789-A100-D842E02D61E3}" type="slidenum">
              <a:rPr lang="en-US">
                <a:latin typeface="Arial" pitchFamily="-84" charset="0"/>
                <a:ea typeface="ＭＳ Ｐゴシック" pitchFamily="-84" charset="-128"/>
                <a:cs typeface="ＭＳ Ｐゴシック" pitchFamily="-84" charset="-128"/>
              </a:rPr>
              <a:pPr/>
              <a:t>4</a:t>
            </a:fld>
            <a:endParaRPr lang="en-US">
              <a:latin typeface="Arial" pitchFamily="-84" charset="0"/>
              <a:ea typeface="ＭＳ Ｐゴシック" pitchFamily="-84" charset="-128"/>
              <a:cs typeface="ＭＳ Ｐゴシック" pitchFamily="-84" charset="-128"/>
            </a:endParaRPr>
          </a:p>
        </p:txBody>
      </p:sp>
      <p:sp>
        <p:nvSpPr>
          <p:cNvPr id="67587" name="Rectangle 1026"/>
          <p:cNvSpPr>
            <a:spLocks noGrp="1" noRot="1" noChangeAspect="1" noChangeArrowheads="1" noTextEdit="1"/>
          </p:cNvSpPr>
          <p:nvPr>
            <p:ph type="sldImg"/>
          </p:nvPr>
        </p:nvSpPr>
        <p:spPr>
          <a:ln/>
        </p:spPr>
      </p:sp>
      <p:sp>
        <p:nvSpPr>
          <p:cNvPr id="67588" name="Rectangle 1027"/>
          <p:cNvSpPr>
            <a:spLocks noGrp="1" noChangeArrowheads="1"/>
          </p:cNvSpPr>
          <p:nvPr>
            <p:ph type="body" idx="1"/>
          </p:nvPr>
        </p:nvSpPr>
        <p:spPr>
          <a:noFill/>
          <a:ln/>
        </p:spPr>
        <p:txBody>
          <a:bodyPr/>
          <a:lstStyle/>
          <a:p>
            <a:pPr eaLnBrk="1" hangingPunct="1"/>
            <a:r>
              <a:rPr lang="en-US">
                <a:latin typeface="Arial" pitchFamily="-84" charset="0"/>
                <a:ea typeface="ＭＳ Ｐゴシック" pitchFamily="-84" charset="-128"/>
                <a:cs typeface="ＭＳ Ｐゴシック" pitchFamily="-84" charset="-128"/>
              </a:rPr>
              <a:t>Up until 1950s scientists believed the universe had always existed. Fred Hoyle ‘Steady State Theory of the Universe’</a:t>
            </a:r>
          </a:p>
          <a:p>
            <a:pPr eaLnBrk="1" hangingPunct="1"/>
            <a:r>
              <a:rPr lang="en-US">
                <a:latin typeface="Arial" pitchFamily="-84" charset="0"/>
                <a:ea typeface="ＭＳ Ｐゴシック" pitchFamily="-84" charset="-128"/>
                <a:cs typeface="ＭＳ Ｐゴシック" pitchFamily="-84" charset="-128"/>
              </a:rPr>
              <a:t>Arno Penzias and Robert Wilson observed in 1965 a radio background source that was spread all over the universe---the </a:t>
            </a:r>
            <a:r>
              <a:rPr lang="en-US" b="1">
                <a:latin typeface="Arial" pitchFamily="-84" charset="0"/>
                <a:ea typeface="ＭＳ Ｐゴシック" pitchFamily="-84" charset="-128"/>
                <a:cs typeface="ＭＳ Ｐゴシック" pitchFamily="-84" charset="-128"/>
              </a:rPr>
              <a:t>cosmic microwave background radiation</a:t>
            </a:r>
            <a:r>
              <a:rPr lang="en-US">
                <a:latin typeface="Arial" pitchFamily="-84" charset="0"/>
                <a:ea typeface="ＭＳ Ｐゴシック" pitchFamily="-84" charset="-128"/>
                <a:cs typeface="ＭＳ Ｐゴシック" pitchFamily="-84" charset="-128"/>
              </a:rPr>
              <a:t>. The radiation has the same intensity and spectral character as a thermal continuous source at 3 K</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DE011D3E-3EE2-4F20-A818-7434A5BEE04F}" type="slidenum">
              <a:rPr lang="en-US">
                <a:latin typeface="Arial" pitchFamily="-84" charset="0"/>
                <a:ea typeface="ＭＳ Ｐゴシック" pitchFamily="-84" charset="-128"/>
                <a:cs typeface="ＭＳ Ｐゴシック" pitchFamily="-84" charset="-128"/>
              </a:rPr>
              <a:pPr/>
              <a:t>27</a:t>
            </a:fld>
            <a:endParaRPr lang="en-US">
              <a:latin typeface="Arial" pitchFamily="-84" charset="0"/>
              <a:ea typeface="ＭＳ Ｐゴシック" pitchFamily="-84" charset="-128"/>
              <a:cs typeface="ＭＳ Ｐゴシック" pitchFamily="-84" charset="-128"/>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r>
              <a:rPr lang="en-US">
                <a:latin typeface="Arial" pitchFamily="-84" charset="0"/>
                <a:ea typeface="ＭＳ Ｐゴシック" pitchFamily="-84" charset="-128"/>
                <a:cs typeface="ＭＳ Ｐゴシック" pitchFamily="-84" charset="-128"/>
              </a:rPr>
              <a:t>Possible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b="1" dirty="0" smtClean="0"/>
              <a:t>Large Hadron Collider</a:t>
            </a:r>
            <a:r>
              <a:rPr lang="en-US" dirty="0" smtClean="0"/>
              <a:t> (</a:t>
            </a:r>
            <a:r>
              <a:rPr lang="en-US" b="1" dirty="0" smtClean="0"/>
              <a:t>LHC</a:t>
            </a:r>
            <a:r>
              <a:rPr lang="en-US" dirty="0" smtClean="0"/>
              <a:t>) is the world's largest and highest-energy particle accelerator. It was built by the European Organization for Nuclear Research (CERN) over a ten year period from 1998 to 2008, with the aim of allowing physicists to test the predictions of different theories of particle physics and high-energy physics, and particularly for the existence of the hypothesized Higgs boson and of the large family of new particles predicted by supersymmetry</a:t>
            </a:r>
            <a:endParaRPr lang="en-US" dirty="0"/>
          </a:p>
        </p:txBody>
      </p:sp>
      <p:sp>
        <p:nvSpPr>
          <p:cNvPr id="4" name="Slide Number Placeholder 3"/>
          <p:cNvSpPr>
            <a:spLocks noGrp="1"/>
          </p:cNvSpPr>
          <p:nvPr>
            <p:ph type="sldNum" sz="quarter" idx="10"/>
          </p:nvPr>
        </p:nvSpPr>
        <p:spPr/>
        <p:txBody>
          <a:bodyPr/>
          <a:lstStyle/>
          <a:p>
            <a:fld id="{E78D2552-A96C-445C-8A32-F34DC48C7B66}" type="slidenum">
              <a:rPr lang="en-US" smtClean="0"/>
              <a:pPr/>
              <a:t>29</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LHC lies in a tunnel 27 </a:t>
            </a:r>
            <a:r>
              <a:rPr lang="en-US" dirty="0" err="1" smtClean="0"/>
              <a:t>kilometres</a:t>
            </a:r>
            <a:r>
              <a:rPr lang="en-US" dirty="0" smtClean="0"/>
              <a:t> (17 mi) in circumference, as deep as 175 </a:t>
            </a:r>
            <a:r>
              <a:rPr lang="en-US" dirty="0" err="1" smtClean="0"/>
              <a:t>metres</a:t>
            </a:r>
            <a:r>
              <a:rPr lang="en-US" dirty="0" smtClean="0"/>
              <a:t> (574 ft) beneath the </a:t>
            </a:r>
            <a:r>
              <a:rPr lang="en-US" dirty="0" smtClean="0">
                <a:hlinkClick r:id="rId3" tooltip="Category:France–Switzerland border"/>
              </a:rPr>
              <a:t>Franco-Swiss border</a:t>
            </a:r>
            <a:r>
              <a:rPr lang="en-US" dirty="0" smtClean="0"/>
              <a:t> near </a:t>
            </a:r>
            <a:r>
              <a:rPr lang="en-US" dirty="0" smtClean="0">
                <a:hlinkClick r:id="rId4" tooltip="Geneva"/>
              </a:rPr>
              <a:t>Geneva</a:t>
            </a:r>
            <a:r>
              <a:rPr lang="en-US" dirty="0" smtClean="0"/>
              <a:t>, Switzerland.</a:t>
            </a:r>
            <a:endParaRPr lang="en-US" dirty="0"/>
          </a:p>
        </p:txBody>
      </p:sp>
      <p:sp>
        <p:nvSpPr>
          <p:cNvPr id="4" name="Slide Number Placeholder 3"/>
          <p:cNvSpPr>
            <a:spLocks noGrp="1"/>
          </p:cNvSpPr>
          <p:nvPr>
            <p:ph type="sldNum" sz="quarter" idx="10"/>
          </p:nvPr>
        </p:nvSpPr>
        <p:spPr/>
        <p:txBody>
          <a:bodyPr/>
          <a:lstStyle/>
          <a:p>
            <a:fld id="{E78D2552-A96C-445C-8A32-F34DC48C7B66}"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BC0DBE7B-236D-4789-A100-D842E02D61E3}" type="slidenum">
              <a:rPr lang="en-US">
                <a:latin typeface="Arial" pitchFamily="-84" charset="0"/>
                <a:ea typeface="ＭＳ Ｐゴシック" pitchFamily="-84" charset="-128"/>
                <a:cs typeface="ＭＳ Ｐゴシック" pitchFamily="-84" charset="-128"/>
              </a:rPr>
              <a:pPr/>
              <a:t>6</a:t>
            </a:fld>
            <a:endParaRPr lang="en-US">
              <a:latin typeface="Arial" pitchFamily="-84" charset="0"/>
              <a:ea typeface="ＭＳ Ｐゴシック" pitchFamily="-84" charset="-128"/>
              <a:cs typeface="ＭＳ Ｐゴシック" pitchFamily="-84" charset="-128"/>
            </a:endParaRPr>
          </a:p>
        </p:txBody>
      </p:sp>
      <p:sp>
        <p:nvSpPr>
          <p:cNvPr id="67587" name="Rectangle 1026"/>
          <p:cNvSpPr>
            <a:spLocks noGrp="1" noRot="1" noChangeAspect="1" noChangeArrowheads="1" noTextEdit="1"/>
          </p:cNvSpPr>
          <p:nvPr>
            <p:ph type="sldImg"/>
          </p:nvPr>
        </p:nvSpPr>
        <p:spPr>
          <a:ln/>
        </p:spPr>
      </p:sp>
      <p:sp>
        <p:nvSpPr>
          <p:cNvPr id="67588" name="Rectangle 1027"/>
          <p:cNvSpPr>
            <a:spLocks noGrp="1" noChangeArrowheads="1"/>
          </p:cNvSpPr>
          <p:nvPr>
            <p:ph type="body" idx="1"/>
          </p:nvPr>
        </p:nvSpPr>
        <p:spPr>
          <a:noFill/>
          <a:ln/>
        </p:spPr>
        <p:txBody>
          <a:bodyPr/>
          <a:lstStyle/>
          <a:p>
            <a:pPr eaLnBrk="1" hangingPunct="1"/>
            <a:r>
              <a:rPr lang="en-US">
                <a:latin typeface="Arial" pitchFamily="-84" charset="0"/>
                <a:ea typeface="ＭＳ Ｐゴシック" pitchFamily="-84" charset="-128"/>
                <a:cs typeface="ＭＳ Ｐゴシック" pitchFamily="-84" charset="-128"/>
              </a:rPr>
              <a:t>Up until 1950s scientists believed the universe had always existed. Fred Hoyle ‘Steady State Theory of the Universe’</a:t>
            </a:r>
          </a:p>
          <a:p>
            <a:pPr eaLnBrk="1" hangingPunct="1"/>
            <a:r>
              <a:rPr lang="en-US">
                <a:latin typeface="Arial" pitchFamily="-84" charset="0"/>
                <a:ea typeface="ＭＳ Ｐゴシック" pitchFamily="-84" charset="-128"/>
                <a:cs typeface="ＭＳ Ｐゴシック" pitchFamily="-84" charset="-128"/>
              </a:rPr>
              <a:t>Arno Penzias and Robert Wilson observed in 1965 a radio background source that was spread all over the universe---the </a:t>
            </a:r>
            <a:r>
              <a:rPr lang="en-US" b="1">
                <a:latin typeface="Arial" pitchFamily="-84" charset="0"/>
                <a:ea typeface="ＭＳ Ｐゴシック" pitchFamily="-84" charset="-128"/>
                <a:cs typeface="ＭＳ Ｐゴシック" pitchFamily="-84" charset="-128"/>
              </a:rPr>
              <a:t>cosmic microwave background radiation</a:t>
            </a:r>
            <a:r>
              <a:rPr lang="en-US">
                <a:latin typeface="Arial" pitchFamily="-84" charset="0"/>
                <a:ea typeface="ＭＳ Ｐゴシック" pitchFamily="-84" charset="-128"/>
                <a:cs typeface="ＭＳ Ｐゴシック" pitchFamily="-84" charset="-128"/>
              </a:rPr>
              <a:t>. The radiation has the same intensity and spectral character as a thermal continuous source at 3 K</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6E8295AA-A376-4367-9BCF-8CD98D1886E3}" type="slidenum">
              <a:rPr lang="en-US">
                <a:latin typeface="Arial" pitchFamily="-84" charset="0"/>
                <a:ea typeface="ＭＳ Ｐゴシック" pitchFamily="-84" charset="-128"/>
                <a:cs typeface="ＭＳ Ｐゴシック" pitchFamily="-84" charset="-128"/>
              </a:rPr>
              <a:pPr/>
              <a:t>7</a:t>
            </a:fld>
            <a:endParaRPr lang="en-US">
              <a:latin typeface="Arial" pitchFamily="-84" charset="0"/>
              <a:ea typeface="ＭＳ Ｐゴシック" pitchFamily="-84" charset="-128"/>
              <a:cs typeface="ＭＳ Ｐゴシック" pitchFamily="-84" charset="-128"/>
            </a:endParaRPr>
          </a:p>
        </p:txBody>
      </p:sp>
      <p:sp>
        <p:nvSpPr>
          <p:cNvPr id="69635" name="Rectangle 1026"/>
          <p:cNvSpPr>
            <a:spLocks noGrp="1" noRot="1" noChangeAspect="1" noChangeArrowheads="1" noTextEdit="1"/>
          </p:cNvSpPr>
          <p:nvPr>
            <p:ph type="sldImg"/>
          </p:nvPr>
        </p:nvSpPr>
        <p:spPr>
          <a:ln/>
        </p:spPr>
      </p:sp>
      <p:sp>
        <p:nvSpPr>
          <p:cNvPr id="69636" name="Rectangle 1027"/>
          <p:cNvSpPr>
            <a:spLocks noGrp="1" noChangeArrowheads="1"/>
          </p:cNvSpPr>
          <p:nvPr>
            <p:ph type="body" idx="1"/>
          </p:nvPr>
        </p:nvSpPr>
        <p:spPr>
          <a:noFill/>
          <a:ln/>
        </p:spPr>
        <p:txBody>
          <a:bodyPr/>
          <a:lstStyle/>
          <a:p>
            <a:pPr eaLnBrk="1" hangingPunct="1"/>
            <a:r>
              <a:rPr lang="en-US">
                <a:latin typeface="Arial" pitchFamily="-84" charset="0"/>
                <a:ea typeface="ＭＳ Ｐゴシック" pitchFamily="-84" charset="-128"/>
                <a:cs typeface="ＭＳ Ｐゴシック" pitchFamily="-84" charset="-128"/>
              </a:rPr>
              <a:t>The only way to explain constant 2.7K radiation in every direction in universe was it came from a single source - big bang. Discovered by Robert Wilson and Arno Penzias at Bell Laboratories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F0E608D6-ABFB-4465-8564-7B63B2AC159F}" type="slidenum">
              <a:rPr lang="en-US">
                <a:latin typeface="Arial" pitchFamily="-84" charset="0"/>
                <a:ea typeface="ＭＳ Ｐゴシック" pitchFamily="-84" charset="-128"/>
                <a:cs typeface="ＭＳ Ｐゴシック" pitchFamily="-84" charset="-128"/>
              </a:rPr>
              <a:pPr/>
              <a:t>8</a:t>
            </a:fld>
            <a:endParaRPr lang="en-US">
              <a:latin typeface="Arial" pitchFamily="-84" charset="0"/>
              <a:ea typeface="ＭＳ Ｐゴシック" pitchFamily="-84" charset="-128"/>
              <a:cs typeface="ＭＳ Ｐゴシック" pitchFamily="-84" charset="-128"/>
            </a:endParaRPr>
          </a:p>
        </p:txBody>
      </p:sp>
      <p:sp>
        <p:nvSpPr>
          <p:cNvPr id="72707" name="Rectangle 1026"/>
          <p:cNvSpPr>
            <a:spLocks noGrp="1" noRot="1" noChangeAspect="1" noChangeArrowheads="1" noTextEdit="1"/>
          </p:cNvSpPr>
          <p:nvPr>
            <p:ph type="sldImg"/>
          </p:nvPr>
        </p:nvSpPr>
        <p:spPr>
          <a:ln/>
        </p:spPr>
      </p:sp>
      <p:sp>
        <p:nvSpPr>
          <p:cNvPr id="72708" name="Rectangle 1027"/>
          <p:cNvSpPr>
            <a:spLocks noGrp="1" noChangeArrowheads="1"/>
          </p:cNvSpPr>
          <p:nvPr>
            <p:ph type="body" idx="1"/>
          </p:nvPr>
        </p:nvSpPr>
        <p:spPr>
          <a:noFill/>
          <a:ln/>
        </p:spPr>
        <p:txBody>
          <a:bodyPr/>
          <a:lstStyle/>
          <a:p>
            <a:pPr eaLnBrk="1" hangingPunct="1"/>
            <a:r>
              <a:rPr lang="en-US" dirty="0">
                <a:solidFill>
                  <a:srgbClr val="222222"/>
                </a:solidFill>
                <a:latin typeface="Arial" pitchFamily="-84" charset="0"/>
                <a:ea typeface="ＭＳ Ｐゴシック" pitchFamily="-84" charset="-128"/>
                <a:cs typeface="ＭＳ Ｐゴシック" pitchFamily="-84" charset="-128"/>
              </a:rPr>
              <a:t>Where did it come from? We don't know. Why did it appear? We don't know.</a:t>
            </a:r>
          </a:p>
          <a:p>
            <a:pPr eaLnBrk="1" hangingPunct="1"/>
            <a:r>
              <a:rPr lang="en-US" dirty="0">
                <a:solidFill>
                  <a:srgbClr val="222222"/>
                </a:solidFill>
                <a:latin typeface="Arial" pitchFamily="-84" charset="0"/>
                <a:ea typeface="ＭＳ Ｐゴシック" pitchFamily="-84" charset="-128"/>
                <a:cs typeface="ＭＳ Ｐゴシック" pitchFamily="-84" charset="-128"/>
              </a:rPr>
              <a:t>There are many misconceptions surrounding the Big Bang theory. For example, we tend to imagine a giant explosion. Experts however say that there was no explosion; there was (and continues to be) an expansion. Rather than imagining a balloon popping and releasing its contents, imagine a balloon expanding: an infinitesimally small balloon expanding to the size of our current universe. </a:t>
            </a:r>
          </a:p>
          <a:p>
            <a:pPr eaLnBrk="1" hangingPunct="1"/>
            <a:r>
              <a:rPr lang="en-US" dirty="0">
                <a:solidFill>
                  <a:srgbClr val="222222"/>
                </a:solidFill>
                <a:latin typeface="Arial" pitchFamily="-84" charset="0"/>
                <a:ea typeface="ＭＳ Ｐゴシック" pitchFamily="-84" charset="-128"/>
                <a:cs typeface="ＭＳ Ｐゴシック" pitchFamily="-84" charset="-128"/>
              </a:rPr>
              <a:t> Prior to the singularity, </a:t>
            </a:r>
            <a:r>
              <a:rPr lang="en-US" i="1" dirty="0">
                <a:solidFill>
                  <a:srgbClr val="222222"/>
                </a:solidFill>
                <a:latin typeface="Arial" pitchFamily="-84" charset="0"/>
                <a:ea typeface="ＭＳ Ｐゴシック" pitchFamily="-84" charset="-128"/>
                <a:cs typeface="ＭＳ Ｐゴシック" pitchFamily="-84" charset="-128"/>
              </a:rPr>
              <a:t>nothing</a:t>
            </a:r>
            <a:r>
              <a:rPr lang="en-US" dirty="0">
                <a:solidFill>
                  <a:srgbClr val="222222"/>
                </a:solidFill>
                <a:latin typeface="Arial" pitchFamily="-84" charset="0"/>
                <a:ea typeface="ＭＳ Ｐゴシック" pitchFamily="-84" charset="-128"/>
                <a:cs typeface="ＭＳ Ｐゴシック" pitchFamily="-84" charset="-128"/>
              </a:rPr>
              <a:t> existed, not space, time, matter, or energy - nothing. So where and in what did the singularity appear if not in space? We don't know. We don't know where it came from, why it's here, or even where it is. All we really know is that we are inside of it and at one time it didn't exist and neither did we.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FF029B7E-5B6F-498E-9E29-0CEDC019D4AE}" type="slidenum">
              <a:rPr lang="en-US">
                <a:latin typeface="Arial" pitchFamily="-84" charset="0"/>
                <a:ea typeface="ＭＳ Ｐゴシック" pitchFamily="-84" charset="-128"/>
                <a:cs typeface="ＭＳ Ｐゴシック" pitchFamily="-84" charset="-128"/>
              </a:rPr>
              <a:pPr/>
              <a:t>9</a:t>
            </a:fld>
            <a:endParaRPr lang="en-US">
              <a:latin typeface="Arial" pitchFamily="-84" charset="0"/>
              <a:ea typeface="ＭＳ Ｐゴシック" pitchFamily="-84" charset="-128"/>
              <a:cs typeface="ＭＳ Ｐゴシック" pitchFamily="-84" charset="-128"/>
            </a:endParaRPr>
          </a:p>
        </p:txBody>
      </p:sp>
      <p:sp>
        <p:nvSpPr>
          <p:cNvPr id="74755" name="Rectangle 1026"/>
          <p:cNvSpPr>
            <a:spLocks noGrp="1" noRot="1" noChangeAspect="1" noChangeArrowheads="1" noTextEdit="1"/>
          </p:cNvSpPr>
          <p:nvPr>
            <p:ph type="sldImg"/>
          </p:nvPr>
        </p:nvSpPr>
        <p:spPr>
          <a:ln/>
        </p:spPr>
      </p:sp>
      <p:sp>
        <p:nvSpPr>
          <p:cNvPr id="74756" name="Rectangle 1027"/>
          <p:cNvSpPr>
            <a:spLocks noGrp="1" noChangeArrowheads="1"/>
          </p:cNvSpPr>
          <p:nvPr>
            <p:ph type="body" idx="1"/>
          </p:nvPr>
        </p:nvSpPr>
        <p:spPr>
          <a:noFill/>
          <a:ln/>
        </p:spPr>
        <p:txBody>
          <a:bodyPr/>
          <a:lstStyle/>
          <a:p>
            <a:pPr eaLnBrk="1" hangingPunct="1"/>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30B59546-D85D-4AFC-88C6-598BCF225BF9}" type="slidenum">
              <a:rPr lang="en-US">
                <a:latin typeface="Arial" pitchFamily="-84" charset="0"/>
                <a:ea typeface="ＭＳ Ｐゴシック" pitchFamily="-84" charset="-128"/>
                <a:cs typeface="ＭＳ Ｐゴシック" pitchFamily="-84" charset="-128"/>
              </a:rPr>
              <a:pPr/>
              <a:t>10</a:t>
            </a:fld>
            <a:endParaRPr lang="en-US">
              <a:latin typeface="Arial" pitchFamily="-84" charset="0"/>
              <a:ea typeface="ＭＳ Ｐゴシック" pitchFamily="-84" charset="-128"/>
              <a:cs typeface="ＭＳ Ｐゴシック" pitchFamily="-84" charset="-128"/>
            </a:endParaRPr>
          </a:p>
        </p:txBody>
      </p:sp>
      <p:sp>
        <p:nvSpPr>
          <p:cNvPr id="76803" name="Rectangle 1026"/>
          <p:cNvSpPr>
            <a:spLocks noGrp="1" noRot="1" noChangeAspect="1" noChangeArrowheads="1" noTextEdit="1"/>
          </p:cNvSpPr>
          <p:nvPr>
            <p:ph type="sldImg"/>
          </p:nvPr>
        </p:nvSpPr>
        <p:spPr>
          <a:ln/>
        </p:spPr>
      </p:sp>
      <p:sp>
        <p:nvSpPr>
          <p:cNvPr id="76804" name="Rectangle 1027"/>
          <p:cNvSpPr>
            <a:spLocks noGrp="1" noChangeArrowheads="1"/>
          </p:cNvSpPr>
          <p:nvPr>
            <p:ph type="body" idx="1"/>
          </p:nvPr>
        </p:nvSpPr>
        <p:spPr>
          <a:noFill/>
          <a:ln/>
        </p:spPr>
        <p:txBody>
          <a:bodyPr/>
          <a:lstStyle/>
          <a:p>
            <a:pPr eaLnBrk="1" hangingPunct="1"/>
            <a:r>
              <a:rPr lang="en-US">
                <a:solidFill>
                  <a:srgbClr val="222222"/>
                </a:solidFill>
                <a:latin typeface="Arial" pitchFamily="-84" charset="0"/>
                <a:ea typeface="ＭＳ Ｐゴシック" pitchFamily="-84" charset="-128"/>
                <a:cs typeface="ＭＳ Ｐゴシック" pitchFamily="-84" charset="-128"/>
              </a:rPr>
              <a:t>Steven Hawking, George Ellis, and Roger Penrose turned their attention to the Theory of Relativity and its implications regarding our notions of time. In 1968 and 1970, they published papers in which they extended Einstein's Theory of General Relativity to include measurements of time and space.</a:t>
            </a:r>
            <a:r>
              <a:rPr lang="en-US" baseline="30000">
                <a:solidFill>
                  <a:srgbClr val="222222"/>
                </a:solidFill>
                <a:latin typeface="Arial" pitchFamily="-84" charset="0"/>
                <a:ea typeface="ＭＳ Ｐゴシック" pitchFamily="-84" charset="-128"/>
                <a:cs typeface="ＭＳ Ｐゴシック" pitchFamily="-84" charset="-128"/>
              </a:rPr>
              <a:t>1, 2</a:t>
            </a:r>
            <a:r>
              <a:rPr lang="en-US">
                <a:solidFill>
                  <a:srgbClr val="222222"/>
                </a:solidFill>
                <a:latin typeface="Arial" pitchFamily="-84" charset="0"/>
                <a:ea typeface="ＭＳ Ｐゴシック" pitchFamily="-84" charset="-128"/>
                <a:cs typeface="ＭＳ Ｐゴシック" pitchFamily="-84" charset="-128"/>
              </a:rPr>
              <a:t> According to their calculations, time and space had a finite beginning that corresponded to the origin of matter and energy."</a:t>
            </a:r>
            <a:r>
              <a:rPr lang="en-US" baseline="30000">
                <a:solidFill>
                  <a:srgbClr val="222222"/>
                </a:solidFill>
                <a:latin typeface="Arial" pitchFamily="-84" charset="0"/>
                <a:ea typeface="ＭＳ Ｐゴシック" pitchFamily="-84" charset="-128"/>
                <a:cs typeface="ＭＳ Ｐゴシック" pitchFamily="-84" charset="-128"/>
              </a:rPr>
              <a:t>3</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8F9923E5-4AA1-41A9-882A-79BAE23B7FD0}" type="slidenum">
              <a:rPr lang="en-US">
                <a:latin typeface="Arial" pitchFamily="-84" charset="0"/>
                <a:ea typeface="ＭＳ Ｐゴシック" pitchFamily="-84" charset="-128"/>
                <a:cs typeface="ＭＳ Ｐゴシック" pitchFamily="-84" charset="-128"/>
              </a:rPr>
              <a:pPr/>
              <a:t>11</a:t>
            </a:fld>
            <a:endParaRPr lang="en-US">
              <a:latin typeface="Arial" pitchFamily="-84" charset="0"/>
              <a:ea typeface="ＭＳ Ｐゴシック" pitchFamily="-84" charset="-128"/>
              <a:cs typeface="ＭＳ Ｐゴシック" pitchFamily="-84" charset="-128"/>
            </a:endParaRPr>
          </a:p>
        </p:txBody>
      </p:sp>
      <p:sp>
        <p:nvSpPr>
          <p:cNvPr id="78851" name="Rectangle 1026"/>
          <p:cNvSpPr>
            <a:spLocks noGrp="1" noRot="1" noChangeAspect="1" noChangeArrowheads="1" noTextEdit="1"/>
          </p:cNvSpPr>
          <p:nvPr>
            <p:ph type="sldImg"/>
          </p:nvPr>
        </p:nvSpPr>
        <p:spPr>
          <a:ln/>
        </p:spPr>
      </p:sp>
      <p:sp>
        <p:nvSpPr>
          <p:cNvPr id="78852" name="Rectangle 1027"/>
          <p:cNvSpPr>
            <a:spLocks noGrp="1" noChangeArrowheads="1"/>
          </p:cNvSpPr>
          <p:nvPr>
            <p:ph type="body" idx="1"/>
          </p:nvPr>
        </p:nvSpPr>
        <p:spPr>
          <a:noFill/>
          <a:ln/>
        </p:spPr>
        <p:txBody>
          <a:bodyPr/>
          <a:lstStyle/>
          <a:p>
            <a:pPr eaLnBrk="1" hangingPunct="1"/>
            <a:r>
              <a:rPr lang="en-US" dirty="0" smtClean="0">
                <a:latin typeface="Arial" pitchFamily="-84" charset="0"/>
                <a:ea typeface="ＭＳ Ｐゴシック" pitchFamily="-84" charset="-128"/>
                <a:cs typeface="ＭＳ Ｐゴシック" pitchFamily="-84" charset="-128"/>
              </a:rPr>
              <a:t>Hawking an</a:t>
            </a:r>
            <a:r>
              <a:rPr lang="en-US" baseline="0" dirty="0" smtClean="0">
                <a:latin typeface="Arial" pitchFamily="-84" charset="0"/>
                <a:ea typeface="ＭＳ Ｐゴシック" pitchFamily="-84" charset="-128"/>
                <a:cs typeface="ＭＳ Ｐゴシック" pitchFamily="-84" charset="-128"/>
              </a:rPr>
              <a:t> atheist and hostile to religion</a:t>
            </a:r>
            <a:endParaRPr lang="en-US" dirty="0">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5546C32E-2ECA-41D0-BE7A-DB179DCFB154}" type="slidenum">
              <a:rPr lang="en-US">
                <a:latin typeface="Arial" pitchFamily="-84" charset="0"/>
                <a:ea typeface="ＭＳ Ｐゴシック" pitchFamily="-84" charset="-128"/>
                <a:cs typeface="ＭＳ Ｐゴシック" pitchFamily="-84" charset="-128"/>
              </a:rPr>
              <a:pPr/>
              <a:t>12</a:t>
            </a:fld>
            <a:endParaRPr lang="en-US">
              <a:latin typeface="Arial" pitchFamily="-84" charset="0"/>
              <a:ea typeface="ＭＳ Ｐゴシック" pitchFamily="-84" charset="-128"/>
              <a:cs typeface="ＭＳ Ｐゴシック" pitchFamily="-84" charset="-128"/>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a:latin typeface="Arial"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p:txBody>
          <a:bodyPr/>
          <a:lstStyle/>
          <a:p>
            <a:fld id="{BFBCCBA3-0E98-49D1-9518-27FD8F583303}" type="datetimeFigureOut">
              <a:rPr lang="en-US" smtClean="0"/>
              <a:pPr/>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56213-B4C4-4C5C-8EAE-01416D175C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GB"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FBCCBA3-0E98-49D1-9518-27FD8F583303}" type="datetimeFigureOut">
              <a:rPr lang="en-US" smtClean="0"/>
              <a:pPr/>
              <a:t>7/18/2014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1CEC5-A224-42F7-B060-D6402827E0BA}"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BFBCCBA3-0E98-49D1-9518-27FD8F583303}" type="datetimeFigureOut">
              <a:rPr lang="en-US" smtClean="0"/>
              <a:pPr/>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1CEC5-A224-42F7-B060-D6402827E0B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BFBCCBA3-0E98-49D1-9518-27FD8F583303}" type="datetimeFigureOut">
              <a:rPr lang="en-US" smtClean="0"/>
              <a:pPr/>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1CEC5-A224-42F7-B060-D6402827E0BA}"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BED02BB-94F5-4AAF-8F84-B1D876DA965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18C4BED-AF18-4C39-83A3-7E11A793FEEC}"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GB"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55107FC-32ED-41FF-AC0C-0C38A382064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BFBCCBA3-0E98-49D1-9518-27FD8F583303}" type="datetimeFigureOut">
              <a:rPr lang="en-US" smtClean="0"/>
              <a:pPr/>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1CEC5-A224-42F7-B060-D6402827E0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GB"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p:txBody>
          <a:bodyPr/>
          <a:lstStyle/>
          <a:p>
            <a:fld id="{BFBCCBA3-0E98-49D1-9518-27FD8F583303}" type="datetimeFigureOut">
              <a:rPr lang="en-US" smtClean="0"/>
              <a:pPr/>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1CEC5-A224-42F7-B060-D6402827E0BA}"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BFBCCBA3-0E98-49D1-9518-27FD8F583303}" type="datetimeFigureOut">
              <a:rPr lang="en-US" smtClean="0"/>
              <a:pPr/>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A4845-A08A-4DF4-8D99-E2E7B6D41C67}"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GB"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BFBCCBA3-0E98-49D1-9518-27FD8F583303}" type="datetimeFigureOut">
              <a:rPr lang="en-US" smtClean="0"/>
              <a:pPr/>
              <a:t>7/18/2014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1CEC5-A224-42F7-B060-D6402827E0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7" name="Date Placeholder 6"/>
          <p:cNvSpPr>
            <a:spLocks noGrp="1"/>
          </p:cNvSpPr>
          <p:nvPr>
            <p:ph type="dt" sz="half" idx="10"/>
          </p:nvPr>
        </p:nvSpPr>
        <p:spPr/>
        <p:txBody>
          <a:bodyPr/>
          <a:lstStyle/>
          <a:p>
            <a:fld id="{BFBCCBA3-0E98-49D1-9518-27FD8F583303}" type="datetimeFigureOut">
              <a:rPr lang="en-US" smtClean="0"/>
              <a:pPr/>
              <a:t>7/18/2014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01CEC5-A224-42F7-B060-D6402827E0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BFBCCBA3-0E98-49D1-9518-27FD8F583303}" type="datetimeFigureOut">
              <a:rPr lang="en-US" smtClean="0"/>
              <a:pPr/>
              <a:t>7/18/2014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01CEC5-A224-42F7-B060-D6402827E0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BCCBA3-0E98-49D1-9518-27FD8F583303}" type="datetimeFigureOut">
              <a:rPr lang="en-US" smtClean="0"/>
              <a:pPr/>
              <a:t>7/18/2014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01CEC5-A224-42F7-B060-D6402827E0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GB"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FBCCBA3-0E98-49D1-9518-27FD8F583303}" type="datetimeFigureOut">
              <a:rPr lang="en-US" smtClean="0"/>
              <a:pPr/>
              <a:t>7/18/2014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GB" dirty="0" smtClean="0"/>
              <a:t>Click to edit Master title style</a:t>
            </a:r>
            <a:endParaRPr dirty="0"/>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FBCCBA3-0E98-49D1-9518-27FD8F583303}" type="datetimeFigureOut">
              <a:rPr lang="en-US" smtClean="0"/>
              <a:pPr/>
              <a:t>7/18/2014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A601CEC5-A224-42F7-B060-D6402827E0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07" r:id="rId1"/>
    <p:sldLayoutId id="2147484008" r:id="rId2"/>
    <p:sldLayoutId id="2147484009"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 id="2147484018" r:id="rId12"/>
    <p:sldLayoutId id="2147484019" r:id="rId13"/>
    <p:sldLayoutId id="2147484020" r:id="rId14"/>
    <p:sldLayoutId id="2147484021" r:id="rId15"/>
  </p:sldLayoutIdLst>
  <p:timing>
    <p:tnLst>
      <p:par>
        <p:cTn id="1" dur="indefinite" restart="never" nodeType="tmRoot"/>
      </p:par>
    </p:tnLst>
  </p:timing>
  <p:txStyles>
    <p:titleStyle>
      <a:lvl1pPr algn="ctr" defTabSz="914400" rtl="0" eaLnBrk="1" latinLnBrk="0" hangingPunct="1">
        <a:spcBef>
          <a:spcPct val="0"/>
        </a:spcBef>
        <a:buNone/>
        <a:defRPr sz="4600" kern="1200">
          <a:solidFill>
            <a:schemeClr val="accent2"/>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accent2"/>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accent2"/>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accent2"/>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accent2"/>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accent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2"/>
                </a:solidFill>
              </a:rPr>
              <a:t>Does God exist?</a:t>
            </a:r>
            <a:endParaRPr lang="en-US" dirty="0">
              <a:solidFill>
                <a:schemeClr val="accent2"/>
              </a:solidFill>
            </a:endParaRPr>
          </a:p>
        </p:txBody>
      </p:sp>
      <p:sp>
        <p:nvSpPr>
          <p:cNvPr id="3" name="Subtitle 2"/>
          <p:cNvSpPr>
            <a:spLocks noGrp="1"/>
          </p:cNvSpPr>
          <p:nvPr>
            <p:ph type="subTitle" idx="1"/>
          </p:nvPr>
        </p:nvSpPr>
        <p:spPr/>
        <p:txBody>
          <a:bodyPr/>
          <a:lstStyle/>
          <a:p>
            <a:endParaRPr lang="en-US" dirty="0">
              <a:solidFill>
                <a:srgbClr val="244A58"/>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63879" y="81804"/>
            <a:ext cx="8877695" cy="1336956"/>
          </a:xfrm>
        </p:spPr>
        <p:txBody>
          <a:bodyPr/>
          <a:lstStyle/>
          <a:p>
            <a:pPr eaLnBrk="1" hangingPunct="1"/>
            <a:r>
              <a:rPr lang="en-US" sz="4400" dirty="0"/>
              <a:t>What happened at the Big Bang?</a:t>
            </a:r>
          </a:p>
        </p:txBody>
      </p:sp>
      <p:sp>
        <p:nvSpPr>
          <p:cNvPr id="75779" name="AutoShape 9"/>
          <p:cNvSpPr>
            <a:spLocks noChangeArrowheads="1"/>
          </p:cNvSpPr>
          <p:nvPr/>
        </p:nvSpPr>
        <p:spPr bwMode="auto">
          <a:xfrm>
            <a:off x="1600200" y="4876800"/>
            <a:ext cx="485775" cy="976313"/>
          </a:xfrm>
          <a:prstGeom prst="upArrow">
            <a:avLst>
              <a:gd name="adj1" fmla="val 50000"/>
              <a:gd name="adj2" fmla="val 50245"/>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75780" name="Text Box 10"/>
          <p:cNvSpPr txBox="1">
            <a:spLocks noChangeArrowheads="1"/>
          </p:cNvSpPr>
          <p:nvPr/>
        </p:nvSpPr>
        <p:spPr bwMode="auto">
          <a:xfrm>
            <a:off x="1431925" y="6143625"/>
            <a:ext cx="862013" cy="457200"/>
          </a:xfrm>
          <a:prstGeom prst="rect">
            <a:avLst/>
          </a:prstGeom>
          <a:noFill/>
          <a:ln w="9525">
            <a:noFill/>
            <a:miter lim="800000"/>
            <a:headEnd/>
            <a:tailEnd/>
          </a:ln>
        </p:spPr>
        <p:txBody>
          <a:bodyPr wrap="none">
            <a:prstTxWarp prst="textNoShape">
              <a:avLst/>
            </a:prstTxWarp>
            <a:spAutoFit/>
          </a:bodyPr>
          <a:lstStyle/>
          <a:p>
            <a:r>
              <a:rPr lang="en-US"/>
              <a:t>Time</a:t>
            </a:r>
          </a:p>
        </p:txBody>
      </p:sp>
      <p:sp>
        <p:nvSpPr>
          <p:cNvPr id="75781" name="AutoShape 11"/>
          <p:cNvSpPr>
            <a:spLocks noChangeArrowheads="1"/>
          </p:cNvSpPr>
          <p:nvPr/>
        </p:nvSpPr>
        <p:spPr bwMode="auto">
          <a:xfrm>
            <a:off x="6096000" y="5181600"/>
            <a:ext cx="1214438" cy="485775"/>
          </a:xfrm>
          <a:prstGeom prst="leftRightArrow">
            <a:avLst>
              <a:gd name="adj1" fmla="val 50000"/>
              <a:gd name="adj2"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75782" name="Text Box 12"/>
          <p:cNvSpPr txBox="1">
            <a:spLocks noChangeArrowheads="1"/>
          </p:cNvSpPr>
          <p:nvPr/>
        </p:nvSpPr>
        <p:spPr bwMode="auto">
          <a:xfrm>
            <a:off x="6080125" y="5915025"/>
            <a:ext cx="1047750" cy="457200"/>
          </a:xfrm>
          <a:prstGeom prst="rect">
            <a:avLst/>
          </a:prstGeom>
          <a:noFill/>
          <a:ln w="9525">
            <a:noFill/>
            <a:miter lim="800000"/>
            <a:headEnd/>
            <a:tailEnd/>
          </a:ln>
        </p:spPr>
        <p:txBody>
          <a:bodyPr wrap="none">
            <a:prstTxWarp prst="textNoShape">
              <a:avLst/>
            </a:prstTxWarp>
            <a:spAutoFit/>
          </a:bodyPr>
          <a:lstStyle/>
          <a:p>
            <a:r>
              <a:rPr lang="en-US"/>
              <a:t>Space</a:t>
            </a:r>
          </a:p>
        </p:txBody>
      </p:sp>
      <p:sp>
        <p:nvSpPr>
          <p:cNvPr id="75783" name="Line 13"/>
          <p:cNvSpPr>
            <a:spLocks noChangeShapeType="1"/>
          </p:cNvSpPr>
          <p:nvPr/>
        </p:nvSpPr>
        <p:spPr bwMode="auto">
          <a:xfrm>
            <a:off x="2438400" y="2438400"/>
            <a:ext cx="1524000" cy="3352800"/>
          </a:xfrm>
          <a:prstGeom prst="line">
            <a:avLst/>
          </a:prstGeom>
          <a:noFill/>
          <a:ln w="57150">
            <a:solidFill>
              <a:schemeClr val="tx1"/>
            </a:solidFill>
            <a:round/>
            <a:headEnd type="stealth" w="med" len="med"/>
            <a:tailEnd/>
          </a:ln>
        </p:spPr>
        <p:txBody>
          <a:bodyPr wrap="none" anchor="ctr">
            <a:prstTxWarp prst="textNoShape">
              <a:avLst/>
            </a:prstTxWarp>
          </a:bodyPr>
          <a:lstStyle/>
          <a:p>
            <a:endParaRPr lang="en-US"/>
          </a:p>
        </p:txBody>
      </p:sp>
      <p:sp>
        <p:nvSpPr>
          <p:cNvPr id="75784" name="Line 14"/>
          <p:cNvSpPr>
            <a:spLocks noChangeShapeType="1"/>
          </p:cNvSpPr>
          <p:nvPr/>
        </p:nvSpPr>
        <p:spPr bwMode="auto">
          <a:xfrm flipV="1">
            <a:off x="3962400" y="2514600"/>
            <a:ext cx="1219200" cy="3276600"/>
          </a:xfrm>
          <a:prstGeom prst="line">
            <a:avLst/>
          </a:prstGeom>
          <a:noFill/>
          <a:ln w="57150">
            <a:solidFill>
              <a:schemeClr val="tx1"/>
            </a:solidFill>
            <a:round/>
            <a:headEnd/>
            <a:tailEnd type="stealth" w="med" len="med"/>
          </a:ln>
        </p:spPr>
        <p:txBody>
          <a:bodyPr wrap="none" anchor="ctr">
            <a:prstTxWarp prst="textNoShape">
              <a:avLst/>
            </a:prstTxWarp>
          </a:bodyPr>
          <a:lstStyle/>
          <a:p>
            <a:endParaRPr lang="en-US"/>
          </a:p>
        </p:txBody>
      </p:sp>
      <p:sp>
        <p:nvSpPr>
          <p:cNvPr id="75785" name="Text Box 15"/>
          <p:cNvSpPr txBox="1">
            <a:spLocks noChangeArrowheads="1"/>
          </p:cNvSpPr>
          <p:nvPr/>
        </p:nvSpPr>
        <p:spPr bwMode="auto">
          <a:xfrm>
            <a:off x="5524895" y="1591209"/>
            <a:ext cx="3250374" cy="3139321"/>
          </a:xfrm>
          <a:prstGeom prst="rect">
            <a:avLst/>
          </a:prstGeom>
          <a:noFill/>
          <a:ln w="9525">
            <a:noFill/>
            <a:miter lim="800000"/>
            <a:headEnd/>
            <a:tailEnd/>
          </a:ln>
        </p:spPr>
        <p:txBody>
          <a:bodyPr wrap="square">
            <a:prstTxWarp prst="textNoShape">
              <a:avLst/>
            </a:prstTxWarp>
            <a:spAutoFit/>
          </a:bodyPr>
          <a:lstStyle/>
          <a:p>
            <a:r>
              <a:rPr lang="en-US" sz="2200" dirty="0"/>
              <a:t>Time and space</a:t>
            </a:r>
          </a:p>
          <a:p>
            <a:r>
              <a:rPr lang="en-US" sz="2200" dirty="0"/>
              <a:t>started with the</a:t>
            </a:r>
          </a:p>
          <a:p>
            <a:r>
              <a:rPr lang="en-US" sz="2200" dirty="0"/>
              <a:t>Big Bang</a:t>
            </a:r>
          </a:p>
          <a:p>
            <a:endParaRPr lang="en-US" sz="2200" dirty="0"/>
          </a:p>
          <a:p>
            <a:r>
              <a:rPr lang="en-US" sz="2200" dirty="0"/>
              <a:t>Universe appeared with time, not in time</a:t>
            </a:r>
          </a:p>
          <a:p>
            <a:endParaRPr lang="en-US" sz="2200" dirty="0"/>
          </a:p>
          <a:p>
            <a:r>
              <a:rPr lang="en-US" sz="2200" dirty="0"/>
              <a:t>So there was no</a:t>
            </a:r>
          </a:p>
          <a:p>
            <a:r>
              <a:rPr lang="en-US" sz="2200" dirty="0"/>
              <a:t>‘before’ the Big Bang</a:t>
            </a:r>
          </a:p>
        </p:txBody>
      </p:sp>
      <p:sp>
        <p:nvSpPr>
          <p:cNvPr id="75786" name="Text Box 16"/>
          <p:cNvSpPr txBox="1">
            <a:spLocks noChangeArrowheads="1"/>
          </p:cNvSpPr>
          <p:nvPr/>
        </p:nvSpPr>
        <p:spPr bwMode="auto">
          <a:xfrm>
            <a:off x="3276600" y="5791200"/>
            <a:ext cx="1420813" cy="457200"/>
          </a:xfrm>
          <a:prstGeom prst="rect">
            <a:avLst/>
          </a:prstGeom>
          <a:noFill/>
          <a:ln w="9525">
            <a:noFill/>
            <a:miter lim="800000"/>
            <a:headEnd/>
            <a:tailEnd/>
          </a:ln>
        </p:spPr>
        <p:txBody>
          <a:bodyPr wrap="none">
            <a:prstTxWarp prst="textNoShape">
              <a:avLst/>
            </a:prstTxWarp>
            <a:spAutoFit/>
          </a:bodyPr>
          <a:lstStyle/>
          <a:p>
            <a:r>
              <a:rPr lang="en-US"/>
              <a:t>Big Bang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5800" y="322782"/>
            <a:ext cx="7772400" cy="1143000"/>
          </a:xfrm>
        </p:spPr>
        <p:txBody>
          <a:bodyPr/>
          <a:lstStyle/>
          <a:p>
            <a:pPr eaLnBrk="1" hangingPunct="1"/>
            <a:r>
              <a:rPr lang="en-US" sz="4400" dirty="0"/>
              <a:t>Big Bang implies God</a:t>
            </a:r>
          </a:p>
        </p:txBody>
      </p:sp>
      <p:sp>
        <p:nvSpPr>
          <p:cNvPr id="77827" name="Rectangle 3"/>
          <p:cNvSpPr>
            <a:spLocks noGrp="1" noChangeArrowheads="1"/>
          </p:cNvSpPr>
          <p:nvPr>
            <p:ph type="body" sz="half" idx="1"/>
          </p:nvPr>
        </p:nvSpPr>
        <p:spPr/>
        <p:txBody>
          <a:bodyPr/>
          <a:lstStyle/>
          <a:p>
            <a:pPr eaLnBrk="1" hangingPunct="1">
              <a:buFontTx/>
              <a:buNone/>
            </a:pPr>
            <a:r>
              <a:rPr lang="en-US" sz="2400" i="1" dirty="0"/>
              <a:t>	“Science could predict that the universe must have had a beginning, but it could not predict how the universe should begin: for that one would have to appeal to God.”</a:t>
            </a:r>
            <a:endParaRPr lang="en-US" sz="2400" dirty="0"/>
          </a:p>
          <a:p>
            <a:pPr eaLnBrk="1" hangingPunct="1">
              <a:buFontTx/>
              <a:buNone/>
            </a:pPr>
            <a:r>
              <a:rPr lang="en-US" sz="2000" dirty="0"/>
              <a:t>	Stephen Hawking 1988</a:t>
            </a:r>
          </a:p>
        </p:txBody>
      </p:sp>
      <p:pic>
        <p:nvPicPr>
          <p:cNvPr id="77828" name="Picture 5" descr="Stephen_Hawking"/>
          <p:cNvPicPr>
            <a:picLocks noGrp="1" noChangeAspect="1" noChangeArrowheads="1"/>
          </p:cNvPicPr>
          <p:nvPr>
            <p:ph sz="half" idx="2"/>
          </p:nvPr>
        </p:nvPicPr>
        <p:blipFill>
          <a:blip r:embed="rId3"/>
          <a:srcRect/>
          <a:stretch>
            <a:fillRect/>
          </a:stretch>
        </p:blipFill>
        <p:spPr>
          <a:xfrm>
            <a:off x="4767263" y="1981200"/>
            <a:ext cx="3571875" cy="41148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317471" y="278245"/>
            <a:ext cx="8538299" cy="914400"/>
          </a:xfrm>
        </p:spPr>
        <p:txBody>
          <a:bodyPr/>
          <a:lstStyle/>
          <a:p>
            <a:pPr eaLnBrk="1" hangingPunct="1"/>
            <a:r>
              <a:rPr lang="en-US" sz="3400" dirty="0"/>
              <a:t>What would you expect </a:t>
            </a:r>
            <a:r>
              <a:rPr lang="en-US" sz="3400" dirty="0" smtClean="0"/>
              <a:t>from a Big </a:t>
            </a:r>
            <a:r>
              <a:rPr lang="en-US" sz="3400" dirty="0"/>
              <a:t>Bang?</a:t>
            </a:r>
          </a:p>
        </p:txBody>
      </p:sp>
      <p:sp>
        <p:nvSpPr>
          <p:cNvPr id="79875" name="Rectangle 3"/>
          <p:cNvSpPr>
            <a:spLocks noGrp="1" noChangeArrowheads="1"/>
          </p:cNvSpPr>
          <p:nvPr>
            <p:ph type="body" idx="1"/>
          </p:nvPr>
        </p:nvSpPr>
        <p:spPr>
          <a:xfrm>
            <a:off x="609600" y="1610996"/>
            <a:ext cx="7696200" cy="2057400"/>
          </a:xfrm>
        </p:spPr>
        <p:txBody>
          <a:bodyPr>
            <a:normAutofit fontScale="92500" lnSpcReduction="20000"/>
          </a:bodyPr>
          <a:lstStyle/>
          <a:p>
            <a:pPr eaLnBrk="1" hangingPunct="1">
              <a:lnSpc>
                <a:spcPct val="90000"/>
              </a:lnSpc>
            </a:pPr>
            <a:r>
              <a:rPr lang="en-US" sz="2800" dirty="0">
                <a:solidFill>
                  <a:schemeClr val="tx1"/>
                </a:solidFill>
              </a:rPr>
              <a:t>Chaos</a:t>
            </a:r>
          </a:p>
          <a:p>
            <a:pPr eaLnBrk="1" hangingPunct="1">
              <a:lnSpc>
                <a:spcPct val="90000"/>
              </a:lnSpc>
            </a:pPr>
            <a:r>
              <a:rPr lang="en-US" sz="2800" dirty="0">
                <a:solidFill>
                  <a:schemeClr val="tx1"/>
                </a:solidFill>
              </a:rPr>
              <a:t>Disorder</a:t>
            </a:r>
          </a:p>
          <a:p>
            <a:pPr eaLnBrk="1" hangingPunct="1">
              <a:lnSpc>
                <a:spcPct val="90000"/>
              </a:lnSpc>
            </a:pPr>
            <a:r>
              <a:rPr lang="en-US" sz="2800" dirty="0">
                <a:solidFill>
                  <a:schemeClr val="tx1"/>
                </a:solidFill>
              </a:rPr>
              <a:t>Randomness</a:t>
            </a:r>
          </a:p>
          <a:p>
            <a:pPr eaLnBrk="1" hangingPunct="1">
              <a:lnSpc>
                <a:spcPct val="90000"/>
              </a:lnSpc>
            </a:pPr>
            <a:r>
              <a:rPr lang="en-US" sz="2800" dirty="0">
                <a:solidFill>
                  <a:schemeClr val="tx1"/>
                </a:solidFill>
              </a:rPr>
              <a:t>Ugliness</a:t>
            </a:r>
          </a:p>
          <a:p>
            <a:pPr eaLnBrk="1" hangingPunct="1">
              <a:lnSpc>
                <a:spcPct val="90000"/>
              </a:lnSpc>
            </a:pPr>
            <a:endParaRPr lang="en-US" sz="2800" dirty="0">
              <a:solidFill>
                <a:schemeClr val="tx1"/>
              </a:solidFill>
            </a:endParaRPr>
          </a:p>
          <a:p>
            <a:pPr eaLnBrk="1" hangingPunct="1">
              <a:lnSpc>
                <a:spcPct val="90000"/>
              </a:lnSpc>
            </a:pPr>
            <a:endParaRPr lang="en-US" sz="2800" dirty="0">
              <a:solidFill>
                <a:schemeClr val="tx1"/>
              </a:solidFill>
            </a:endParaRPr>
          </a:p>
        </p:txBody>
      </p:sp>
      <p:sp>
        <p:nvSpPr>
          <p:cNvPr id="79876" name="Rectangle 4"/>
          <p:cNvSpPr>
            <a:spLocks noChangeArrowheads="1"/>
          </p:cNvSpPr>
          <p:nvPr/>
        </p:nvSpPr>
        <p:spPr bwMode="auto">
          <a:xfrm>
            <a:off x="533400" y="3677748"/>
            <a:ext cx="7772400" cy="914400"/>
          </a:xfrm>
          <a:prstGeom prst="rect">
            <a:avLst/>
          </a:prstGeom>
          <a:noFill/>
          <a:ln w="9525">
            <a:noFill/>
            <a:miter lim="800000"/>
            <a:headEnd/>
            <a:tailEnd/>
          </a:ln>
        </p:spPr>
        <p:txBody>
          <a:bodyPr anchor="ctr">
            <a:prstTxWarp prst="textNoShape">
              <a:avLst/>
            </a:prstTxWarp>
          </a:bodyPr>
          <a:lstStyle/>
          <a:p>
            <a:pPr eaLnBrk="1" hangingPunct="1"/>
            <a:r>
              <a:rPr lang="en-US" sz="3200" dirty="0">
                <a:solidFill>
                  <a:schemeClr val="tx2"/>
                </a:solidFill>
              </a:rPr>
              <a:t>What is the universe like?</a:t>
            </a:r>
            <a:endParaRPr lang="en-US" sz="4400" dirty="0">
              <a:solidFill>
                <a:schemeClr val="tx2"/>
              </a:solidFill>
            </a:endParaRPr>
          </a:p>
        </p:txBody>
      </p:sp>
      <p:sp>
        <p:nvSpPr>
          <p:cNvPr id="79877" name="Rectangle 5"/>
          <p:cNvSpPr>
            <a:spLocks noChangeArrowheads="1"/>
          </p:cNvSpPr>
          <p:nvPr/>
        </p:nvSpPr>
        <p:spPr bwMode="auto">
          <a:xfrm>
            <a:off x="685800" y="4515948"/>
            <a:ext cx="7696200" cy="2057400"/>
          </a:xfrm>
          <a:prstGeom prst="rect">
            <a:avLst/>
          </a:prstGeom>
          <a:noFill/>
          <a:ln w="9525">
            <a:noFill/>
            <a:miter lim="800000"/>
            <a:headEnd/>
            <a:tailEnd/>
          </a:ln>
        </p:spPr>
        <p:txBody>
          <a:bodyPr>
            <a:prstTxWarp prst="textNoShape">
              <a:avLst/>
            </a:prstTxWarp>
          </a:bodyPr>
          <a:lstStyle/>
          <a:p>
            <a:pPr marL="342900" indent="-342900" eaLnBrk="1" hangingPunct="1">
              <a:lnSpc>
                <a:spcPct val="90000"/>
              </a:lnSpc>
              <a:spcBef>
                <a:spcPct val="20000"/>
              </a:spcBef>
              <a:buFontTx/>
              <a:buChar char="•"/>
            </a:pPr>
            <a:endParaRPr lang="en-US" sz="2800"/>
          </a:p>
          <a:p>
            <a:pPr marL="342900" indent="-342900" eaLnBrk="1" hangingPunct="1">
              <a:lnSpc>
                <a:spcPct val="90000"/>
              </a:lnSpc>
              <a:spcBef>
                <a:spcPct val="20000"/>
              </a:spcBef>
              <a:buFontTx/>
              <a:buChar char="•"/>
            </a:pPr>
            <a:endParaRPr lang="en-US" sz="2800"/>
          </a:p>
          <a:p>
            <a:pPr marL="342900" indent="-342900" eaLnBrk="1" hangingPunct="1">
              <a:lnSpc>
                <a:spcPct val="90000"/>
              </a:lnSpc>
              <a:spcBef>
                <a:spcPct val="20000"/>
              </a:spcBef>
              <a:buFontTx/>
              <a:buChar char="•"/>
            </a:pPr>
            <a:endParaRPr lang="en-US" sz="2800"/>
          </a:p>
        </p:txBody>
      </p:sp>
      <p:sp>
        <p:nvSpPr>
          <p:cNvPr id="79878" name="Rectangle 8"/>
          <p:cNvSpPr>
            <a:spLocks noChangeArrowheads="1"/>
          </p:cNvSpPr>
          <p:nvPr/>
        </p:nvSpPr>
        <p:spPr bwMode="auto">
          <a:xfrm>
            <a:off x="685800" y="4515948"/>
            <a:ext cx="7696200" cy="2057400"/>
          </a:xfrm>
          <a:prstGeom prst="rect">
            <a:avLst/>
          </a:prstGeom>
          <a:noFill/>
          <a:ln w="9525">
            <a:noFill/>
            <a:miter lim="800000"/>
            <a:headEnd/>
            <a:tailEnd/>
          </a:ln>
        </p:spPr>
        <p:txBody>
          <a:bodyPr>
            <a:prstTxWarp prst="textNoShape">
              <a:avLst/>
            </a:prstTxWarp>
          </a:bodyPr>
          <a:lstStyle/>
          <a:p>
            <a:pPr marL="342900" indent="-342900" eaLnBrk="1" hangingPunct="1">
              <a:lnSpc>
                <a:spcPct val="90000"/>
              </a:lnSpc>
              <a:spcBef>
                <a:spcPct val="20000"/>
              </a:spcBef>
              <a:buFontTx/>
              <a:buChar char="•"/>
            </a:pPr>
            <a:r>
              <a:rPr lang="en-US" sz="2600" dirty="0"/>
              <a:t>Cosmos</a:t>
            </a:r>
          </a:p>
          <a:p>
            <a:pPr marL="342900" indent="-342900" eaLnBrk="1" hangingPunct="1">
              <a:lnSpc>
                <a:spcPct val="90000"/>
              </a:lnSpc>
              <a:spcBef>
                <a:spcPct val="20000"/>
              </a:spcBef>
              <a:buFontTx/>
              <a:buChar char="•"/>
            </a:pPr>
            <a:r>
              <a:rPr lang="en-US" sz="2600" dirty="0"/>
              <a:t>Orderly</a:t>
            </a:r>
          </a:p>
          <a:p>
            <a:pPr marL="342900" indent="-342900" eaLnBrk="1" hangingPunct="1">
              <a:lnSpc>
                <a:spcPct val="90000"/>
              </a:lnSpc>
              <a:spcBef>
                <a:spcPct val="20000"/>
              </a:spcBef>
              <a:buFontTx/>
              <a:buChar char="•"/>
            </a:pPr>
            <a:r>
              <a:rPr lang="en-US" sz="2600" dirty="0"/>
              <a:t>Complexity</a:t>
            </a:r>
          </a:p>
          <a:p>
            <a:pPr marL="342900" indent="-342900" eaLnBrk="1" hangingPunct="1">
              <a:lnSpc>
                <a:spcPct val="90000"/>
              </a:lnSpc>
              <a:spcBef>
                <a:spcPct val="20000"/>
              </a:spcBef>
              <a:buFontTx/>
              <a:buChar char="•"/>
            </a:pPr>
            <a:r>
              <a:rPr lang="en-US" sz="2600" dirty="0" smtClean="0"/>
              <a:t>Beauty</a:t>
            </a:r>
          </a:p>
          <a:p>
            <a:pPr marL="342900" indent="-342900" eaLnBrk="1" hangingPunct="1">
              <a:lnSpc>
                <a:spcPct val="90000"/>
              </a:lnSpc>
              <a:spcBef>
                <a:spcPct val="20000"/>
              </a:spcBef>
              <a:buFontTx/>
              <a:buChar char="•"/>
            </a:pPr>
            <a:endParaRPr lang="en-US" sz="2600" dirty="0"/>
          </a:p>
          <a:p>
            <a:pPr marL="342900" indent="-342900" eaLnBrk="1" hangingPunct="1">
              <a:lnSpc>
                <a:spcPct val="90000"/>
              </a:lnSpc>
              <a:spcBef>
                <a:spcPct val="20000"/>
              </a:spcBef>
              <a:buFontTx/>
              <a:buChar char="•"/>
            </a:pP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87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8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P spid="79876" grpId="0"/>
      <p:bldP spid="7987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800" dirty="0" smtClean="0">
                <a:solidFill>
                  <a:srgbClr val="000000"/>
                </a:solidFill>
              </a:rPr>
              <a:t>How does one explain this?</a:t>
            </a:r>
            <a:br>
              <a:rPr lang="en-US" sz="4800" dirty="0" smtClean="0">
                <a:solidFill>
                  <a:srgbClr val="000000"/>
                </a:solidFill>
              </a:rPr>
            </a:br>
            <a:endParaRPr lang="en-US" dirty="0">
              <a:solidFill>
                <a:srgbClr val="000000"/>
              </a:solidFill>
            </a:endParaRPr>
          </a:p>
        </p:txBody>
      </p:sp>
      <p:sp>
        <p:nvSpPr>
          <p:cNvPr id="5" name="Text Placeholder 4"/>
          <p:cNvSpPr>
            <a:spLocks noGrp="1"/>
          </p:cNvSpPr>
          <p:nvPr>
            <p:ph type="body" idx="1"/>
          </p:nvPr>
        </p:nvSpPr>
        <p:spPr/>
        <p:txBody>
          <a:bodyPr>
            <a:normAutofit/>
          </a:bodyPr>
          <a:lstStyle/>
          <a:p>
            <a:r>
              <a:rPr lang="en-US" sz="3600" dirty="0" smtClean="0">
                <a:solidFill>
                  <a:schemeClr val="tx1"/>
                </a:solidFill>
              </a:rPr>
              <a:t>What were the initial conditions at the Big Bang?</a:t>
            </a:r>
            <a:endParaRPr lang="en-US" sz="360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549275" y="-138268"/>
            <a:ext cx="8042276" cy="1336956"/>
          </a:xfrm>
        </p:spPr>
        <p:txBody>
          <a:bodyPr/>
          <a:lstStyle/>
          <a:p>
            <a:pPr eaLnBrk="1" hangingPunct="1"/>
            <a:r>
              <a:rPr lang="en-US" sz="4000" dirty="0" smtClean="0"/>
              <a:t>It had to be a smooth beginning</a:t>
            </a:r>
            <a:endParaRPr lang="en-US" sz="4800" dirty="0"/>
          </a:p>
        </p:txBody>
      </p:sp>
      <p:sp>
        <p:nvSpPr>
          <p:cNvPr id="81923" name="Rectangle 3"/>
          <p:cNvSpPr>
            <a:spLocks noGrp="1" noChangeArrowheads="1"/>
          </p:cNvSpPr>
          <p:nvPr>
            <p:ph sz="half" idx="1"/>
          </p:nvPr>
        </p:nvSpPr>
        <p:spPr/>
        <p:txBody>
          <a:bodyPr>
            <a:normAutofit/>
          </a:bodyPr>
          <a:lstStyle/>
          <a:p>
            <a:pPr eaLnBrk="1" hangingPunct="1">
              <a:lnSpc>
                <a:spcPct val="90000"/>
              </a:lnSpc>
              <a:buNone/>
            </a:pPr>
            <a:r>
              <a:rPr lang="en-GB" sz="2800" b="1" dirty="0" smtClean="0"/>
              <a:t>	It </a:t>
            </a:r>
            <a:r>
              <a:rPr lang="en-GB" sz="2800" b="1" dirty="0"/>
              <a:t>was smooth -</a:t>
            </a:r>
            <a:r>
              <a:rPr lang="en-GB" sz="2800" dirty="0"/>
              <a:t> If the Big Bang was too ragged the result would have been turbulence and a cosmos of black holes.</a:t>
            </a:r>
            <a:r>
              <a:rPr lang="en-GB" sz="2800" dirty="0" smtClean="0"/>
              <a:t> The </a:t>
            </a:r>
            <a:r>
              <a:rPr lang="en-GB" sz="2800" dirty="0"/>
              <a:t>chance of a smooth beginning</a:t>
            </a:r>
            <a:r>
              <a:rPr lang="en-GB" sz="2800" dirty="0" smtClean="0"/>
              <a:t> is 1 </a:t>
            </a:r>
            <a:r>
              <a:rPr lang="en-GB" sz="2800" dirty="0"/>
              <a:t>in 10</a:t>
            </a:r>
            <a:r>
              <a:rPr lang="en-GB" sz="2800" baseline="30000" dirty="0"/>
              <a:t>10 </a:t>
            </a:r>
            <a:r>
              <a:rPr lang="en-GB" sz="2800" baseline="30000" dirty="0" smtClean="0"/>
              <a:t>123</a:t>
            </a:r>
            <a:endParaRPr lang="en-GB" sz="2800" dirty="0" smtClean="0"/>
          </a:p>
        </p:txBody>
      </p:sp>
      <p:pic>
        <p:nvPicPr>
          <p:cNvPr id="5" name="Content Placeholder 4" descr="big-bang.jpg"/>
          <p:cNvPicPr>
            <a:picLocks noGrp="1" noChangeAspect="1"/>
          </p:cNvPicPr>
          <p:nvPr>
            <p:ph sz="half" idx="2"/>
          </p:nvPr>
        </p:nvPicPr>
        <p:blipFill>
          <a:blip r:embed="rId3"/>
          <a:srcRect t="-6552" b="-6552"/>
          <a:stretch>
            <a:fillRect/>
          </a:stretch>
        </p:blipFill>
        <p:spPr/>
      </p:pic>
      <p:sp>
        <p:nvSpPr>
          <p:cNvPr id="6" name="TextBox 5"/>
          <p:cNvSpPr txBox="1"/>
          <p:nvPr/>
        </p:nvSpPr>
        <p:spPr>
          <a:xfrm>
            <a:off x="5264650" y="5943601"/>
            <a:ext cx="2800767" cy="461665"/>
          </a:xfrm>
          <a:prstGeom prst="rect">
            <a:avLst/>
          </a:prstGeom>
          <a:noFill/>
        </p:spPr>
        <p:txBody>
          <a:bodyPr wrap="none" rtlCol="0">
            <a:spAutoFit/>
          </a:bodyPr>
          <a:lstStyle/>
          <a:p>
            <a:r>
              <a:rPr lang="en-US" sz="2400" dirty="0" smtClean="0"/>
              <a:t>Ragged beginning</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549275" y="-138268"/>
            <a:ext cx="8042276" cy="1336956"/>
          </a:xfrm>
        </p:spPr>
        <p:txBody>
          <a:bodyPr/>
          <a:lstStyle/>
          <a:p>
            <a:r>
              <a:rPr lang="en-US" sz="4000" dirty="0" smtClean="0"/>
              <a:t>It had to be a smooth beginning</a:t>
            </a:r>
            <a:endParaRPr lang="en-US" sz="4800" dirty="0"/>
          </a:p>
        </p:txBody>
      </p:sp>
      <p:sp>
        <p:nvSpPr>
          <p:cNvPr id="81923" name="Rectangle 3"/>
          <p:cNvSpPr>
            <a:spLocks noGrp="1" noChangeArrowheads="1"/>
          </p:cNvSpPr>
          <p:nvPr>
            <p:ph sz="half" idx="1"/>
          </p:nvPr>
        </p:nvSpPr>
        <p:spPr/>
        <p:txBody>
          <a:bodyPr>
            <a:normAutofit/>
          </a:bodyPr>
          <a:lstStyle/>
          <a:p>
            <a:pPr eaLnBrk="1" hangingPunct="1">
              <a:lnSpc>
                <a:spcPct val="90000"/>
              </a:lnSpc>
              <a:buNone/>
            </a:pPr>
            <a:r>
              <a:rPr lang="en-GB" sz="2800" b="1" dirty="0" smtClean="0"/>
              <a:t>	It </a:t>
            </a:r>
            <a:r>
              <a:rPr lang="en-GB" sz="2800" b="1" dirty="0"/>
              <a:t>was smooth -</a:t>
            </a:r>
            <a:r>
              <a:rPr lang="en-GB" sz="2800" dirty="0"/>
              <a:t> If the Big Bang was too ragged the result would have been turbulence and a cosmos of black holes.</a:t>
            </a:r>
            <a:r>
              <a:rPr lang="en-GB" sz="2800" dirty="0" smtClean="0"/>
              <a:t> The </a:t>
            </a:r>
            <a:r>
              <a:rPr lang="en-GB" sz="2800" dirty="0"/>
              <a:t>chance of a smooth beginning</a:t>
            </a:r>
            <a:r>
              <a:rPr lang="en-GB" sz="2800" dirty="0" smtClean="0"/>
              <a:t> is 1 </a:t>
            </a:r>
            <a:r>
              <a:rPr lang="en-GB" sz="2800" dirty="0"/>
              <a:t>in 10</a:t>
            </a:r>
            <a:r>
              <a:rPr lang="en-GB" sz="2800" baseline="30000" dirty="0"/>
              <a:t>10 </a:t>
            </a:r>
            <a:r>
              <a:rPr lang="en-GB" sz="2800" baseline="30000" dirty="0" smtClean="0"/>
              <a:t>123</a:t>
            </a:r>
            <a:endParaRPr lang="en-GB" sz="2800" dirty="0" smtClean="0"/>
          </a:p>
        </p:txBody>
      </p:sp>
      <p:sp>
        <p:nvSpPr>
          <p:cNvPr id="7" name="Oval 6"/>
          <p:cNvSpPr/>
          <p:nvPr/>
        </p:nvSpPr>
        <p:spPr>
          <a:xfrm>
            <a:off x="5244165" y="2151128"/>
            <a:ext cx="2793644" cy="313689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5305620" y="5677270"/>
            <a:ext cx="2852063" cy="461665"/>
          </a:xfrm>
          <a:prstGeom prst="rect">
            <a:avLst/>
          </a:prstGeom>
          <a:noFill/>
        </p:spPr>
        <p:txBody>
          <a:bodyPr wrap="none" rtlCol="0">
            <a:spAutoFit/>
          </a:bodyPr>
          <a:lstStyle/>
          <a:p>
            <a:r>
              <a:rPr lang="en-US" sz="2400" dirty="0" smtClean="0"/>
              <a:t>Smooth beginning</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Expansion at a precise speed</a:t>
            </a:r>
            <a:endParaRPr lang="en-US" sz="4000" dirty="0"/>
          </a:p>
        </p:txBody>
      </p:sp>
      <p:sp>
        <p:nvSpPr>
          <p:cNvPr id="3" name="Content Placeholder 2"/>
          <p:cNvSpPr>
            <a:spLocks noGrp="1"/>
          </p:cNvSpPr>
          <p:nvPr>
            <p:ph idx="1"/>
          </p:nvPr>
        </p:nvSpPr>
        <p:spPr/>
        <p:txBody>
          <a:bodyPr>
            <a:normAutofit/>
          </a:bodyPr>
          <a:lstStyle/>
          <a:p>
            <a:pPr>
              <a:buNone/>
            </a:pPr>
            <a:r>
              <a:rPr lang="en-GB" sz="2800" dirty="0" smtClean="0"/>
              <a:t>	If the universe had expanded 1 part in a million more slowly the universe would have collapsed within a fraction of a second.</a:t>
            </a:r>
          </a:p>
          <a:p>
            <a:pPr>
              <a:buNone/>
            </a:pPr>
            <a:r>
              <a:rPr lang="en-GB" sz="2800" dirty="0" smtClean="0"/>
              <a:t>	If the universe had expanded 1 part in a million faster galaxies would never have formed.</a:t>
            </a:r>
          </a:p>
          <a:p>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400" dirty="0" smtClean="0"/>
              <a:t>Nuclear forces . . .</a:t>
            </a:r>
            <a:endParaRPr lang="en-US" sz="4400" dirty="0"/>
          </a:p>
        </p:txBody>
      </p:sp>
      <p:sp>
        <p:nvSpPr>
          <p:cNvPr id="83970" name="Rectangle 3"/>
          <p:cNvSpPr>
            <a:spLocks noGrp="1" noChangeArrowheads="1"/>
          </p:cNvSpPr>
          <p:nvPr>
            <p:ph type="body" idx="1"/>
          </p:nvPr>
        </p:nvSpPr>
        <p:spPr>
          <a:xfrm>
            <a:off x="549275" y="1088026"/>
            <a:ext cx="8042276" cy="4343400"/>
          </a:xfrm>
        </p:spPr>
        <p:txBody>
          <a:bodyPr>
            <a:noAutofit/>
          </a:bodyPr>
          <a:lstStyle/>
          <a:p>
            <a:endParaRPr lang="en-GB" dirty="0" smtClean="0"/>
          </a:p>
          <a:p>
            <a:pPr>
              <a:buNone/>
            </a:pPr>
            <a:r>
              <a:rPr lang="en-GB" dirty="0" smtClean="0"/>
              <a:t>	If the </a:t>
            </a:r>
            <a:r>
              <a:rPr lang="en-GB" b="1" dirty="0" smtClean="0"/>
              <a:t>weak nuclear force </a:t>
            </a:r>
            <a:r>
              <a:rPr lang="en-GB" dirty="0" smtClean="0"/>
              <a:t>was a bit stronger all matter would have become helium and heavier elements. There would be no water and the sun would explode instead of burning. If it was a bit weaker there would be only helium since the weak nuclear force makes neutrons decay into protons. </a:t>
            </a:r>
          </a:p>
          <a:p>
            <a:pPr>
              <a:buNone/>
            </a:pPr>
            <a:r>
              <a:rPr lang="en-GB" dirty="0" smtClean="0"/>
              <a:t>	If the </a:t>
            </a:r>
            <a:r>
              <a:rPr lang="en-GB" b="1" dirty="0" smtClean="0"/>
              <a:t>strong nuclear force </a:t>
            </a:r>
            <a:r>
              <a:rPr lang="en-GB" dirty="0" smtClean="0"/>
              <a:t>was 2% stronger quarks would not turn into protons and there would be no hydrogen. A 5% weakening would unbind the deuteron (</a:t>
            </a:r>
            <a:r>
              <a:rPr lang="en-GB" dirty="0" err="1" smtClean="0"/>
              <a:t>Proton+Neutron</a:t>
            </a:r>
            <a:r>
              <a:rPr lang="en-GB" dirty="0" smtClean="0"/>
              <a:t>) and there would be no elements heavier than hydrogen.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397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97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400" dirty="0" smtClean="0"/>
              <a:t>And electromagnetism . . .</a:t>
            </a:r>
            <a:endParaRPr lang="en-US" sz="4400" dirty="0"/>
          </a:p>
        </p:txBody>
      </p:sp>
      <p:sp>
        <p:nvSpPr>
          <p:cNvPr id="86018" name="Rectangle 3"/>
          <p:cNvSpPr>
            <a:spLocks noGrp="1" noChangeArrowheads="1"/>
          </p:cNvSpPr>
          <p:nvPr>
            <p:ph type="body" idx="1"/>
          </p:nvPr>
        </p:nvSpPr>
        <p:spPr/>
        <p:txBody>
          <a:bodyPr>
            <a:normAutofit/>
          </a:bodyPr>
          <a:lstStyle/>
          <a:p>
            <a:pPr>
              <a:buNone/>
            </a:pPr>
            <a:r>
              <a:rPr lang="en-GB" sz="2600" dirty="0" smtClean="0"/>
              <a:t>	A change of just one part in 10</a:t>
            </a:r>
            <a:r>
              <a:rPr lang="en-GB" sz="2600" baseline="30000" dirty="0" smtClean="0"/>
              <a:t>40</a:t>
            </a:r>
            <a:r>
              <a:rPr lang="en-GB" sz="2600" dirty="0" smtClean="0"/>
              <a:t> would affect star formation. Slightly stronger and they would be red stars and too cold. Slightly weaker and they would be blue, very hot, radioactive and short lived. A doubled strength would mean 10</a:t>
            </a:r>
            <a:r>
              <a:rPr lang="en-GB" sz="2600" baseline="30000" dirty="0" smtClean="0"/>
              <a:t>62</a:t>
            </a:r>
            <a:r>
              <a:rPr lang="en-GB" sz="2600" dirty="0" smtClean="0"/>
              <a:t> years would be needed for life to evolve by which time all protons would have decayed.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60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The strength of gravity</a:t>
            </a:r>
            <a:endParaRPr lang="en-US" sz="4400" dirty="0"/>
          </a:p>
        </p:txBody>
      </p:sp>
      <p:sp>
        <p:nvSpPr>
          <p:cNvPr id="3" name="Content Placeholder 2"/>
          <p:cNvSpPr>
            <a:spLocks noGrp="1"/>
          </p:cNvSpPr>
          <p:nvPr>
            <p:ph idx="1"/>
          </p:nvPr>
        </p:nvSpPr>
        <p:spPr/>
        <p:txBody>
          <a:bodyPr>
            <a:normAutofit/>
          </a:bodyPr>
          <a:lstStyle/>
          <a:p>
            <a:pPr>
              <a:buNone/>
            </a:pPr>
            <a:r>
              <a:rPr lang="en-GB" sz="2800" dirty="0" smtClean="0"/>
              <a:t>	</a:t>
            </a:r>
            <a:r>
              <a:rPr lang="en-GB" sz="2600" dirty="0" smtClean="0"/>
              <a:t>Gravity is 10</a:t>
            </a:r>
            <a:r>
              <a:rPr lang="en-GB" sz="2600" baseline="30000" dirty="0" smtClean="0"/>
              <a:t>39 </a:t>
            </a:r>
            <a:r>
              <a:rPr lang="en-GB" sz="2600" dirty="0" smtClean="0"/>
              <a:t>times weaker than electro-magnetism. A slight change in this proportion would prevent the formation of stars. At its precise strength it was possible for clouds to form stable stars which do not fragment.</a:t>
            </a:r>
            <a:endParaRPr lang="en-US" sz="2600" dirty="0" smtClean="0"/>
          </a:p>
          <a:p>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What’s new?</a:t>
            </a:r>
            <a:endParaRPr lang="en-US" sz="4400" dirty="0"/>
          </a:p>
        </p:txBody>
      </p:sp>
      <p:sp>
        <p:nvSpPr>
          <p:cNvPr id="3" name="Content Placeholder 2"/>
          <p:cNvSpPr>
            <a:spLocks noGrp="1"/>
          </p:cNvSpPr>
          <p:nvPr>
            <p:ph idx="1"/>
          </p:nvPr>
        </p:nvSpPr>
        <p:spPr/>
        <p:txBody>
          <a:bodyPr>
            <a:normAutofit lnSpcReduction="10000"/>
          </a:bodyPr>
          <a:lstStyle/>
          <a:p>
            <a:r>
              <a:rPr lang="en-US" dirty="0" smtClean="0">
                <a:solidFill>
                  <a:srgbClr val="244A58"/>
                </a:solidFill>
              </a:rPr>
              <a:t>If you go to your school every day and every day it looks the same do you think much about it?</a:t>
            </a:r>
          </a:p>
          <a:p>
            <a:r>
              <a:rPr lang="en-US" dirty="0" smtClean="0">
                <a:solidFill>
                  <a:srgbClr val="244A58"/>
                </a:solidFill>
              </a:rPr>
              <a:t>If one day you go there after the holidays and in the main entrance there is a large sculpture what would you do? Look at it. What would you think? </a:t>
            </a:r>
          </a:p>
          <a:p>
            <a:r>
              <a:rPr lang="en-US" dirty="0" smtClean="0">
                <a:solidFill>
                  <a:srgbClr val="244A58"/>
                </a:solidFill>
              </a:rPr>
              <a:t>Where did it come from? Who made it? Why is it here? </a:t>
            </a:r>
          </a:p>
          <a:p>
            <a:r>
              <a:rPr lang="en-US" dirty="0" smtClean="0">
                <a:solidFill>
                  <a:srgbClr val="244A58"/>
                </a:solidFill>
              </a:rPr>
              <a:t>How much do we notice the world in which we live?</a:t>
            </a:r>
          </a:p>
          <a:p>
            <a:r>
              <a:rPr lang="en-US" dirty="0" smtClean="0">
                <a:solidFill>
                  <a:srgbClr val="244A58"/>
                </a:solidFill>
              </a:rPr>
              <a:t>Do we take the world for granted?</a:t>
            </a:r>
            <a:endParaRPr lang="en-US" dirty="0">
              <a:solidFill>
                <a:srgbClr val="244A5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do we explain the “fine-tuning” of the starting conditions of the universe?</a:t>
            </a:r>
            <a:endParaRPr lang="en-US" dirty="0"/>
          </a:p>
        </p:txBody>
      </p:sp>
      <p:sp>
        <p:nvSpPr>
          <p:cNvPr id="5" name="Text Placeholder 4"/>
          <p:cNvSpPr>
            <a:spLocks noGrp="1"/>
          </p:cNvSpPr>
          <p:nvPr>
            <p:ph type="body" idx="1"/>
          </p:nvPr>
        </p:nvSpPr>
        <p:spPr>
          <a:xfrm>
            <a:off x="549275" y="4287501"/>
            <a:ext cx="8056563" cy="1500187"/>
          </a:xfrm>
        </p:spPr>
        <p:txBody>
          <a:bodyPr>
            <a:normAutofit/>
          </a:bodyPr>
          <a:lstStyle/>
          <a:p>
            <a:r>
              <a:rPr lang="en-US" sz="3200" dirty="0" smtClean="0"/>
              <a:t>How do we explain why there is a universe at all?</a:t>
            </a:r>
            <a:endParaRPr lang="en-US"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685800" y="17804"/>
            <a:ext cx="7772400" cy="1143000"/>
          </a:xfrm>
        </p:spPr>
        <p:txBody>
          <a:bodyPr/>
          <a:lstStyle/>
          <a:p>
            <a:pPr eaLnBrk="1" hangingPunct="1"/>
            <a:r>
              <a:rPr lang="en-US" sz="4400" dirty="0" smtClean="0"/>
              <a:t>A scientific explanation . . .</a:t>
            </a:r>
            <a:endParaRPr lang="en-US" sz="4400" dirty="0"/>
          </a:p>
        </p:txBody>
      </p:sp>
      <p:sp>
        <p:nvSpPr>
          <p:cNvPr id="88067" name="Rectangle 3"/>
          <p:cNvSpPr>
            <a:spLocks noGrp="1" noChangeArrowheads="1"/>
          </p:cNvSpPr>
          <p:nvPr>
            <p:ph type="body" idx="1"/>
          </p:nvPr>
        </p:nvSpPr>
        <p:spPr>
          <a:xfrm>
            <a:off x="685799" y="1295820"/>
            <a:ext cx="8020333" cy="3962400"/>
          </a:xfrm>
        </p:spPr>
        <p:txBody>
          <a:bodyPr>
            <a:noAutofit/>
          </a:bodyPr>
          <a:lstStyle/>
          <a:p>
            <a:pPr eaLnBrk="1" hangingPunct="1">
              <a:lnSpc>
                <a:spcPct val="120000"/>
              </a:lnSpc>
              <a:spcBef>
                <a:spcPts val="0"/>
              </a:spcBef>
              <a:buFontTx/>
              <a:buNone/>
            </a:pPr>
            <a:r>
              <a:rPr lang="en-US" sz="2800" dirty="0" smtClean="0"/>
              <a:t>	“Because there is a law such as gravity, the Universe can and will create itself from nothing. Spontaneous creation is the reason there is something rather than nothing, why the Universe exists, why we exist.” </a:t>
            </a:r>
          </a:p>
          <a:p>
            <a:pPr eaLnBrk="1" hangingPunct="1">
              <a:lnSpc>
                <a:spcPct val="120000"/>
              </a:lnSpc>
              <a:spcBef>
                <a:spcPts val="0"/>
              </a:spcBef>
              <a:buFontTx/>
              <a:buNone/>
            </a:pPr>
            <a:r>
              <a:rPr lang="en-US" dirty="0" smtClean="0"/>
              <a:t>	Stephen Hawking, </a:t>
            </a:r>
            <a:r>
              <a:rPr lang="en-US" i="1" dirty="0" smtClean="0"/>
              <a:t>The Grand Design</a:t>
            </a:r>
            <a:r>
              <a:rPr lang="en-US" dirty="0" smtClean="0"/>
              <a:t>, 2011</a:t>
            </a:r>
          </a:p>
          <a:p>
            <a:pPr eaLnBrk="1" hangingPunct="1">
              <a:lnSpc>
                <a:spcPct val="120000"/>
              </a:lnSpc>
              <a:spcBef>
                <a:spcPts val="0"/>
              </a:spcBef>
              <a:buFontTx/>
              <a:buNone/>
            </a:pPr>
            <a:endParaRPr lang="en-US" sz="2800" dirty="0" smtClean="0"/>
          </a:p>
          <a:p>
            <a:pPr eaLnBrk="1" hangingPunct="1">
              <a:lnSpc>
                <a:spcPct val="170000"/>
              </a:lnSpc>
              <a:spcBef>
                <a:spcPts val="0"/>
              </a:spcBef>
              <a:buFontTx/>
              <a:buNone/>
            </a:pPr>
            <a:endParaRPr lang="en-US" sz="1100" dirty="0" smtClean="0"/>
          </a:p>
        </p:txBody>
      </p:sp>
      <p:sp>
        <p:nvSpPr>
          <p:cNvPr id="4" name="TextBox 3"/>
          <p:cNvSpPr txBox="1"/>
          <p:nvPr/>
        </p:nvSpPr>
        <p:spPr>
          <a:xfrm>
            <a:off x="2032360" y="4426437"/>
            <a:ext cx="5119092" cy="3046988"/>
          </a:xfrm>
          <a:prstGeom prst="rect">
            <a:avLst/>
          </a:prstGeom>
          <a:noFill/>
        </p:spPr>
        <p:txBody>
          <a:bodyPr wrap="square" rtlCol="0">
            <a:spAutoFit/>
          </a:bodyPr>
          <a:lstStyle/>
          <a:p>
            <a:pPr algn="ctr"/>
            <a:r>
              <a:rPr lang="en-US" sz="2400" dirty="0" smtClean="0">
                <a:solidFill>
                  <a:schemeClr val="tx2">
                    <a:lumMod val="90000"/>
                    <a:lumOff val="10000"/>
                  </a:schemeClr>
                </a:solidFill>
                <a:latin typeface="Arial" pitchFamily="-84" charset="0"/>
                <a:ea typeface="ＭＳ Ｐゴシック" pitchFamily="-84" charset="-128"/>
                <a:cs typeface="ＭＳ Ｐゴシック" pitchFamily="-84" charset="-128"/>
              </a:rPr>
              <a:t>Why is there gravity?</a:t>
            </a:r>
          </a:p>
          <a:p>
            <a:pPr algn="ctr"/>
            <a:r>
              <a:rPr lang="en-US" sz="2400" dirty="0" smtClean="0">
                <a:solidFill>
                  <a:schemeClr val="tx2">
                    <a:lumMod val="90000"/>
                    <a:lumOff val="10000"/>
                  </a:schemeClr>
                </a:solidFill>
                <a:latin typeface="Arial" pitchFamily="-84" charset="0"/>
                <a:ea typeface="ＭＳ Ｐゴシック" pitchFamily="-84" charset="-128"/>
                <a:cs typeface="ＭＳ Ｐゴシック" pitchFamily="-84" charset="-128"/>
              </a:rPr>
              <a:t>Is gravity eternal? </a:t>
            </a:r>
          </a:p>
          <a:p>
            <a:pPr algn="ctr"/>
            <a:r>
              <a:rPr lang="en-US" sz="2400" dirty="0" smtClean="0">
                <a:solidFill>
                  <a:schemeClr val="tx2">
                    <a:lumMod val="90000"/>
                    <a:lumOff val="10000"/>
                  </a:schemeClr>
                </a:solidFill>
                <a:latin typeface="Arial" pitchFamily="-84" charset="0"/>
                <a:ea typeface="ＭＳ Ｐゴシック" pitchFamily="-84" charset="-128"/>
                <a:cs typeface="ＭＳ Ｐゴシック" pitchFamily="-84" charset="-128"/>
              </a:rPr>
              <a:t>Is gravity God?</a:t>
            </a:r>
          </a:p>
          <a:p>
            <a:pPr algn="ctr"/>
            <a:r>
              <a:rPr lang="en-US" sz="2400" dirty="0" smtClean="0">
                <a:solidFill>
                  <a:schemeClr val="tx2">
                    <a:lumMod val="90000"/>
                    <a:lumOff val="10000"/>
                  </a:schemeClr>
                </a:solidFill>
                <a:latin typeface="Arial" pitchFamily="-84" charset="0"/>
                <a:ea typeface="ＭＳ Ｐゴシック" pitchFamily="-84" charset="-128"/>
                <a:cs typeface="ＭＳ Ｐゴシック" pitchFamily="-84" charset="-128"/>
              </a:rPr>
              <a:t>This doesn’t explain the “fine tuning”</a:t>
            </a:r>
          </a:p>
          <a:p>
            <a:pPr algn="ctr"/>
            <a:r>
              <a:rPr lang="en-US" sz="2400" dirty="0" smtClean="0">
                <a:solidFill>
                  <a:schemeClr val="accent1">
                    <a:lumMod val="50000"/>
                  </a:schemeClr>
                </a:solidFill>
                <a:latin typeface="Arial"/>
                <a:cs typeface="Arial"/>
              </a:rPr>
              <a:t>Maybe gravity is an expression of the Universal Prime Force of God?</a:t>
            </a:r>
            <a:endParaRPr lang="en-US" sz="2400" dirty="0" smtClean="0">
              <a:solidFill>
                <a:schemeClr val="accent1">
                  <a:lumMod val="50000"/>
                </a:schemeClr>
              </a:solidFill>
              <a:latin typeface="Arial"/>
              <a:ea typeface="ＭＳ Ｐゴシック" pitchFamily="-84" charset="-128"/>
              <a:cs typeface="Arial"/>
            </a:endParaRPr>
          </a:p>
          <a:p>
            <a:pPr algn="ctr"/>
            <a:endParaRPr lang="en-US" sz="2400" dirty="0" smtClean="0">
              <a:solidFill>
                <a:schemeClr val="tx2">
                  <a:lumMod val="90000"/>
                  <a:lumOff val="10000"/>
                </a:schemeClr>
              </a:solidFill>
              <a:latin typeface="Arial" pitchFamily="-84" charset="0"/>
              <a:ea typeface="ＭＳ Ｐゴシック" pitchFamily="-84" charset="-128"/>
              <a:cs typeface="ＭＳ Ｐゴシック" pitchFamily="-84" charset="-128"/>
            </a:endParaRPr>
          </a:p>
          <a:p>
            <a:pPr algn="ctr"/>
            <a:endParaRPr lang="en-US" sz="2400" dirty="0">
              <a:solidFill>
                <a:schemeClr val="tx2">
                  <a:lumMod val="90000"/>
                  <a:lumOff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806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693" y="-326936"/>
            <a:ext cx="8042276" cy="1336956"/>
          </a:xfrm>
        </p:spPr>
        <p:txBody>
          <a:bodyPr/>
          <a:lstStyle/>
          <a:p>
            <a:r>
              <a:rPr lang="en-US" sz="4400" dirty="0" smtClean="0"/>
              <a:t>Hawking again . . .</a:t>
            </a:r>
            <a:endParaRPr lang="en-US" sz="4400" dirty="0"/>
          </a:p>
        </p:txBody>
      </p:sp>
      <p:sp>
        <p:nvSpPr>
          <p:cNvPr id="3" name="Content Placeholder 2"/>
          <p:cNvSpPr>
            <a:spLocks noGrp="1"/>
          </p:cNvSpPr>
          <p:nvPr>
            <p:ph idx="1"/>
          </p:nvPr>
        </p:nvSpPr>
        <p:spPr>
          <a:xfrm>
            <a:off x="582693" y="1165689"/>
            <a:ext cx="8042276" cy="4343400"/>
          </a:xfrm>
        </p:spPr>
        <p:txBody>
          <a:bodyPr/>
          <a:lstStyle/>
          <a:p>
            <a:pPr>
              <a:buNone/>
            </a:pPr>
            <a:r>
              <a:rPr lang="en-US" sz="2800" dirty="0" smtClean="0"/>
              <a:t>	“The question is: is the way the universe began chosen by God for reasons we can't understand, or was it determined by a law of science? I believe the second. If you like, you can call the laws of science “God”, but it wouldn't be a personal God that you could meet, and ask questions.” </a:t>
            </a:r>
          </a:p>
          <a:p>
            <a:pPr>
              <a:buNone/>
            </a:pPr>
            <a:r>
              <a:rPr lang="en-US" dirty="0" smtClean="0"/>
              <a:t>	Stephen Hawking, </a:t>
            </a:r>
            <a:r>
              <a:rPr lang="en-US" i="1" dirty="0" smtClean="0"/>
              <a:t>Channel Four</a:t>
            </a:r>
            <a:r>
              <a:rPr lang="en-US" dirty="0" smtClean="0"/>
              <a:t>, 2011</a:t>
            </a:r>
          </a:p>
          <a:p>
            <a:endParaRPr lang="en-US" dirty="0"/>
          </a:p>
        </p:txBody>
      </p:sp>
      <p:sp>
        <p:nvSpPr>
          <p:cNvPr id="4" name="TextBox 3"/>
          <p:cNvSpPr txBox="1"/>
          <p:nvPr/>
        </p:nvSpPr>
        <p:spPr>
          <a:xfrm>
            <a:off x="861504" y="5283732"/>
            <a:ext cx="6765243" cy="1077218"/>
          </a:xfrm>
          <a:prstGeom prst="rect">
            <a:avLst/>
          </a:prstGeom>
          <a:noFill/>
        </p:spPr>
        <p:txBody>
          <a:bodyPr wrap="none" rtlCol="0">
            <a:spAutoFit/>
          </a:bodyPr>
          <a:lstStyle/>
          <a:p>
            <a:pPr algn="ctr"/>
            <a:r>
              <a:rPr lang="en-US" sz="2400" dirty="0" smtClean="0"/>
              <a:t>Assumptions, assumptions, assumptions . . .</a:t>
            </a:r>
          </a:p>
          <a:p>
            <a:pPr algn="ctr"/>
            <a:r>
              <a:rPr lang="en-US" sz="2000" dirty="0" smtClean="0"/>
              <a:t>Maybe we can know why God created the universe</a:t>
            </a:r>
          </a:p>
          <a:p>
            <a:pPr algn="ctr"/>
            <a:r>
              <a:rPr lang="en-US" sz="2000" dirty="0" smtClean="0"/>
              <a:t>Why can’t God be personal?</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58200" cy="1143000"/>
          </a:xfrm>
        </p:spPr>
        <p:txBody>
          <a:bodyPr/>
          <a:lstStyle/>
          <a:p>
            <a:r>
              <a:rPr lang="en-US" sz="4200" dirty="0" smtClean="0"/>
              <a:t>Quantum fields created universe</a:t>
            </a:r>
            <a:endParaRPr lang="en-US" sz="4200" dirty="0"/>
          </a:p>
        </p:txBody>
      </p:sp>
      <p:sp>
        <p:nvSpPr>
          <p:cNvPr id="4" name="Text Placeholder 3"/>
          <p:cNvSpPr>
            <a:spLocks noGrp="1"/>
          </p:cNvSpPr>
          <p:nvPr>
            <p:ph type="body" sz="half" idx="1"/>
          </p:nvPr>
        </p:nvSpPr>
        <p:spPr>
          <a:xfrm>
            <a:off x="685800" y="1447800"/>
            <a:ext cx="3810000" cy="5029200"/>
          </a:xfrm>
        </p:spPr>
        <p:txBody>
          <a:bodyPr>
            <a:normAutofit fontScale="92500"/>
          </a:bodyPr>
          <a:lstStyle/>
          <a:p>
            <a:r>
              <a:rPr lang="en-US" sz="2800" dirty="0" smtClean="0"/>
              <a:t>Total energy of the universe is zero</a:t>
            </a:r>
          </a:p>
          <a:p>
            <a:r>
              <a:rPr lang="en-US" sz="2800" dirty="0" smtClean="0"/>
              <a:t>Quantum fields but no matter – quantum vacuum</a:t>
            </a:r>
          </a:p>
          <a:p>
            <a:r>
              <a:rPr lang="en-US" sz="2800" dirty="0" smtClean="0"/>
              <a:t>Quantum fields unstable </a:t>
            </a:r>
          </a:p>
          <a:p>
            <a:r>
              <a:rPr lang="en-US" sz="2800" dirty="0" smtClean="0"/>
              <a:t>The universe appeared as a quantum fluctuation </a:t>
            </a:r>
            <a:endParaRPr lang="en-US" sz="2800" dirty="0"/>
          </a:p>
        </p:txBody>
      </p:sp>
      <p:pic>
        <p:nvPicPr>
          <p:cNvPr id="7" name="Content Placeholder 6" descr="41RMD1UgUvL._AA160_.jpg"/>
          <p:cNvPicPr>
            <a:picLocks noGrp="1" noChangeAspect="1"/>
          </p:cNvPicPr>
          <p:nvPr>
            <p:ph sz="half" idx="2"/>
          </p:nvPr>
        </p:nvPicPr>
        <p:blipFill>
          <a:blip r:embed="rId3"/>
          <a:srcRect l="17717" t="-4000" r="17717" b="-4000"/>
          <a:stretch>
            <a:fillRect/>
          </a:stretch>
        </p:blipFill>
        <p:spPr>
          <a:xfrm>
            <a:off x="5336726" y="1447800"/>
            <a:ext cx="2509150" cy="41148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t>But . . . </a:t>
            </a:r>
            <a:endParaRPr lang="en-US" dirty="0"/>
          </a:p>
        </p:txBody>
      </p:sp>
      <p:sp>
        <p:nvSpPr>
          <p:cNvPr id="6" name="Content Placeholder 5"/>
          <p:cNvSpPr>
            <a:spLocks noGrp="1"/>
          </p:cNvSpPr>
          <p:nvPr>
            <p:ph idx="1"/>
          </p:nvPr>
        </p:nvSpPr>
        <p:spPr>
          <a:xfrm>
            <a:off x="685800" y="1676400"/>
            <a:ext cx="7772400" cy="4114800"/>
          </a:xfrm>
        </p:spPr>
        <p:txBody>
          <a:bodyPr/>
          <a:lstStyle/>
          <a:p>
            <a:r>
              <a:rPr lang="en-US" dirty="0" smtClean="0"/>
              <a:t>A quantum vacuum is not “nothing” as it assumes the existence of quantum fields which create matter</a:t>
            </a:r>
          </a:p>
          <a:p>
            <a:r>
              <a:rPr lang="en-US" dirty="0" smtClean="0"/>
              <a:t>True “nothing” is no fields</a:t>
            </a:r>
          </a:p>
          <a:p>
            <a:r>
              <a:rPr lang="en-US" dirty="0" smtClean="0"/>
              <a:t>Otherwise where did the fields come from? Are they eternal? Are they God?</a:t>
            </a:r>
          </a:p>
          <a:p>
            <a:r>
              <a:rPr lang="en-US" dirty="0" smtClean="0"/>
              <a:t>Fields are an expression of the Universal Prime Energy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85800" y="381000"/>
            <a:ext cx="7772400" cy="1143000"/>
          </a:xfrm>
        </p:spPr>
        <p:txBody>
          <a:bodyPr/>
          <a:lstStyle/>
          <a:p>
            <a:pPr eaLnBrk="1" hangingPunct="1"/>
            <a:r>
              <a:rPr lang="en-US" dirty="0"/>
              <a:t>How can we explain this?</a:t>
            </a:r>
          </a:p>
        </p:txBody>
      </p:sp>
      <p:sp>
        <p:nvSpPr>
          <p:cNvPr id="90115" name="Rectangle 3"/>
          <p:cNvSpPr>
            <a:spLocks noGrp="1" noChangeArrowheads="1"/>
          </p:cNvSpPr>
          <p:nvPr>
            <p:ph type="body" idx="1"/>
          </p:nvPr>
        </p:nvSpPr>
        <p:spPr>
          <a:xfrm>
            <a:off x="685800" y="1447800"/>
            <a:ext cx="7772400" cy="4589230"/>
          </a:xfrm>
        </p:spPr>
        <p:txBody>
          <a:bodyPr wrap="square">
            <a:noAutofit/>
          </a:bodyPr>
          <a:lstStyle/>
          <a:p>
            <a:pPr eaLnBrk="1" hangingPunct="1">
              <a:lnSpc>
                <a:spcPct val="120000"/>
              </a:lnSpc>
              <a:spcAft>
                <a:spcPts val="600"/>
              </a:spcAft>
              <a:buNone/>
            </a:pPr>
            <a:endParaRPr lang="en-US" sz="2100" dirty="0" smtClean="0"/>
          </a:p>
          <a:p>
            <a:pPr eaLnBrk="1" hangingPunct="1">
              <a:lnSpc>
                <a:spcPct val="120000"/>
              </a:lnSpc>
              <a:spcAft>
                <a:spcPts val="600"/>
              </a:spcAft>
            </a:pPr>
            <a:r>
              <a:rPr lang="en-US" sz="2100" dirty="0"/>
              <a:t>Multiple universes exist and ours just happens to support </a:t>
            </a:r>
            <a:r>
              <a:rPr lang="en-US" sz="2100" dirty="0" smtClean="0"/>
              <a:t>life</a:t>
            </a:r>
          </a:p>
          <a:p>
            <a:pPr eaLnBrk="1" hangingPunct="1">
              <a:lnSpc>
                <a:spcPct val="120000"/>
              </a:lnSpc>
              <a:spcAft>
                <a:spcPts val="600"/>
              </a:spcAft>
            </a:pPr>
            <a:r>
              <a:rPr lang="en-US" sz="2100" dirty="0" smtClean="0"/>
              <a:t>But there is no evidence for the existence of other universes. If there were they would be in our universe</a:t>
            </a:r>
          </a:p>
          <a:p>
            <a:pPr eaLnBrk="1" hangingPunct="1">
              <a:lnSpc>
                <a:spcPct val="120000"/>
              </a:lnSpc>
              <a:spcAft>
                <a:spcPts val="600"/>
              </a:spcAft>
            </a:pPr>
            <a:r>
              <a:rPr lang="en-US" sz="2100" dirty="0" smtClean="0"/>
              <a:t>Occam’s razor - among competing hypotheses, the one that makes the fewest assumptions should be selected</a:t>
            </a:r>
          </a:p>
          <a:p>
            <a:pPr eaLnBrk="1" hangingPunct="1">
              <a:lnSpc>
                <a:spcPct val="120000"/>
              </a:lnSpc>
              <a:spcAft>
                <a:spcPts val="600"/>
              </a:spcAft>
            </a:pPr>
            <a:r>
              <a:rPr lang="en-US" sz="2100" dirty="0" smtClean="0">
                <a:ea typeface="ＭＳ Ｐゴシック" pitchFamily="-84" charset="-128"/>
                <a:cs typeface="ＭＳ Ｐゴシック" pitchFamily="-84" charset="-128"/>
              </a:rPr>
              <a:t>Even if there are multiple universes still doesn’t explain why they exist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1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01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01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01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200508" y="381000"/>
            <a:ext cx="8943492" cy="1143000"/>
          </a:xfrm>
        </p:spPr>
        <p:txBody>
          <a:bodyPr/>
          <a:lstStyle/>
          <a:p>
            <a:pPr eaLnBrk="1" hangingPunct="1"/>
            <a:r>
              <a:rPr lang="en-US" sz="4400" dirty="0" smtClean="0"/>
              <a:t>Or . . . . </a:t>
            </a:r>
            <a:endParaRPr lang="en-US" sz="4400" dirty="0"/>
          </a:p>
        </p:txBody>
      </p:sp>
      <p:sp>
        <p:nvSpPr>
          <p:cNvPr id="90115" name="Rectangle 3"/>
          <p:cNvSpPr>
            <a:spLocks noGrp="1" noChangeArrowheads="1"/>
          </p:cNvSpPr>
          <p:nvPr>
            <p:ph type="body" idx="1"/>
          </p:nvPr>
        </p:nvSpPr>
        <p:spPr>
          <a:xfrm>
            <a:off x="685800" y="1828800"/>
            <a:ext cx="7772400" cy="3962400"/>
          </a:xfrm>
        </p:spPr>
        <p:txBody>
          <a:bodyPr>
            <a:normAutofit/>
          </a:bodyPr>
          <a:lstStyle/>
          <a:p>
            <a:pPr eaLnBrk="1" hangingPunct="1">
              <a:lnSpc>
                <a:spcPct val="90000"/>
              </a:lnSpc>
            </a:pPr>
            <a:endParaRPr lang="en-US" sz="2800" dirty="0" smtClean="0"/>
          </a:p>
          <a:p>
            <a:pPr eaLnBrk="1" hangingPunct="1">
              <a:lnSpc>
                <a:spcPct val="110000"/>
              </a:lnSpc>
              <a:spcBef>
                <a:spcPts val="0"/>
              </a:spcBef>
            </a:pPr>
            <a:r>
              <a:rPr lang="en-US" sz="2800" dirty="0"/>
              <a:t>An intelligent Creator designed the initial conditions to support the development of complexity, life and consciousness</a:t>
            </a:r>
          </a:p>
          <a:p>
            <a:pPr eaLnBrk="1" hangingPunct="1">
              <a:lnSpc>
                <a:spcPct val="90000"/>
              </a:lnSpc>
            </a:pPr>
            <a:endParaRPr lang="en-US"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ctrTitle"/>
          </p:nvPr>
        </p:nvSpPr>
        <p:spPr>
          <a:xfrm>
            <a:off x="685800" y="1600200"/>
            <a:ext cx="7772400" cy="1143000"/>
          </a:xfrm>
        </p:spPr>
        <p:txBody>
          <a:bodyPr/>
          <a:lstStyle/>
          <a:p>
            <a:pPr eaLnBrk="1" hangingPunct="1"/>
            <a:r>
              <a:rPr lang="en-US" sz="4000" dirty="0" smtClean="0">
                <a:solidFill>
                  <a:srgbClr val="244A58"/>
                </a:solidFill>
              </a:rPr>
              <a:t>Which is more likely?</a:t>
            </a:r>
            <a:endParaRPr lang="en-US" sz="4000" dirty="0">
              <a:solidFill>
                <a:srgbClr val="244A58"/>
              </a:solidFill>
            </a:endParaRPr>
          </a:p>
        </p:txBody>
      </p:sp>
      <p:sp>
        <p:nvSpPr>
          <p:cNvPr id="90115" name="Rectangle 3"/>
          <p:cNvSpPr>
            <a:spLocks noGrp="1" noChangeArrowheads="1"/>
          </p:cNvSpPr>
          <p:nvPr>
            <p:ph type="subTitle" idx="1"/>
          </p:nvPr>
        </p:nvSpPr>
        <p:spPr>
          <a:xfrm>
            <a:off x="1143000" y="4710240"/>
            <a:ext cx="6858000" cy="1981200"/>
          </a:xfrm>
        </p:spPr>
        <p:txBody>
          <a:bodyPr/>
          <a:lstStyle/>
          <a:p>
            <a:pPr algn="l" eaLnBrk="1" hangingPunct="1"/>
            <a:r>
              <a:rPr lang="en-GB" sz="2400" i="1" dirty="0">
                <a:solidFill>
                  <a:srgbClr val="244A58"/>
                </a:solidFill>
              </a:rPr>
              <a:t>“When I see all the glories of the cosmos, I can’t help but believe that there is a divine hand behind it all.”</a:t>
            </a:r>
          </a:p>
          <a:p>
            <a:pPr algn="l" eaLnBrk="1" hangingPunct="1"/>
            <a:r>
              <a:rPr lang="en-GB" sz="2400" dirty="0">
                <a:solidFill>
                  <a:srgbClr val="244A58"/>
                </a:solidFill>
              </a:rPr>
              <a:t>						Einstein</a:t>
            </a:r>
            <a:endParaRPr lang="en-US" dirty="0">
              <a:solidFill>
                <a:srgbClr val="244A58"/>
              </a:solidFill>
            </a:endParaRPr>
          </a:p>
        </p:txBody>
      </p:sp>
      <p:sp>
        <p:nvSpPr>
          <p:cNvPr id="90116" name="Rectangle 4"/>
          <p:cNvSpPr>
            <a:spLocks noChangeArrowheads="1"/>
          </p:cNvSpPr>
          <p:nvPr/>
        </p:nvSpPr>
        <p:spPr bwMode="auto">
          <a:xfrm>
            <a:off x="1524000" y="3048000"/>
            <a:ext cx="6400800" cy="762000"/>
          </a:xfrm>
          <a:prstGeom prst="rect">
            <a:avLst/>
          </a:prstGeom>
          <a:noFill/>
          <a:ln w="9525">
            <a:noFill/>
            <a:miter lim="800000"/>
            <a:headEnd/>
            <a:tailEnd/>
          </a:ln>
        </p:spPr>
        <p:txBody>
          <a:bodyPr>
            <a:prstTxWarp prst="textNoShape">
              <a:avLst/>
            </a:prstTxWarp>
          </a:bodyPr>
          <a:lstStyle/>
          <a:p>
            <a:pPr algn="ctr" eaLnBrk="1" hangingPunct="1">
              <a:spcBef>
                <a:spcPct val="20000"/>
              </a:spcBef>
            </a:pPr>
            <a:r>
              <a:rPr lang="en-US" sz="3200" dirty="0"/>
              <a:t>God or chance?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524865"/>
            <a:ext cx="8042276" cy="1336956"/>
          </a:xfrm>
        </p:spPr>
        <p:txBody>
          <a:bodyPr/>
          <a:lstStyle/>
          <a:p>
            <a:r>
              <a:rPr lang="en-US" sz="4400" dirty="0" smtClean="0"/>
              <a:t>Where’s the evidence that God exists?</a:t>
            </a:r>
            <a:endParaRPr lang="en-US" sz="4400" dirty="0"/>
          </a:p>
        </p:txBody>
      </p:sp>
      <p:sp>
        <p:nvSpPr>
          <p:cNvPr id="6" name="Content Placeholder 5"/>
          <p:cNvSpPr>
            <a:spLocks noGrp="1"/>
          </p:cNvSpPr>
          <p:nvPr>
            <p:ph idx="1"/>
          </p:nvPr>
        </p:nvSpPr>
        <p:spPr>
          <a:xfrm>
            <a:off x="549275" y="2017490"/>
            <a:ext cx="8042276" cy="4343400"/>
          </a:xfrm>
        </p:spPr>
        <p:txBody>
          <a:bodyPr/>
          <a:lstStyle/>
          <a:p>
            <a:r>
              <a:rPr lang="en-US" dirty="0" smtClean="0"/>
              <a:t>What is evidence?</a:t>
            </a:r>
          </a:p>
          <a:p>
            <a:r>
              <a:rPr lang="en-US" dirty="0" smtClean="0"/>
              <a:t>Do we have evidence for everything we believe exists?</a:t>
            </a:r>
          </a:p>
          <a:p>
            <a:r>
              <a:rPr lang="en-US" dirty="0" smtClean="0"/>
              <a:t>How about Dark Matter? Dark Energy? The Higgs particle?</a:t>
            </a:r>
          </a:p>
          <a:p>
            <a:r>
              <a:rPr lang="en-US" dirty="0" smtClean="0"/>
              <a:t>Need instruments to measure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The Large </a:t>
            </a:r>
            <a:r>
              <a:rPr lang="en-US" sz="4400" dirty="0" err="1" smtClean="0"/>
              <a:t>Hadron</a:t>
            </a:r>
            <a:r>
              <a:rPr lang="en-US" sz="4400" dirty="0" smtClean="0"/>
              <a:t> Collider</a:t>
            </a:r>
            <a:endParaRPr lang="en-US" sz="4400" dirty="0"/>
          </a:p>
        </p:txBody>
      </p:sp>
      <p:pic>
        <p:nvPicPr>
          <p:cNvPr id="4" name="Content Placeholder 3" descr="CERN_large_hadron_collider.jpg"/>
          <p:cNvPicPr>
            <a:picLocks noGrp="1" noChangeAspect="1"/>
          </p:cNvPicPr>
          <p:nvPr>
            <p:ph idx="1"/>
          </p:nvPr>
        </p:nvPicPr>
        <p:blipFill>
          <a:blip r:embed="rId3"/>
          <a:srcRect l="-10362" r="-10362"/>
          <a:stretch>
            <a:fillRect/>
          </a:stretch>
        </p:blipFill>
        <p:spPr/>
      </p:pic>
      <p:sp>
        <p:nvSpPr>
          <p:cNvPr id="5" name="TextBox 4"/>
          <p:cNvSpPr txBox="1"/>
          <p:nvPr/>
        </p:nvSpPr>
        <p:spPr>
          <a:xfrm>
            <a:off x="2229198" y="6168570"/>
            <a:ext cx="4812924" cy="369332"/>
          </a:xfrm>
          <a:prstGeom prst="rect">
            <a:avLst/>
          </a:prstGeom>
          <a:noFill/>
        </p:spPr>
        <p:txBody>
          <a:bodyPr wrap="none" rtlCol="0">
            <a:spAutoFit/>
          </a:bodyPr>
          <a:lstStyle/>
          <a:p>
            <a:r>
              <a:rPr lang="en-US" dirty="0" smtClean="0"/>
              <a:t>Used to try to detect Higgs Boson particle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Existence </a:t>
            </a:r>
            <a:endParaRPr lang="en-US" sz="4400" dirty="0"/>
          </a:p>
        </p:txBody>
      </p:sp>
      <p:sp>
        <p:nvSpPr>
          <p:cNvPr id="3" name="Content Placeholder 2"/>
          <p:cNvSpPr>
            <a:spLocks noGrp="1"/>
          </p:cNvSpPr>
          <p:nvPr>
            <p:ph idx="1"/>
          </p:nvPr>
        </p:nvSpPr>
        <p:spPr/>
        <p:txBody>
          <a:bodyPr>
            <a:normAutofit/>
          </a:bodyPr>
          <a:lstStyle/>
          <a:p>
            <a:r>
              <a:rPr lang="en-US" dirty="0" smtClean="0"/>
              <a:t>If something has always existed we don’t need to explain it – where it came from or who made it.</a:t>
            </a:r>
          </a:p>
          <a:p>
            <a:r>
              <a:rPr lang="en-US" dirty="0" smtClean="0"/>
              <a:t>If the universe has always existed we don’t need God to explain its existence.</a:t>
            </a:r>
          </a:p>
          <a:p>
            <a:r>
              <a:rPr lang="en-US" dirty="0" smtClean="0">
                <a:solidFill>
                  <a:srgbClr val="244A58"/>
                </a:solidFill>
              </a:rPr>
              <a:t>“If we say that God has always been, why not save a step and conclude that the universe has always been?” Carl Sagan, </a:t>
            </a:r>
            <a:r>
              <a:rPr lang="en-US" i="1" dirty="0" smtClean="0">
                <a:solidFill>
                  <a:srgbClr val="244A58"/>
                </a:solidFill>
              </a:rPr>
              <a:t>Cosmos</a:t>
            </a:r>
            <a:r>
              <a:rPr lang="en-US" dirty="0" smtClean="0">
                <a:solidFill>
                  <a:srgbClr val="244A58"/>
                </a:solidFill>
              </a:rPr>
              <a:t>, 1980</a:t>
            </a:r>
            <a:endParaRPr lang="en-US" dirty="0" smtClean="0"/>
          </a:p>
          <a:p>
            <a:r>
              <a:rPr lang="en-US" dirty="0" smtClean="0"/>
              <a:t>Has the universe always existed?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34577"/>
            <a:ext cx="8042276" cy="1336956"/>
          </a:xfrm>
        </p:spPr>
        <p:txBody>
          <a:bodyPr/>
          <a:lstStyle/>
          <a:p>
            <a:r>
              <a:rPr lang="en-US" sz="4400" dirty="0" smtClean="0"/>
              <a:t>Largest scientific instrument in the world - CERN</a:t>
            </a:r>
            <a:endParaRPr lang="en-US" sz="4400" dirty="0"/>
          </a:p>
        </p:txBody>
      </p:sp>
      <p:pic>
        <p:nvPicPr>
          <p:cNvPr id="4" name="Content Placeholder 3" descr="Cern.jpg"/>
          <p:cNvPicPr>
            <a:picLocks noGrp="1" noChangeAspect="1"/>
          </p:cNvPicPr>
          <p:nvPr>
            <p:ph idx="1"/>
          </p:nvPr>
        </p:nvPicPr>
        <p:blipFill>
          <a:blip r:embed="rId3"/>
          <a:srcRect l="-19435" r="-19435"/>
          <a:stretch>
            <a:fillRect/>
          </a:stretch>
        </p:blipFill>
        <p:spPr>
          <a:xfrm>
            <a:off x="549275" y="1727202"/>
            <a:ext cx="8042276" cy="4343400"/>
          </a:xfrm>
        </p:spPr>
      </p:pic>
      <p:sp>
        <p:nvSpPr>
          <p:cNvPr id="5" name="TextBox 4"/>
          <p:cNvSpPr txBox="1"/>
          <p:nvPr/>
        </p:nvSpPr>
        <p:spPr>
          <a:xfrm>
            <a:off x="3175005" y="6313714"/>
            <a:ext cx="2508093" cy="369332"/>
          </a:xfrm>
          <a:prstGeom prst="rect">
            <a:avLst/>
          </a:prstGeom>
          <a:noFill/>
        </p:spPr>
        <p:txBody>
          <a:bodyPr wrap="none" rtlCol="0">
            <a:spAutoFit/>
          </a:bodyPr>
          <a:lstStyle/>
          <a:p>
            <a:r>
              <a:rPr lang="en-US" dirty="0" smtClean="0"/>
              <a:t>27 km circumference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302164"/>
            <a:ext cx="8042276" cy="1336956"/>
          </a:xfrm>
        </p:spPr>
        <p:txBody>
          <a:bodyPr/>
          <a:lstStyle/>
          <a:p>
            <a:r>
              <a:rPr lang="en-US" sz="4400" dirty="0" smtClean="0"/>
              <a:t>Is there a God-detector?</a:t>
            </a:r>
            <a:endParaRPr lang="en-US" sz="4400" dirty="0"/>
          </a:p>
        </p:txBody>
      </p:sp>
      <p:sp>
        <p:nvSpPr>
          <p:cNvPr id="5" name="Content Placeholder 4"/>
          <p:cNvSpPr>
            <a:spLocks noGrp="1"/>
          </p:cNvSpPr>
          <p:nvPr>
            <p:ph idx="1"/>
          </p:nvPr>
        </p:nvSpPr>
        <p:spPr>
          <a:xfrm>
            <a:off x="549275" y="1190461"/>
            <a:ext cx="8042276" cy="591901"/>
          </a:xfrm>
        </p:spPr>
        <p:txBody>
          <a:bodyPr/>
          <a:lstStyle/>
          <a:p>
            <a:r>
              <a:rPr lang="en-US" dirty="0" smtClean="0"/>
              <a:t>What is the most complex thing in the universe?</a:t>
            </a:r>
            <a:endParaRPr lang="en-US" dirty="0"/>
          </a:p>
        </p:txBody>
      </p:sp>
      <p:pic>
        <p:nvPicPr>
          <p:cNvPr id="8" name="Content Placeholder 3" descr="human-brain_1001_600x450.jpg"/>
          <p:cNvPicPr>
            <a:picLocks noChangeAspect="1"/>
          </p:cNvPicPr>
          <p:nvPr/>
        </p:nvPicPr>
        <p:blipFill>
          <a:blip r:embed="rId2"/>
          <a:srcRect l="-19435" r="-19435"/>
          <a:stretch>
            <a:fillRect/>
          </a:stretch>
        </p:blipFill>
        <p:spPr>
          <a:xfrm>
            <a:off x="549275" y="1887019"/>
            <a:ext cx="8042276" cy="4343400"/>
          </a:xfrm>
          <a:prstGeom prst="rect">
            <a:avLst/>
          </a:prstGeom>
        </p:spPr>
      </p:pic>
      <p:sp>
        <p:nvSpPr>
          <p:cNvPr id="9" name="TextBox 8"/>
          <p:cNvSpPr txBox="1"/>
          <p:nvPr/>
        </p:nvSpPr>
        <p:spPr>
          <a:xfrm>
            <a:off x="3195663" y="6345825"/>
            <a:ext cx="2668218" cy="461665"/>
          </a:xfrm>
          <a:prstGeom prst="rect">
            <a:avLst/>
          </a:prstGeom>
          <a:noFill/>
        </p:spPr>
        <p:txBody>
          <a:bodyPr wrap="none" rtlCol="0">
            <a:spAutoFit/>
          </a:bodyPr>
          <a:lstStyle/>
          <a:p>
            <a:r>
              <a:rPr lang="en-US" sz="2400" dirty="0" smtClean="0"/>
              <a:t>The human brain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it need tuning?</a:t>
            </a:r>
            <a:endParaRPr lang="en-US" dirty="0"/>
          </a:p>
        </p:txBody>
      </p:sp>
      <p:sp>
        <p:nvSpPr>
          <p:cNvPr id="3" name="Content Placeholder 2"/>
          <p:cNvSpPr>
            <a:spLocks noGrp="1"/>
          </p:cNvSpPr>
          <p:nvPr>
            <p:ph idx="1"/>
          </p:nvPr>
        </p:nvSpPr>
        <p:spPr/>
        <p:txBody>
          <a:bodyPr>
            <a:noAutofit/>
          </a:bodyPr>
          <a:lstStyle/>
          <a:p>
            <a:r>
              <a:rPr lang="en-US" dirty="0" smtClean="0"/>
              <a:t>Like a radio</a:t>
            </a:r>
          </a:p>
          <a:p>
            <a:r>
              <a:rPr lang="en-US" dirty="0" smtClean="0"/>
              <a:t>How does one tune it?</a:t>
            </a:r>
          </a:p>
          <a:p>
            <a:r>
              <a:rPr lang="en-US" dirty="0" smtClean="0"/>
              <a:t>Spiritual life</a:t>
            </a:r>
          </a:p>
          <a:p>
            <a:pPr lvl="1"/>
            <a:r>
              <a:rPr lang="en-US" sz="2000" dirty="0" smtClean="0"/>
              <a:t>Prayer, meditation</a:t>
            </a:r>
          </a:p>
          <a:p>
            <a:pPr lvl="1"/>
            <a:r>
              <a:rPr lang="en-US" sz="2000" dirty="0" smtClean="0"/>
              <a:t>Practice</a:t>
            </a:r>
          </a:p>
          <a:p>
            <a:r>
              <a:rPr lang="en-US" dirty="0" smtClean="0"/>
              <a:t>Personal experience</a:t>
            </a:r>
          </a:p>
          <a:p>
            <a:pPr lvl="1"/>
            <a:r>
              <a:rPr lang="en-US" sz="2000" dirty="0" smtClean="0"/>
              <a:t>Mystical</a:t>
            </a:r>
          </a:p>
          <a:p>
            <a:pPr lvl="1"/>
            <a:r>
              <a:rPr lang="en-US" sz="2000" dirty="0" smtClean="0"/>
              <a:t>Numinous</a:t>
            </a:r>
          </a:p>
          <a:p>
            <a:pPr lvl="1"/>
            <a:r>
              <a:rPr lang="en-US" sz="2000" dirty="0" smtClean="0"/>
              <a:t>Conscience</a:t>
            </a:r>
          </a:p>
          <a:p>
            <a:pPr lvl="1"/>
            <a:r>
              <a:rPr lang="en-US" sz="2000" dirty="0" smtClean="0"/>
              <a:t>‘Coincidence’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evidence?</a:t>
            </a:r>
            <a:endParaRPr lang="en-US" dirty="0"/>
          </a:p>
        </p:txBody>
      </p:sp>
      <p:sp>
        <p:nvSpPr>
          <p:cNvPr id="3" name="Content Placeholder 2"/>
          <p:cNvSpPr>
            <a:spLocks noGrp="1"/>
          </p:cNvSpPr>
          <p:nvPr>
            <p:ph idx="1"/>
          </p:nvPr>
        </p:nvSpPr>
        <p:spPr/>
        <p:txBody>
          <a:bodyPr>
            <a:normAutofit lnSpcReduction="10000"/>
          </a:bodyPr>
          <a:lstStyle/>
          <a:p>
            <a:r>
              <a:rPr lang="en-US" dirty="0" smtClean="0"/>
              <a:t>Can you see gravity? Can you see God? – see the effects of gravity and the effects of God</a:t>
            </a:r>
          </a:p>
          <a:p>
            <a:r>
              <a:rPr lang="en-US" dirty="0" smtClean="0"/>
              <a:t>Study history </a:t>
            </a:r>
          </a:p>
          <a:p>
            <a:r>
              <a:rPr lang="en-US" dirty="0" smtClean="0"/>
              <a:t>Is there a pattern suggesting there is a ‘force’ guiding history? – history parallels</a:t>
            </a:r>
          </a:p>
          <a:p>
            <a:r>
              <a:rPr lang="en-US" dirty="0" smtClean="0"/>
              <a:t>How else does one explain religious experience?</a:t>
            </a:r>
          </a:p>
          <a:p>
            <a:r>
              <a:rPr lang="en-US" dirty="0" smtClean="0"/>
              <a:t>We need to postulate the existence of God to be able to give the most complete explanation of the world in which we live.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Conclusion </a:t>
            </a:r>
            <a:endParaRPr lang="en-US" sz="4400" dirty="0"/>
          </a:p>
        </p:txBody>
      </p:sp>
      <p:sp>
        <p:nvSpPr>
          <p:cNvPr id="3" name="Content Placeholder 2"/>
          <p:cNvSpPr>
            <a:spLocks noGrp="1"/>
          </p:cNvSpPr>
          <p:nvPr>
            <p:ph idx="1"/>
          </p:nvPr>
        </p:nvSpPr>
        <p:spPr/>
        <p:txBody>
          <a:bodyPr/>
          <a:lstStyle/>
          <a:p>
            <a:r>
              <a:rPr lang="en-US" dirty="0" smtClean="0"/>
              <a:t>One cannot prove or disprove the existence of God</a:t>
            </a:r>
          </a:p>
          <a:p>
            <a:r>
              <a:rPr lang="en-US" dirty="0" smtClean="0"/>
              <a:t>Richard Dawkins says he is an agnostic who thinks the existence of God is very unlikely</a:t>
            </a:r>
          </a:p>
          <a:p>
            <a:r>
              <a:rPr lang="en-US" dirty="0" smtClean="0"/>
              <a:t>Based on above facts about fine tuning one could say the existence of God is very likely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549275" y="169037"/>
            <a:ext cx="8042276" cy="1336956"/>
          </a:xfrm>
        </p:spPr>
        <p:txBody>
          <a:bodyPr/>
          <a:lstStyle/>
          <a:p>
            <a:pPr eaLnBrk="1" hangingPunct="1"/>
            <a:r>
              <a:rPr lang="en-US" sz="4400" dirty="0" smtClean="0"/>
              <a:t>Discovering the beginning</a:t>
            </a:r>
            <a:endParaRPr lang="en-US" sz="4400" dirty="0"/>
          </a:p>
        </p:txBody>
      </p:sp>
      <p:sp>
        <p:nvSpPr>
          <p:cNvPr id="66563" name="Rectangle 10"/>
          <p:cNvSpPr>
            <a:spLocks noGrp="1" noChangeArrowheads="1"/>
          </p:cNvSpPr>
          <p:nvPr>
            <p:ph type="body" idx="1"/>
          </p:nvPr>
        </p:nvSpPr>
        <p:spPr>
          <a:xfrm>
            <a:off x="609600" y="2209800"/>
            <a:ext cx="8001000" cy="4038600"/>
          </a:xfrm>
        </p:spPr>
        <p:txBody>
          <a:bodyPr/>
          <a:lstStyle/>
          <a:p>
            <a:pPr eaLnBrk="1" hangingPunct="1">
              <a:buFontTx/>
              <a:buNone/>
            </a:pPr>
            <a:r>
              <a:rPr lang="en-US" dirty="0"/>
              <a:t>	Edwin Hubble discovered galaxies are moving away from each other (1920s)</a:t>
            </a:r>
          </a:p>
          <a:p>
            <a:pPr lvl="1" eaLnBrk="1" hangingPunct="1"/>
            <a:r>
              <a:rPr lang="en-US" dirty="0"/>
              <a:t>The universe is expanding</a:t>
            </a:r>
          </a:p>
          <a:p>
            <a:pPr lvl="1" eaLnBrk="1" hangingPunct="1"/>
            <a:r>
              <a:rPr lang="en-US" dirty="0"/>
              <a:t>Like a balloon inflating, all the parts are moving away from each </a:t>
            </a:r>
            <a:r>
              <a:rPr lang="en-US" dirty="0" smtClean="0"/>
              <a:t>other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balloon1.jpg"/>
          <p:cNvPicPr>
            <a:picLocks noGrp="1" noChangeAspect="1"/>
          </p:cNvPicPr>
          <p:nvPr>
            <p:ph/>
          </p:nvPr>
        </p:nvPicPr>
        <p:blipFill>
          <a:blip r:embed="rId2"/>
          <a:srcRect l="-18000" r="-18000"/>
          <a:stretch>
            <a:fillRect/>
          </a:stretch>
        </p:blip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4400" dirty="0" smtClean="0"/>
              <a:t>Discovering the beginning</a:t>
            </a:r>
            <a:endParaRPr lang="en-US" sz="4400" dirty="0"/>
          </a:p>
        </p:txBody>
      </p:sp>
      <p:sp>
        <p:nvSpPr>
          <p:cNvPr id="66563" name="Rectangle 10"/>
          <p:cNvSpPr>
            <a:spLocks noGrp="1" noChangeArrowheads="1"/>
          </p:cNvSpPr>
          <p:nvPr>
            <p:ph type="body" idx="1"/>
          </p:nvPr>
        </p:nvSpPr>
        <p:spPr>
          <a:xfrm>
            <a:off x="609600" y="2209800"/>
            <a:ext cx="8001000" cy="4038600"/>
          </a:xfrm>
        </p:spPr>
        <p:txBody>
          <a:bodyPr/>
          <a:lstStyle/>
          <a:p>
            <a:pPr eaLnBrk="1" hangingPunct="1">
              <a:buFontTx/>
              <a:buNone/>
            </a:pPr>
            <a:r>
              <a:rPr lang="en-US"/>
              <a:t>	Edwin Hubble discovered galaxies are moving away from each other (1920s)</a:t>
            </a:r>
          </a:p>
          <a:p>
            <a:pPr lvl="1" eaLnBrk="1" hangingPunct="1"/>
            <a:r>
              <a:rPr lang="en-US"/>
              <a:t>The universe is expanding</a:t>
            </a:r>
          </a:p>
          <a:p>
            <a:pPr lvl="1" eaLnBrk="1" hangingPunct="1"/>
            <a:r>
              <a:rPr lang="en-US"/>
              <a:t>Like a balloon inflating, all the parts are moving away from each other</a:t>
            </a:r>
          </a:p>
          <a:p>
            <a:pPr lvl="1" eaLnBrk="1" hangingPunct="1"/>
            <a:r>
              <a:rPr lang="en-US"/>
              <a:t>Therefore they must originally have started from the same place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80950" y="179373"/>
            <a:ext cx="8229600" cy="1143000"/>
          </a:xfrm>
        </p:spPr>
        <p:txBody>
          <a:bodyPr/>
          <a:lstStyle/>
          <a:p>
            <a:pPr eaLnBrk="1" hangingPunct="1"/>
            <a:r>
              <a:rPr lang="en-US" sz="4400" dirty="0"/>
              <a:t>Cosmic background radiation</a:t>
            </a:r>
          </a:p>
        </p:txBody>
      </p:sp>
      <p:sp>
        <p:nvSpPr>
          <p:cNvPr id="68611" name="Rectangle 3"/>
          <p:cNvSpPr>
            <a:spLocks noGrp="1" noChangeArrowheads="1"/>
          </p:cNvSpPr>
          <p:nvPr>
            <p:ph type="body" sz="half" idx="1"/>
          </p:nvPr>
        </p:nvSpPr>
        <p:spPr/>
        <p:txBody>
          <a:bodyPr>
            <a:normAutofit lnSpcReduction="10000"/>
          </a:bodyPr>
          <a:lstStyle/>
          <a:p>
            <a:pPr eaLnBrk="1" hangingPunct="1"/>
            <a:r>
              <a:rPr lang="en-US" sz="2800" dirty="0"/>
              <a:t>In 1963 a constant radio background source that was spread all over the universe was discovered</a:t>
            </a:r>
          </a:p>
          <a:p>
            <a:pPr eaLnBrk="1" hangingPunct="1"/>
            <a:r>
              <a:rPr lang="en-US" sz="2800" dirty="0"/>
              <a:t>It was </a:t>
            </a:r>
            <a:r>
              <a:rPr lang="en-US" sz="2800" dirty="0" smtClean="0"/>
              <a:t>a relic or echo from </a:t>
            </a:r>
            <a:r>
              <a:rPr lang="en-US" sz="2800" dirty="0"/>
              <a:t>the </a:t>
            </a:r>
            <a:r>
              <a:rPr lang="en-US" sz="2800" dirty="0" smtClean="0"/>
              <a:t>Big </a:t>
            </a:r>
            <a:r>
              <a:rPr lang="en-US" sz="2800" dirty="0"/>
              <a:t>Bang</a:t>
            </a:r>
          </a:p>
        </p:txBody>
      </p:sp>
      <p:pic>
        <p:nvPicPr>
          <p:cNvPr id="68612" name="Picture 5" descr="cmbr"/>
          <p:cNvPicPr>
            <a:picLocks noGrp="1" noChangeAspect="1" noChangeArrowheads="1"/>
          </p:cNvPicPr>
          <p:nvPr>
            <p:ph sz="half" idx="2"/>
          </p:nvPr>
        </p:nvPicPr>
        <p:blipFill>
          <a:blip r:embed="rId3"/>
          <a:srcRect/>
          <a:stretch>
            <a:fillRect/>
          </a:stretch>
        </p:blipFill>
        <p:spPr>
          <a:xfrm>
            <a:off x="4648200" y="2386013"/>
            <a:ext cx="4267200" cy="29845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85800" y="199860"/>
            <a:ext cx="7772400" cy="1143000"/>
          </a:xfrm>
        </p:spPr>
        <p:txBody>
          <a:bodyPr/>
          <a:lstStyle/>
          <a:p>
            <a:pPr eaLnBrk="1" hangingPunct="1"/>
            <a:r>
              <a:rPr lang="en-US" sz="4400" dirty="0"/>
              <a:t>The Big Bang</a:t>
            </a:r>
          </a:p>
        </p:txBody>
      </p:sp>
      <p:pic>
        <p:nvPicPr>
          <p:cNvPr id="71683" name="Picture 5" descr="bigbang-lg"/>
          <p:cNvPicPr>
            <a:picLocks noGrp="1" noChangeAspect="1" noChangeArrowheads="1"/>
          </p:cNvPicPr>
          <p:nvPr>
            <p:ph sz="half" idx="1"/>
          </p:nvPr>
        </p:nvPicPr>
        <p:blipFill>
          <a:blip r:embed="rId3"/>
          <a:srcRect/>
          <a:stretch>
            <a:fillRect/>
          </a:stretch>
        </p:blipFill>
        <p:spPr/>
      </p:pic>
      <p:sp>
        <p:nvSpPr>
          <p:cNvPr id="71684" name="Text Box 6"/>
          <p:cNvSpPr txBox="1">
            <a:spLocks noChangeArrowheads="1"/>
          </p:cNvSpPr>
          <p:nvPr/>
        </p:nvSpPr>
        <p:spPr bwMode="auto">
          <a:xfrm>
            <a:off x="3108325" y="6143625"/>
            <a:ext cx="3251200" cy="457200"/>
          </a:xfrm>
          <a:prstGeom prst="rect">
            <a:avLst/>
          </a:prstGeom>
          <a:noFill/>
          <a:ln w="9525">
            <a:noFill/>
            <a:miter lim="800000"/>
            <a:headEnd/>
            <a:tailEnd/>
          </a:ln>
        </p:spPr>
        <p:txBody>
          <a:bodyPr wrap="none">
            <a:prstTxWarp prst="textNoShape">
              <a:avLst/>
            </a:prstTxWarp>
            <a:spAutoFit/>
          </a:bodyPr>
          <a:lstStyle/>
          <a:p>
            <a:r>
              <a:rPr lang="en-US"/>
              <a:t>13-15 billion years ago</a:t>
            </a:r>
          </a:p>
        </p:txBody>
      </p:sp>
      <p:sp>
        <p:nvSpPr>
          <p:cNvPr id="71685" name="Rectangle 7"/>
          <p:cNvSpPr>
            <a:spLocks noGrp="1" noChangeArrowheads="1"/>
          </p:cNvSpPr>
          <p:nvPr>
            <p:ph type="body" sz="half" idx="2"/>
          </p:nvPr>
        </p:nvSpPr>
        <p:spPr/>
        <p:txBody>
          <a:bodyPr/>
          <a:lstStyle/>
          <a:p>
            <a:pPr eaLnBrk="1" hangingPunct="1"/>
            <a:r>
              <a:rPr lang="en-US" sz="3600" dirty="0"/>
              <a:t>Singularity</a:t>
            </a:r>
            <a:endParaRPr lang="en-US" sz="2800" dirty="0" smtClean="0"/>
          </a:p>
          <a:p>
            <a:pPr lvl="1" eaLnBrk="1" hangingPunct="1"/>
            <a:r>
              <a:rPr lang="en-US" sz="3200" dirty="0"/>
              <a:t>I</a:t>
            </a:r>
            <a:r>
              <a:rPr lang="en-US" sz="3200" dirty="0" smtClean="0"/>
              <a:t>nfinitely </a:t>
            </a:r>
            <a:r>
              <a:rPr lang="en-US" sz="3200" dirty="0"/>
              <a:t>small</a:t>
            </a:r>
            <a:endParaRPr lang="en-US" sz="3200" dirty="0" smtClean="0"/>
          </a:p>
          <a:p>
            <a:pPr lvl="1" eaLnBrk="1" hangingPunct="1"/>
            <a:r>
              <a:rPr lang="en-US" sz="3200" dirty="0"/>
              <a:t>I</a:t>
            </a:r>
            <a:r>
              <a:rPr lang="en-US" sz="3200" smtClean="0"/>
              <a:t>nfinitely </a:t>
            </a:r>
            <a:r>
              <a:rPr lang="en-US" sz="3200" dirty="0"/>
              <a:t>dense</a:t>
            </a:r>
          </a:p>
          <a:p>
            <a:pPr lvl="1" eaLnBrk="1" hangingPunct="1"/>
            <a:r>
              <a:rPr lang="en-US" sz="3200" dirty="0"/>
              <a:t>Infinitely</a:t>
            </a:r>
            <a:r>
              <a:rPr lang="en-US" sz="2400" dirty="0"/>
              <a:t> </a:t>
            </a:r>
            <a:r>
              <a:rPr lang="en-US" sz="3200" dirty="0"/>
              <a:t>hot</a:t>
            </a:r>
            <a:endParaRPr lang="en-US" sz="2400" dirty="0"/>
          </a:p>
          <a:p>
            <a:pPr eaLnBrk="1" hangingPunct="1"/>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170136"/>
            <a:ext cx="7772400" cy="1143000"/>
          </a:xfrm>
        </p:spPr>
        <p:txBody>
          <a:bodyPr/>
          <a:lstStyle/>
          <a:p>
            <a:pPr eaLnBrk="1" hangingPunct="1"/>
            <a:r>
              <a:rPr lang="en-US" sz="4400" dirty="0" smtClean="0"/>
              <a:t>The expanding </a:t>
            </a:r>
            <a:r>
              <a:rPr lang="en-US" sz="4400" dirty="0"/>
              <a:t>universe</a:t>
            </a:r>
          </a:p>
        </p:txBody>
      </p:sp>
      <p:pic>
        <p:nvPicPr>
          <p:cNvPr id="73731" name="Picture 4" descr="bigbang"/>
          <p:cNvPicPr>
            <a:picLocks noGrp="1" noChangeAspect="1" noChangeArrowheads="1"/>
          </p:cNvPicPr>
          <p:nvPr>
            <p:ph idx="1"/>
          </p:nvPr>
        </p:nvPicPr>
        <p:blipFill>
          <a:blip r:embed="rId3"/>
          <a:srcRect/>
          <a:stretch>
            <a:fillRect/>
          </a:stretch>
        </p:blipFill>
        <p:spPr>
          <a:xfrm>
            <a:off x="1447800" y="1285875"/>
            <a:ext cx="6324600" cy="5437188"/>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1842</TotalTime>
  <Words>2356</Words>
  <Application>Microsoft Office PowerPoint</Application>
  <PresentationFormat>On-screen Show (4:3)</PresentationFormat>
  <Paragraphs>205</Paragraphs>
  <Slides>34</Slides>
  <Notes>22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Breeze</vt:lpstr>
      <vt:lpstr>Does God exist?</vt:lpstr>
      <vt:lpstr>What’s new?</vt:lpstr>
      <vt:lpstr>Existence </vt:lpstr>
      <vt:lpstr>Discovering the beginning</vt:lpstr>
      <vt:lpstr>PowerPoint Presentation</vt:lpstr>
      <vt:lpstr>Discovering the beginning</vt:lpstr>
      <vt:lpstr>Cosmic background radiation</vt:lpstr>
      <vt:lpstr>The Big Bang</vt:lpstr>
      <vt:lpstr>The expanding universe</vt:lpstr>
      <vt:lpstr>What happened at the Big Bang?</vt:lpstr>
      <vt:lpstr>Big Bang implies God</vt:lpstr>
      <vt:lpstr>What would you expect from a Big Bang?</vt:lpstr>
      <vt:lpstr>How does one explain this? </vt:lpstr>
      <vt:lpstr>It had to be a smooth beginning</vt:lpstr>
      <vt:lpstr>It had to be a smooth beginning</vt:lpstr>
      <vt:lpstr>Expansion at a precise speed</vt:lpstr>
      <vt:lpstr>Nuclear forces . . .</vt:lpstr>
      <vt:lpstr>And electromagnetism . . .</vt:lpstr>
      <vt:lpstr>The strength of gravity</vt:lpstr>
      <vt:lpstr>How do we explain the “fine-tuning” of the starting conditions of the universe?</vt:lpstr>
      <vt:lpstr>A scientific explanation . . .</vt:lpstr>
      <vt:lpstr>Hawking again . . .</vt:lpstr>
      <vt:lpstr>Quantum fields created universe</vt:lpstr>
      <vt:lpstr>But . . . </vt:lpstr>
      <vt:lpstr>How can we explain this?</vt:lpstr>
      <vt:lpstr>Or . . . . </vt:lpstr>
      <vt:lpstr>Which is more likely?</vt:lpstr>
      <vt:lpstr>Where’s the evidence that God exists?</vt:lpstr>
      <vt:lpstr>The Large Hadron Collider</vt:lpstr>
      <vt:lpstr>Largest scientific instrument in the world - CERN</vt:lpstr>
      <vt:lpstr>Is there a God-detector?</vt:lpstr>
      <vt:lpstr>Does it need tuning?</vt:lpstr>
      <vt:lpstr>Any other evidence?</vt:lpstr>
      <vt:lpstr>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God exist?</dc:title>
  <dc:creator>William Haines</dc:creator>
  <cp:lastModifiedBy>Basia</cp:lastModifiedBy>
  <cp:revision>24</cp:revision>
  <dcterms:created xsi:type="dcterms:W3CDTF">2013-05-15T10:42:07Z</dcterms:created>
  <dcterms:modified xsi:type="dcterms:W3CDTF">2014-07-18T08:02:45Z</dcterms:modified>
</cp:coreProperties>
</file>