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DE10-9810-4C2A-A60A-2DBB01A0FD49}" type="datetimeFigureOut">
              <a:rPr lang="en-GB" smtClean="0"/>
              <a:pPr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9CE29BD-7AD5-4843-BE6A-2BB51D84A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630616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  <a:effectLst/>
              </a:rPr>
              <a:t>Steps towards forming  models explaining psychological well-being, personal growth and healing</a:t>
            </a:r>
            <a:endParaRPr lang="en-GB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Model </a:t>
            </a:r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2 – follows outline of Principle of Creation</a:t>
            </a:r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7 Principles of Creation – How we achieve goals</a:t>
            </a:r>
            <a:endParaRPr lang="en-GB" sz="36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26600822"/>
              </p:ext>
            </p:extLst>
          </p:nvPr>
        </p:nvGraphicFramePr>
        <p:xfrm>
          <a:off x="395536" y="1484784"/>
          <a:ext cx="8003232" cy="50521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6241"/>
                <a:gridCol w="7596991"/>
              </a:tblGrid>
              <a:tr h="5905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Identity – Clear Goal </a:t>
                      </a:r>
                      <a:endParaRPr lang="en-GB" sz="2800" b="1" dirty="0"/>
                    </a:p>
                  </a:txBody>
                  <a:tcPr/>
                </a:tc>
              </a:tr>
              <a:tr h="5905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Diverse</a:t>
                      </a:r>
                      <a:r>
                        <a:rPr lang="en-GB" sz="2800" b="1" baseline="0" dirty="0" smtClean="0"/>
                        <a:t> Inputs</a:t>
                      </a:r>
                      <a:endParaRPr lang="en-GB" sz="2800" b="1" dirty="0"/>
                    </a:p>
                  </a:txBody>
                  <a:tcPr/>
                </a:tc>
              </a:tr>
              <a:tr h="9123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Give and Take (in order to create an agreed plan of the ‘Baby Steps’ forward)</a:t>
                      </a:r>
                      <a:endParaRPr lang="en-GB" sz="2800" b="1" dirty="0"/>
                    </a:p>
                  </a:txBody>
                  <a:tcPr/>
                </a:tc>
              </a:tr>
              <a:tr h="9123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Including Love,</a:t>
                      </a:r>
                      <a:r>
                        <a:rPr lang="en-GB" sz="2800" b="1" baseline="0" dirty="0" smtClean="0"/>
                        <a:t> Beauty, Truth, Goodness, Joy and  </a:t>
                      </a:r>
                      <a:r>
                        <a:rPr lang="en-GB" sz="2800" b="1" baseline="0" dirty="0" smtClean="0"/>
                        <a:t>Meaning in our goal</a:t>
                      </a:r>
                      <a:endParaRPr lang="en-GB" sz="2800" b="1" dirty="0"/>
                    </a:p>
                  </a:txBody>
                  <a:tcPr/>
                </a:tc>
              </a:tr>
              <a:tr h="50033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Respect for all key stakeholders</a:t>
                      </a:r>
                      <a:endParaRPr lang="en-GB" sz="2800" b="1" dirty="0"/>
                    </a:p>
                  </a:txBody>
                  <a:tcPr/>
                </a:tc>
              </a:tr>
              <a:tr h="94375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the </a:t>
                      </a:r>
                      <a:r>
                        <a:rPr lang="en-GB" sz="2800" b="1" baseline="0" dirty="0" smtClean="0"/>
                        <a:t>Growth of the Individual (in order to support the growth of the whole)</a:t>
                      </a:r>
                      <a:endParaRPr lang="en-GB" sz="2800" b="1" dirty="0"/>
                    </a:p>
                  </a:txBody>
                  <a:tcPr/>
                </a:tc>
              </a:tr>
              <a:tr h="21858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The Principle of gaining Vitality through Feedback</a:t>
                      </a:r>
                      <a:endParaRPr lang="en-GB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316416" y="6021288"/>
            <a:ext cx="720080" cy="449200"/>
          </a:xfrm>
          <a:prstGeom prst="rect">
            <a:avLst/>
          </a:prstGeom>
        </p:spPr>
        <p:txBody>
          <a:bodyPr/>
          <a:lstStyle/>
          <a:p>
            <a:pPr algn="ctr"/>
            <a:fld id="{E21782FC-D77A-49A3-83B9-A4FBF8F0353B}" type="slidenum">
              <a:rPr lang="en-US" b="1" smtClean="0"/>
              <a:pPr algn="ctr"/>
              <a:t>10</a:t>
            </a:fld>
            <a:endParaRPr lang="en-US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2132856"/>
            <a:ext cx="432048" cy="42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628800"/>
            <a:ext cx="432048" cy="42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4337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72008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Example: Key dynamics in a marital setting</a:t>
            </a:r>
            <a:endParaRPr lang="en-GB" sz="36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26600822"/>
              </p:ext>
            </p:extLst>
          </p:nvPr>
        </p:nvGraphicFramePr>
        <p:xfrm>
          <a:off x="5436096" y="908720"/>
          <a:ext cx="3528392" cy="56024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0177"/>
                <a:gridCol w="3208215"/>
              </a:tblGrid>
              <a:tr h="43646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1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Identity: Marriage? </a:t>
                      </a:r>
                      <a:endParaRPr lang="en-GB" sz="2200" b="1" dirty="0"/>
                    </a:p>
                  </a:txBody>
                  <a:tcPr/>
                </a:tc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2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Diverse</a:t>
                      </a:r>
                      <a:r>
                        <a:rPr lang="en-GB" sz="2200" b="1" baseline="0" dirty="0" smtClean="0"/>
                        <a:t> Inputs: Valuing of Masculine and Feminine and diversity of skills</a:t>
                      </a:r>
                      <a:endParaRPr lang="en-GB" sz="2200" b="1" dirty="0"/>
                    </a:p>
                  </a:txBody>
                  <a:tcPr/>
                </a:tc>
              </a:tr>
              <a:tr h="79591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3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Give and Take: Talk, make a common</a:t>
                      </a:r>
                      <a:r>
                        <a:rPr lang="en-GB" sz="2200" b="1" baseline="0" dirty="0" smtClean="0"/>
                        <a:t> vision (finances, kids, roles, etc)</a:t>
                      </a:r>
                      <a:endParaRPr lang="en-GB" sz="2200" b="1" dirty="0"/>
                    </a:p>
                  </a:txBody>
                  <a:tcPr/>
                </a:tc>
              </a:tr>
              <a:tr h="79591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4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Create goodness,</a:t>
                      </a:r>
                      <a:r>
                        <a:rPr lang="en-GB" sz="2200" b="1" baseline="0" dirty="0" smtClean="0"/>
                        <a:t> Beauty, Joy, Truth, Meaning</a:t>
                      </a:r>
                      <a:endParaRPr lang="en-GB" sz="2200" b="1" dirty="0"/>
                    </a:p>
                  </a:txBody>
                  <a:tcPr/>
                </a:tc>
              </a:tr>
              <a:tr h="52205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5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Respect for stakeholders</a:t>
                      </a:r>
                      <a:endParaRPr lang="en-GB" sz="2200" b="1" dirty="0"/>
                    </a:p>
                  </a:txBody>
                  <a:tcPr/>
                </a:tc>
              </a:tr>
              <a:tr h="83469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6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Growth of the</a:t>
                      </a:r>
                      <a:r>
                        <a:rPr lang="en-GB" sz="2200" b="1" baseline="0" dirty="0" smtClean="0"/>
                        <a:t> marriage through my personal growth – books, seminars</a:t>
                      </a:r>
                      <a:endParaRPr lang="en-GB" sz="2200" b="1" dirty="0"/>
                    </a:p>
                  </a:txBody>
                  <a:tcPr/>
                </a:tc>
              </a:tr>
              <a:tr h="55615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7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/>
                        <a:t>Vitality through Feedback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95928" y="6381328"/>
            <a:ext cx="648072" cy="305184"/>
          </a:xfrm>
          <a:prstGeom prst="rect">
            <a:avLst/>
          </a:prstGeom>
        </p:spPr>
        <p:txBody>
          <a:bodyPr/>
          <a:lstStyle/>
          <a:p>
            <a:fld id="{E21782FC-D77A-49A3-83B9-A4FBF8F0353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3528" y="980728"/>
            <a:ext cx="4320480" cy="1872208"/>
            <a:chOff x="323528" y="1340768"/>
            <a:chExt cx="4320480" cy="2016224"/>
          </a:xfrm>
        </p:grpSpPr>
        <p:sp>
          <p:nvSpPr>
            <p:cNvPr id="6" name="Oval 5"/>
            <p:cNvSpPr/>
            <p:nvPr/>
          </p:nvSpPr>
          <p:spPr>
            <a:xfrm>
              <a:off x="323528" y="1340768"/>
              <a:ext cx="4320480" cy="20162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>
                <a:solidFill>
                  <a:schemeClr val="tx2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411760" y="1340768"/>
              <a:ext cx="0" cy="1944216"/>
            </a:xfrm>
            <a:prstGeom prst="line">
              <a:avLst/>
            </a:prstGeom>
            <a:ln w="88900" cmpd="tri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07904" y="1495862"/>
              <a:ext cx="0" cy="17281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675624" y="1916833"/>
              <a:ext cx="8243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Hidden Trauma</a:t>
              </a:r>
              <a:endParaRPr lang="en-GB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83768" y="1495862"/>
              <a:ext cx="1152128" cy="142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Victim rescuer or persecutor</a:t>
              </a:r>
            </a:p>
            <a:p>
              <a:pPr algn="ctr"/>
              <a:r>
                <a:rPr lang="en-GB" sz="1600" b="1" dirty="0" smtClean="0"/>
                <a:t>- in acts or words</a:t>
              </a:r>
              <a:endParaRPr lang="en-GB" sz="1600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95536" y="2348880"/>
              <a:ext cx="18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09756" y="2454774"/>
              <a:ext cx="18622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Strong              Weak</a:t>
              </a:r>
            </a:p>
            <a:p>
              <a:r>
                <a:rPr lang="en-GB" sz="1600" b="1" dirty="0"/>
                <a:t> </a:t>
              </a:r>
              <a:r>
                <a:rPr lang="en-GB" sz="1600" b="1" dirty="0" smtClean="0"/>
                <a:t>          Love Skills </a:t>
              </a:r>
              <a:endParaRPr lang="en-GB" sz="1100" b="1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23528" y="3645024"/>
            <a:ext cx="4320480" cy="1800200"/>
            <a:chOff x="323528" y="1340768"/>
            <a:chExt cx="4320480" cy="2016224"/>
          </a:xfrm>
        </p:grpSpPr>
        <p:sp>
          <p:nvSpPr>
            <p:cNvPr id="24" name="Oval 23"/>
            <p:cNvSpPr/>
            <p:nvPr/>
          </p:nvSpPr>
          <p:spPr>
            <a:xfrm>
              <a:off x="323528" y="1340768"/>
              <a:ext cx="4320480" cy="20162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>
                <a:solidFill>
                  <a:schemeClr val="tx2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411760" y="1340768"/>
              <a:ext cx="0" cy="1944216"/>
            </a:xfrm>
            <a:prstGeom prst="line">
              <a:avLst/>
            </a:prstGeom>
            <a:ln w="88900" cmpd="tri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07904" y="1502066"/>
              <a:ext cx="0" cy="17281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675624" y="1916833"/>
              <a:ext cx="8243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Hidden Trauma</a:t>
              </a:r>
              <a:endParaRPr lang="en-GB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83768" y="1582715"/>
              <a:ext cx="1152128" cy="1482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Victim rescuer or persecutor</a:t>
              </a:r>
            </a:p>
            <a:p>
              <a:pPr algn="ctr"/>
              <a:r>
                <a:rPr lang="en-GB" sz="1600" b="1" dirty="0" smtClean="0"/>
                <a:t>- in acts or words</a:t>
              </a:r>
              <a:endParaRPr lang="en-GB" sz="1600" b="1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95536" y="2348880"/>
              <a:ext cx="18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09756" y="2454774"/>
              <a:ext cx="18622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Strong              Weak</a:t>
              </a:r>
            </a:p>
            <a:p>
              <a:r>
                <a:rPr lang="en-GB" sz="1600" b="1" dirty="0"/>
                <a:t> </a:t>
              </a:r>
              <a:r>
                <a:rPr lang="en-GB" sz="1600" b="1" dirty="0" smtClean="0"/>
                <a:t>          Love Skills </a:t>
              </a:r>
              <a:endParaRPr lang="en-GB" sz="1100" b="1" dirty="0" smtClean="0"/>
            </a:p>
          </p:txBody>
        </p:sp>
      </p:grpSp>
      <p:sp>
        <p:nvSpPr>
          <p:cNvPr id="31" name="Curved Down Arrow 30"/>
          <p:cNvSpPr/>
          <p:nvPr/>
        </p:nvSpPr>
        <p:spPr>
          <a:xfrm rot="10800000">
            <a:off x="3059832" y="3356992"/>
            <a:ext cx="22322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3131840" y="2780928"/>
            <a:ext cx="22322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5536" y="836712"/>
            <a:ext cx="679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Me</a:t>
            </a:r>
            <a:endParaRPr lang="en-GB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95536" y="32129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My Partner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44522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Where do most struggles in marriage come from</a:t>
            </a:r>
            <a:r>
              <a:rPr lang="en-GB" b="1" dirty="0" smtClean="0"/>
              <a:t>? From the hidden traumas. </a:t>
            </a:r>
            <a:endParaRPr lang="en-GB" b="1" dirty="0" smtClean="0"/>
          </a:p>
          <a:p>
            <a:pPr algn="ctr"/>
            <a:r>
              <a:rPr lang="en-GB" b="1" dirty="0" smtClean="0"/>
              <a:t>What keeps most marriages alive and well</a:t>
            </a:r>
            <a:r>
              <a:rPr lang="en-GB" b="1" dirty="0" smtClean="0"/>
              <a:t>? Ability to live the healthy principles of co-creation</a:t>
            </a:r>
            <a:endParaRPr lang="en-GB" b="1" dirty="0"/>
          </a:p>
        </p:txBody>
      </p:sp>
    </p:spTree>
  </p:cSld>
  <p:clrMapOvr>
    <a:masterClrMapping/>
  </p:clrMapOvr>
  <p:transition spd="slow" advClick="0" advTm="63245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1520" y="3918809"/>
            <a:ext cx="4968552" cy="2143141"/>
            <a:chOff x="1361024" y="4146579"/>
            <a:chExt cx="4102474" cy="1647867"/>
          </a:xfrm>
          <a:noFill/>
        </p:grpSpPr>
        <p:sp>
          <p:nvSpPr>
            <p:cNvPr id="6153" name="Oval 3"/>
            <p:cNvSpPr>
              <a:spLocks noChangeArrowheads="1"/>
            </p:cNvSpPr>
            <p:nvPr/>
          </p:nvSpPr>
          <p:spPr bwMode="auto">
            <a:xfrm>
              <a:off x="1683719" y="4146579"/>
              <a:ext cx="3539130" cy="1647867"/>
            </a:xfrm>
            <a:prstGeom prst="ellipse">
              <a:avLst/>
            </a:prstGeom>
            <a:grpFill/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>
                <a:solidFill>
                  <a:schemeClr val="tx2"/>
                </a:solidFill>
              </a:endParaRPr>
            </a:p>
          </p:txBody>
        </p:sp>
        <p:sp>
          <p:nvSpPr>
            <p:cNvPr id="6154" name="Text Box 5"/>
            <p:cNvSpPr txBox="1">
              <a:spLocks noChangeArrowheads="1"/>
            </p:cNvSpPr>
            <p:nvPr/>
          </p:nvSpPr>
          <p:spPr bwMode="auto">
            <a:xfrm>
              <a:off x="1361024" y="4256434"/>
              <a:ext cx="4102474" cy="1490896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82563" indent="-182563" algn="ctr"/>
              <a:r>
                <a:rPr lang="fi-FI" sz="2400" b="1" u="sng" dirty="0" smtClean="0"/>
                <a:t>My Core personality</a:t>
              </a:r>
            </a:p>
            <a:p>
              <a:pPr marL="182563" indent="-182563" algn="ctr">
                <a:buFont typeface="Arial" pitchFamily="34" charset="0"/>
                <a:buChar char="•"/>
              </a:pPr>
              <a:r>
                <a:rPr lang="fi-FI" sz="2400" b="1" dirty="0" smtClean="0"/>
                <a:t>Core values - protect me and others</a:t>
              </a:r>
            </a:p>
            <a:p>
              <a:pPr marL="182563" indent="-182563" algn="ctr">
                <a:buFont typeface="Arial" pitchFamily="34" charset="0"/>
                <a:buChar char="•"/>
              </a:pPr>
              <a:r>
                <a:rPr lang="fi-FI" sz="2400" b="1" dirty="0" smtClean="0"/>
                <a:t>A sense of being loved/valued</a:t>
              </a:r>
            </a:p>
            <a:p>
              <a:pPr marL="182563" indent="-182563" algn="ctr">
                <a:buFont typeface="Arial" pitchFamily="34" charset="0"/>
                <a:buChar char="•"/>
              </a:pPr>
              <a:r>
                <a:rPr lang="fi-FI" sz="2400" b="1" dirty="0" smtClean="0"/>
                <a:t>My Self identity – child of God with divine potential? </a:t>
              </a: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5111552" y="2780928"/>
            <a:ext cx="3888432" cy="367240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kern="0" dirty="0" smtClean="0">
                <a:latin typeface="+mn-lt"/>
                <a:cs typeface="+mn-cs"/>
              </a:rPr>
              <a:t>Appreciation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kern="0" dirty="0" smtClean="0">
                <a:latin typeface="+mn-lt"/>
                <a:cs typeface="+mn-cs"/>
              </a:rPr>
              <a:t>Personal learning in challenges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kern="0" dirty="0" smtClean="0">
                <a:latin typeface="+mn-lt"/>
                <a:cs typeface="+mn-cs"/>
              </a:rPr>
              <a:t>Forgiveness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kern="0" dirty="0" smtClean="0"/>
              <a:t>Keep learning</a:t>
            </a:r>
            <a:endParaRPr lang="en-GB" sz="3000" b="1" kern="0" dirty="0" smtClean="0">
              <a:latin typeface="+mn-lt"/>
              <a:cs typeface="+mn-cs"/>
            </a:endParaRPr>
          </a:p>
        </p:txBody>
      </p:sp>
      <p:sp>
        <p:nvSpPr>
          <p:cNvPr id="21" name="Curved Down Arrow 6"/>
          <p:cNvSpPr>
            <a:spLocks noChangeArrowheads="1"/>
          </p:cNvSpPr>
          <p:nvPr/>
        </p:nvSpPr>
        <p:spPr bwMode="auto">
          <a:xfrm>
            <a:off x="5253288" y="2636913"/>
            <a:ext cx="3890712" cy="660609"/>
          </a:xfrm>
          <a:prstGeom prst="curvedDownArrow">
            <a:avLst>
              <a:gd name="adj1" fmla="val 24961"/>
              <a:gd name="adj2" fmla="val 5001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Curved Down Arrow 6"/>
          <p:cNvSpPr>
            <a:spLocks noChangeArrowheads="1"/>
          </p:cNvSpPr>
          <p:nvPr/>
        </p:nvSpPr>
        <p:spPr bwMode="auto">
          <a:xfrm rot="10800000">
            <a:off x="5220072" y="5589240"/>
            <a:ext cx="3643338" cy="648072"/>
          </a:xfrm>
          <a:prstGeom prst="curvedDownArrow">
            <a:avLst>
              <a:gd name="adj1" fmla="val 24961"/>
              <a:gd name="adj2" fmla="val 5001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9512" y="1988840"/>
            <a:ext cx="5040560" cy="1916108"/>
            <a:chOff x="1600200" y="1295400"/>
            <a:chExt cx="5867400" cy="4263333"/>
          </a:xfrm>
          <a:noFill/>
        </p:grpSpPr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1600200" y="1295400"/>
              <a:ext cx="5867400" cy="1219200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fi-FI" sz="2800" b="1" dirty="0" smtClean="0"/>
                <a:t>Nurturing P   Protective P</a:t>
              </a:r>
              <a:endParaRPr lang="fi-FI" sz="2800" b="1" dirty="0"/>
            </a:p>
          </p:txBody>
        </p:sp>
        <p:sp>
          <p:nvSpPr>
            <p:cNvPr id="25" name="Oval 5"/>
            <p:cNvSpPr>
              <a:spLocks noChangeArrowheads="1"/>
            </p:cNvSpPr>
            <p:nvPr/>
          </p:nvSpPr>
          <p:spPr bwMode="auto">
            <a:xfrm>
              <a:off x="2819400" y="2743200"/>
              <a:ext cx="3276600" cy="1219200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i-FI" sz="2800" b="1"/>
            </a:p>
          </p:txBody>
        </p:sp>
        <p:sp>
          <p:nvSpPr>
            <p:cNvPr id="26" name="Oval 6"/>
            <p:cNvSpPr>
              <a:spLocks noChangeArrowheads="1"/>
            </p:cNvSpPr>
            <p:nvPr/>
          </p:nvSpPr>
          <p:spPr bwMode="auto">
            <a:xfrm>
              <a:off x="1676400" y="4267200"/>
              <a:ext cx="5638800" cy="1219200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i-FI" sz="2800" b="1" dirty="0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4495800" y="1295400"/>
              <a:ext cx="0" cy="1219200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GB" sz="2800" b="1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4869180" y="4339533"/>
              <a:ext cx="0" cy="1219200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GB" sz="2800" b="1"/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2469444" y="2737358"/>
              <a:ext cx="4020254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Sensible Adult</a:t>
              </a:r>
              <a:endParaRPr lang="en-US" sz="2800" b="1" dirty="0"/>
            </a:p>
          </p:txBody>
        </p:sp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5120640" y="4339533"/>
              <a:ext cx="1981199" cy="1164163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2133599" y="4343400"/>
              <a:ext cx="2179752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057400" y="1447801"/>
              <a:ext cx="2255950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4576206" y="1447801"/>
              <a:ext cx="2510393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>
          <a:xfrm>
            <a:off x="1643042" y="7074056"/>
            <a:ext cx="4214842" cy="288000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12</a:t>
            </a:fld>
            <a:endParaRPr kumimoji="0" lang="en-US" dirty="0"/>
          </a:p>
        </p:txBody>
      </p:sp>
      <p:sp>
        <p:nvSpPr>
          <p:cNvPr id="34" name="Curved Left Arrow 33"/>
          <p:cNvSpPr/>
          <p:nvPr/>
        </p:nvSpPr>
        <p:spPr>
          <a:xfrm>
            <a:off x="8135888" y="3140969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 rot="10800000">
            <a:off x="5506247" y="3023104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80112" y="692696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Principles of Co-creation</a:t>
            </a:r>
          </a:p>
          <a:p>
            <a:pPr algn="ctr"/>
            <a:r>
              <a:rPr lang="en-GB" sz="2400" b="1" dirty="0" smtClean="0"/>
              <a:t>The attitudes that I use when I enter relationships. Determines my growth and happiness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23528" y="692696"/>
            <a:ext cx="5112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My relationship skills</a:t>
            </a:r>
          </a:p>
          <a:p>
            <a:pPr algn="ctr"/>
            <a:r>
              <a:rPr lang="en-GB" sz="2400" b="1" dirty="0" smtClean="0"/>
              <a:t>Words and acts – to myself and </a:t>
            </a:r>
            <a:r>
              <a:rPr lang="en-GB" sz="2400" b="1" dirty="0" smtClean="0"/>
              <a:t>others</a:t>
            </a:r>
          </a:p>
          <a:p>
            <a:pPr algn="ctr"/>
            <a:r>
              <a:rPr lang="en-GB" sz="2400" b="1" dirty="0" smtClean="0"/>
              <a:t>The 5 main textures of God’s love</a:t>
            </a:r>
            <a:endParaRPr lang="en-GB" sz="2400" b="1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355976" y="1772816"/>
            <a:ext cx="216024" cy="43204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2" y="116632"/>
            <a:ext cx="852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Model 3 – The basics of positive psychology</a:t>
            </a:r>
            <a:endParaRPr lang="en-GB" sz="3600" b="1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539552" y="3356992"/>
            <a:ext cx="2407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Team Player child</a:t>
            </a:r>
            <a:endParaRPr lang="en-GB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059832" y="3356992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Free Child</a:t>
            </a:r>
            <a:endParaRPr lang="en-GB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5"/>
          <p:cNvSpPr txBox="1">
            <a:spLocks noChangeArrowheads="1"/>
          </p:cNvSpPr>
          <p:nvPr/>
        </p:nvSpPr>
        <p:spPr bwMode="auto">
          <a:xfrm>
            <a:off x="467544" y="1772816"/>
            <a:ext cx="3168352" cy="41549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ctr"/>
            <a:r>
              <a:rPr lang="fi-FI" sz="2400" b="1" u="sng" dirty="0" smtClean="0"/>
              <a:t>My Core personality</a:t>
            </a:r>
          </a:p>
          <a:p>
            <a:pPr marL="182563" indent="-182563" algn="ctr">
              <a:buFont typeface="Arial" pitchFamily="34" charset="0"/>
              <a:buChar char="•"/>
            </a:pPr>
            <a:r>
              <a:rPr lang="fi-FI" sz="2400" b="1" dirty="0" smtClean="0"/>
              <a:t>Core values - protect me and others</a:t>
            </a:r>
          </a:p>
          <a:p>
            <a:pPr marL="182563" indent="-182563" algn="ctr">
              <a:buFont typeface="Arial" pitchFamily="34" charset="0"/>
              <a:buChar char="•"/>
            </a:pPr>
            <a:r>
              <a:rPr lang="fi-FI" sz="2400" b="1" dirty="0" smtClean="0"/>
              <a:t>A sense of being loved/valued</a:t>
            </a:r>
          </a:p>
          <a:p>
            <a:pPr marL="182563" indent="-182563" algn="ctr">
              <a:buFont typeface="Arial" pitchFamily="34" charset="0"/>
              <a:buChar char="•"/>
            </a:pPr>
            <a:r>
              <a:rPr lang="fi-FI" sz="2400" b="1" dirty="0" smtClean="0"/>
              <a:t>My Self identity – child of God with divine potential? One life to show the goodness that only I can show. 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>
          <a:xfrm>
            <a:off x="1643042" y="7074056"/>
            <a:ext cx="4214842" cy="288000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83568" y="116632"/>
            <a:ext cx="776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Positive psychology – What do we find?</a:t>
            </a:r>
            <a:endParaRPr lang="en-GB" sz="3600" b="1" u="sng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851920" y="980729"/>
          <a:ext cx="5112568" cy="54189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12568"/>
              </a:tblGrid>
              <a:tr h="194421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Those</a:t>
                      </a:r>
                      <a:r>
                        <a:rPr lang="en-GB" sz="2400" baseline="0" dirty="0" smtClean="0"/>
                        <a:t> people (Teams, companies, etc) who live a set of core values are happier and generally do better in life (e.g.; dealing with money, sexual norms, use of violence, etc). Why?  </a:t>
                      </a:r>
                      <a:endParaRPr lang="en-GB" sz="2400" dirty="0"/>
                    </a:p>
                  </a:txBody>
                  <a:tcPr/>
                </a:tc>
              </a:tr>
              <a:tr h="137125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Religious</a:t>
                      </a:r>
                      <a:r>
                        <a:rPr lang="en-GB" sz="2400" b="1" baseline="0" dirty="0" smtClean="0"/>
                        <a:t> people are generally happier than none religious people   - a sense that divine cares about them, loves them personally, creates a life of meaning for them.. </a:t>
                      </a:r>
                      <a:endParaRPr lang="en-GB" sz="2400" b="1" dirty="0"/>
                    </a:p>
                  </a:txBody>
                  <a:tcPr/>
                </a:tc>
              </a:tr>
              <a:tr h="1371253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Those who have an integrated a sense of self worth, of self-respect,</a:t>
                      </a:r>
                      <a:r>
                        <a:rPr lang="en-GB" sz="2400" b="1" baseline="0" dirty="0" smtClean="0"/>
                        <a:t> a picture of them succeeding in life (optimism, confidence, etc) – Happier, or sadder?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flipH="1">
            <a:off x="3275856" y="2564904"/>
            <a:ext cx="720080" cy="7200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3203848" y="3356992"/>
            <a:ext cx="792088" cy="7200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203848" y="4653136"/>
            <a:ext cx="792088" cy="64807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9512" y="3284984"/>
            <a:ext cx="4321227" cy="1916108"/>
            <a:chOff x="1600200" y="1295400"/>
            <a:chExt cx="5501639" cy="4263333"/>
          </a:xfrm>
          <a:noFill/>
        </p:grpSpPr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1600200" y="1295400"/>
              <a:ext cx="5500688" cy="1219200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fi-FI" sz="2800" b="1" dirty="0" smtClean="0"/>
                <a:t>Nurturing     Protective</a:t>
              </a:r>
              <a:endParaRPr lang="fi-FI" sz="2800" b="1" dirty="0"/>
            </a:p>
          </p:txBody>
        </p:sp>
        <p:sp>
          <p:nvSpPr>
            <p:cNvPr id="25" name="Oval 5"/>
            <p:cNvSpPr>
              <a:spLocks noChangeArrowheads="1"/>
            </p:cNvSpPr>
            <p:nvPr/>
          </p:nvSpPr>
          <p:spPr bwMode="auto">
            <a:xfrm>
              <a:off x="2819400" y="2743200"/>
              <a:ext cx="3276600" cy="1219200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i-FI" sz="2800" b="1"/>
            </a:p>
          </p:txBody>
        </p:sp>
        <p:sp>
          <p:nvSpPr>
            <p:cNvPr id="26" name="Oval 6"/>
            <p:cNvSpPr>
              <a:spLocks noChangeArrowheads="1"/>
            </p:cNvSpPr>
            <p:nvPr/>
          </p:nvSpPr>
          <p:spPr bwMode="auto">
            <a:xfrm>
              <a:off x="1676400" y="4267201"/>
              <a:ext cx="5424488" cy="1219200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fi-FI" sz="2800" b="1" dirty="0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4495800" y="1295400"/>
              <a:ext cx="0" cy="1219200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GB" sz="2800" b="1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4869180" y="4339533"/>
              <a:ext cx="0" cy="1219200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en-GB" sz="2800" b="1"/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2469444" y="2737358"/>
              <a:ext cx="4020254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Sensible Adult</a:t>
              </a:r>
              <a:endParaRPr lang="en-US" sz="2800" b="1" dirty="0"/>
            </a:p>
          </p:txBody>
        </p:sp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5120640" y="4339533"/>
              <a:ext cx="1981199" cy="1164163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2133599" y="4343400"/>
              <a:ext cx="2179752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057400" y="1447801"/>
              <a:ext cx="2255950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4576206" y="1447801"/>
              <a:ext cx="2510393" cy="1164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800" b="1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79512" y="908720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My relationship skills</a:t>
            </a:r>
          </a:p>
          <a:p>
            <a:pPr algn="ctr"/>
            <a:r>
              <a:rPr lang="en-GB" sz="2400" b="1" dirty="0" smtClean="0"/>
              <a:t>Words and acts – to myself and </a:t>
            </a:r>
            <a:r>
              <a:rPr lang="en-GB" sz="2400" b="1" dirty="0" smtClean="0"/>
              <a:t>others</a:t>
            </a:r>
          </a:p>
          <a:p>
            <a:pPr algn="ctr"/>
            <a:r>
              <a:rPr lang="en-GB" sz="2400" b="1" dirty="0" smtClean="0"/>
              <a:t>How we perceive healthy God’s love flowing through others and myself</a:t>
            </a:r>
            <a:endParaRPr lang="en-GB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55576" y="116632"/>
            <a:ext cx="776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Positive psychology – What do we find?</a:t>
            </a:r>
            <a:endParaRPr lang="en-GB" sz="3600" b="1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251520" y="4653136"/>
            <a:ext cx="2407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Team Player child</a:t>
            </a:r>
            <a:endParaRPr lang="en-GB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771800" y="4653136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Free Child</a:t>
            </a:r>
            <a:endParaRPr lang="en-GB" sz="2400" b="1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572000" y="980729"/>
          <a:ext cx="4392488" cy="55657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92488"/>
              </a:tblGrid>
              <a:tr h="209099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Those people that have a wider range of relationship skills are generally happier and have better</a:t>
                      </a:r>
                      <a:r>
                        <a:rPr lang="en-GB" sz="2400" baseline="0" dirty="0" smtClean="0"/>
                        <a:t> outcomes in life – in work and in family</a:t>
                      </a:r>
                      <a:endParaRPr lang="en-GB" sz="2400" dirty="0"/>
                    </a:p>
                  </a:txBody>
                  <a:tcPr/>
                </a:tc>
              </a:tr>
              <a:tr h="14747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People who bring their most developed relationship skills into their family life or work</a:t>
                      </a:r>
                      <a:r>
                        <a:rPr lang="en-GB" sz="2400" b="1" baseline="0" dirty="0" smtClean="0"/>
                        <a:t> – tend to be happier, more fulfilled</a:t>
                      </a:r>
                      <a:endParaRPr lang="en-GB" sz="2400" b="1" dirty="0"/>
                    </a:p>
                  </a:txBody>
                  <a:tcPr/>
                </a:tc>
              </a:tr>
              <a:tr h="14747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Those who work on improving some of their weaker relationship skills – end up feeling happier and more in control of their life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Curved Down Arrow 6"/>
          <p:cNvSpPr>
            <a:spLocks noChangeArrowheads="1"/>
          </p:cNvSpPr>
          <p:nvPr/>
        </p:nvSpPr>
        <p:spPr bwMode="auto">
          <a:xfrm>
            <a:off x="2267744" y="1052736"/>
            <a:ext cx="4464496" cy="633239"/>
          </a:xfrm>
          <a:prstGeom prst="curvedDownArrow">
            <a:avLst>
              <a:gd name="adj1" fmla="val 24951"/>
              <a:gd name="adj2" fmla="val 5001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/>
          </a:p>
        </p:txBody>
      </p:sp>
      <p:sp>
        <p:nvSpPr>
          <p:cNvPr id="13319" name="Curved Down Arrow 7"/>
          <p:cNvSpPr>
            <a:spLocks noChangeArrowheads="1"/>
          </p:cNvSpPr>
          <p:nvPr/>
        </p:nvSpPr>
        <p:spPr bwMode="auto">
          <a:xfrm flipH="1" flipV="1">
            <a:off x="2267744" y="3068960"/>
            <a:ext cx="4320480" cy="914996"/>
          </a:xfrm>
          <a:prstGeom prst="curvedDownArrow">
            <a:avLst>
              <a:gd name="adj1" fmla="val 24991"/>
              <a:gd name="adj2" fmla="val 5001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/>
          </a:p>
        </p:txBody>
      </p:sp>
      <p:sp>
        <p:nvSpPr>
          <p:cNvPr id="13320" name="Text Box 3"/>
          <p:cNvSpPr txBox="1">
            <a:spLocks noChangeArrowheads="1"/>
          </p:cNvSpPr>
          <p:nvPr/>
        </p:nvSpPr>
        <p:spPr bwMode="auto">
          <a:xfrm>
            <a:off x="2267744" y="1412776"/>
            <a:ext cx="42484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800" b="1" dirty="0" smtClean="0"/>
              <a:t>Heart </a:t>
            </a:r>
            <a:r>
              <a:rPr lang="fi-FI" sz="2800" b="1" dirty="0"/>
              <a:t>– The Desire To </a:t>
            </a:r>
            <a:r>
              <a:rPr lang="fi-FI" sz="2800" b="1" dirty="0" smtClean="0"/>
              <a:t>Give of myself – into meaningful work or to others </a:t>
            </a:r>
            <a:endParaRPr lang="en-GB" sz="3200" b="1" dirty="0"/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2843808" y="2852936"/>
            <a:ext cx="3312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800" b="1" dirty="0" smtClean="0"/>
              <a:t>Things I appreciate in you or in my work</a:t>
            </a:r>
            <a:endParaRPr lang="en-GB" sz="2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79512" y="4005064"/>
            <a:ext cx="885698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Tx/>
              <a:buChar char="-"/>
            </a:pPr>
            <a:r>
              <a:rPr lang="fi-FI" sz="2800" b="1" dirty="0" smtClean="0"/>
              <a:t> </a:t>
            </a:r>
            <a:r>
              <a:rPr lang="fi-FI" sz="2400" dirty="0" smtClean="0"/>
              <a:t>When I find things to appreciate in you – I want to give to you even more (TRIGGERS love). </a:t>
            </a:r>
            <a:endParaRPr lang="fi-FI" sz="2400" dirty="0" smtClean="0"/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fi-FI" sz="2400" dirty="0" smtClean="0"/>
              <a:t> </a:t>
            </a:r>
            <a:r>
              <a:rPr lang="fi-FI" sz="2400" dirty="0" smtClean="0"/>
              <a:t>The more I appreciate the divine in you, the more respect I give you</a:t>
            </a:r>
            <a:endParaRPr lang="fi-FI" sz="2400" dirty="0" smtClean="0"/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fi-FI" sz="2400" b="1" dirty="0" smtClean="0"/>
              <a:t> When I have meaningful work – it triggers a desire to give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fi-FI" sz="2400" b="1" dirty="0" smtClean="0"/>
              <a:t> This is THE MOST IMPORTANT dynamic for happiness in marriage and satisfaction in the workplace 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fi-FI" sz="2400" b="1" dirty="0" smtClean="0"/>
              <a:t> Successful  couples create 5 positives for every negative</a:t>
            </a:r>
          </a:p>
        </p:txBody>
      </p:sp>
      <p:pic>
        <p:nvPicPr>
          <p:cNvPr id="12" name="Picture 11" descr="dad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1736747" cy="2592288"/>
          </a:xfrm>
          <a:prstGeom prst="rect">
            <a:avLst/>
          </a:prstGeom>
        </p:spPr>
      </p:pic>
      <p:pic>
        <p:nvPicPr>
          <p:cNvPr id="13" name="Picture 12" descr="13340617737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412776"/>
            <a:ext cx="1957598" cy="25922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12" y="116632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Positive psychology – What do we find?</a:t>
            </a:r>
          </a:p>
          <a:p>
            <a:pPr algn="ctr"/>
            <a:r>
              <a:rPr lang="en-GB" sz="2800" b="1" dirty="0" smtClean="0"/>
              <a:t>Most positive outcomes come from the ‘heart cycle’</a:t>
            </a:r>
            <a:endParaRPr lang="en-GB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2852936"/>
            <a:ext cx="3888432" cy="367240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kern="0" dirty="0" smtClean="0">
                <a:latin typeface="+mn-lt"/>
                <a:cs typeface="+mn-cs"/>
              </a:rPr>
              <a:t>Appreciation</a:t>
            </a:r>
          </a:p>
        </p:txBody>
      </p:sp>
      <p:sp>
        <p:nvSpPr>
          <p:cNvPr id="21" name="Curved Down Arrow 6"/>
          <p:cNvSpPr>
            <a:spLocks noChangeArrowheads="1"/>
          </p:cNvSpPr>
          <p:nvPr/>
        </p:nvSpPr>
        <p:spPr bwMode="auto">
          <a:xfrm>
            <a:off x="537272" y="2708921"/>
            <a:ext cx="3890712" cy="660609"/>
          </a:xfrm>
          <a:prstGeom prst="curvedDownArrow">
            <a:avLst>
              <a:gd name="adj1" fmla="val 24961"/>
              <a:gd name="adj2" fmla="val 5001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Curved Down Arrow 6"/>
          <p:cNvSpPr>
            <a:spLocks noChangeArrowheads="1"/>
          </p:cNvSpPr>
          <p:nvPr/>
        </p:nvSpPr>
        <p:spPr bwMode="auto">
          <a:xfrm rot="10800000">
            <a:off x="504056" y="5661248"/>
            <a:ext cx="3643338" cy="648072"/>
          </a:xfrm>
          <a:prstGeom prst="curvedDownArrow">
            <a:avLst>
              <a:gd name="adj1" fmla="val 24961"/>
              <a:gd name="adj2" fmla="val 5001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>
          <a:xfrm>
            <a:off x="1643042" y="7074056"/>
            <a:ext cx="4214842" cy="288000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16</a:t>
            </a:fld>
            <a:endParaRPr kumimoji="0" lang="en-US" dirty="0"/>
          </a:p>
        </p:txBody>
      </p:sp>
      <p:sp>
        <p:nvSpPr>
          <p:cNvPr id="34" name="Curved Left Arrow 33"/>
          <p:cNvSpPr/>
          <p:nvPr/>
        </p:nvSpPr>
        <p:spPr>
          <a:xfrm>
            <a:off x="3419872" y="3212977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 rot="10800000">
            <a:off x="790231" y="3095112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764704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Principles of Co-creation</a:t>
            </a:r>
          </a:p>
          <a:p>
            <a:pPr algn="ctr"/>
            <a:r>
              <a:rPr lang="en-GB" sz="2400" b="1" dirty="0" smtClean="0"/>
              <a:t>The attitudes that I use when I enter relationships. 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55576" y="116632"/>
            <a:ext cx="776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Positive psychology – What do we find?</a:t>
            </a:r>
            <a:endParaRPr lang="en-GB" sz="3600" b="1" u="sng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427984" y="836712"/>
          <a:ext cx="4536504" cy="54966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36504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Through being triggered to give</a:t>
                      </a:r>
                      <a:r>
                        <a:rPr lang="en-GB" sz="2400" baseline="0" dirty="0" smtClean="0"/>
                        <a:t> … I am pushed to grow.. All of me – my relationship and practical skills and knowledge</a:t>
                      </a:r>
                      <a:endParaRPr lang="en-GB" sz="2400" dirty="0"/>
                    </a:p>
                  </a:txBody>
                  <a:tcPr/>
                </a:tc>
              </a:tr>
              <a:tr h="14747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Being</a:t>
                      </a:r>
                      <a:r>
                        <a:rPr lang="en-GB" sz="2400" b="1" baseline="0" dirty="0" smtClean="0"/>
                        <a:t> ‘In Flow’ – Joy that comes through full involvement in a meaningful activity</a:t>
                      </a:r>
                    </a:p>
                    <a:p>
                      <a:pPr algn="ctr"/>
                      <a:r>
                        <a:rPr lang="en-GB" sz="2400" b="1" baseline="0" dirty="0" smtClean="0"/>
                        <a:t>Living a ‘meaningful life’ – Joy that comes through feeling my activities directly help others</a:t>
                      </a:r>
                      <a:endParaRPr lang="en-GB" sz="2400" b="1" dirty="0"/>
                    </a:p>
                  </a:txBody>
                  <a:tcPr/>
                </a:tc>
              </a:tr>
              <a:tr h="14747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Appreciation and joy are deeply linked.</a:t>
                      </a:r>
                      <a:r>
                        <a:rPr lang="en-GB" sz="2400" b="1" baseline="0" dirty="0" smtClean="0"/>
                        <a:t> I can learn to be more appreciative. I can do acts that show I appreciate.. I can find joy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2852936"/>
            <a:ext cx="3888432" cy="367240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kern="0" dirty="0" smtClean="0">
                <a:latin typeface="+mn-lt"/>
                <a:cs typeface="+mn-cs"/>
              </a:rPr>
              <a:t>Appreciation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3000" b="1" kern="0" dirty="0" smtClean="0"/>
              <a:t>Personal learning in challenges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3000" b="1" kern="0" dirty="0" smtClean="0"/>
              <a:t>Forgiveness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3000" b="1" kern="0" dirty="0" smtClean="0"/>
              <a:t>Keep learning</a:t>
            </a:r>
            <a:endParaRPr lang="en-GB" sz="3000" b="1" kern="0" dirty="0" smtClean="0">
              <a:latin typeface="+mn-lt"/>
              <a:cs typeface="+mn-cs"/>
            </a:endParaRPr>
          </a:p>
        </p:txBody>
      </p:sp>
      <p:sp>
        <p:nvSpPr>
          <p:cNvPr id="21" name="Curved Down Arrow 6"/>
          <p:cNvSpPr>
            <a:spLocks noChangeArrowheads="1"/>
          </p:cNvSpPr>
          <p:nvPr/>
        </p:nvSpPr>
        <p:spPr bwMode="auto">
          <a:xfrm>
            <a:off x="537272" y="2708921"/>
            <a:ext cx="3890712" cy="660609"/>
          </a:xfrm>
          <a:prstGeom prst="curvedDownArrow">
            <a:avLst>
              <a:gd name="adj1" fmla="val 24961"/>
              <a:gd name="adj2" fmla="val 5001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Curved Down Arrow 6"/>
          <p:cNvSpPr>
            <a:spLocks noChangeArrowheads="1"/>
          </p:cNvSpPr>
          <p:nvPr/>
        </p:nvSpPr>
        <p:spPr bwMode="auto">
          <a:xfrm rot="10800000">
            <a:off x="504056" y="5661248"/>
            <a:ext cx="3643338" cy="648072"/>
          </a:xfrm>
          <a:prstGeom prst="curvedDownArrow">
            <a:avLst>
              <a:gd name="adj1" fmla="val 24961"/>
              <a:gd name="adj2" fmla="val 5001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>
          <a:xfrm>
            <a:off x="1643042" y="7074056"/>
            <a:ext cx="4214842" cy="288000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17</a:t>
            </a:fld>
            <a:endParaRPr kumimoji="0" lang="en-US" dirty="0"/>
          </a:p>
        </p:txBody>
      </p:sp>
      <p:sp>
        <p:nvSpPr>
          <p:cNvPr id="34" name="Curved Left Arrow 33"/>
          <p:cNvSpPr/>
          <p:nvPr/>
        </p:nvSpPr>
        <p:spPr>
          <a:xfrm>
            <a:off x="3419872" y="3212977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 rot="10800000">
            <a:off x="790231" y="3095112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764704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Principles of Co-creation</a:t>
            </a:r>
          </a:p>
          <a:p>
            <a:pPr algn="ctr"/>
            <a:r>
              <a:rPr lang="en-GB" sz="2400" b="1" dirty="0" smtClean="0"/>
              <a:t>The attitudes that I use when I enter relationships. 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55576" y="116632"/>
            <a:ext cx="776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Positive psychology – What do we find?</a:t>
            </a:r>
            <a:endParaRPr lang="en-GB" sz="3600" b="1" u="sng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427984" y="764704"/>
          <a:ext cx="4536504" cy="57915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36504"/>
              </a:tblGrid>
              <a:tr h="1585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/>
                        <a:t>For best outcomes we need to learn to </a:t>
                      </a:r>
                      <a:r>
                        <a:rPr lang="en-GB" sz="2400" b="1" u="sng" baseline="0" dirty="0" smtClean="0"/>
                        <a:t>regulate</a:t>
                      </a:r>
                      <a:r>
                        <a:rPr lang="en-GB" sz="2400" b="1" baseline="0" dirty="0" smtClean="0"/>
                        <a:t> </a:t>
                      </a:r>
                      <a:r>
                        <a:rPr lang="en-GB" sz="2400" b="1" dirty="0" smtClean="0"/>
                        <a:t>All</a:t>
                      </a:r>
                      <a:r>
                        <a:rPr lang="en-GB" sz="2400" b="1" baseline="0" dirty="0" smtClean="0"/>
                        <a:t> the Principles of co-creation (e.g. How can I find beauty in my wife today)</a:t>
                      </a:r>
                      <a:endParaRPr lang="en-GB" sz="2400" b="1" dirty="0" smtClean="0"/>
                    </a:p>
                  </a:txBody>
                  <a:tcPr/>
                </a:tc>
              </a:tr>
              <a:tr h="18381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Healthy people learn the art of finding personal</a:t>
                      </a:r>
                      <a:r>
                        <a:rPr lang="en-GB" sz="2400" b="1" baseline="0" dirty="0" smtClean="0"/>
                        <a:t> meaning in difficulties – they are opportunities. This brings the difficulty back into the heart cycle</a:t>
                      </a:r>
                      <a:endParaRPr lang="en-GB" sz="2400" b="1" dirty="0"/>
                    </a:p>
                  </a:txBody>
                  <a:tcPr/>
                </a:tc>
              </a:tr>
              <a:tr h="141170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The</a:t>
                      </a:r>
                      <a:r>
                        <a:rPr lang="en-GB" sz="2400" b="1" baseline="0" dirty="0" smtClean="0"/>
                        <a:t> art of </a:t>
                      </a:r>
                      <a:r>
                        <a:rPr lang="en-GB" sz="2400" b="1" dirty="0" smtClean="0"/>
                        <a:t>Forgiveness?</a:t>
                      </a:r>
                      <a:r>
                        <a:rPr lang="en-GB" sz="2400" b="1" baseline="0" dirty="0" smtClean="0"/>
                        <a:t> Why is this important to personal well-being? And lastly, keep learning, keep being stimulated, keep finding the joy that comes with personal growth</a:t>
                      </a:r>
                      <a:endParaRPr lang="en-GB" sz="2400" b="1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3851920" y="3861048"/>
            <a:ext cx="864096" cy="21602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707904" y="5229200"/>
            <a:ext cx="936104" cy="14401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7544" y="1916832"/>
            <a:ext cx="8352928" cy="453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642194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When our core-personality and the original mind – suffers trauma – the emotional pain and the victim attitudes get buried in our core personality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51720" y="3717032"/>
            <a:ext cx="4968552" cy="2246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ctr">
              <a:buFont typeface="Arial" pitchFamily="34" charset="0"/>
              <a:buChar char="•"/>
            </a:pPr>
            <a:r>
              <a:rPr lang="fi-FI" sz="2000" b="1" dirty="0" smtClean="0"/>
              <a:t>I get assaulted by a lack of healthy core values</a:t>
            </a:r>
            <a:endParaRPr lang="fi-FI" sz="2000" b="1" dirty="0" smtClean="0"/>
          </a:p>
          <a:p>
            <a:pPr marL="182563" indent="-182563" algn="ctr">
              <a:buFont typeface="Arial" pitchFamily="34" charset="0"/>
              <a:buChar char="•"/>
            </a:pPr>
            <a:r>
              <a:rPr lang="fi-FI" sz="2000" b="1" dirty="0" smtClean="0"/>
              <a:t>I am not given a </a:t>
            </a:r>
            <a:r>
              <a:rPr lang="fi-FI" sz="2000" b="1" dirty="0" smtClean="0"/>
              <a:t>sense of being loved/valued</a:t>
            </a:r>
          </a:p>
          <a:p>
            <a:pPr marL="182563" indent="-182563" algn="ctr">
              <a:buFont typeface="Arial" pitchFamily="34" charset="0"/>
              <a:buChar char="•"/>
            </a:pPr>
            <a:r>
              <a:rPr lang="fi-FI" sz="2000" b="1" dirty="0" smtClean="0"/>
              <a:t>My Self identity – child of God with divine </a:t>
            </a:r>
            <a:r>
              <a:rPr lang="fi-FI" sz="2000" b="1" dirty="0" smtClean="0"/>
              <a:t>potential – is consistently questioned and denied</a:t>
            </a:r>
            <a:endParaRPr lang="fi-FI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47664" y="2492896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Traumatisation of my deepest self – my divine nature – gets buried in my core personality (subconscious) – hard to get at and heal</a:t>
            </a:r>
            <a:endParaRPr lang="en-GB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357188" y="188640"/>
            <a:ext cx="8679308" cy="1728192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The presence of the traumatised self and the associated victim attitudes are then expressed through fallen natures (words and actions that don’t express God’s love) – that lack </a:t>
            </a:r>
            <a:r>
              <a:rPr lang="en-GB" sz="2800" dirty="0" smtClean="0">
                <a:solidFill>
                  <a:schemeClr val="tx1"/>
                </a:solidFill>
              </a:rPr>
              <a:t>respect for </a:t>
            </a:r>
            <a:r>
              <a:rPr lang="en-GB" sz="2800" dirty="0" smtClean="0">
                <a:solidFill>
                  <a:schemeClr val="tx1"/>
                </a:solidFill>
              </a:rPr>
              <a:t>myself </a:t>
            </a:r>
            <a:r>
              <a:rPr lang="en-GB" sz="2800" dirty="0" smtClean="0">
                <a:solidFill>
                  <a:schemeClr val="tx1"/>
                </a:solidFill>
              </a:rPr>
              <a:t>or others.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8172400" y="6336792"/>
            <a:ext cx="792088" cy="521208"/>
          </a:xfrm>
          <a:prstGeom prst="rect">
            <a:avLst/>
          </a:prstGeom>
          <a:noFill/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z="3600" smtClean="0">
                <a:solidFill>
                  <a:schemeClr val="tx1"/>
                </a:solidFill>
              </a:rPr>
              <a:pPr algn="ctr" eaLnBrk="1" latinLnBrk="0" hangingPunct="1"/>
              <a:t>19</a:t>
            </a:fld>
            <a:endParaRPr kumimoji="0"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95536" y="1988840"/>
          <a:ext cx="8280922" cy="4173919"/>
        </p:xfrm>
        <a:graphic>
          <a:graphicData uri="http://schemas.openxmlformats.org/drawingml/2006/table">
            <a:tbl>
              <a:tblPr/>
              <a:tblGrid>
                <a:gridCol w="2760025"/>
                <a:gridCol w="2760025"/>
                <a:gridCol w="2760872"/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 dirty="0">
                          <a:latin typeface="Calibri"/>
                          <a:ea typeface="Calibri"/>
                          <a:cs typeface="Times New Roman"/>
                        </a:rPr>
                        <a:t>Doormat Parent</a:t>
                      </a:r>
                      <a:endParaRPr lang="fi-FI" sz="3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 dirty="0" smtClean="0">
                          <a:latin typeface="Calibri"/>
                          <a:ea typeface="Calibri"/>
                          <a:cs typeface="Times New Roman"/>
                        </a:rPr>
                        <a:t>Overly Critical </a:t>
                      </a:r>
                      <a:r>
                        <a:rPr lang="en-GB" sz="3200" b="1" u="none" dirty="0">
                          <a:latin typeface="Calibri"/>
                          <a:ea typeface="Calibri"/>
                          <a:cs typeface="Times New Roman"/>
                        </a:rPr>
                        <a:t>Parent</a:t>
                      </a:r>
                      <a:endParaRPr lang="fi-FI" sz="3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 dirty="0" smtClean="0">
                          <a:latin typeface="Calibri"/>
                          <a:ea typeface="Calibri"/>
                          <a:cs typeface="Times New Roman"/>
                        </a:rPr>
                        <a:t>Overly Controlling </a:t>
                      </a:r>
                      <a:r>
                        <a:rPr lang="en-GB" sz="3200" b="1" u="none" dirty="0">
                          <a:latin typeface="Calibri"/>
                          <a:ea typeface="Calibri"/>
                          <a:cs typeface="Times New Roman"/>
                        </a:rPr>
                        <a:t>Parent</a:t>
                      </a:r>
                      <a:endParaRPr lang="fi-FI" sz="3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 dirty="0" smtClean="0">
                          <a:latin typeface="Calibri"/>
                          <a:ea typeface="Calibri"/>
                          <a:cs typeface="Times New Roman"/>
                        </a:rPr>
                        <a:t>Under-developed </a:t>
                      </a:r>
                      <a:r>
                        <a:rPr lang="en-GB" sz="3200" b="1" u="none" dirty="0">
                          <a:latin typeface="Calibri"/>
                          <a:ea typeface="Calibri"/>
                          <a:cs typeface="Times New Roman"/>
                        </a:rPr>
                        <a:t>Adult</a:t>
                      </a:r>
                      <a:endParaRPr lang="fi-FI" sz="3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none" dirty="0" smtClean="0">
                          <a:latin typeface="Calibri"/>
                          <a:ea typeface="Calibri"/>
                          <a:cs typeface="Times New Roman"/>
                        </a:rPr>
                        <a:t>Nurture </a:t>
                      </a:r>
                      <a:r>
                        <a:rPr lang="en-GB" sz="2400" b="1" u="none" dirty="0" smtClean="0">
                          <a:latin typeface="Calibri"/>
                          <a:ea typeface="Calibri"/>
                          <a:cs typeface="Times New Roman"/>
                        </a:rPr>
                        <a:t>P  Protect P</a:t>
                      </a:r>
                      <a:endParaRPr lang="fi-FI" sz="2400" b="1" u="none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none" dirty="0" smtClean="0">
                          <a:latin typeface="Calibri"/>
                          <a:ea typeface="Calibri"/>
                          <a:cs typeface="Times New Roman"/>
                        </a:rPr>
                        <a:t>Sensible Adult </a:t>
                      </a:r>
                      <a:endParaRPr lang="fi-FI" sz="2400" b="1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none" dirty="0" smtClean="0">
                          <a:latin typeface="Calibri"/>
                          <a:ea typeface="Calibri"/>
                          <a:cs typeface="Times New Roman"/>
                        </a:rPr>
                        <a:t>Team PC          Free C  </a:t>
                      </a:r>
                      <a:endParaRPr lang="fi-FI" sz="2400" b="1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 dirty="0" smtClean="0">
                          <a:latin typeface="Calibri"/>
                          <a:ea typeface="Calibri"/>
                          <a:cs typeface="Times New Roman"/>
                        </a:rPr>
                        <a:t>Too </a:t>
                      </a:r>
                      <a:r>
                        <a:rPr lang="en-GB" sz="3200" b="1" u="none" dirty="0">
                          <a:latin typeface="Calibri"/>
                          <a:ea typeface="Calibri"/>
                          <a:cs typeface="Times New Roman"/>
                        </a:rPr>
                        <a:t>Rational Adult</a:t>
                      </a:r>
                      <a:endParaRPr lang="fi-FI" sz="3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>
                          <a:latin typeface="Calibri"/>
                          <a:ea typeface="Calibri"/>
                          <a:cs typeface="Times New Roman"/>
                        </a:rPr>
                        <a:t>Compliant ‘Yes’ child</a:t>
                      </a:r>
                      <a:endParaRPr lang="fi-FI" sz="3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>
                          <a:latin typeface="Calibri"/>
                          <a:ea typeface="Calibri"/>
                          <a:cs typeface="Times New Roman"/>
                        </a:rPr>
                        <a:t>Hurt Child</a:t>
                      </a:r>
                      <a:endParaRPr lang="fi-FI" sz="3200" u="none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u="none" dirty="0">
                          <a:latin typeface="Calibri"/>
                          <a:ea typeface="Calibri"/>
                          <a:cs typeface="Times New Roman"/>
                        </a:rPr>
                        <a:t>Rebel Child</a:t>
                      </a:r>
                      <a:endParaRPr lang="fi-FI" sz="32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SH1o6L_2o1SC6IJm9eu2_GDvamVFbWH72xsYX_cW-V3Mm4XKsW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268760"/>
            <a:ext cx="2465951" cy="13681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Model 1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3728" y="1052736"/>
            <a:ext cx="4752528" cy="1800200"/>
            <a:chOff x="2267744" y="1556792"/>
            <a:chExt cx="4752528" cy="2088232"/>
          </a:xfrm>
        </p:grpSpPr>
        <p:sp>
          <p:nvSpPr>
            <p:cNvPr id="4" name="Oval 3"/>
            <p:cNvSpPr/>
            <p:nvPr/>
          </p:nvSpPr>
          <p:spPr>
            <a:xfrm>
              <a:off x="2267744" y="1556792"/>
              <a:ext cx="4752528" cy="20882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4" idx="0"/>
              <a:endCxn id="4" idx="4"/>
            </p:cNvCxnSpPr>
            <p:nvPr/>
          </p:nvCxnSpPr>
          <p:spPr>
            <a:xfrm>
              <a:off x="4644008" y="1556792"/>
              <a:ext cx="0" cy="20882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39552" y="1052736"/>
            <a:ext cx="180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Healthy – tends towards goodness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836712"/>
            <a:ext cx="19442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Unhealthy – tends towards ‘Mental </a:t>
            </a:r>
            <a:r>
              <a:rPr lang="en-GB" sz="2800" b="1" dirty="0" err="1" smtClean="0"/>
              <a:t>dis</a:t>
            </a:r>
            <a:r>
              <a:rPr lang="en-GB" sz="2800" b="1" dirty="0" smtClean="0"/>
              <a:t>-ease’ – often leads to crimes or ‘evil’</a:t>
            </a:r>
            <a:endParaRPr lang="en-GB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15816" y="2996952"/>
            <a:ext cx="324036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31840" y="2996952"/>
            <a:ext cx="2976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Historic Struggle</a:t>
            </a:r>
            <a:endParaRPr lang="en-GB" sz="3200" b="1" dirty="0"/>
          </a:p>
        </p:txBody>
      </p:sp>
      <p:pic>
        <p:nvPicPr>
          <p:cNvPr id="1028" name="Picture 4" descr="http://www.meditationcenter.com/newimages/ang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645024"/>
            <a:ext cx="3984443" cy="298833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093296"/>
            <a:ext cx="8075240" cy="53692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How am I going to handle this problem?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effectLst/>
              </a:rPr>
              <a:t>If we look a little closer</a:t>
            </a:r>
            <a:endParaRPr lang="en-GB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467544" y="836712"/>
            <a:ext cx="8352928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>
            <a:stCxn id="5" idx="0"/>
            <a:endCxn id="5" idx="4"/>
          </p:cNvCxnSpPr>
          <p:nvPr/>
        </p:nvCxnSpPr>
        <p:spPr>
          <a:xfrm>
            <a:off x="4644008" y="836712"/>
            <a:ext cx="0" cy="1800200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http://wemagazineforwomen.com/wp-content/uploads/healthy-wo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1668542" cy="1440160"/>
          </a:xfrm>
          <a:prstGeom prst="rect">
            <a:avLst/>
          </a:prstGeom>
          <a:noFill/>
        </p:spPr>
      </p:pic>
      <p:pic>
        <p:nvPicPr>
          <p:cNvPr id="15366" name="Picture 6" descr="http://www.sheckys.com/files/2011/01/011411_WomanFrustratedat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979965"/>
            <a:ext cx="1529141" cy="1512931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611560" y="2780928"/>
            <a:ext cx="396044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9512" y="2924944"/>
            <a:ext cx="446449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b="1" dirty="0" smtClean="0"/>
              <a:t>Strong love skills     Weak love skills</a:t>
            </a:r>
          </a:p>
          <a:p>
            <a:endParaRPr lang="en-GB" sz="1000" b="1" dirty="0" smtClean="0"/>
          </a:p>
          <a:p>
            <a:pPr algn="ctr"/>
            <a:r>
              <a:rPr lang="en-GB" sz="2400" b="1" dirty="0" smtClean="0"/>
              <a:t>I have the ability to grow </a:t>
            </a:r>
          </a:p>
          <a:p>
            <a:pPr algn="ctr"/>
            <a:r>
              <a:rPr lang="en-GB" sz="2400" b="1" dirty="0" smtClean="0"/>
              <a:t>– to co-create myself –</a:t>
            </a:r>
          </a:p>
          <a:p>
            <a:pPr algn="ctr"/>
            <a:endParaRPr lang="en-GB" sz="2400" b="1" dirty="0" smtClean="0"/>
          </a:p>
          <a:p>
            <a:pPr algn="ctr"/>
            <a:r>
              <a:rPr lang="en-GB" sz="2400" b="1" dirty="0" smtClean="0"/>
              <a:t>Life long learning about the art of loving well </a:t>
            </a:r>
          </a:p>
          <a:p>
            <a:pPr algn="ctr"/>
            <a:r>
              <a:rPr lang="en-GB" sz="2400" b="1" dirty="0" smtClean="0"/>
              <a:t>– treasuring my divine potential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220072" y="2708920"/>
            <a:ext cx="367240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Can you offer some examples of where you feel you are:</a:t>
            </a:r>
          </a:p>
          <a:p>
            <a:pPr marL="342900" indent="-342900">
              <a:buAutoNum type="arabicParenR"/>
            </a:pPr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Quite good at loving well</a:t>
            </a:r>
          </a:p>
          <a:p>
            <a:pPr marL="342900" indent="-342900">
              <a:buAutoNum type="arabicParenR"/>
            </a:pPr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Not so strong – in need of gentle, step-by-step improvement</a:t>
            </a:r>
            <a:endParaRPr lang="en-GB" sz="2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effectLst/>
              </a:rPr>
              <a:t>The ‘fallen’ part of ourselves</a:t>
            </a:r>
            <a:endParaRPr lang="en-GB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467544" y="836712"/>
            <a:ext cx="8352928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95936" y="836712"/>
            <a:ext cx="0" cy="1800200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8" name="Picture 8" descr="http://swervechurch.files.wordpress.com/2010/04/finger-pointing1.jpg?w=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052736"/>
            <a:ext cx="1931451" cy="144016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6228184" y="908720"/>
            <a:ext cx="0" cy="165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00192" y="980728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Hidden traumatisation of the original mind</a:t>
            </a:r>
            <a:endParaRPr lang="en-GB" sz="2400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9512" y="3501008"/>
          <a:ext cx="8784976" cy="94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04456"/>
                <a:gridCol w="468052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0" dirty="0" smtClean="0"/>
                        <a:t>To take on the attitude of a victim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 To store</a:t>
                      </a:r>
                      <a:r>
                        <a:rPr lang="en-GB" sz="2800" baseline="0" dirty="0" smtClean="0"/>
                        <a:t> the painful emotion associated with that event. 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5536" y="263691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 past perceived traumatic</a:t>
            </a:r>
            <a:r>
              <a:rPr lang="en-GB" sz="2400" b="1" baseline="0" dirty="0" smtClean="0"/>
              <a:t> event - when not processed in a       growth</a:t>
            </a:r>
            <a:r>
              <a:rPr lang="en-GB" sz="2400" b="1" dirty="0" smtClean="0"/>
              <a:t> oriented</a:t>
            </a:r>
            <a:r>
              <a:rPr lang="en-GB" sz="2400" b="1" baseline="0" dirty="0" smtClean="0"/>
              <a:t> co-creation way -</a:t>
            </a:r>
            <a:r>
              <a:rPr lang="en-GB" sz="2400" b="1" dirty="0" smtClean="0"/>
              <a:t> leads us: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549676"/>
            <a:ext cx="90364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 These cause me to exhibit ‘fallen’ natures – psychological ‘</a:t>
            </a:r>
            <a:r>
              <a:rPr lang="en-GB" sz="2400" b="1" dirty="0" err="1" smtClean="0"/>
              <a:t>dis</a:t>
            </a:r>
            <a:r>
              <a:rPr lang="en-GB" sz="2400" b="1" dirty="0" smtClean="0"/>
              <a:t>-ease’</a:t>
            </a:r>
          </a:p>
          <a:p>
            <a:pPr algn="ctr"/>
            <a:endParaRPr lang="en-GB" sz="800" b="1" dirty="0" smtClean="0"/>
          </a:p>
          <a:p>
            <a:pPr algn="ctr"/>
            <a:r>
              <a:rPr lang="en-GB" sz="2400" b="1" dirty="0" smtClean="0"/>
              <a:t>They also trap me from seeing that I DO have the divine potential to solve my problems through using growth oriented, co-creation strategies that I successfully use in other areas of my life.</a:t>
            </a:r>
            <a:endParaRPr lang="en-GB" sz="24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092280" y="2204864"/>
            <a:ext cx="144016" cy="57606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940152" y="2492896"/>
            <a:ext cx="864096" cy="2160240"/>
          </a:xfrm>
          <a:prstGeom prst="straightConnector1">
            <a:avLst/>
          </a:prstGeom>
          <a:ln w="38100">
            <a:solidFill>
              <a:schemeClr val="tx1">
                <a:alpha val="5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Looking more closely at the process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308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82552"/>
                <a:gridCol w="4536504"/>
                <a:gridCol w="1810544"/>
              </a:tblGrid>
              <a:tr h="204482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Trauma</a:t>
                      </a:r>
                      <a:r>
                        <a:rPr lang="en-GB" sz="2800" b="1" baseline="0" dirty="0" smtClean="0"/>
                        <a:t> based</a:t>
                      </a:r>
                      <a:endParaRPr lang="en-GB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Victim attitudes + hidden stored painful emotion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/>
                        <a:t>This stored painful emotion has the potential to be </a:t>
                      </a:r>
                      <a:r>
                        <a:rPr lang="en-GB" sz="2400" b="1" baseline="0" dirty="0" smtClean="0">
                          <a:solidFill>
                            <a:srgbClr val="FF0000"/>
                          </a:solidFill>
                        </a:rPr>
                        <a:t>triggered</a:t>
                      </a:r>
                      <a:r>
                        <a:rPr lang="en-GB" sz="2400" b="1" baseline="0" dirty="0" smtClean="0"/>
                        <a:t> by an event that stimulates the </a:t>
                      </a:r>
                      <a:r>
                        <a:rPr lang="en-GB" sz="2400" b="1" baseline="0" dirty="0" smtClean="0">
                          <a:solidFill>
                            <a:srgbClr val="FF0000"/>
                          </a:solidFill>
                        </a:rPr>
                        <a:t>same emotional content and 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the attached victim attitude</a:t>
                      </a:r>
                      <a:endParaRPr lang="en-GB" sz="2400" b="1" baseline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/>
                        <a:t>Fallen natures</a:t>
                      </a:r>
                      <a:endParaRPr lang="en-GB" sz="2400" b="1" dirty="0" smtClean="0"/>
                    </a:p>
                    <a:p>
                      <a:pPr algn="ctr"/>
                      <a:endParaRPr lang="en-GB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Victim </a:t>
                      </a:r>
                      <a:r>
                        <a:rPr lang="en-GB" sz="2400" b="1" dirty="0" smtClean="0"/>
                        <a:t>based acts or words – often leads to becoming a 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rescuer</a:t>
                      </a:r>
                      <a:r>
                        <a:rPr lang="en-GB" sz="2400" b="1" dirty="0" smtClean="0"/>
                        <a:t> or a 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persecutor</a:t>
                      </a:r>
                    </a:p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Or they</a:t>
                      </a:r>
                      <a:r>
                        <a:rPr lang="en-GB" sz="2400" b="1" baseline="0" dirty="0" smtClean="0"/>
                        <a:t> </a:t>
                      </a:r>
                      <a:r>
                        <a:rPr lang="en-GB" sz="2400" b="1" dirty="0" smtClean="0"/>
                        <a:t>create a present day ‘survival’ behaviour or communication strategy that is deeply influenced by that painful memory, stored emotion or victim attitude</a:t>
                      </a:r>
                      <a:endParaRPr lang="en-GB" sz="20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123728" y="2996952"/>
            <a:ext cx="64807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51720" y="4293096"/>
            <a:ext cx="72008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44208" y="3284984"/>
            <a:ext cx="648072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72200" y="4221088"/>
            <a:ext cx="792088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Where do these traumas come from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08912" cy="47526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07473"/>
                <a:gridCol w="5801439"/>
              </a:tblGrid>
              <a:tr h="820688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Victim attitudes + hidden stored painful emotion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baseline="0" dirty="0" smtClean="0"/>
                        <a:t>Original sin</a:t>
                      </a:r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/>
                        <a:t>Family tree – From my parents, my ancestors and from my wider family system (hidden lineage traumas)</a:t>
                      </a:r>
                    </a:p>
                  </a:txBody>
                  <a:tcPr/>
                </a:tc>
              </a:tr>
              <a:tr h="730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Collective traumatisation – that flow through </a:t>
                      </a:r>
                      <a:r>
                        <a:rPr lang="en-GB" sz="2400" b="1" baseline="0" dirty="0" smtClean="0"/>
                        <a:t>my national culture, race, religion, etc.. Some caused by</a:t>
                      </a:r>
                      <a:r>
                        <a:rPr lang="en-GB" sz="2400" b="1" dirty="0" smtClean="0"/>
                        <a:t> wars, economic hardships,</a:t>
                      </a:r>
                      <a:r>
                        <a:rPr lang="en-GB" sz="2400" b="1" baseline="0" dirty="0" smtClean="0"/>
                        <a:t> etc</a:t>
                      </a:r>
                      <a:endParaRPr lang="en-GB" sz="2400" b="1" dirty="0" smtClean="0"/>
                    </a:p>
                  </a:txBody>
                  <a:tcPr/>
                </a:tc>
              </a:tr>
              <a:tr h="7301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From early personal childhood experiences, or through life experiences  that I find hard to process in  co-creation way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411760" y="3573016"/>
            <a:ext cx="72008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91680" y="980728"/>
            <a:ext cx="28803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83768" y="1412776"/>
            <a:ext cx="79208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83768" y="4581128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11760" y="285293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effectLst/>
              </a:rPr>
              <a:t>A more complete model of myself</a:t>
            </a:r>
            <a:endParaRPr lang="en-GB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179512" y="836712"/>
            <a:ext cx="8856984" cy="2448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99992" y="908720"/>
            <a:ext cx="0" cy="2376264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56176" y="908720"/>
            <a:ext cx="0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56176" y="1268760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Hidden Trauma = Stored painful emotions that trigger victim, rescuer or persecutor attitudes</a:t>
            </a:r>
            <a:endParaRPr lang="en-GB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99992" y="1052736"/>
            <a:ext cx="1656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Fallen natures </a:t>
            </a:r>
          </a:p>
          <a:p>
            <a:pPr algn="ctr"/>
            <a:r>
              <a:rPr lang="en-GB" sz="2000" b="1" dirty="0" smtClean="0"/>
              <a:t>Victim, rescuer, or persecutor – in acts or words</a:t>
            </a:r>
            <a:endParaRPr lang="en-GB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9552" y="2060848"/>
            <a:ext cx="381642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2132856"/>
            <a:ext cx="3422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Strong love                      Weak love</a:t>
            </a:r>
          </a:p>
          <a:p>
            <a:r>
              <a:rPr lang="en-GB" b="1" dirty="0" smtClean="0"/>
              <a:t>Skills                                      </a:t>
            </a:r>
            <a:r>
              <a:rPr lang="en-GB" b="1" dirty="0" err="1" smtClean="0"/>
              <a:t>skills</a:t>
            </a:r>
            <a:endParaRPr lang="en-GB" b="1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868144" y="2204864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79512" y="3933056"/>
          <a:ext cx="8784976" cy="25922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20480"/>
                <a:gridCol w="1656184"/>
                <a:gridCol w="2808312"/>
              </a:tblGrid>
              <a:tr h="2592288">
                <a:tc>
                  <a:txBody>
                    <a:bodyPr/>
                    <a:lstStyle/>
                    <a:p>
                      <a:pPr marL="266700" indent="-266700">
                        <a:buAutoNum type="arabicParenR"/>
                      </a:pPr>
                      <a:r>
                        <a:rPr lang="en-GB" sz="2000" dirty="0" smtClean="0"/>
                        <a:t>What are the most</a:t>
                      </a:r>
                      <a:r>
                        <a:rPr lang="en-GB" sz="2000" baseline="0" dirty="0" smtClean="0"/>
                        <a:t> important principles of co-creation that I need to follow in order to offer more mature, God centred love to those I care about?</a:t>
                      </a:r>
                    </a:p>
                    <a:p>
                      <a:pPr marL="266700" indent="-266700">
                        <a:buAutoNum type="arabicParenR"/>
                      </a:pPr>
                      <a:r>
                        <a:rPr lang="en-GB" sz="2000" baseline="0" dirty="0" smtClean="0"/>
                        <a:t>How to educate from birth, not only intellect but the art of loving well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3) How can we categorize the fallen natures  to</a:t>
                      </a:r>
                      <a:r>
                        <a:rPr lang="en-GB" baseline="0" dirty="0" smtClean="0"/>
                        <a:t> allow for better recognition  and understanding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4) What methods work when it comes to healing traumas? Releasing trapped emotions? Becoming aware of victim attitudes?</a:t>
                      </a:r>
                      <a:r>
                        <a:rPr lang="en-GB" baseline="0" dirty="0" smtClean="0"/>
                        <a:t> Are some methods better for certain types of people or certain types of trauma?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23728" y="3501008"/>
            <a:ext cx="4896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Key Questions this model raises</a:t>
            </a:r>
            <a:endParaRPr lang="en-GB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31640" y="1196752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Co-creation – Adam and Eve before the fall</a:t>
            </a:r>
            <a:endParaRPr lang="en-GB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  <a:effectLst/>
              </a:rPr>
              <a:t>The different challenges need different solutions</a:t>
            </a:r>
            <a:endParaRPr lang="en-GB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323528" y="1340768"/>
            <a:ext cx="8352928" cy="2448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>
            <a:endCxn id="5" idx="4"/>
          </p:cNvCxnSpPr>
          <p:nvPr/>
        </p:nvCxnSpPr>
        <p:spPr>
          <a:xfrm>
            <a:off x="4499992" y="1412776"/>
            <a:ext cx="0" cy="2376264"/>
          </a:xfrm>
          <a:prstGeom prst="line">
            <a:avLst/>
          </a:prstGeom>
          <a:ln w="889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84168" y="1412776"/>
            <a:ext cx="0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1772816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Hidden Trauma = victim, rescuer or persecutor attitudes + stored painful emotions</a:t>
            </a:r>
            <a:endParaRPr lang="en-GB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27984" y="1412776"/>
            <a:ext cx="1656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Fallen natures </a:t>
            </a:r>
          </a:p>
          <a:p>
            <a:pPr algn="ctr"/>
            <a:r>
              <a:rPr lang="en-GB" sz="2000" b="1" dirty="0" smtClean="0"/>
              <a:t>Victim, rescuer, or persecutor – in acts or words</a:t>
            </a:r>
            <a:endParaRPr lang="en-GB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7544" y="2564904"/>
            <a:ext cx="3888432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3568" y="263691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Strong love                          Weak love</a:t>
            </a:r>
          </a:p>
          <a:p>
            <a:r>
              <a:rPr lang="en-GB" b="1" dirty="0" smtClean="0"/>
              <a:t>Skills                                      </a:t>
            </a:r>
            <a:r>
              <a:rPr lang="en-GB" b="1" dirty="0" err="1" smtClean="0"/>
              <a:t>skills</a:t>
            </a:r>
            <a:endParaRPr lang="en-GB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3789040"/>
            <a:ext cx="1872208" cy="29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Self Management</a:t>
            </a:r>
          </a:p>
          <a:p>
            <a:pPr algn="ctr"/>
            <a:r>
              <a:rPr lang="en-GB" sz="2000" b="1" dirty="0" smtClean="0"/>
              <a:t>Prayer, EFT, NLP, anger management, Cognitive Behavioural Therapy, meditation, etc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3645024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Uncovering the hidden painful emotions and recognizing  the victim attitudes: </a:t>
            </a:r>
          </a:p>
          <a:p>
            <a:pPr algn="ctr"/>
            <a:r>
              <a:rPr lang="en-GB" b="1" dirty="0" smtClean="0"/>
              <a:t>Family Constellations, Repentance,</a:t>
            </a:r>
          </a:p>
          <a:p>
            <a:pPr algn="ctr"/>
            <a:r>
              <a:rPr lang="en-GB" b="1" dirty="0" smtClean="0"/>
              <a:t>Psychotherapy, self-awareness techniques, etc. Some find help in the emotional code, etc</a:t>
            </a:r>
            <a:r>
              <a:rPr lang="en-GB" dirty="0" smtClean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528" y="3933056"/>
            <a:ext cx="3816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 grow – co-create myself - through encouragement, education, coaching, through practice and trial and error, modelling, and through better regulation of the principles of co-creation</a:t>
            </a:r>
            <a:endParaRPr lang="en-GB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91680" y="3068960"/>
            <a:ext cx="216024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788024" y="3429000"/>
            <a:ext cx="72008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660232" y="3356992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/>
                </a:solidFill>
                <a:effectLst/>
              </a:rPr>
              <a:t>Who am I? </a:t>
            </a:r>
            <a:br>
              <a:rPr lang="en-GB" sz="4000" dirty="0" smtClean="0">
                <a:solidFill>
                  <a:schemeClr val="tx2"/>
                </a:solidFill>
                <a:effectLst/>
              </a:rPr>
            </a:br>
            <a:r>
              <a:rPr lang="en-GB" sz="4000" dirty="0" smtClean="0">
                <a:solidFill>
                  <a:schemeClr val="tx2"/>
                </a:solidFill>
                <a:effectLst/>
              </a:rPr>
              <a:t>And ‘how do I achieve my goals?’</a:t>
            </a:r>
            <a:endParaRPr lang="en-GB" sz="40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23528" y="2996952"/>
            <a:ext cx="4680520" cy="2448272"/>
            <a:chOff x="395536" y="1484784"/>
            <a:chExt cx="8352928" cy="2448272"/>
          </a:xfrm>
        </p:grpSpPr>
        <p:sp>
          <p:nvSpPr>
            <p:cNvPr id="5" name="Oval 4"/>
            <p:cNvSpPr/>
            <p:nvPr/>
          </p:nvSpPr>
          <p:spPr>
            <a:xfrm>
              <a:off x="395536" y="1484784"/>
              <a:ext cx="8352928" cy="24482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>
                <a:solidFill>
                  <a:schemeClr val="tx2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507747" y="1556792"/>
              <a:ext cx="0" cy="2376264"/>
            </a:xfrm>
            <a:prstGeom prst="line">
              <a:avLst/>
            </a:prstGeom>
            <a:ln w="88900" cmpd="tri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732240" y="1628800"/>
              <a:ext cx="0" cy="21602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876256" y="2276872"/>
              <a:ext cx="1743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Hidden Trauma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36255" y="1628800"/>
              <a:ext cx="1967974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Victim rescuer or </a:t>
              </a:r>
              <a:r>
                <a:rPr lang="en-GB" sz="1600" b="1" dirty="0" smtClean="0"/>
                <a:t>persecutor</a:t>
              </a:r>
              <a:endParaRPr lang="en-GB" b="1" dirty="0" smtClean="0"/>
            </a:p>
            <a:p>
              <a:pPr algn="ctr"/>
              <a:r>
                <a:rPr lang="en-GB" b="1" dirty="0" smtClean="0"/>
                <a:t>- in acts or words</a:t>
              </a:r>
              <a:endParaRPr lang="en-GB" b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39552" y="2708920"/>
              <a:ext cx="388843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55577" y="2780928"/>
              <a:ext cx="36004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Strong                 Weak</a:t>
              </a:r>
            </a:p>
            <a:p>
              <a:r>
                <a:rPr lang="en-GB" sz="1600" b="1" dirty="0"/>
                <a:t> </a:t>
              </a:r>
              <a:r>
                <a:rPr lang="en-GB" sz="1600" b="1" dirty="0" smtClean="0"/>
                <a:t>          Love Skills </a:t>
              </a:r>
              <a:endParaRPr lang="en-GB" sz="1100" b="1" dirty="0" smtClean="0"/>
            </a:p>
          </p:txBody>
        </p:sp>
      </p:grpSp>
      <p:sp>
        <p:nvSpPr>
          <p:cNvPr id="20" name="Oval 19"/>
          <p:cNvSpPr/>
          <p:nvPr/>
        </p:nvSpPr>
        <p:spPr>
          <a:xfrm>
            <a:off x="5868144" y="1988840"/>
            <a:ext cx="3024336" cy="4392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00192" y="2276872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My external goals – How do I set about achieving them?</a:t>
            </a:r>
          </a:p>
          <a:p>
            <a:pPr algn="ctr"/>
            <a:r>
              <a:rPr lang="en-GB" sz="2400" b="1" dirty="0" smtClean="0"/>
              <a:t>I use similar principles every time = </a:t>
            </a:r>
            <a:r>
              <a:rPr lang="en-GB" sz="2400" b="1" dirty="0" smtClean="0">
                <a:solidFill>
                  <a:srgbClr val="FF0000"/>
                </a:solidFill>
              </a:rPr>
              <a:t>The principles of creation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2699792" y="2420888"/>
            <a:ext cx="324036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0800000">
            <a:off x="2627784" y="5517232"/>
            <a:ext cx="3384376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1916832"/>
            <a:ext cx="1911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Model 1</a:t>
            </a:r>
            <a:endParaRPr lang="en-GB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516216" y="1340768"/>
            <a:ext cx="1911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Model 2</a:t>
            </a:r>
            <a:endParaRPr lang="en-GB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lcome">
  <a:themeElements>
    <a:clrScheme name="Custom 11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87BF"/>
      </a:accent1>
      <a:accent2>
        <a:srgbClr val="000000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1575</TotalTime>
  <Words>1785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Welcome</vt:lpstr>
      <vt:lpstr>Steps towards forming  models explaining psychological well-being, personal growth and healing</vt:lpstr>
      <vt:lpstr>Model 1</vt:lpstr>
      <vt:lpstr>If we look a little closer</vt:lpstr>
      <vt:lpstr>The ‘fallen’ part of ourselves</vt:lpstr>
      <vt:lpstr>Looking more closely at the process</vt:lpstr>
      <vt:lpstr>Where do these traumas come from</vt:lpstr>
      <vt:lpstr>A more complete model of myself</vt:lpstr>
      <vt:lpstr>The different challenges need different solutions</vt:lpstr>
      <vt:lpstr>Who am I?  And ‘how do I achieve my goals?’</vt:lpstr>
      <vt:lpstr>Model 2 – follows outline of Principle of Creation 7 Principles of Creation – How we achieve goals</vt:lpstr>
      <vt:lpstr>Example: Key dynamics in a marital setting</vt:lpstr>
      <vt:lpstr>Slide 12</vt:lpstr>
      <vt:lpstr>Slide 13</vt:lpstr>
      <vt:lpstr>Slide 14</vt:lpstr>
      <vt:lpstr>Slide 15</vt:lpstr>
      <vt:lpstr>Slide 16</vt:lpstr>
      <vt:lpstr>Slide 17</vt:lpstr>
      <vt:lpstr>When our core-personality and the original mind – suffers trauma – the emotional pain and the victim attitudes get buried in our core personality</vt:lpstr>
      <vt:lpstr>The presence of the traumatised self and the associated victim attitudes are then expressed through fallen natures (words and actions that don’t express God’s love) – that lack respect for myself or others.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towards forming to Principled centred models explaining psychological well-being, personal growth and healing</dc:title>
  <dc:creator>Daddy</dc:creator>
  <cp:lastModifiedBy>Daddy</cp:lastModifiedBy>
  <cp:revision>17</cp:revision>
  <dcterms:created xsi:type="dcterms:W3CDTF">2013-12-29T18:20:29Z</dcterms:created>
  <dcterms:modified xsi:type="dcterms:W3CDTF">2014-01-15T11:46:21Z</dcterms:modified>
</cp:coreProperties>
</file>