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358" r:id="rId2"/>
    <p:sldId id="279" r:id="rId3"/>
    <p:sldId id="351" r:id="rId4"/>
    <p:sldId id="379" r:id="rId5"/>
    <p:sldId id="353" r:id="rId6"/>
    <p:sldId id="264" r:id="rId7"/>
    <p:sldId id="281" r:id="rId8"/>
    <p:sldId id="265" r:id="rId9"/>
    <p:sldId id="275" r:id="rId10"/>
    <p:sldId id="372" r:id="rId11"/>
    <p:sldId id="373" r:id="rId12"/>
    <p:sldId id="374" r:id="rId13"/>
    <p:sldId id="377" r:id="rId14"/>
    <p:sldId id="378" r:id="rId15"/>
    <p:sldId id="343" r:id="rId16"/>
    <p:sldId id="354" r:id="rId17"/>
    <p:sldId id="355" r:id="rId18"/>
    <p:sldId id="338" r:id="rId19"/>
    <p:sldId id="357" r:id="rId20"/>
    <p:sldId id="356" r:id="rId21"/>
    <p:sldId id="371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FF82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0896" autoAdjust="0"/>
  </p:normalViewPr>
  <p:slideViewPr>
    <p:cSldViewPr>
      <p:cViewPr varScale="1">
        <p:scale>
          <a:sx n="95" d="100"/>
          <a:sy n="95" d="100"/>
        </p:scale>
        <p:origin x="-16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15CE7-CD18-46F1-8B99-6BAC84B7A60F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43C5-ED6F-43A4-BCE0-BB0DB61FC4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82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DC3F-2C30-4882-846E-63BBEF0C1656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94182-6E5B-470A-84D7-7419267A8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757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CA1690-162B-4C60-A31F-AC714125F2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64F0-9F03-4A0E-839F-DDEB1BBA7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5AE2-45ED-46C9-9684-23ACFB694E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205544" y="5949280"/>
            <a:ext cx="830952" cy="521208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E21782FC-D77A-49A3-83B9-A4FBF8F03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4AD116-31A7-447E-87A5-43D8E0146F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9F6-E70E-4B72-8B5B-CB7E4396B9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5E9-B4A1-4AFD-9CB4-8FCBD2293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CBE18E-F304-405F-9698-05FD1F675A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F116-7E29-4D23-8544-3F3ED0B7E5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CE14F8-35AF-4D2B-BE72-A1856F5FF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B5367C-1931-4B65-A15A-F38B2835A1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05544" y="594928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3CA6B6-DB1A-4213-AFC8-7C66B3F0C5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stacey70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The 7 Principles of Creation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2012-09-21 17.22.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695980"/>
            <a:ext cx="4536504" cy="294523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13048" y="633679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P106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2874913" cy="4316372"/>
          </a:xfrm>
          <a:prstGeom prst="rect">
            <a:avLst/>
          </a:prstGeom>
        </p:spPr>
      </p:pic>
      <p:pic>
        <p:nvPicPr>
          <p:cNvPr id="8" name="Picture 7" descr="20121016_164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96751"/>
            <a:ext cx="4464496" cy="2333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8052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Stephen Stacey. 2007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876697"/>
      </p:ext>
    </p:extLst>
  </p:cSld>
  <p:clrMapOvr>
    <a:masterClrMapping/>
  </p:clrMapOvr>
  <p:transition spd="slow" advClick="0" advTm="195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65618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5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The Principle of </a:t>
            </a: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Respect for all Key Stakeholders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752528"/>
          </a:xfrm>
        </p:spPr>
        <p:txBody>
          <a:bodyPr>
            <a:noAutofit/>
          </a:bodyPr>
          <a:lstStyle/>
          <a:p>
            <a:pPr>
              <a:tabLst>
                <a:tab pos="82550" algn="l"/>
              </a:tabLst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b="1" dirty="0" smtClean="0"/>
              <a:t>As humans we find we do best when we are treated with respect – </a:t>
            </a:r>
            <a:r>
              <a:rPr lang="en-GB" sz="3000" b="1" dirty="0" smtClean="0"/>
              <a:t>and others do best </a:t>
            </a:r>
            <a:r>
              <a:rPr lang="en-GB" sz="3000" b="1" dirty="0" smtClean="0"/>
              <a:t>when we treat them with respect.</a:t>
            </a:r>
          </a:p>
          <a:p>
            <a:pPr>
              <a:tabLst>
                <a:tab pos="82550" algn="l"/>
              </a:tabLst>
            </a:pPr>
            <a:r>
              <a:rPr lang="en-GB" sz="3000" b="1" dirty="0" smtClean="0">
                <a:solidFill>
                  <a:schemeClr val="tx1"/>
                </a:solidFill>
                <a:latin typeface="+mn-lt"/>
              </a:rPr>
              <a:t> All human systems that maintain health and flourish over a long period of time do so through the process of each stakeholder respecting the rights and needs of ALL the other key stakeholders in the </a:t>
            </a:r>
            <a:r>
              <a:rPr lang="en-GB" sz="3000" b="1" dirty="0" smtClean="0">
                <a:solidFill>
                  <a:schemeClr val="tx1"/>
                </a:solidFill>
                <a:latin typeface="+mn-lt"/>
              </a:rPr>
              <a:t>eco-system. </a:t>
            </a:r>
          </a:p>
          <a:p>
            <a:pPr>
              <a:tabLst>
                <a:tab pos="82550" algn="l"/>
              </a:tabLst>
            </a:pPr>
            <a:r>
              <a:rPr lang="en-GB" sz="3000" b="1" dirty="0" smtClean="0"/>
              <a:t> </a:t>
            </a:r>
            <a:r>
              <a:rPr lang="en-GB" sz="3000" b="1" dirty="0" smtClean="0"/>
              <a:t>E.g.; Disrespect your customers, staff, suppliers, etc at your peril</a:t>
            </a:r>
            <a:endParaRPr lang="en-GB" sz="3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00" y="6165304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 advClick="0" advTm="5671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6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The Principle of the Growth of the Individual (in order to support the growth of the whole</a:t>
            </a:r>
            <a:r>
              <a:rPr lang="en-GB" sz="3200" b="1" dirty="0" smtClean="0">
                <a:solidFill>
                  <a:schemeClr val="tx1"/>
                </a:solidFill>
              </a:rPr>
              <a:t>)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988840"/>
            <a:ext cx="8496944" cy="47011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3000" b="1" dirty="0" smtClean="0">
                <a:solidFill>
                  <a:schemeClr val="tx1"/>
                </a:solidFill>
                <a:latin typeface="+mn-lt"/>
              </a:rPr>
              <a:t>All systems mature or goals come to fruition through the growth and maturation of smaller parts of that system</a:t>
            </a:r>
          </a:p>
          <a:p>
            <a:pPr>
              <a:buFont typeface="Wingdings" pitchFamily="2" charset="2"/>
              <a:buChar char="§"/>
            </a:pPr>
            <a:r>
              <a:rPr lang="en-GB" sz="3000" b="1" dirty="0" smtClean="0">
                <a:solidFill>
                  <a:schemeClr val="tx1"/>
                </a:solidFill>
                <a:latin typeface="+mn-lt"/>
              </a:rPr>
              <a:t>In nature, a pride of lions grows in power as the health of each individual lion increases</a:t>
            </a:r>
          </a:p>
          <a:p>
            <a:pPr>
              <a:buFont typeface="Wingdings" pitchFamily="2" charset="2"/>
              <a:buChar char="§"/>
            </a:pPr>
            <a:r>
              <a:rPr lang="en-GB" sz="3000" b="1" dirty="0" smtClean="0">
                <a:solidFill>
                  <a:schemeClr val="tx1"/>
                </a:solidFill>
                <a:latin typeface="+mn-lt"/>
              </a:rPr>
              <a:t>As a baby grows in the womb, each individual aspect of the body grows to complete the whole</a:t>
            </a:r>
          </a:p>
          <a:p>
            <a:pPr>
              <a:buFont typeface="Wingdings" pitchFamily="2" charset="2"/>
              <a:buChar char="§"/>
            </a:pPr>
            <a:r>
              <a:rPr lang="en-GB" sz="3000" b="1" dirty="0" smtClean="0"/>
              <a:t>If just one member of a work team matures, the whole team benefits </a:t>
            </a:r>
            <a:endParaRPr lang="en-GB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 advClick="0" advTm="5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165618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7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600" b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Principle of Maintaining Health and Continual Growth through Feedback 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988840"/>
            <a:ext cx="8640960" cy="446449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As human beings we constantly receive feedback from our actions or words. </a:t>
            </a:r>
          </a:p>
          <a:p>
            <a:r>
              <a:rPr lang="en-GB" sz="2800" b="1" dirty="0" smtClean="0"/>
              <a:t>This feedback can be as a result of self-reflection, through the response of others, or through outcomes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Feedback can be positive or negative – but either can be helpful as a pathway to growth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In nature – feedback systems are everywhere. E.g.: Choosing a mate; are small evolutionary steps useful or not; etc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5647" y="6165304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 advClick="0" advTm="10191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7 Principles of Creation in a marital setting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26600822"/>
              </p:ext>
            </p:extLst>
          </p:nvPr>
        </p:nvGraphicFramePr>
        <p:xfrm>
          <a:off x="323528" y="908721"/>
          <a:ext cx="8496944" cy="57987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1301"/>
                <a:gridCol w="8065643"/>
              </a:tblGrid>
              <a:tr h="43646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Identity: Marriage – fidelity, school of love, eternal, </a:t>
                      </a:r>
                      <a:endParaRPr lang="en-GB" sz="2800" b="1" dirty="0"/>
                    </a:p>
                  </a:txBody>
                  <a:tcPr/>
                </a:tc>
              </a:tr>
              <a:tr h="82549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Diverse</a:t>
                      </a:r>
                      <a:r>
                        <a:rPr lang="en-GB" sz="2800" b="1" baseline="0" dirty="0" smtClean="0"/>
                        <a:t> Inputs: Masculinity and Femininity – helps create a home and with parenting. Many books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Give and Take: Communicate, common</a:t>
                      </a:r>
                      <a:r>
                        <a:rPr lang="en-GB" sz="2800" b="1" baseline="0" dirty="0" smtClean="0"/>
                        <a:t> vision around finances, children, roles, leisure, etc. Many books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Love,</a:t>
                      </a:r>
                      <a:r>
                        <a:rPr lang="en-GB" sz="2800" b="1" baseline="0" dirty="0" smtClean="0"/>
                        <a:t> Beauty, Joy, Truth or Meaning: Dating, romancing, serving community, honesty, etc. Books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Respect:</a:t>
                      </a:r>
                      <a:r>
                        <a:rPr lang="en-GB" sz="2800" b="1" baseline="0" dirty="0" smtClean="0"/>
                        <a:t> No infidelity or abuse; no addictions; keep away from divorce. Many books</a:t>
                      </a:r>
                      <a:endParaRPr lang="en-GB" sz="2800" b="1" dirty="0"/>
                    </a:p>
                  </a:txBody>
                  <a:tcPr/>
                </a:tc>
              </a:tr>
              <a:tr h="83469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Growth of the</a:t>
                      </a:r>
                      <a:r>
                        <a:rPr lang="en-GB" sz="2800" b="1" baseline="0" dirty="0" smtClean="0"/>
                        <a:t> Whole through Growth of the Individual: Keep learning – books, seminars, etc</a:t>
                      </a:r>
                      <a:endParaRPr lang="en-GB" sz="2800" b="1" dirty="0"/>
                    </a:p>
                  </a:txBody>
                  <a:tcPr/>
                </a:tc>
              </a:tr>
              <a:tr h="55615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Feedback: Praise,</a:t>
                      </a:r>
                      <a:r>
                        <a:rPr lang="en-GB" sz="2800" b="1" baseline="0" dirty="0" smtClean="0"/>
                        <a:t> room for growth complaints, etc</a:t>
                      </a:r>
                      <a:endParaRPr lang="en-GB" sz="28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 advClick="0" advTm="6324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7 Principles of Creation in a Business setting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26600822"/>
              </p:ext>
            </p:extLst>
          </p:nvPr>
        </p:nvGraphicFramePr>
        <p:xfrm>
          <a:off x="323528" y="908721"/>
          <a:ext cx="8496944" cy="57987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1301"/>
                <a:gridCol w="8065643"/>
              </a:tblGrid>
              <a:tr h="43646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Identity: Brand</a:t>
                      </a:r>
                      <a:r>
                        <a:rPr lang="en-GB" sz="2800" b="1" baseline="0" dirty="0" smtClean="0"/>
                        <a:t> name, product or service, etc</a:t>
                      </a:r>
                      <a:endParaRPr lang="en-GB" sz="2800" b="1" dirty="0"/>
                    </a:p>
                  </a:txBody>
                  <a:tcPr/>
                </a:tc>
              </a:tr>
              <a:tr h="82549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Diverse</a:t>
                      </a:r>
                      <a:r>
                        <a:rPr lang="en-GB" sz="2800" b="1" baseline="0" dirty="0" smtClean="0"/>
                        <a:t> Inputs: Who to hire. Diversity in age, experience, sex, race, profession.. All helps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Give and Take: Communication</a:t>
                      </a:r>
                      <a:r>
                        <a:rPr lang="en-GB" sz="2800" b="1" baseline="0" dirty="0" smtClean="0"/>
                        <a:t> processes</a:t>
                      </a:r>
                      <a:r>
                        <a:rPr lang="en-GB" sz="2800" b="1" dirty="0" smtClean="0"/>
                        <a:t>, create common</a:t>
                      </a:r>
                      <a:r>
                        <a:rPr lang="en-GB" sz="2800" b="1" baseline="0" dirty="0" smtClean="0"/>
                        <a:t> vision, project management, etc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Love,</a:t>
                      </a:r>
                      <a:r>
                        <a:rPr lang="en-GB" sz="2800" b="1" baseline="0" dirty="0" smtClean="0"/>
                        <a:t> Beauty, Joy, Truth or Meaning: Either in products or service; or to motivate staff</a:t>
                      </a:r>
                      <a:endParaRPr lang="en-GB" sz="2800" b="1" dirty="0"/>
                    </a:p>
                  </a:txBody>
                  <a:tcPr/>
                </a:tc>
              </a:tr>
              <a:tr h="79591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Respect: for all key</a:t>
                      </a:r>
                      <a:r>
                        <a:rPr lang="en-GB" sz="2800" b="1" baseline="0" dirty="0" smtClean="0"/>
                        <a:t> stakeholders. Also</a:t>
                      </a:r>
                      <a:r>
                        <a:rPr lang="en-GB" sz="2800" b="1" dirty="0" smtClean="0"/>
                        <a:t> win-win contracts, no sexual or racial harassment,</a:t>
                      </a:r>
                      <a:r>
                        <a:rPr lang="en-GB" sz="2800" b="1" baseline="0" dirty="0" smtClean="0"/>
                        <a:t> etc</a:t>
                      </a:r>
                      <a:endParaRPr lang="en-GB" sz="2800" b="1" dirty="0"/>
                    </a:p>
                  </a:txBody>
                  <a:tcPr/>
                </a:tc>
              </a:tr>
              <a:tr h="83469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Growth of the</a:t>
                      </a:r>
                      <a:r>
                        <a:rPr lang="en-GB" sz="2800" b="1" baseline="0" dirty="0" smtClean="0"/>
                        <a:t> Whole through Growth of the Individual: Keep training staff and managers</a:t>
                      </a:r>
                      <a:endParaRPr lang="en-GB" sz="2800" b="1" dirty="0"/>
                    </a:p>
                  </a:txBody>
                  <a:tcPr/>
                </a:tc>
              </a:tr>
              <a:tr h="55615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Feedback: from customers, staff, product errors, etc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13048" y="5949280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 advClick="0" advTm="4323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28215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The 7 principles of Creation in Nature 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(A flower)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989168"/>
          </a:xfrm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Identity – what kind of </a:t>
            </a:r>
            <a:r>
              <a:rPr lang="en-GB" sz="2600" b="1" dirty="0" smtClean="0"/>
              <a:t>flower</a:t>
            </a: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 am I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The masculine and feminine create this </a:t>
            </a:r>
            <a:r>
              <a:rPr lang="en-GB" sz="2600" b="1" dirty="0" smtClean="0"/>
              <a:t>flower</a:t>
            </a:r>
            <a:endParaRPr lang="en-GB" sz="2600" b="1" dirty="0" smtClean="0">
              <a:solidFill>
                <a:schemeClr val="tx1"/>
              </a:solidFill>
              <a:latin typeface="+mn-lt"/>
            </a:endParaRP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Various elements inside the </a:t>
            </a:r>
            <a:r>
              <a:rPr lang="en-GB" sz="2600" b="1" dirty="0" smtClean="0"/>
              <a:t>flower</a:t>
            </a: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 work together in harmony to develop the flower as a whole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What TBGJM does the </a:t>
            </a:r>
            <a:r>
              <a:rPr lang="en-GB" sz="2600" b="1" dirty="0" smtClean="0"/>
              <a:t>flower</a:t>
            </a: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 need to receive or offer in order to survive and prosper (e.g.: colour, smell, pollen)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/>
              <a:t>The flower</a:t>
            </a: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 shows some respect (e.g. Doesn’t poison soil)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Various elements in the flower need to work on themselves in order to support the development of the flower as a whole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And feedback systems – are any small genetic changes helpful, am I strong enough to stand in the wind, etc</a:t>
            </a:r>
            <a:r>
              <a:rPr lang="en-GB" sz="2600" dirty="0" smtClean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13048" y="633679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 advClick="0" advTm="9565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Personal goal setting - Example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517232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/>
              <a:t>I want to promote my product through offering samples at supermarkets</a:t>
            </a:r>
            <a:endParaRPr lang="en-GB" sz="2600" b="1" dirty="0" smtClean="0">
              <a:solidFill>
                <a:schemeClr val="tx1"/>
              </a:solidFill>
              <a:latin typeface="+mn-lt"/>
            </a:endParaRP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Who are the key people who can help me achieve my goal</a:t>
            </a: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What key decisions need to be made and what communication processes will allow for this idea to succeed?</a:t>
            </a: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What are </a:t>
            </a:r>
            <a:r>
              <a:rPr lang="en-GB" sz="2600" b="1" dirty="0" smtClean="0"/>
              <a:t>the </a:t>
            </a: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TBGJM needs of my customers or the supermarket – what will inspire them </a:t>
            </a: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Who are the key stakeholders that I need to honour and respect on the way to achieve my goal?</a:t>
            </a: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Do I need to develop some skills in order to reach my goal?</a:t>
            </a:r>
          </a:p>
          <a:p>
            <a:pPr marL="355600" indent="-3556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sz="2600" b="1" dirty="0" smtClean="0">
                <a:solidFill>
                  <a:schemeClr val="tx1"/>
                </a:solidFill>
                <a:latin typeface="+mn-lt"/>
              </a:rPr>
              <a:t>And feedback – </a:t>
            </a:r>
            <a:r>
              <a:rPr lang="en-GB" sz="2600" b="1" dirty="0" smtClean="0"/>
              <a:t>how can I learn from both my successes and failures</a:t>
            </a:r>
            <a:endParaRPr lang="en-GB" sz="26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13048" y="6165304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slow" advClick="0" advTm="1598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8002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Even people who have evil intentions use the principles of Creation to achieve their goals – but they typically violate principle of respect 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3528" y="2132857"/>
          <a:ext cx="8424936" cy="44858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7272"/>
                <a:gridCol w="7897664"/>
              </a:tblGrid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Let’s invade</a:t>
                      </a:r>
                      <a:r>
                        <a:rPr lang="en-GB" sz="2800" b="1" baseline="0" dirty="0" smtClean="0"/>
                        <a:t> and take over another country</a:t>
                      </a:r>
                      <a:endParaRPr lang="en-GB" sz="2800" b="1" dirty="0"/>
                    </a:p>
                  </a:txBody>
                  <a:tcPr/>
                </a:tc>
              </a:tr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Who</a:t>
                      </a:r>
                      <a:r>
                        <a:rPr lang="en-GB" sz="2800" b="1" baseline="0" dirty="0" smtClean="0"/>
                        <a:t> are the key people who can help us succeed</a:t>
                      </a:r>
                      <a:endParaRPr lang="en-GB" sz="2800" b="1" dirty="0"/>
                    </a:p>
                  </a:txBody>
                  <a:tcPr/>
                </a:tc>
              </a:tr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Let’s discuss,</a:t>
                      </a:r>
                      <a:r>
                        <a:rPr lang="en-GB" sz="2800" b="1" baseline="0" dirty="0" smtClean="0"/>
                        <a:t> plan, set up communication processes</a:t>
                      </a:r>
                      <a:endParaRPr lang="en-GB" sz="2800" b="1" dirty="0"/>
                    </a:p>
                  </a:txBody>
                  <a:tcPr/>
                </a:tc>
              </a:tr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How can we motivate our army and population</a:t>
                      </a:r>
                      <a:endParaRPr lang="en-GB" sz="2800" b="1" dirty="0"/>
                    </a:p>
                  </a:txBody>
                  <a:tcPr/>
                </a:tc>
              </a:tr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We respect the needs of OUR army and population</a:t>
                      </a:r>
                      <a:endParaRPr lang="en-GB" sz="2800" b="1" dirty="0"/>
                    </a:p>
                  </a:txBody>
                  <a:tcPr/>
                </a:tc>
              </a:tr>
              <a:tr h="5733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What training will help our troops</a:t>
                      </a:r>
                      <a:r>
                        <a:rPr lang="en-GB" sz="2800" b="1" baseline="0" dirty="0" smtClean="0"/>
                        <a:t> to succeed</a:t>
                      </a:r>
                      <a:endParaRPr lang="en-GB" sz="2800" b="1" dirty="0"/>
                    </a:p>
                  </a:txBody>
                  <a:tcPr/>
                </a:tc>
              </a:tr>
              <a:tr h="104558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baseline="0" dirty="0" smtClean="0"/>
                        <a:t>What feedback systems will help us understand what we need to improve. 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13048" y="633679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slow" advClick="0" advTm="7395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1628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1 – identity or goal– determines the rest of the other 6 principles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5061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Once your identity or goal is determined then: 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You chose the mix of people to support that identity or goal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Your communication structures and smaller goals are built to support that identity or goal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You have to ask what TBGJM is in that identity/goal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You ask who are the key stakeholders in that identity/goal – who do you have to respect?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You ask what kind of training of individuals is needed to support that identity/goal</a:t>
            </a:r>
          </a:p>
          <a:p>
            <a:pPr marL="363538" indent="-363538">
              <a:spcBef>
                <a:spcPts val="0"/>
              </a:spcBef>
              <a:buClrTx/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  <a:latin typeface="+mn-lt"/>
              </a:rPr>
              <a:t>And feedback systems – which best help the maintenance and development of that identity/goal</a:t>
            </a:r>
          </a:p>
          <a:p>
            <a:pPr marL="363538" indent="-363538" algn="ctr">
              <a:spcBef>
                <a:spcPts val="0"/>
              </a:spcBef>
              <a:buClrTx/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For this reason it is REALLY important that</a:t>
            </a:r>
          </a:p>
          <a:p>
            <a:pPr marL="363538" indent="-363538" algn="ctr">
              <a:spcBef>
                <a:spcPts val="0"/>
              </a:spcBef>
              <a:buClrTx/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 your goal or identity is as clear as possible</a:t>
            </a:r>
            <a:endParaRPr lang="en-GB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00" y="633679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slow" advClick="0" advTm="7594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216024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In any healthy system – the principles of creation are typically at work on every level within that system – all aligning themselves in some way with the core identity or goal 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1409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854" y="427619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552" y="427619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3360" y="544255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888" y="54425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3664" y="542832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656" y="542832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Principles of Creation</a:t>
            </a:r>
            <a:endParaRPr lang="en-GB" b="1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24768" y="5212299"/>
            <a:ext cx="2164088" cy="360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3330" y="4132179"/>
            <a:ext cx="3740636" cy="360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2"/>
          </p:cNvCxnSpPr>
          <p:nvPr/>
        </p:nvCxnSpPr>
        <p:spPr>
          <a:xfrm>
            <a:off x="4355976" y="3971965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91973" y="4150181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76261" y="5284307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95184" y="5268109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88856" y="5268108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24768" y="5248303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91973" y="5027085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03966" y="4196088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2609" y="5088089"/>
            <a:ext cx="0" cy="1602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95184" y="5248303"/>
            <a:ext cx="2164088" cy="360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>
          <a:xfrm>
            <a:off x="8172400" y="6165304"/>
            <a:ext cx="609600" cy="521208"/>
          </a:xfrm>
        </p:spPr>
        <p:txBody>
          <a:bodyPr/>
          <a:lstStyle/>
          <a:p>
            <a:fld id="{88CBE18E-F304-405F-9698-05FD1F675A5C}" type="slidenum">
              <a:rPr lang="en-US" sz="2800" smtClean="0">
                <a:solidFill>
                  <a:schemeClr val="tx1"/>
                </a:solidFill>
              </a:rPr>
              <a:pPr/>
              <a:t>19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189296"/>
      </p:ext>
    </p:extLst>
  </p:cSld>
  <p:clrMapOvr>
    <a:masterClrMapping/>
  </p:clrMapOvr>
  <p:transition spd="slow" advClick="0" advTm="808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976664" cy="2592288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latin typeface="+mn-lt"/>
              </a:rPr>
              <a:t>We all have a range of goals </a:t>
            </a:r>
            <a:endParaRPr lang="en-GB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969568"/>
            <a:ext cx="8389440" cy="3195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The key question is: </a:t>
            </a:r>
          </a:p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Do we use completely different strategies in order to achieve each goal?</a:t>
            </a:r>
          </a:p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Or when we think about a goal in any area of life, do we use similar strategies (tailor-made for each goal) to ensure success?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2530" name="Picture 2" descr="http://www.seanseahsg.com/wp-content/uploads/2013/01/goalmapcatego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267" y="260648"/>
            <a:ext cx="292173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070168"/>
      </p:ext>
    </p:extLst>
  </p:cSld>
  <p:clrMapOvr>
    <a:masterClrMapping/>
  </p:clrMapOvr>
  <p:transition spd="slow" advClick="0" advTm="13881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84482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effectLst/>
                <a:latin typeface="+mn-lt"/>
              </a:rPr>
              <a:t>Though it is really good to understand the Principles of Creation</a:t>
            </a:r>
            <a:endParaRPr lang="en-GB" sz="4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3924944" cy="1152128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Wholehearted, </a:t>
            </a:r>
            <a:r>
              <a:rPr lang="en-GB" sz="3200" b="1" dirty="0"/>
              <a:t>virtuous 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human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0112" y="2348880"/>
            <a:ext cx="2880320" cy="100811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 lvl="0" algn="ctr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defRPr/>
            </a:pPr>
            <a:r>
              <a:rPr kumimoji="0" lang="en-GB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Principles of Creation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3284984"/>
            <a:ext cx="8712968" cy="295232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small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small" baseline="0" dirty="0" smtClean="0">
                <a:latin typeface="+mj-lt"/>
                <a:ea typeface="+mj-ea"/>
                <a:cs typeface="+mj-cs"/>
              </a:rPr>
              <a:t>Our key problem is that we are</a:t>
            </a:r>
            <a:r>
              <a:rPr lang="en-GB" sz="3200" b="1" cap="small" dirty="0" smtClean="0">
                <a:latin typeface="+mj-lt"/>
                <a:ea typeface="+mj-ea"/>
                <a:cs typeface="+mj-cs"/>
              </a:rPr>
              <a:t> many times far from being wholehearted, virtuous human beings. Our core values, our inner sense of security, our attitudes, our inner traumas, etc – can all be far from ideal - making it difficult to be the spouse, parent, boss, employee, friend – we would like to be </a:t>
            </a:r>
            <a:endParaRPr kumimoji="0" lang="en-GB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20480" y="2852936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20480" y="3068960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4496" y="2348880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And</a:t>
            </a:r>
            <a:endParaRPr lang="en-GB" sz="2800" b="1" dirty="0"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>
          <a:xfrm>
            <a:off x="8313048" y="633679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 advClick="0" advTm="11735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About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80920" cy="552182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Stephen Stacey has been lecturing at various universities in Finland for the last 12 years</a:t>
            </a:r>
            <a:endParaRPr lang="en-GB" sz="1200" b="1" dirty="0"/>
          </a:p>
          <a:p>
            <a:pPr>
              <a:buNone/>
            </a:pPr>
            <a:endParaRPr lang="en-GB" sz="1200" b="1" dirty="0" smtClean="0"/>
          </a:p>
          <a:p>
            <a:r>
              <a:rPr lang="en-GB" b="1" dirty="0" smtClean="0"/>
              <a:t>In 2010 I developed an ‘inner world systemic’ model to complement the 7 Principles of Creation. This new model helps people understand how their inner world works – giving them greater ability to bring about better outcomes in all their significant relationships.</a:t>
            </a:r>
          </a:p>
          <a:p>
            <a:endParaRPr lang="en-GB" b="1" dirty="0" smtClean="0"/>
          </a:p>
          <a:p>
            <a:r>
              <a:rPr lang="en-GB" b="1" dirty="0" smtClean="0"/>
              <a:t>Email: </a:t>
            </a:r>
            <a:r>
              <a:rPr lang="en-GB" b="1" dirty="0" smtClean="0">
                <a:hlinkClick r:id="rId2"/>
              </a:rPr>
              <a:t>sstacey700@gmail.com</a:t>
            </a:r>
            <a:r>
              <a:rPr lang="en-GB" b="1" dirty="0" smtClean="0"/>
              <a:t> for a copy of this presentation</a:t>
            </a:r>
          </a:p>
          <a:p>
            <a:endParaRPr lang="en-GB" sz="1000" b="1" dirty="0"/>
          </a:p>
          <a:p>
            <a:r>
              <a:rPr lang="en-GB" b="1" dirty="0" smtClean="0"/>
              <a:t>All rights reserved - 2007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7183797"/>
      </p:ext>
    </p:extLst>
  </p:cSld>
  <p:clrMapOvr>
    <a:masterClrMapping/>
  </p:clrMapOvr>
  <p:transition spd="slow" advClick="0" advTm="1256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72808" cy="2736304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+mn-lt"/>
              </a:rPr>
              <a:t>many life-coaches say similar things to completely different audiences when it comes to goal achievement</a:t>
            </a:r>
            <a:endParaRPr lang="en-GB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3284984"/>
            <a:ext cx="5400600" cy="338437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 There are certain common </a:t>
            </a:r>
            <a:r>
              <a:rPr lang="en-GB" sz="3200" b="1" u="sng" dirty="0" smtClean="0"/>
              <a:t>principles</a:t>
            </a:r>
            <a:r>
              <a:rPr lang="en-GB" sz="3200" b="1" dirty="0" smtClean="0"/>
              <a:t> in goal setting,  goal achievement and continual improvement</a:t>
            </a:r>
          </a:p>
          <a:p>
            <a:r>
              <a:rPr lang="en-GB" sz="3200" b="1" dirty="0" smtClean="0"/>
              <a:t> We can call these principles </a:t>
            </a:r>
            <a:r>
              <a:rPr lang="en-GB" sz="3200" b="1" u="sng" dirty="0" smtClean="0">
                <a:solidFill>
                  <a:schemeClr val="accent2">
                    <a:lumMod val="50000"/>
                  </a:schemeClr>
                </a:solidFill>
              </a:rPr>
              <a:t>the 7 principles of creation</a:t>
            </a:r>
            <a:endParaRPr lang="en-GB" sz="3200" b="1" u="sng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00" y="6237312"/>
            <a:ext cx="830952" cy="521208"/>
          </a:xfrm>
        </p:spPr>
        <p:txBody>
          <a:bodyPr/>
          <a:lstStyle/>
          <a:p>
            <a:fld id="{E21782FC-D77A-49A3-83B9-A4FBF8F0353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458" name="Picture 2" descr="https://encrypted-tbn0.gstatic.com/images?q=tbn:ANd9GcQ-1N9dXcBgKvFUl53QAD96pwClZHiOe6LJGI-dAr4qBQAu1ppL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383" y="3203227"/>
            <a:ext cx="3508081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070168"/>
      </p:ext>
    </p:extLst>
  </p:cSld>
  <p:clrMapOvr>
    <a:masterClrMapping/>
  </p:clrMapOvr>
  <p:transition spd="slow" advClick="0" advTm="616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14202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Why is it valuable to understand the 7 Key Principles that lie in the middle of goal achievement? 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204864"/>
            <a:ext cx="5688632" cy="4269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800" b="1" dirty="0" smtClean="0"/>
              <a:t>Understanding these principles allows: </a:t>
            </a:r>
          </a:p>
          <a:p>
            <a:r>
              <a:rPr lang="en-GB" sz="2800" b="1" dirty="0" smtClean="0"/>
              <a:t>For better planning at the outset of any goal</a:t>
            </a:r>
          </a:p>
          <a:p>
            <a:r>
              <a:rPr lang="en-GB" sz="2800" b="1" dirty="0" smtClean="0"/>
              <a:t>For improved reflection on any desired goal as it nears achievement</a:t>
            </a:r>
          </a:p>
          <a:p>
            <a:r>
              <a:rPr lang="en-GB" sz="2800" b="1" dirty="0" smtClean="0"/>
              <a:t>For more insightful analysis of any ongoing project, company department, marriage, team – as it seeks to be improved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https://encrypted-tbn1.gstatic.com/images?q=tbn:ANd9GcR_mnp5Je_Ag46ByOB9GnOxBsF29DLiWY36Tk8DVxNALQ0wi6hB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952328" cy="291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the 7 Principles of Creation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26600822"/>
              </p:ext>
            </p:extLst>
          </p:nvPr>
        </p:nvGraphicFramePr>
        <p:xfrm>
          <a:off x="467544" y="908721"/>
          <a:ext cx="8003232" cy="51245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1"/>
                <a:gridCol w="7596991"/>
              </a:tblGrid>
              <a:tr h="5905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</a:t>
                      </a:r>
                      <a:r>
                        <a:rPr lang="en-GB" sz="2800" b="1" dirty="0" smtClean="0"/>
                        <a:t>Identity – Clear Goal</a:t>
                      </a:r>
                      <a:endParaRPr lang="en-GB" sz="2800" b="1" dirty="0"/>
                    </a:p>
                  </a:txBody>
                  <a:tcPr/>
                </a:tc>
              </a:tr>
              <a:tr h="5905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Diverse</a:t>
                      </a:r>
                      <a:r>
                        <a:rPr lang="en-GB" sz="2800" b="1" baseline="0" dirty="0" smtClean="0"/>
                        <a:t> Inputs</a:t>
                      </a:r>
                      <a:endParaRPr lang="en-GB" sz="2800" b="1" dirty="0"/>
                    </a:p>
                  </a:txBody>
                  <a:tcPr/>
                </a:tc>
              </a:tr>
              <a:tr h="9123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Give and Take </a:t>
                      </a:r>
                      <a:r>
                        <a:rPr lang="en-GB" sz="2800" b="1" dirty="0" smtClean="0"/>
                        <a:t>(in </a:t>
                      </a:r>
                      <a:r>
                        <a:rPr lang="en-GB" sz="2800" b="1" dirty="0" smtClean="0"/>
                        <a:t>order to </a:t>
                      </a:r>
                      <a:r>
                        <a:rPr lang="en-GB" sz="2800" b="1" dirty="0" smtClean="0"/>
                        <a:t>create an agreed plan of the </a:t>
                      </a:r>
                      <a:r>
                        <a:rPr lang="en-GB" sz="2800" b="1" dirty="0" smtClean="0"/>
                        <a:t>‘Baby Steps’ </a:t>
                      </a:r>
                      <a:r>
                        <a:rPr lang="en-GB" sz="2800" b="1" dirty="0" smtClean="0"/>
                        <a:t>forward)</a:t>
                      </a:r>
                      <a:endParaRPr lang="en-GB" sz="2800" b="1" dirty="0"/>
                    </a:p>
                  </a:txBody>
                  <a:tcPr/>
                </a:tc>
              </a:tr>
              <a:tr h="91237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Including Love,</a:t>
                      </a:r>
                      <a:r>
                        <a:rPr lang="en-GB" sz="2800" b="1" baseline="0" dirty="0" smtClean="0"/>
                        <a:t> Beauty, Truth, Goodness, Joy and  Meaning</a:t>
                      </a:r>
                      <a:endParaRPr lang="en-GB" sz="2800" b="1" dirty="0"/>
                    </a:p>
                  </a:txBody>
                  <a:tcPr/>
                </a:tc>
              </a:tr>
              <a:tr h="50033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</a:t>
                      </a:r>
                      <a:r>
                        <a:rPr lang="en-GB" sz="2800" b="1" dirty="0" smtClean="0"/>
                        <a:t>Respect for all key stakeholders</a:t>
                      </a:r>
                      <a:endParaRPr lang="en-GB" sz="2800" b="1" dirty="0"/>
                    </a:p>
                  </a:txBody>
                  <a:tcPr/>
                </a:tc>
              </a:tr>
              <a:tr h="94375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</a:t>
                      </a:r>
                      <a:r>
                        <a:rPr lang="en-GB" sz="2800" b="1" dirty="0" smtClean="0"/>
                        <a:t>the </a:t>
                      </a:r>
                      <a:r>
                        <a:rPr lang="en-GB" sz="2800" b="1" baseline="0" dirty="0" smtClean="0"/>
                        <a:t>Growth </a:t>
                      </a:r>
                      <a:r>
                        <a:rPr lang="en-GB" sz="2800" b="1" baseline="0" dirty="0" smtClean="0"/>
                        <a:t>of the Individual </a:t>
                      </a:r>
                      <a:r>
                        <a:rPr lang="en-GB" sz="2800" b="1" baseline="0" dirty="0" smtClean="0"/>
                        <a:t>(in order to support the growth of the whole)</a:t>
                      </a:r>
                      <a:endParaRPr lang="en-GB" sz="2800" b="1" dirty="0"/>
                    </a:p>
                  </a:txBody>
                  <a:tcPr/>
                </a:tc>
              </a:tr>
              <a:tr h="5905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The Principle of Feedback</a:t>
                      </a:r>
                      <a:endParaRPr lang="en-GB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 advClick="0" advTm="433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136904" cy="136815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+mn-lt"/>
              </a:rPr>
              <a:t>Principle 1</a:t>
            </a:r>
            <a:br>
              <a:rPr lang="en-GB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tx1"/>
                </a:solidFill>
                <a:latin typeface="+mn-lt"/>
              </a:rPr>
              <a:t>The Principle of Identity</a:t>
            </a:r>
            <a:endParaRPr lang="en-GB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1965898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5536" y="2924944"/>
            <a:ext cx="2743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2800" b="1" u="sng" dirty="0" smtClean="0">
                <a:latin typeface="+mn-lt"/>
              </a:rPr>
              <a:t>Mind</a:t>
            </a:r>
          </a:p>
          <a:p>
            <a:pPr algn="ctr"/>
            <a:r>
              <a:rPr lang="fi-FI" sz="2800" b="1" dirty="0" smtClean="0">
                <a:latin typeface="+mn-lt"/>
              </a:rPr>
              <a:t>Clear idea </a:t>
            </a:r>
            <a:r>
              <a:rPr lang="fi-FI" sz="2800" b="1" dirty="0" smtClean="0">
                <a:latin typeface="+mn-lt"/>
              </a:rPr>
              <a:t>of end identity</a:t>
            </a:r>
            <a:endParaRPr lang="fi-FI" sz="2800" b="1" dirty="0" smtClean="0">
              <a:latin typeface="+mn-lt"/>
            </a:endParaRPr>
          </a:p>
          <a:p>
            <a:pPr algn="ctr"/>
            <a:endParaRPr lang="fi-FI" sz="2800" b="1" dirty="0">
              <a:latin typeface="+mn-lt"/>
            </a:endParaRPr>
          </a:p>
          <a:p>
            <a:pPr algn="ctr"/>
            <a:r>
              <a:rPr lang="fi-FI" sz="2800" b="1" dirty="0" smtClean="0">
                <a:latin typeface="+mn-lt"/>
              </a:rPr>
              <a:t>Clear goal or plan</a:t>
            </a:r>
            <a:endParaRPr lang="fi-FI" sz="2800" b="1" dirty="0">
              <a:latin typeface="+mn-lt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076056" y="2636912"/>
            <a:ext cx="38164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i-FI" sz="2600" b="1" u="sng" dirty="0" smtClean="0">
                <a:latin typeface="+mn-lt"/>
              </a:rPr>
              <a:t>Body</a:t>
            </a:r>
          </a:p>
          <a:p>
            <a:pPr algn="ctr"/>
            <a:r>
              <a:rPr lang="fi-FI" sz="2600" b="1" dirty="0" smtClean="0">
                <a:latin typeface="+mn-lt"/>
              </a:rPr>
              <a:t>Now we can use our resources to get there</a:t>
            </a:r>
          </a:p>
          <a:p>
            <a:pPr algn="ctr"/>
            <a:r>
              <a:rPr lang="fi-FI" sz="2600" b="1" dirty="0" smtClean="0">
                <a:latin typeface="+mn-lt"/>
              </a:rPr>
              <a:t>Now we </a:t>
            </a:r>
            <a:r>
              <a:rPr lang="fi-FI" sz="2600" b="1" dirty="0" smtClean="0">
                <a:latin typeface="+mn-lt"/>
              </a:rPr>
              <a:t>know where our department-marriage-team-project is heading</a:t>
            </a:r>
            <a:endParaRPr lang="fi-FI" sz="2600" b="1" dirty="0" smtClean="0">
              <a:latin typeface="+mn-lt"/>
            </a:endParaRPr>
          </a:p>
          <a:p>
            <a:pPr algn="ctr"/>
            <a:r>
              <a:rPr lang="fi-FI" sz="2600" b="1" dirty="0" smtClean="0">
                <a:latin typeface="+mn-lt"/>
              </a:rPr>
              <a:t>Now I can align my life style to achieve my goals </a:t>
            </a:r>
            <a:endParaRPr lang="en-GB" sz="2600" b="1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484784"/>
            <a:ext cx="8551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i-FI" sz="2800" b="1" dirty="0" smtClean="0">
                <a:latin typeface="+mn-lt"/>
              </a:rPr>
              <a:t>To be successful, the first principle asks us to have a clear idea of what we want to achieve, what we want to become.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4400" y="6165304"/>
            <a:ext cx="609600" cy="521208"/>
          </a:xfrm>
        </p:spPr>
        <p:txBody>
          <a:bodyPr/>
          <a:lstStyle/>
          <a:p>
            <a:fld id="{88CBE18E-F304-405F-9698-05FD1F675A5C}" type="slidenum">
              <a:rPr lang="en-US" sz="2800" smtClean="0">
                <a:solidFill>
                  <a:schemeClr val="tx1"/>
                </a:solidFill>
              </a:rPr>
              <a:pPr/>
              <a:t>6</a:t>
            </a:fld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653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72008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n-lt"/>
              </a:rPr>
              <a:t>Principle </a:t>
            </a:r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2: The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Principle of Diverse </a:t>
            </a:r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Inputs</a:t>
            </a:r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869160"/>
            <a:ext cx="1512168" cy="14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388424" y="6336792"/>
            <a:ext cx="609600" cy="521208"/>
          </a:xfrm>
        </p:spPr>
        <p:txBody>
          <a:bodyPr/>
          <a:lstStyle/>
          <a:p>
            <a:fld id="{88CBE18E-F304-405F-9698-05FD1F675A5C}" type="slidenum">
              <a:rPr lang="en-US" sz="2800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We </a:t>
            </a:r>
            <a:r>
              <a:rPr lang="en-GB" sz="3200" b="1" dirty="0">
                <a:latin typeface="+mn-lt"/>
              </a:rPr>
              <a:t>best achieve our identity or goals through Involving the skills, ideas and talents of a variety of </a:t>
            </a:r>
            <a:r>
              <a:rPr lang="en-GB" sz="3200" b="1" dirty="0" smtClean="0">
                <a:latin typeface="+mn-lt"/>
              </a:rPr>
              <a:t>people. </a:t>
            </a:r>
          </a:p>
          <a:p>
            <a:pPr algn="ctr"/>
            <a:r>
              <a:rPr lang="en-GB" sz="3200" b="1" dirty="0" smtClean="0">
                <a:latin typeface="+mn-lt"/>
              </a:rPr>
              <a:t>Questions such as: </a:t>
            </a:r>
          </a:p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>Where can I/we get advice or support?</a:t>
            </a:r>
          </a:p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>Who are the right people for this team?</a:t>
            </a:r>
          </a:p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+mn-lt"/>
              </a:rPr>
              <a:t> </a:t>
            </a:r>
            <a:r>
              <a:rPr lang="en-GB" sz="2800" b="1" dirty="0" smtClean="0">
                <a:latin typeface="+mn-lt"/>
              </a:rPr>
              <a:t>Diversity improves outcomes when managed well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69015"/>
      </p:ext>
    </p:extLst>
  </p:cSld>
  <p:clrMapOvr>
    <a:masterClrMapping/>
  </p:clrMapOvr>
  <p:transition spd="slow" advClick="0" advTm="922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496944" cy="237626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3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The Principle of Give and Take Action</a:t>
            </a:r>
            <a:br>
              <a:rPr lang="fi-FI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With a </a:t>
            </a: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Clear goal </a:t>
            </a: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in place </a:t>
            </a: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i-FI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fi-FI" sz="3600" b="1" dirty="0" smtClean="0">
                <a:solidFill>
                  <a:schemeClr val="tx1"/>
                </a:solidFill>
                <a:latin typeface="+mn-lt"/>
              </a:rPr>
              <a:t>diverse inputs can then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95536" y="2852936"/>
            <a:ext cx="2583904" cy="8058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/>
              <a:t>Diverse input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6084168" y="2852937"/>
            <a:ext cx="2362200" cy="7200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/>
              <a:t>Diverse </a:t>
            </a:r>
            <a:r>
              <a:rPr lang="en-GB" sz="2800" b="1" dirty="0" smtClean="0"/>
              <a:t>Input</a:t>
            </a:r>
            <a:endParaRPr lang="en-GB" sz="2800" b="1" dirty="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23528" y="4437112"/>
            <a:ext cx="8352928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3600" b="1" dirty="0" smtClean="0">
                <a:latin typeface="+mn-lt"/>
              </a:rPr>
              <a:t>to create </a:t>
            </a:r>
            <a:r>
              <a:rPr lang="en-GB" sz="3600" b="1" dirty="0" smtClean="0">
                <a:latin typeface="+mn-lt"/>
              </a:rPr>
              <a:t>an </a:t>
            </a:r>
            <a:r>
              <a:rPr lang="en-GB" sz="3600" b="1" dirty="0" smtClean="0">
                <a:latin typeface="+mn-lt"/>
              </a:rPr>
              <a:t>agreed plan of the ‘Baby Steps’ </a:t>
            </a:r>
            <a:r>
              <a:rPr lang="en-GB" sz="3600" b="1" dirty="0" smtClean="0">
                <a:latin typeface="+mn-lt"/>
              </a:rPr>
              <a:t>forward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355976" y="3861048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78092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n-lt"/>
              </a:rPr>
              <a:t>Discuss and plan</a:t>
            </a:r>
            <a:endParaRPr lang="en-GB" sz="3200" b="1" dirty="0">
              <a:latin typeface="+mn-lt"/>
            </a:endParaRPr>
          </a:p>
        </p:txBody>
      </p:sp>
      <p:sp>
        <p:nvSpPr>
          <p:cNvPr id="2" name="Curved Down Arrow 1"/>
          <p:cNvSpPr/>
          <p:nvPr/>
        </p:nvSpPr>
        <p:spPr>
          <a:xfrm>
            <a:off x="1619672" y="2492896"/>
            <a:ext cx="5400600" cy="397471"/>
          </a:xfrm>
          <a:prstGeom prst="curvedDownArrow">
            <a:avLst>
              <a:gd name="adj1" fmla="val 25000"/>
              <a:gd name="adj2" fmla="val 1188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>
            <a:off x="1547664" y="3645024"/>
            <a:ext cx="5400600" cy="372244"/>
          </a:xfrm>
          <a:prstGeom prst="curvedDownArrow">
            <a:avLst>
              <a:gd name="adj1" fmla="val 25000"/>
              <a:gd name="adj2" fmla="val 1188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534400" y="6336792"/>
            <a:ext cx="609600" cy="521208"/>
          </a:xfrm>
        </p:spPr>
        <p:txBody>
          <a:bodyPr/>
          <a:lstStyle/>
          <a:p>
            <a:fld id="{88CBE18E-F304-405F-9698-05FD1F675A5C}" type="slidenum">
              <a:rPr lang="en-US" sz="2800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855" y="5661248"/>
            <a:ext cx="3744191" cy="8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39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24936" cy="178621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Principle 4</a:t>
            </a:r>
            <a:br>
              <a:rPr lang="en-GB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The need for truth,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beauty, goodness, </a:t>
            </a:r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joy and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meaning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916832"/>
            <a:ext cx="8352928" cy="455712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Humans are more than seekers of practicality. </a:t>
            </a:r>
          </a:p>
          <a:p>
            <a:r>
              <a:rPr lang="en-GB" sz="2800" b="1" dirty="0" smtClean="0"/>
              <a:t> </a:t>
            </a:r>
            <a:r>
              <a:rPr lang="en-GB" sz="2800" b="1" dirty="0" smtClean="0"/>
              <a:t>In everything we do we seek </a:t>
            </a:r>
            <a:r>
              <a:rPr lang="en-GB" sz="2800" b="1" dirty="0" smtClean="0"/>
              <a:t>for truth, beauty, goodness, joy </a:t>
            </a:r>
            <a:r>
              <a:rPr lang="en-GB" sz="2800" b="1" dirty="0" smtClean="0"/>
              <a:t>and/or </a:t>
            </a:r>
            <a:r>
              <a:rPr lang="en-GB" sz="2800" b="1" dirty="0" smtClean="0"/>
              <a:t>meaning in almost everything we do or create. </a:t>
            </a:r>
            <a:r>
              <a:rPr lang="en-GB" sz="2800" b="1" dirty="0" smtClean="0"/>
              <a:t>(TBGJM)</a:t>
            </a:r>
          </a:p>
          <a:p>
            <a:pPr>
              <a:buNone/>
            </a:pPr>
            <a:r>
              <a:rPr lang="en-GB" sz="2800" b="1" dirty="0" smtClean="0"/>
              <a:t>Questions such as?</a:t>
            </a:r>
            <a:endParaRPr lang="en-GB" sz="2800" b="1" dirty="0" smtClean="0"/>
          </a:p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How do we bring </a:t>
            </a:r>
            <a:r>
              <a:rPr lang="en-GB" sz="2800" b="1" dirty="0" smtClean="0"/>
              <a:t>TBGJM into our home?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How does our product appeal to the </a:t>
            </a:r>
            <a:r>
              <a:rPr lang="en-GB" sz="2800" b="1" dirty="0" smtClean="0"/>
              <a:t>TBGJM needs of our customers?</a:t>
            </a:r>
          </a:p>
          <a:p>
            <a:r>
              <a:rPr lang="en-GB" sz="2800" b="1" dirty="0" smtClean="0"/>
              <a:t>Why is the goal so meaningful for me?</a:t>
            </a:r>
          </a:p>
          <a:p>
            <a:endParaRPr lang="en-GB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1782FC-D77A-49A3-83B9-A4FBF8F035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 advClick="0" advTm="13230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6323</TotalTime>
  <Words>1652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The 7 Principles of Creation</vt:lpstr>
      <vt:lpstr>We all have a range of goals </vt:lpstr>
      <vt:lpstr>many life-coaches say similar things to completely different audiences when it comes to goal achievement</vt:lpstr>
      <vt:lpstr>Why is it valuable to understand the 7 Key Principles that lie in the middle of goal achievement? </vt:lpstr>
      <vt:lpstr>the 7 Principles of Creation</vt:lpstr>
      <vt:lpstr>Principle 1 The Principle of Identity</vt:lpstr>
      <vt:lpstr>Principle 2: The Principle of Diverse Inputs</vt:lpstr>
      <vt:lpstr>Principle 3 The Principle of Give and Take Action With a Clear goal in place  - diverse inputs can then</vt:lpstr>
      <vt:lpstr>Principle 4 The need for truth, beauty, goodness, joy and meaning </vt:lpstr>
      <vt:lpstr>Principle 5 The Principle of Respect for all Key Stakeholders</vt:lpstr>
      <vt:lpstr>Principle 6  The Principle of the Growth of the Individual (in order to support the growth of the whole)</vt:lpstr>
      <vt:lpstr>Principle 7 The Principle of Maintaining Health and Continual Growth through Feedback </vt:lpstr>
      <vt:lpstr>7 Principles of Creation in a marital setting</vt:lpstr>
      <vt:lpstr>7 Principles of Creation in a Business setting</vt:lpstr>
      <vt:lpstr>The 7 principles of Creation in Nature  (A flower)</vt:lpstr>
      <vt:lpstr>Personal goal setting - Example</vt:lpstr>
      <vt:lpstr>Even people who have evil intentions use the principles of Creation to achieve their goals – but they typically violate principle of respect </vt:lpstr>
      <vt:lpstr>Principle 1 – identity or goal– determines the rest of the other 6 principles</vt:lpstr>
      <vt:lpstr>In any healthy system – the principles of creation are typically at work on every level within that system – all aligning themselves in some way with the core identity or goal </vt:lpstr>
      <vt:lpstr>Though it is really good to understand the Principles of Creation</vt:lpstr>
      <vt:lpstr>About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S.Stacey</dc:creator>
  <cp:lastModifiedBy>Daddy</cp:lastModifiedBy>
  <cp:revision>187</cp:revision>
  <cp:lastPrinted>1601-01-01T00:00:00Z</cp:lastPrinted>
  <dcterms:created xsi:type="dcterms:W3CDTF">2008-09-05T07:01:58Z</dcterms:created>
  <dcterms:modified xsi:type="dcterms:W3CDTF">2013-12-12T20:10:46Z</dcterms:modified>
</cp:coreProperties>
</file>