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34.xml" ContentType="application/vnd.openxmlformats-officedocument.presentationml.slide+xml"/>
  <Default Extension="pict" ContentType="image/pict"/>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vml" ContentType="application/vnd.openxmlformats-officedocument.vmlDrawin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Layouts/slideLayout19.xml" ContentType="application/vnd.openxmlformats-officedocument.presentationml.slideLayout+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37"/>
  </p:notesMasterIdLst>
  <p:sldIdLst>
    <p:sldId id="256" r:id="rId2"/>
    <p:sldId id="275" r:id="rId3"/>
    <p:sldId id="276" r:id="rId4"/>
    <p:sldId id="281" r:id="rId5"/>
    <p:sldId id="282" r:id="rId6"/>
    <p:sldId id="283" r:id="rId7"/>
    <p:sldId id="284" r:id="rId8"/>
    <p:sldId id="285" r:id="rId9"/>
    <p:sldId id="286" r:id="rId10"/>
    <p:sldId id="287" r:id="rId11"/>
    <p:sldId id="262" r:id="rId12"/>
    <p:sldId id="267" r:id="rId13"/>
    <p:sldId id="277" r:id="rId14"/>
    <p:sldId id="288" r:id="rId15"/>
    <p:sldId id="289" r:id="rId16"/>
    <p:sldId id="290" r:id="rId17"/>
    <p:sldId id="258" r:id="rId18"/>
    <p:sldId id="257" r:id="rId19"/>
    <p:sldId id="259" r:id="rId20"/>
    <p:sldId id="260" r:id="rId21"/>
    <p:sldId id="296" r:id="rId22"/>
    <p:sldId id="297" r:id="rId23"/>
    <p:sldId id="291" r:id="rId24"/>
    <p:sldId id="292" r:id="rId25"/>
    <p:sldId id="302" r:id="rId26"/>
    <p:sldId id="303" r:id="rId27"/>
    <p:sldId id="304" r:id="rId28"/>
    <p:sldId id="305" r:id="rId29"/>
    <p:sldId id="293" r:id="rId30"/>
    <p:sldId id="294" r:id="rId31"/>
    <p:sldId id="295" r:id="rId32"/>
    <p:sldId id="300" r:id="rId33"/>
    <p:sldId id="301" r:id="rId34"/>
    <p:sldId id="263" r:id="rId35"/>
    <p:sldId id="29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4B4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presProps" Target="presProps.xml"/><Relationship Id="rId40" Type="http://schemas.openxmlformats.org/officeDocument/2006/relationships/viewProps" Target="viewProps.xml"/><Relationship Id="rId7" Type="http://schemas.openxmlformats.org/officeDocument/2006/relationships/slide" Target="slides/slide6.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tableStyles" Target="tableStyle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interSettings" Target="printerSettings/printerSettings1.bin"/><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Boris:Users:william:Desktop:BCs%20in%20Europe%20various%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42"/>
  <c:chart>
    <c:title>
      <c:tx>
        <c:rich>
          <a:bodyPr/>
          <a:lstStyle/>
          <a:p>
            <a:pPr>
              <a:defRPr lang="en-GB"/>
            </a:pPr>
            <a:r>
              <a:rPr lang="en-GB" dirty="0" err="1">
                <a:solidFill>
                  <a:schemeClr val="tx1"/>
                </a:solidFill>
              </a:rPr>
              <a:t>BCs</a:t>
            </a:r>
            <a:r>
              <a:rPr lang="en-GB" baseline="0" dirty="0">
                <a:solidFill>
                  <a:schemeClr val="tx1"/>
                </a:solidFill>
              </a:rPr>
              <a:t> in Europe - national overview </a:t>
            </a:r>
            <a:r>
              <a:rPr lang="en-GB" sz="1800" b="1" i="0" u="none" strike="noStrike" baseline="0" dirty="0">
                <a:solidFill>
                  <a:schemeClr val="tx1"/>
                </a:solidFill>
              </a:rPr>
              <a:t>(4193 in total )</a:t>
            </a:r>
            <a:endParaRPr lang="en-GB" dirty="0">
              <a:solidFill>
                <a:schemeClr val="tx1"/>
              </a:solidFill>
            </a:endParaRPr>
          </a:p>
        </c:rich>
      </c:tx>
      <c:layout/>
    </c:title>
    <c:view3D>
      <c:rAngAx val="1"/>
    </c:view3D>
    <c:floor>
      <c:spPr>
        <a:solidFill>
          <a:schemeClr val="bg2">
            <a:lumMod val="90000"/>
          </a:schemeClr>
        </a:solidFill>
      </c:spPr>
    </c:floor>
    <c:sideWall>
      <c:spPr>
        <a:solidFill>
          <a:schemeClr val="accent3">
            <a:lumMod val="20000"/>
            <a:lumOff val="80000"/>
          </a:schemeClr>
        </a:solidFill>
      </c:spPr>
    </c:sideWall>
    <c:backWall>
      <c:spPr>
        <a:solidFill>
          <a:schemeClr val="bg1"/>
        </a:solidFill>
      </c:spPr>
    </c:backWall>
    <c:plotArea>
      <c:layout/>
      <c:bar3DChart>
        <c:barDir val="col"/>
        <c:grouping val="stacked"/>
        <c:ser>
          <c:idx val="0"/>
          <c:order val="0"/>
          <c:tx>
            <c:strRef>
              <c:f>'age&amp;gender'!$G$15</c:f>
              <c:strCache>
                <c:ptCount val="1"/>
                <c:pt idx="0">
                  <c:v>Female</c:v>
                </c:pt>
              </c:strCache>
            </c:strRef>
          </c:tx>
          <c:spPr>
            <a:solidFill>
              <a:srgbClr val="FF4B4B"/>
            </a:solidFill>
          </c:spPr>
          <c:cat>
            <c:strRef>
              <c:f>'age&amp;gender'!$H$14:$AR$14</c:f>
              <c:strCache>
                <c:ptCount val="37"/>
                <c:pt idx="0">
                  <c:v>Albania</c:v>
                </c:pt>
                <c:pt idx="1">
                  <c:v>Andorra</c:v>
                </c:pt>
                <c:pt idx="2">
                  <c:v>Austria</c:v>
                </c:pt>
                <c:pt idx="3">
                  <c:v>Belgium</c:v>
                </c:pt>
                <c:pt idx="4">
                  <c:v>Bosnia Herzegovina</c:v>
                </c:pt>
                <c:pt idx="5">
                  <c:v>Bulgaria</c:v>
                </c:pt>
                <c:pt idx="6">
                  <c:v>Croatia</c:v>
                </c:pt>
                <c:pt idx="7">
                  <c:v>Czech Republic</c:v>
                </c:pt>
                <c:pt idx="8">
                  <c:v>Denmark</c:v>
                </c:pt>
                <c:pt idx="9">
                  <c:v>Estonia</c:v>
                </c:pt>
                <c:pt idx="10">
                  <c:v>Finland</c:v>
                </c:pt>
                <c:pt idx="11">
                  <c:v>France</c:v>
                </c:pt>
                <c:pt idx="12">
                  <c:v>Germany</c:v>
                </c:pt>
                <c:pt idx="13">
                  <c:v>Greece</c:v>
                </c:pt>
                <c:pt idx="14">
                  <c:v>Hungary</c:v>
                </c:pt>
                <c:pt idx="15">
                  <c:v>Iceland</c:v>
                </c:pt>
                <c:pt idx="16">
                  <c:v>Ireland</c:v>
                </c:pt>
                <c:pt idx="17">
                  <c:v>Italy</c:v>
                </c:pt>
                <c:pt idx="18">
                  <c:v>Latvia</c:v>
                </c:pt>
                <c:pt idx="19">
                  <c:v>Liechtenstein</c:v>
                </c:pt>
                <c:pt idx="20">
                  <c:v>Luxembourg</c:v>
                </c:pt>
                <c:pt idx="21">
                  <c:v>Macedonia</c:v>
                </c:pt>
                <c:pt idx="22">
                  <c:v>Malta</c:v>
                </c:pt>
                <c:pt idx="23">
                  <c:v>Monaco</c:v>
                </c:pt>
                <c:pt idx="24">
                  <c:v>Netherlands</c:v>
                </c:pt>
                <c:pt idx="25">
                  <c:v>Norway</c:v>
                </c:pt>
                <c:pt idx="26">
                  <c:v>Poland</c:v>
                </c:pt>
                <c:pt idx="27">
                  <c:v>Portugal</c:v>
                </c:pt>
                <c:pt idx="28">
                  <c:v>Romania</c:v>
                </c:pt>
                <c:pt idx="29">
                  <c:v>San Marino</c:v>
                </c:pt>
                <c:pt idx="30">
                  <c:v>Serbia</c:v>
                </c:pt>
                <c:pt idx="31">
                  <c:v>Slovakia</c:v>
                </c:pt>
                <c:pt idx="32">
                  <c:v>Slovenia</c:v>
                </c:pt>
                <c:pt idx="33">
                  <c:v>Spain</c:v>
                </c:pt>
                <c:pt idx="34">
                  <c:v>Sweden</c:v>
                </c:pt>
                <c:pt idx="35">
                  <c:v>Switzerland</c:v>
                </c:pt>
                <c:pt idx="36">
                  <c:v>United Kingdom</c:v>
                </c:pt>
              </c:strCache>
            </c:strRef>
          </c:cat>
          <c:val>
            <c:numRef>
              <c:f>'age&amp;gender'!$H$15:$AR$15</c:f>
              <c:numCache>
                <c:formatCode>General</c:formatCode>
                <c:ptCount val="37"/>
                <c:pt idx="0">
                  <c:v>4.0</c:v>
                </c:pt>
                <c:pt idx="1">
                  <c:v>4.0</c:v>
                </c:pt>
                <c:pt idx="2">
                  <c:v>231.0</c:v>
                </c:pt>
                <c:pt idx="3">
                  <c:v>26.0</c:v>
                </c:pt>
                <c:pt idx="4">
                  <c:v>2.0</c:v>
                </c:pt>
                <c:pt idx="5">
                  <c:v>6.0</c:v>
                </c:pt>
                <c:pt idx="6">
                  <c:v>21.0</c:v>
                </c:pt>
                <c:pt idx="7">
                  <c:v>64.0</c:v>
                </c:pt>
                <c:pt idx="8">
                  <c:v>24.0</c:v>
                </c:pt>
                <c:pt idx="9">
                  <c:v>2.0</c:v>
                </c:pt>
                <c:pt idx="10">
                  <c:v>45.0</c:v>
                </c:pt>
                <c:pt idx="11">
                  <c:v>204.0</c:v>
                </c:pt>
                <c:pt idx="12">
                  <c:v>369.0</c:v>
                </c:pt>
                <c:pt idx="13">
                  <c:v>7.0</c:v>
                </c:pt>
                <c:pt idx="14">
                  <c:v>60.0</c:v>
                </c:pt>
                <c:pt idx="15">
                  <c:v>11.0</c:v>
                </c:pt>
                <c:pt idx="16">
                  <c:v>15.0</c:v>
                </c:pt>
                <c:pt idx="17">
                  <c:v>131.0</c:v>
                </c:pt>
                <c:pt idx="18">
                  <c:v>1.0</c:v>
                </c:pt>
                <c:pt idx="19">
                  <c:v>8.0</c:v>
                </c:pt>
                <c:pt idx="20">
                  <c:v>15.0</c:v>
                </c:pt>
                <c:pt idx="21">
                  <c:v>5.0</c:v>
                </c:pt>
                <c:pt idx="22">
                  <c:v>13.0</c:v>
                </c:pt>
                <c:pt idx="23">
                  <c:v>10.0</c:v>
                </c:pt>
                <c:pt idx="24">
                  <c:v>54.0</c:v>
                </c:pt>
                <c:pt idx="25">
                  <c:v>34.0</c:v>
                </c:pt>
                <c:pt idx="26">
                  <c:v>52.0</c:v>
                </c:pt>
                <c:pt idx="27">
                  <c:v>40.0</c:v>
                </c:pt>
                <c:pt idx="28">
                  <c:v>10.0</c:v>
                </c:pt>
                <c:pt idx="29">
                  <c:v>6.0</c:v>
                </c:pt>
                <c:pt idx="30">
                  <c:v>1.0</c:v>
                </c:pt>
                <c:pt idx="31">
                  <c:v>45.0</c:v>
                </c:pt>
                <c:pt idx="32">
                  <c:v>15.0</c:v>
                </c:pt>
                <c:pt idx="33">
                  <c:v>52.0</c:v>
                </c:pt>
                <c:pt idx="34">
                  <c:v>35.0</c:v>
                </c:pt>
                <c:pt idx="35">
                  <c:v>52.0</c:v>
                </c:pt>
                <c:pt idx="36">
                  <c:v>339.0</c:v>
                </c:pt>
              </c:numCache>
            </c:numRef>
          </c:val>
        </c:ser>
        <c:ser>
          <c:idx val="1"/>
          <c:order val="1"/>
          <c:tx>
            <c:strRef>
              <c:f>'age&amp;gender'!$G$16</c:f>
              <c:strCache>
                <c:ptCount val="1"/>
                <c:pt idx="0">
                  <c:v>Male</c:v>
                </c:pt>
              </c:strCache>
            </c:strRef>
          </c:tx>
          <c:spPr>
            <a:solidFill>
              <a:srgbClr val="3366FF"/>
            </a:solidFill>
          </c:spPr>
          <c:cat>
            <c:strRef>
              <c:f>'age&amp;gender'!$H$14:$AR$14</c:f>
              <c:strCache>
                <c:ptCount val="37"/>
                <c:pt idx="0">
                  <c:v>Albania</c:v>
                </c:pt>
                <c:pt idx="1">
                  <c:v>Andorra</c:v>
                </c:pt>
                <c:pt idx="2">
                  <c:v>Austria</c:v>
                </c:pt>
                <c:pt idx="3">
                  <c:v>Belgium</c:v>
                </c:pt>
                <c:pt idx="4">
                  <c:v>Bosnia Herzegovina</c:v>
                </c:pt>
                <c:pt idx="5">
                  <c:v>Bulgaria</c:v>
                </c:pt>
                <c:pt idx="6">
                  <c:v>Croatia</c:v>
                </c:pt>
                <c:pt idx="7">
                  <c:v>Czech Republic</c:v>
                </c:pt>
                <c:pt idx="8">
                  <c:v>Denmark</c:v>
                </c:pt>
                <c:pt idx="9">
                  <c:v>Estonia</c:v>
                </c:pt>
                <c:pt idx="10">
                  <c:v>Finland</c:v>
                </c:pt>
                <c:pt idx="11">
                  <c:v>France</c:v>
                </c:pt>
                <c:pt idx="12">
                  <c:v>Germany</c:v>
                </c:pt>
                <c:pt idx="13">
                  <c:v>Greece</c:v>
                </c:pt>
                <c:pt idx="14">
                  <c:v>Hungary</c:v>
                </c:pt>
                <c:pt idx="15">
                  <c:v>Iceland</c:v>
                </c:pt>
                <c:pt idx="16">
                  <c:v>Ireland</c:v>
                </c:pt>
                <c:pt idx="17">
                  <c:v>Italy</c:v>
                </c:pt>
                <c:pt idx="18">
                  <c:v>Latvia</c:v>
                </c:pt>
                <c:pt idx="19">
                  <c:v>Liechtenstein</c:v>
                </c:pt>
                <c:pt idx="20">
                  <c:v>Luxembourg</c:v>
                </c:pt>
                <c:pt idx="21">
                  <c:v>Macedonia</c:v>
                </c:pt>
                <c:pt idx="22">
                  <c:v>Malta</c:v>
                </c:pt>
                <c:pt idx="23">
                  <c:v>Monaco</c:v>
                </c:pt>
                <c:pt idx="24">
                  <c:v>Netherlands</c:v>
                </c:pt>
                <c:pt idx="25">
                  <c:v>Norway</c:v>
                </c:pt>
                <c:pt idx="26">
                  <c:v>Poland</c:v>
                </c:pt>
                <c:pt idx="27">
                  <c:v>Portugal</c:v>
                </c:pt>
                <c:pt idx="28">
                  <c:v>Romania</c:v>
                </c:pt>
                <c:pt idx="29">
                  <c:v>San Marino</c:v>
                </c:pt>
                <c:pt idx="30">
                  <c:v>Serbia</c:v>
                </c:pt>
                <c:pt idx="31">
                  <c:v>Slovakia</c:v>
                </c:pt>
                <c:pt idx="32">
                  <c:v>Slovenia</c:v>
                </c:pt>
                <c:pt idx="33">
                  <c:v>Spain</c:v>
                </c:pt>
                <c:pt idx="34">
                  <c:v>Sweden</c:v>
                </c:pt>
                <c:pt idx="35">
                  <c:v>Switzerland</c:v>
                </c:pt>
                <c:pt idx="36">
                  <c:v>United Kingdom</c:v>
                </c:pt>
              </c:strCache>
            </c:strRef>
          </c:cat>
          <c:val>
            <c:numRef>
              <c:f>'age&amp;gender'!$H$16:$AR$16</c:f>
              <c:numCache>
                <c:formatCode>General</c:formatCode>
                <c:ptCount val="37"/>
                <c:pt idx="0">
                  <c:v>14.0</c:v>
                </c:pt>
                <c:pt idx="1">
                  <c:v>4.0</c:v>
                </c:pt>
                <c:pt idx="2">
                  <c:v>246.0</c:v>
                </c:pt>
                <c:pt idx="3">
                  <c:v>21.0</c:v>
                </c:pt>
                <c:pt idx="4">
                  <c:v>4.0</c:v>
                </c:pt>
                <c:pt idx="5">
                  <c:v>10.0</c:v>
                </c:pt>
                <c:pt idx="6">
                  <c:v>18.0</c:v>
                </c:pt>
                <c:pt idx="7">
                  <c:v>81.0</c:v>
                </c:pt>
                <c:pt idx="8">
                  <c:v>21.0</c:v>
                </c:pt>
                <c:pt idx="9">
                  <c:v>2.0</c:v>
                </c:pt>
                <c:pt idx="10">
                  <c:v>37.0</c:v>
                </c:pt>
                <c:pt idx="11">
                  <c:v>212.0</c:v>
                </c:pt>
                <c:pt idx="12">
                  <c:v>407.0</c:v>
                </c:pt>
                <c:pt idx="13">
                  <c:v>10.0</c:v>
                </c:pt>
                <c:pt idx="14">
                  <c:v>53.0</c:v>
                </c:pt>
                <c:pt idx="15">
                  <c:v>11.0</c:v>
                </c:pt>
                <c:pt idx="16">
                  <c:v>20.0</c:v>
                </c:pt>
                <c:pt idx="17">
                  <c:v>112.0</c:v>
                </c:pt>
                <c:pt idx="19">
                  <c:v>9.0</c:v>
                </c:pt>
                <c:pt idx="20">
                  <c:v>17.0</c:v>
                </c:pt>
                <c:pt idx="21">
                  <c:v>1.0</c:v>
                </c:pt>
                <c:pt idx="22">
                  <c:v>9.0</c:v>
                </c:pt>
                <c:pt idx="23">
                  <c:v>5.0</c:v>
                </c:pt>
                <c:pt idx="24">
                  <c:v>55.0</c:v>
                </c:pt>
                <c:pt idx="25">
                  <c:v>37.0</c:v>
                </c:pt>
                <c:pt idx="26">
                  <c:v>50.0</c:v>
                </c:pt>
                <c:pt idx="27">
                  <c:v>45.0</c:v>
                </c:pt>
                <c:pt idx="28">
                  <c:v>4.0</c:v>
                </c:pt>
                <c:pt idx="29">
                  <c:v>4.0</c:v>
                </c:pt>
                <c:pt idx="30">
                  <c:v>3.0</c:v>
                </c:pt>
                <c:pt idx="31">
                  <c:v>52.0</c:v>
                </c:pt>
                <c:pt idx="32">
                  <c:v>22.0</c:v>
                </c:pt>
                <c:pt idx="33">
                  <c:v>76.0</c:v>
                </c:pt>
                <c:pt idx="34">
                  <c:v>32.0</c:v>
                </c:pt>
                <c:pt idx="35">
                  <c:v>48.0</c:v>
                </c:pt>
                <c:pt idx="36">
                  <c:v>378.0</c:v>
                </c:pt>
              </c:numCache>
            </c:numRef>
          </c:val>
        </c:ser>
        <c:ser>
          <c:idx val="2"/>
          <c:order val="2"/>
          <c:tx>
            <c:strRef>
              <c:f>'age&amp;gender'!$G$17</c:f>
              <c:strCache>
                <c:ptCount val="1"/>
                <c:pt idx="0">
                  <c:v>Unspecified</c:v>
                </c:pt>
              </c:strCache>
            </c:strRef>
          </c:tx>
          <c:cat>
            <c:strRef>
              <c:f>'age&amp;gender'!$H$14:$AR$14</c:f>
              <c:strCache>
                <c:ptCount val="37"/>
                <c:pt idx="0">
                  <c:v>Albania</c:v>
                </c:pt>
                <c:pt idx="1">
                  <c:v>Andorra</c:v>
                </c:pt>
                <c:pt idx="2">
                  <c:v>Austria</c:v>
                </c:pt>
                <c:pt idx="3">
                  <c:v>Belgium</c:v>
                </c:pt>
                <c:pt idx="4">
                  <c:v>Bosnia Herzegovina</c:v>
                </c:pt>
                <c:pt idx="5">
                  <c:v>Bulgaria</c:v>
                </c:pt>
                <c:pt idx="6">
                  <c:v>Croatia</c:v>
                </c:pt>
                <c:pt idx="7">
                  <c:v>Czech Republic</c:v>
                </c:pt>
                <c:pt idx="8">
                  <c:v>Denmark</c:v>
                </c:pt>
                <c:pt idx="9">
                  <c:v>Estonia</c:v>
                </c:pt>
                <c:pt idx="10">
                  <c:v>Finland</c:v>
                </c:pt>
                <c:pt idx="11">
                  <c:v>France</c:v>
                </c:pt>
                <c:pt idx="12">
                  <c:v>Germany</c:v>
                </c:pt>
                <c:pt idx="13">
                  <c:v>Greece</c:v>
                </c:pt>
                <c:pt idx="14">
                  <c:v>Hungary</c:v>
                </c:pt>
                <c:pt idx="15">
                  <c:v>Iceland</c:v>
                </c:pt>
                <c:pt idx="16">
                  <c:v>Ireland</c:v>
                </c:pt>
                <c:pt idx="17">
                  <c:v>Italy</c:v>
                </c:pt>
                <c:pt idx="18">
                  <c:v>Latvia</c:v>
                </c:pt>
                <c:pt idx="19">
                  <c:v>Liechtenstein</c:v>
                </c:pt>
                <c:pt idx="20">
                  <c:v>Luxembourg</c:v>
                </c:pt>
                <c:pt idx="21">
                  <c:v>Macedonia</c:v>
                </c:pt>
                <c:pt idx="22">
                  <c:v>Malta</c:v>
                </c:pt>
                <c:pt idx="23">
                  <c:v>Monaco</c:v>
                </c:pt>
                <c:pt idx="24">
                  <c:v>Netherlands</c:v>
                </c:pt>
                <c:pt idx="25">
                  <c:v>Norway</c:v>
                </c:pt>
                <c:pt idx="26">
                  <c:v>Poland</c:v>
                </c:pt>
                <c:pt idx="27">
                  <c:v>Portugal</c:v>
                </c:pt>
                <c:pt idx="28">
                  <c:v>Romania</c:v>
                </c:pt>
                <c:pt idx="29">
                  <c:v>San Marino</c:v>
                </c:pt>
                <c:pt idx="30">
                  <c:v>Serbia</c:v>
                </c:pt>
                <c:pt idx="31">
                  <c:v>Slovakia</c:v>
                </c:pt>
                <c:pt idx="32">
                  <c:v>Slovenia</c:v>
                </c:pt>
                <c:pt idx="33">
                  <c:v>Spain</c:v>
                </c:pt>
                <c:pt idx="34">
                  <c:v>Sweden</c:v>
                </c:pt>
                <c:pt idx="35">
                  <c:v>Switzerland</c:v>
                </c:pt>
                <c:pt idx="36">
                  <c:v>United Kingdom</c:v>
                </c:pt>
              </c:strCache>
            </c:strRef>
          </c:cat>
          <c:val>
            <c:numRef>
              <c:f>'age&amp;gender'!$H$17:$AR$17</c:f>
              <c:numCache>
                <c:formatCode>General</c:formatCode>
                <c:ptCount val="37"/>
                <c:pt idx="7">
                  <c:v>2.0</c:v>
                </c:pt>
                <c:pt idx="8">
                  <c:v>1.0</c:v>
                </c:pt>
                <c:pt idx="11">
                  <c:v>1.0</c:v>
                </c:pt>
                <c:pt idx="12">
                  <c:v>10.0</c:v>
                </c:pt>
                <c:pt idx="13">
                  <c:v>4.0</c:v>
                </c:pt>
                <c:pt idx="17">
                  <c:v>12.0</c:v>
                </c:pt>
                <c:pt idx="24">
                  <c:v>1.0</c:v>
                </c:pt>
                <c:pt idx="29">
                  <c:v>2.0</c:v>
                </c:pt>
                <c:pt idx="33">
                  <c:v>1.0</c:v>
                </c:pt>
                <c:pt idx="34">
                  <c:v>1.0</c:v>
                </c:pt>
                <c:pt idx="35">
                  <c:v>3.0</c:v>
                </c:pt>
                <c:pt idx="36">
                  <c:v>12.0</c:v>
                </c:pt>
              </c:numCache>
            </c:numRef>
          </c:val>
        </c:ser>
        <c:gapWidth val="75"/>
        <c:shape val="box"/>
        <c:axId val="511048264"/>
        <c:axId val="511066520"/>
        <c:axId val="0"/>
      </c:bar3DChart>
      <c:catAx>
        <c:axId val="511048264"/>
        <c:scaling>
          <c:orientation val="minMax"/>
        </c:scaling>
        <c:axPos val="b"/>
        <c:majorTickMark val="none"/>
        <c:tickLblPos val="nextTo"/>
        <c:txPr>
          <a:bodyPr/>
          <a:lstStyle/>
          <a:p>
            <a:pPr>
              <a:defRPr lang="en-GB">
                <a:solidFill>
                  <a:schemeClr val="tx1"/>
                </a:solidFill>
              </a:defRPr>
            </a:pPr>
            <a:endParaRPr lang="en-US"/>
          </a:p>
        </c:txPr>
        <c:crossAx val="511066520"/>
        <c:crosses val="autoZero"/>
        <c:auto val="1"/>
        <c:lblAlgn val="ctr"/>
        <c:lblOffset val="100"/>
      </c:catAx>
      <c:valAx>
        <c:axId val="511066520"/>
        <c:scaling>
          <c:orientation val="minMax"/>
        </c:scaling>
        <c:axPos val="l"/>
        <c:majorGridlines/>
        <c:numFmt formatCode="General" sourceLinked="1"/>
        <c:majorTickMark val="none"/>
        <c:tickLblPos val="nextTo"/>
        <c:spPr>
          <a:ln w="9525">
            <a:noFill/>
          </a:ln>
        </c:spPr>
        <c:txPr>
          <a:bodyPr/>
          <a:lstStyle/>
          <a:p>
            <a:pPr>
              <a:defRPr lang="en-GB">
                <a:solidFill>
                  <a:schemeClr val="tx1"/>
                </a:solidFill>
              </a:defRPr>
            </a:pPr>
            <a:endParaRPr lang="en-US"/>
          </a:p>
        </c:txPr>
        <c:crossAx val="511048264"/>
        <c:crosses val="autoZero"/>
        <c:crossBetween val="between"/>
      </c:valAx>
    </c:plotArea>
    <c:legend>
      <c:legendPos val="t"/>
      <c:layout/>
      <c:txPr>
        <a:bodyPr/>
        <a:lstStyle/>
        <a:p>
          <a:pPr>
            <a:defRPr lang="en-GB" sz="1400" baseline="0">
              <a:solidFill>
                <a:srgbClr val="000000"/>
              </a:solidFill>
            </a:defRPr>
          </a:pPr>
          <a:endParaRPr lang="en-US"/>
        </a:p>
      </c:txPr>
    </c:legend>
    <c:plotVisOnly val="1"/>
  </c:chart>
  <c:spPr>
    <a:solidFill>
      <a:schemeClr val="bg2"/>
    </a:solidFill>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pict"/></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C9D525-C76B-4B9F-9C7B-477BA74E04EF}" type="datetimeFigureOut">
              <a:rPr lang="en-US" smtClean="0"/>
              <a:pPr/>
              <a:t>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CF4E7-253D-44F2-BD08-BF9C359911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0E6620DB-2703-4163-B577-C1B4FECDFB72}" type="slidenum">
              <a:rPr lang="en-US"/>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a:spcBef>
                <a:spcPct val="0"/>
              </a:spcBef>
            </a:pPr>
            <a:r>
              <a:rPr lang="en-US" sz="2400"/>
              <a:t>Identity</a:t>
            </a:r>
          </a:p>
          <a:p>
            <a:pPr>
              <a:spcBef>
                <a:spcPct val="0"/>
              </a:spcBef>
            </a:pPr>
            <a:r>
              <a:rPr lang="en-US" sz="2400"/>
              <a:t>Who am I? Child of God?</a:t>
            </a:r>
          </a:p>
          <a:p>
            <a:pPr>
              <a:spcBef>
                <a:spcPct val="0"/>
              </a:spcBef>
            </a:pPr>
            <a:r>
              <a:rPr lang="en-US" sz="2400"/>
              <a:t>Child of Satan?</a:t>
            </a:r>
          </a:p>
          <a:p>
            <a:pPr>
              <a:spcBef>
                <a:spcPct val="0"/>
              </a:spcBef>
            </a:pPr>
            <a:r>
              <a:rPr lang="en-US" sz="2400"/>
              <a:t>Jew? Christian, Muslim</a:t>
            </a:r>
          </a:p>
          <a:p>
            <a:pPr>
              <a:spcBef>
                <a:spcPct val="0"/>
              </a:spcBef>
            </a:pPr>
            <a:r>
              <a:rPr lang="en-US" sz="2400"/>
              <a:t>Citizen? Etc.</a:t>
            </a:r>
          </a:p>
          <a:p>
            <a:pPr>
              <a:spcBef>
                <a:spcPct val="0"/>
              </a:spcBef>
            </a:pPr>
            <a:r>
              <a:rPr lang="en-US" sz="2400"/>
              <a:t>How to tell?</a:t>
            </a:r>
          </a:p>
          <a:p>
            <a:pPr>
              <a:spcBef>
                <a:spcPct val="0"/>
              </a:spcBef>
            </a:pPr>
            <a:r>
              <a:rPr lang="en-US" sz="2400"/>
              <a:t>Feel value? Self esteem?</a:t>
            </a:r>
          </a:p>
          <a:p>
            <a:pPr>
              <a:spcBef>
                <a:spcPct val="0"/>
              </a:spcBef>
            </a:pPr>
            <a:r>
              <a:rPr lang="en-US" sz="2400"/>
              <a:t>Self-respect</a:t>
            </a:r>
          </a:p>
          <a:p>
            <a:pPr>
              <a:spcBef>
                <a:spcPct val="0"/>
              </a:spcBef>
            </a:pPr>
            <a:r>
              <a:rPr lang="en-US" sz="2400"/>
              <a:t>Love life?</a:t>
            </a:r>
          </a:p>
          <a:p>
            <a:pPr eaLnBrk="1" hangingPunct="1"/>
            <a:endParaRPr lang="en-US"/>
          </a:p>
          <a:p>
            <a:pPr eaLnBrk="1" hangingPunct="1"/>
            <a:r>
              <a:rPr lang="en-US"/>
              <a:t>descent in a line from a common progenitor</a:t>
            </a:r>
          </a:p>
          <a:p>
            <a:pPr eaLnBrk="1" hangingPunct="1"/>
            <a:endParaRPr lang="en-US"/>
          </a:p>
          <a:p>
            <a:pPr eaLnBrk="1" hangingPunct="1"/>
            <a:r>
              <a:rPr lang="en-US"/>
              <a:t>External lineage - genetic  lineage, physical similarities</a:t>
            </a:r>
          </a:p>
          <a:p>
            <a:pPr eaLnBrk="1" hangingPunct="1"/>
            <a:r>
              <a:rPr lang="en-US"/>
              <a:t>Internal lineage - tradition, spirituality, way of life, culture, love, ow treat others. Lineage of respect or abuse; generosity or criminality; public mindedness or selfcentredness</a:t>
            </a:r>
          </a:p>
          <a:p>
            <a:pPr eaLnBrk="1" hangingPunct="1"/>
            <a:r>
              <a:rPr lang="en-US"/>
              <a:t>How related? Genes for criminality, homosexuality, ‘God-gene’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26CEA48-0FD1-4EEF-89B2-53C5164C0BF6}" type="slidenum">
              <a:rPr lang="en-US"/>
              <a:pPr/>
              <a:t>6</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a:t>External lineage - genetic  lineage physical similarities</a:t>
            </a:r>
          </a:p>
          <a:p>
            <a:pPr eaLnBrk="1" hangingPunct="1"/>
            <a:r>
              <a:rPr lang="en-US"/>
              <a:t>Internal lineage - tradition, spirituality, way of life, culture, love</a:t>
            </a:r>
          </a:p>
          <a:p>
            <a:pPr eaLnBrk="1" hangingPunct="1"/>
            <a:r>
              <a:rPr lang="en-US"/>
              <a:t>Content of traditon is love</a:t>
            </a:r>
          </a:p>
          <a:p>
            <a:pPr eaLnBrk="1" hangingPunct="1"/>
            <a:r>
              <a:rPr lang="en-US"/>
              <a:t>Tradition of loving children, parents, siblings, spouses, relatives - confucian</a:t>
            </a:r>
          </a:p>
          <a:p>
            <a:pPr eaLnBrk="1" hangingPunct="1"/>
            <a:r>
              <a:rPr lang="en-US"/>
              <a:t>Tradition of loving strangers, poor, oppressed, enemies Good Samaritan</a:t>
            </a:r>
          </a:p>
          <a:p>
            <a:pPr eaLnBrk="1" hangingPunct="1"/>
            <a:r>
              <a:rPr lang="en-US"/>
              <a:t>Abraham - hospitality to guests. Still find in Arab/Middle East</a:t>
            </a:r>
          </a:p>
          <a:p>
            <a:pPr eaLnBrk="1" hangingPunct="1"/>
            <a:endParaRPr lang="en-US"/>
          </a:p>
          <a:p>
            <a:pPr eaLnBrk="1" hangingPunct="1"/>
            <a:r>
              <a:rPr lang="en-US"/>
              <a:t>God’s will and world p. 332</a:t>
            </a:r>
          </a:p>
          <a:p>
            <a:pPr eaLnBrk="1" hangingPunct="1"/>
            <a:r>
              <a:rPr lang="en-US"/>
              <a:t>“Could there be anything higehr or more precious than to be a son or daughter of God?”</a:t>
            </a:r>
          </a:p>
          <a:p>
            <a:pPr eaLnBrk="1" hangingPunct="1"/>
            <a:endParaRPr lang="en-US"/>
          </a:p>
          <a:p>
            <a:pPr eaLnBrk="1" hangingPunct="1"/>
            <a:r>
              <a:rPr lang="en-US"/>
              <a:t>Diifference masculinity and femininity</a:t>
            </a:r>
          </a:p>
          <a:p>
            <a:pPr eaLnBrk="1" hangingPunct="1"/>
            <a:r>
              <a:rPr lang="en-US"/>
              <a:t>	biological - HS/SS</a:t>
            </a:r>
          </a:p>
          <a:p>
            <a:pPr eaLnBrk="1" hangingPunct="1"/>
            <a:r>
              <a:rPr lang="en-US"/>
              <a:t>	eyes</a:t>
            </a:r>
          </a:p>
          <a:p>
            <a:pPr eaLnBrk="1" hangingPunct="1"/>
            <a:endParaRPr lang="en-US"/>
          </a:p>
          <a:p>
            <a:pPr eaLnBrk="1" hangingPunct="1"/>
            <a:r>
              <a:rPr lang="en-US"/>
              <a:t>Love is the power to unite. Unity is measurment of our love and the source of our joy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0D16DEB-C29A-453C-8DDD-FD19F629023E}" type="slidenum">
              <a:rPr lang="en-US"/>
              <a:pPr/>
              <a:t>7</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a:t>Purpose of religious life to redduce evil inclinaiton</a:t>
            </a:r>
          </a:p>
          <a:p>
            <a:pPr eaLnBrk="1" hangingPunct="1"/>
            <a:r>
              <a:rPr lang="en-US"/>
              <a:t>5 pillars of faith</a:t>
            </a:r>
          </a:p>
          <a:p>
            <a:pPr eaLnBrk="1" hangingPunct="1"/>
            <a:endParaRPr lang="en-US"/>
          </a:p>
          <a:p>
            <a:pPr>
              <a:spcBef>
                <a:spcPct val="0"/>
              </a:spcBef>
            </a:pPr>
            <a:r>
              <a:rPr lang="en-US" sz="2400"/>
              <a:t>Violence, sexual immorality</a:t>
            </a:r>
          </a:p>
          <a:p>
            <a:pPr>
              <a:spcBef>
                <a:spcPct val="0"/>
              </a:spcBef>
            </a:pPr>
            <a:r>
              <a:rPr lang="en-US" sz="2400"/>
              <a:t>Theft, selfishness, </a:t>
            </a:r>
          </a:p>
          <a:p>
            <a:pPr>
              <a:spcBef>
                <a:spcPct val="0"/>
              </a:spcBef>
            </a:pPr>
            <a:r>
              <a:rPr lang="en-US" sz="2400"/>
              <a:t>self-centredness</a:t>
            </a:r>
          </a:p>
          <a:p>
            <a:pPr>
              <a:spcBef>
                <a:spcPct val="0"/>
              </a:spcBef>
            </a:pPr>
            <a:endParaRPr lang="en-US" sz="2400"/>
          </a:p>
          <a:p>
            <a:pPr>
              <a:spcBef>
                <a:spcPct val="0"/>
              </a:spcBef>
            </a:pPr>
            <a:r>
              <a:rPr lang="en-US" sz="2400"/>
              <a:t>Identity - Manchester United supporter - go to war with other fan clubs</a:t>
            </a:r>
          </a:p>
          <a:p>
            <a:pPr>
              <a:spcBef>
                <a:spcPct val="0"/>
              </a:spcBef>
            </a:pPr>
            <a:r>
              <a:rPr lang="en-US" sz="2400"/>
              <a:t>		Nationality - think good or bad depending on nationality</a:t>
            </a:r>
          </a:p>
          <a:p>
            <a:pPr>
              <a:spcBef>
                <a:spcPct val="0"/>
              </a:spcBef>
            </a:pPr>
            <a:r>
              <a:rPr lang="en-US" sz="2400"/>
              <a:t>Sometimes feel good about self. Other times feel have no value</a:t>
            </a:r>
          </a:p>
          <a:p>
            <a:pPr>
              <a:spcBef>
                <a:spcPct val="0"/>
              </a:spcBef>
            </a:pPr>
            <a:r>
              <a:rPr lang="en-US" sz="2400"/>
              <a:t>Football fans think life and death determined by match result.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countries too small</a:t>
            </a:r>
            <a:endParaRPr lang="en-US" dirty="0"/>
          </a:p>
        </p:txBody>
      </p:sp>
      <p:sp>
        <p:nvSpPr>
          <p:cNvPr id="4" name="Slide Number Placeholder 3"/>
          <p:cNvSpPr>
            <a:spLocks noGrp="1"/>
          </p:cNvSpPr>
          <p:nvPr>
            <p:ph type="sldNum" sz="quarter" idx="10"/>
          </p:nvPr>
        </p:nvSpPr>
        <p:spPr/>
        <p:txBody>
          <a:bodyPr/>
          <a:lstStyle/>
          <a:p>
            <a:fld id="{627CF4E7-253D-44F2-BD08-BF9C35991153}"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International experience good</a:t>
            </a:r>
            <a:endParaRPr lang="en-US" dirty="0"/>
          </a:p>
        </p:txBody>
      </p:sp>
      <p:sp>
        <p:nvSpPr>
          <p:cNvPr id="4" name="Slide Number Placeholder 3"/>
          <p:cNvSpPr>
            <a:spLocks noGrp="1"/>
          </p:cNvSpPr>
          <p:nvPr>
            <p:ph type="sldNum" sz="quarter" idx="10"/>
          </p:nvPr>
        </p:nvSpPr>
        <p:spPr/>
        <p:txBody>
          <a:bodyPr/>
          <a:lstStyle/>
          <a:p>
            <a:fld id="{627CF4E7-253D-44F2-BD08-BF9C35991153}"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ACF109C-2F4B-411B-98C8-A0ABACD4BF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F923DC8F-4937-4FFD-B9C9-3B4550171AAE}" type="datetimeFigureOut">
              <a:rPr lang="en-US" smtClean="0"/>
              <a:pPr/>
              <a:t>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3DC8F-4937-4FFD-B9C9-3B4550171AAE}" type="datetimeFigureOut">
              <a:rPr lang="en-US" smtClean="0"/>
              <a:pPr/>
              <a:t>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GB"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GB"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GB"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GB"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GB"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GB"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GB"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GB"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GB"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2pPr>
              <a:spcBef>
                <a:spcPts val="500"/>
              </a:spcBef>
              <a:defRPr/>
            </a:lvl2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4" name="Date Placeholder 3"/>
          <p:cNvSpPr>
            <a:spLocks noGrp="1"/>
          </p:cNvSpPr>
          <p:nvPr>
            <p:ph type="dt" sz="half" idx="10"/>
          </p:nvPr>
        </p:nvSpPr>
        <p:spPr/>
        <p:txBody>
          <a:body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GB"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Date Placeholder 3"/>
          <p:cNvSpPr>
            <a:spLocks noGrp="1"/>
          </p:cNvSpPr>
          <p:nvPr>
            <p:ph type="dt" sz="half" idx="10"/>
          </p:nvPr>
        </p:nvSpPr>
        <p:spPr/>
        <p:txBody>
          <a:body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GB"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ACF109C-2F4B-411B-98C8-A0ABACD4BF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GB" smtClean="0"/>
              <a:t>Click to edit Master text styles</a:t>
            </a:r>
          </a:p>
        </p:txBody>
      </p:sp>
      <p:sp>
        <p:nvSpPr>
          <p:cNvPr id="4" name="Date Placeholder 3"/>
          <p:cNvSpPr>
            <a:spLocks noGrp="1"/>
          </p:cNvSpPr>
          <p:nvPr>
            <p:ph type="dt" sz="half" idx="10"/>
          </p:nvPr>
        </p:nvSpPr>
        <p:spPr/>
        <p:txBody>
          <a:body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F109C-2F4B-411B-98C8-A0ABACD4BF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GB"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GB"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923DC8F-4937-4FFD-B9C9-3B4550171AAE}" type="datetimeFigureOut">
              <a:rPr lang="en-US" smtClean="0"/>
              <a:pPr/>
              <a:t>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F109C-2F4B-411B-98C8-A0ABACD4BF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GB"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GB"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7" name="Date Placeholder 6"/>
          <p:cNvSpPr>
            <a:spLocks noGrp="1"/>
          </p:cNvSpPr>
          <p:nvPr>
            <p:ph type="dt" sz="half" idx="10"/>
          </p:nvPr>
        </p:nvSpPr>
        <p:spPr/>
        <p:txBody>
          <a:bodyPr/>
          <a:lstStyle/>
          <a:p>
            <a:fld id="{F923DC8F-4937-4FFD-B9C9-3B4550171AAE}" type="datetimeFigureOut">
              <a:rPr lang="en-US" smtClean="0"/>
              <a:pPr/>
              <a:t>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F109C-2F4B-411B-98C8-A0ABACD4BF68}"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F923DC8F-4937-4FFD-B9C9-3B4550171AAE}" type="datetimeFigureOut">
              <a:rPr lang="en-US" smtClean="0"/>
              <a:pPr/>
              <a:t>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F109C-2F4B-411B-98C8-A0ABACD4BF68}"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GB"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F923DC8F-4937-4FFD-B9C9-3B4550171AAE}" type="datetimeFigureOut">
              <a:rPr lang="en-US" smtClean="0"/>
              <a:pPr/>
              <a:t>5/20/13</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ACF109C-2F4B-411B-98C8-A0ABACD4BF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1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Boris:Users:william:Documents:UC%20stuff:2G%20issues:3%20letters%20NL.docx!OLE_LINK1" TargetMode="External"/><Relationship Id="rId1" Type="http://schemas.openxmlformats.org/officeDocument/2006/relationships/vmlDrawing" Target="../drawings/vmlDrawing1.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Second generation education</a:t>
            </a:r>
            <a:endParaRPr lang="en-US" dirty="0"/>
          </a:p>
        </p:txBody>
      </p:sp>
      <p:sp>
        <p:nvSpPr>
          <p:cNvPr id="3" name="Subtitle 2"/>
          <p:cNvSpPr>
            <a:spLocks noGrp="1"/>
          </p:cNvSpPr>
          <p:nvPr>
            <p:ph type="subTitle" idx="1"/>
          </p:nvPr>
        </p:nvSpPr>
        <p:spPr/>
        <p:txBody>
          <a:bodyPr/>
          <a:lstStyle/>
          <a:p>
            <a:r>
              <a:rPr lang="en-US" dirty="0" smtClean="0"/>
              <a:t>Moscow, Easter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a:xfrm>
            <a:off x="914400" y="1486955"/>
            <a:ext cx="7313613" cy="4056062"/>
          </a:xfrm>
        </p:spPr>
        <p:txBody>
          <a:bodyPr/>
          <a:lstStyle/>
          <a:p>
            <a:pPr>
              <a:buNone/>
            </a:pPr>
            <a:r>
              <a:rPr lang="en-US" sz="2400" dirty="0" smtClean="0">
                <a:solidFill>
                  <a:schemeClr val="accent2"/>
                </a:solidFill>
              </a:rPr>
              <a:t>	You should have the following experience and realization. First, you should substantially feel, "I'm born again and have received new life, and I'm God's son or daughter who leads a new life through the love of True Parents." Second, "I'm a qualified citizen of God's land." Third, when you look at the nation and world, you should feel God's mercy and think, "God handed down this world to me, so </a:t>
            </a:r>
            <a:r>
              <a:rPr lang="en-US" sz="2400" dirty="0" err="1" smtClean="0">
                <a:solidFill>
                  <a:schemeClr val="accent2"/>
                </a:solidFill>
              </a:rPr>
              <a:t>l</a:t>
            </a:r>
            <a:r>
              <a:rPr lang="en-US" sz="2400" dirty="0" smtClean="0">
                <a:solidFill>
                  <a:schemeClr val="accent2"/>
                </a:solidFill>
              </a:rPr>
              <a:t> as God's child have a right to possess this world." </a:t>
            </a:r>
          </a:p>
          <a:p>
            <a:pPr>
              <a:buNone/>
            </a:pPr>
            <a:r>
              <a:rPr lang="en-US" dirty="0" smtClean="0">
                <a:solidFill>
                  <a:schemeClr val="accent2"/>
                </a:solidFill>
              </a:rPr>
              <a:t>						True Father</a:t>
            </a:r>
            <a:endParaRPr lang="en-US" sz="2400" dirty="0">
              <a:solidFill>
                <a:schemeClr val="accent2"/>
              </a:solidFill>
            </a:endParaRPr>
          </a:p>
        </p:txBody>
      </p:sp>
      <p:sp>
        <p:nvSpPr>
          <p:cNvPr id="5" name="TextBox 4"/>
          <p:cNvSpPr txBox="1"/>
          <p:nvPr/>
        </p:nvSpPr>
        <p:spPr>
          <a:xfrm>
            <a:off x="569333" y="6204683"/>
            <a:ext cx="7956065" cy="400110"/>
          </a:xfrm>
          <a:prstGeom prst="rect">
            <a:avLst/>
          </a:prstGeom>
          <a:noFill/>
        </p:spPr>
        <p:txBody>
          <a:bodyPr wrap="square" rtlCol="0">
            <a:spAutoFit/>
          </a:bodyPr>
          <a:lstStyle/>
          <a:p>
            <a:r>
              <a:rPr lang="en-US" sz="2000" dirty="0" smtClean="0"/>
              <a:t>Change of lineage is change of identity from “child of Satan” to child of God</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39951"/>
            <a:ext cx="7313613" cy="868362"/>
          </a:xfrm>
        </p:spPr>
        <p:txBody>
          <a:bodyPr/>
          <a:lstStyle/>
          <a:p>
            <a:r>
              <a:rPr lang="en-US" dirty="0" smtClean="0"/>
              <a:t>What is most important?</a:t>
            </a:r>
            <a:endParaRPr lang="en-US" dirty="0"/>
          </a:p>
        </p:txBody>
      </p:sp>
      <p:sp>
        <p:nvSpPr>
          <p:cNvPr id="3" name="Content Placeholder 2"/>
          <p:cNvSpPr>
            <a:spLocks noGrp="1"/>
          </p:cNvSpPr>
          <p:nvPr>
            <p:ph idx="1"/>
          </p:nvPr>
        </p:nvSpPr>
        <p:spPr>
          <a:xfrm>
            <a:off x="218974" y="1440460"/>
            <a:ext cx="8344455" cy="4056062"/>
          </a:xfrm>
        </p:spPr>
        <p:txBody>
          <a:bodyPr>
            <a:noAutofit/>
          </a:bodyPr>
          <a:lstStyle/>
          <a:p>
            <a:r>
              <a:rPr lang="en-GB" sz="2800" i="1" dirty="0" smtClean="0"/>
              <a:t> “Listen, O Israel: The Lord our God is one Lord; and you shall love the Lord your God with all your heart, and with all your soul, and with all your might. And these words which I command you this day shall be upon your heart; and you shall teach them diligently to your children, and you shall talk of them when you sit in your house, and when you walk by the way, and when you lie down, and when you rise.”</a:t>
            </a:r>
            <a:r>
              <a:rPr lang="en-GB" sz="2800" dirty="0" smtClean="0"/>
              <a:t> 	</a:t>
            </a:r>
            <a:br>
              <a:rPr lang="en-GB" sz="2800" dirty="0" smtClean="0"/>
            </a:br>
            <a:r>
              <a:rPr lang="en-GB" sz="2800" dirty="0" smtClean="0"/>
              <a:t>			</a:t>
            </a:r>
            <a:r>
              <a:rPr lang="en-GB" sz="2800" dirty="0" smtClean="0"/>
              <a:t>	Deuteronomy </a:t>
            </a:r>
            <a:r>
              <a:rPr lang="en-GB" sz="2800" dirty="0" smtClean="0"/>
              <a:t>6:4-9</a:t>
            </a:r>
          </a:p>
          <a:p>
            <a:endParaRPr lang="en-US" sz="2800" dirty="0"/>
          </a:p>
        </p:txBody>
      </p:sp>
      <p:sp>
        <p:nvSpPr>
          <p:cNvPr id="4" name="TextBox 3"/>
          <p:cNvSpPr txBox="1"/>
          <p:nvPr/>
        </p:nvSpPr>
        <p:spPr>
          <a:xfrm>
            <a:off x="1751794" y="5883505"/>
            <a:ext cx="5795519" cy="523220"/>
          </a:xfrm>
          <a:prstGeom prst="rect">
            <a:avLst/>
          </a:prstGeom>
          <a:noFill/>
        </p:spPr>
        <p:txBody>
          <a:bodyPr wrap="square" rtlCol="0">
            <a:spAutoFit/>
          </a:bodyPr>
          <a:lstStyle/>
          <a:p>
            <a:pPr algn="ctr"/>
            <a:r>
              <a:rPr lang="en-US" sz="2800" dirty="0" smtClean="0"/>
              <a:t>Love God and teach your children</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goals of 2G education</a:t>
            </a:r>
            <a:endParaRPr lang="en-US" dirty="0"/>
          </a:p>
        </p:txBody>
      </p:sp>
      <p:sp>
        <p:nvSpPr>
          <p:cNvPr id="3" name="Content Placeholder 2"/>
          <p:cNvSpPr>
            <a:spLocks noGrp="1"/>
          </p:cNvSpPr>
          <p:nvPr>
            <p:ph idx="1"/>
          </p:nvPr>
        </p:nvSpPr>
        <p:spPr/>
        <p:txBody>
          <a:bodyPr>
            <a:noAutofit/>
          </a:bodyPr>
          <a:lstStyle/>
          <a:p>
            <a:r>
              <a:rPr lang="en-US" sz="2800" dirty="0" smtClean="0"/>
              <a:t>Establish their true identity as children of God</a:t>
            </a:r>
          </a:p>
          <a:p>
            <a:pPr lvl="1"/>
            <a:r>
              <a:rPr lang="en-US" sz="2400" dirty="0" smtClean="0"/>
              <a:t>Develop original mind and conscience</a:t>
            </a:r>
          </a:p>
          <a:p>
            <a:pPr lvl="1"/>
            <a:r>
              <a:rPr lang="en-US" sz="2400" dirty="0" smtClean="0"/>
              <a:t>Live in the Principle and see the world through the eyes of the Principle</a:t>
            </a:r>
          </a:p>
          <a:p>
            <a:pPr lvl="1"/>
            <a:r>
              <a:rPr lang="en-US" sz="2400" dirty="0" smtClean="0"/>
              <a:t>Find their place in God’s providence </a:t>
            </a:r>
          </a:p>
          <a:p>
            <a:r>
              <a:rPr lang="en-US" sz="2800" dirty="0" smtClean="0"/>
              <a:t>Establish a strong 2G community</a:t>
            </a:r>
          </a:p>
          <a:p>
            <a:pPr lvl="1"/>
            <a:r>
              <a:rPr lang="en-US" sz="2400" dirty="0" smtClean="0"/>
              <a:t>Inclusive </a:t>
            </a:r>
          </a:p>
          <a:p>
            <a:pPr lvl="1"/>
            <a:r>
              <a:rPr lang="en-US" sz="2400" dirty="0" smtClean="0"/>
              <a:t>Exciting, interesting, enjoyable, active</a:t>
            </a:r>
          </a:p>
          <a:p>
            <a:pPr lvl="1"/>
            <a:r>
              <a:rPr lang="en-US" sz="2400" dirty="0" smtClean="0"/>
              <a:t>Best friends</a:t>
            </a:r>
          </a:p>
          <a:p>
            <a:pPr lvl="1"/>
            <a:r>
              <a:rPr lang="en-US" sz="2400" dirty="0" smtClean="0"/>
              <a:t>Want to marry another 2G</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that?</a:t>
            </a:r>
            <a:endParaRPr lang="en-US" dirty="0"/>
          </a:p>
        </p:txBody>
      </p:sp>
      <p:sp>
        <p:nvSpPr>
          <p:cNvPr id="3" name="Content Placeholder 2"/>
          <p:cNvSpPr>
            <a:spLocks noGrp="1"/>
          </p:cNvSpPr>
          <p:nvPr>
            <p:ph idx="1"/>
          </p:nvPr>
        </p:nvSpPr>
        <p:spPr/>
        <p:txBody>
          <a:bodyPr/>
          <a:lstStyle/>
          <a:p>
            <a:r>
              <a:rPr lang="en-US" dirty="0" smtClean="0"/>
              <a:t>Starts in the family</a:t>
            </a:r>
          </a:p>
          <a:p>
            <a:pPr lvl="1"/>
            <a:r>
              <a:rPr lang="en-US" dirty="0" smtClean="0"/>
              <a:t>Husband-wife loving relationship in daily life</a:t>
            </a:r>
          </a:p>
          <a:p>
            <a:pPr lvl="1"/>
            <a:r>
              <a:rPr lang="en-US" dirty="0" smtClean="0"/>
              <a:t>Act of conception and growth in womb</a:t>
            </a:r>
          </a:p>
          <a:p>
            <a:pPr lvl="1"/>
            <a:r>
              <a:rPr lang="en-US" dirty="0" smtClean="0"/>
              <a:t>8 days ceremony</a:t>
            </a:r>
          </a:p>
          <a:p>
            <a:pPr lvl="1"/>
            <a:r>
              <a:rPr lang="en-US" dirty="0" smtClean="0"/>
              <a:t>Daily life</a:t>
            </a:r>
          </a:p>
          <a:p>
            <a:pPr lvl="1"/>
            <a:r>
              <a:rPr lang="en-US" dirty="0" smtClean="0"/>
              <a:t>Prayer, reading, playing</a:t>
            </a:r>
          </a:p>
          <a:p>
            <a:pPr lvl="1"/>
            <a:r>
              <a:rPr lang="en-US" dirty="0" smtClean="0"/>
              <a:t>Relatives</a:t>
            </a:r>
          </a:p>
          <a:p>
            <a:r>
              <a:rPr lang="en-US" dirty="0" smtClean="0"/>
              <a:t>Family is not enough</a:t>
            </a:r>
          </a:p>
          <a:p>
            <a:r>
              <a:rPr lang="en-US" dirty="0" smtClean="0"/>
              <a:t>“It takes a village to raise a child.” African proverb</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that?</a:t>
            </a:r>
            <a:endParaRPr lang="en-US" dirty="0"/>
          </a:p>
        </p:txBody>
      </p:sp>
      <p:sp>
        <p:nvSpPr>
          <p:cNvPr id="3" name="Content Placeholder 2"/>
          <p:cNvSpPr>
            <a:spLocks noGrp="1"/>
          </p:cNvSpPr>
          <p:nvPr>
            <p:ph idx="1"/>
          </p:nvPr>
        </p:nvSpPr>
        <p:spPr/>
        <p:txBody>
          <a:bodyPr/>
          <a:lstStyle/>
          <a:p>
            <a:r>
              <a:rPr lang="en-US" dirty="0" smtClean="0"/>
              <a:t>Starts in the family</a:t>
            </a:r>
          </a:p>
          <a:p>
            <a:r>
              <a:rPr lang="en-US" dirty="0" smtClean="0"/>
              <a:t>Supported by the community</a:t>
            </a:r>
          </a:p>
          <a:p>
            <a:pPr lvl="1"/>
            <a:r>
              <a:rPr lang="en-US" dirty="0" err="1" smtClean="0"/>
              <a:t>Creche</a:t>
            </a:r>
            <a:r>
              <a:rPr lang="en-US" dirty="0" smtClean="0"/>
              <a:t> </a:t>
            </a:r>
          </a:p>
          <a:p>
            <a:pPr lvl="1"/>
            <a:r>
              <a:rPr lang="en-US" dirty="0" smtClean="0"/>
              <a:t>Sunday school</a:t>
            </a:r>
          </a:p>
          <a:p>
            <a:pPr lvl="1"/>
            <a:r>
              <a:rPr lang="en-US" dirty="0" smtClean="0"/>
              <a:t>Activities</a:t>
            </a:r>
          </a:p>
          <a:p>
            <a:pPr lvl="1"/>
            <a:r>
              <a:rPr lang="en-US" dirty="0" smtClean="0"/>
              <a:t>Birthday parties</a:t>
            </a:r>
          </a:p>
          <a:p>
            <a:pPr lvl="1"/>
            <a:r>
              <a:rPr lang="en-US" dirty="0" smtClean="0"/>
              <a:t>Summer camps</a:t>
            </a:r>
          </a:p>
          <a:p>
            <a:r>
              <a:rPr lang="en-US" dirty="0" smtClean="0"/>
              <a:t>Community is not enough</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that?</a:t>
            </a:r>
            <a:endParaRPr lang="en-US" dirty="0"/>
          </a:p>
        </p:txBody>
      </p:sp>
      <p:sp>
        <p:nvSpPr>
          <p:cNvPr id="3" name="Content Placeholder 2"/>
          <p:cNvSpPr>
            <a:spLocks noGrp="1"/>
          </p:cNvSpPr>
          <p:nvPr>
            <p:ph idx="1"/>
          </p:nvPr>
        </p:nvSpPr>
        <p:spPr/>
        <p:txBody>
          <a:bodyPr/>
          <a:lstStyle/>
          <a:p>
            <a:r>
              <a:rPr lang="en-US" dirty="0" smtClean="0"/>
              <a:t>Starts in the family</a:t>
            </a:r>
          </a:p>
          <a:p>
            <a:r>
              <a:rPr lang="en-US" dirty="0" smtClean="0"/>
              <a:t>Supported by the community</a:t>
            </a:r>
          </a:p>
          <a:p>
            <a:r>
              <a:rPr lang="en-US" dirty="0" smtClean="0"/>
              <a:t>Supported by the country</a:t>
            </a:r>
          </a:p>
          <a:p>
            <a:pPr lvl="1"/>
            <a:r>
              <a:rPr lang="en-US" dirty="0" smtClean="0"/>
              <a:t>Workshops</a:t>
            </a:r>
          </a:p>
          <a:p>
            <a:pPr lvl="1"/>
            <a:r>
              <a:rPr lang="en-US" dirty="0" smtClean="0"/>
              <a:t>Educational curriculum</a:t>
            </a:r>
          </a:p>
          <a:p>
            <a:pPr lvl="1"/>
            <a:r>
              <a:rPr lang="en-US" dirty="0" smtClean="0"/>
              <a:t>Blessing education</a:t>
            </a:r>
          </a:p>
          <a:p>
            <a:pPr lvl="1"/>
            <a:r>
              <a:rPr lang="en-US" dirty="0" smtClean="0"/>
              <a:t>Advanced programs</a:t>
            </a:r>
          </a:p>
          <a:p>
            <a:r>
              <a:rPr lang="en-US" dirty="0" smtClean="0"/>
              <a:t>Nation is not enough  </a:t>
            </a: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that?</a:t>
            </a:r>
            <a:endParaRPr lang="en-US" dirty="0"/>
          </a:p>
        </p:txBody>
      </p:sp>
      <p:sp>
        <p:nvSpPr>
          <p:cNvPr id="3" name="Content Placeholder 2"/>
          <p:cNvSpPr>
            <a:spLocks noGrp="1"/>
          </p:cNvSpPr>
          <p:nvPr>
            <p:ph idx="1"/>
          </p:nvPr>
        </p:nvSpPr>
        <p:spPr>
          <a:xfrm>
            <a:off x="914400" y="1735138"/>
            <a:ext cx="7313613" cy="4615538"/>
          </a:xfrm>
        </p:spPr>
        <p:txBody>
          <a:bodyPr>
            <a:normAutofit/>
          </a:bodyPr>
          <a:lstStyle/>
          <a:p>
            <a:r>
              <a:rPr lang="en-US" dirty="0" smtClean="0"/>
              <a:t>Starts in the family</a:t>
            </a:r>
          </a:p>
          <a:p>
            <a:r>
              <a:rPr lang="en-US" dirty="0" smtClean="0"/>
              <a:t>Supported by the community</a:t>
            </a:r>
          </a:p>
          <a:p>
            <a:r>
              <a:rPr lang="en-US" dirty="0" smtClean="0"/>
              <a:t>Supported by the country</a:t>
            </a:r>
          </a:p>
          <a:p>
            <a:r>
              <a:rPr lang="en-US" dirty="0" smtClean="0"/>
              <a:t>Supported on international level</a:t>
            </a:r>
          </a:p>
          <a:p>
            <a:pPr lvl="1"/>
            <a:r>
              <a:rPr lang="en-US" dirty="0" smtClean="0"/>
              <a:t>STF, DONE, YSI</a:t>
            </a:r>
          </a:p>
          <a:p>
            <a:pPr lvl="1"/>
            <a:r>
              <a:rPr lang="en-US" dirty="0" smtClean="0"/>
              <a:t>Advanced workshops and programs</a:t>
            </a:r>
          </a:p>
          <a:p>
            <a:pPr lvl="1"/>
            <a:r>
              <a:rPr lang="en-US" dirty="0" err="1" smtClean="0"/>
              <a:t>Cheongpeong</a:t>
            </a:r>
            <a:endParaRPr lang="en-US" dirty="0" smtClean="0"/>
          </a:p>
          <a:p>
            <a:pPr lvl="1"/>
            <a:r>
              <a:rPr lang="en-US" dirty="0" smtClean="0"/>
              <a:t>GOP </a:t>
            </a:r>
            <a:r>
              <a:rPr lang="en-US" dirty="0" err="1" smtClean="0"/>
              <a:t>programme</a:t>
            </a:r>
            <a:endParaRPr lang="en-US" dirty="0" smtClean="0"/>
          </a:p>
          <a:p>
            <a:pPr lvl="1"/>
            <a:r>
              <a:rPr lang="en-US" dirty="0" smtClean="0"/>
              <a:t>Blessing preparation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2G in Europe</a:t>
            </a:r>
            <a:endParaRPr lang="en-US" dirty="0"/>
          </a:p>
        </p:txBody>
      </p:sp>
      <p:sp>
        <p:nvSpPr>
          <p:cNvPr id="3" name="Content Placeholder 2"/>
          <p:cNvSpPr>
            <a:spLocks noGrp="1"/>
          </p:cNvSpPr>
          <p:nvPr>
            <p:ph idx="1"/>
          </p:nvPr>
        </p:nvSpPr>
        <p:spPr/>
        <p:txBody>
          <a:bodyPr>
            <a:normAutofit fontScale="92500"/>
          </a:bodyPr>
          <a:lstStyle/>
          <a:p>
            <a:r>
              <a:rPr lang="en-US" sz="3200" dirty="0" smtClean="0"/>
              <a:t>4193 Second Generation in Europe (2012)</a:t>
            </a:r>
          </a:p>
          <a:p>
            <a:pPr lvl="1"/>
            <a:r>
              <a:rPr lang="en-US" sz="2800" dirty="0" smtClean="0"/>
              <a:t>780 Germany</a:t>
            </a:r>
          </a:p>
          <a:p>
            <a:pPr lvl="1"/>
            <a:r>
              <a:rPr lang="en-US" sz="2800" dirty="0" smtClean="0"/>
              <a:t>700 United Kingdom</a:t>
            </a:r>
          </a:p>
          <a:p>
            <a:pPr lvl="1"/>
            <a:r>
              <a:rPr lang="en-US" sz="2800" dirty="0" smtClean="0"/>
              <a:t>470 Austria</a:t>
            </a:r>
          </a:p>
          <a:p>
            <a:pPr lvl="1"/>
            <a:r>
              <a:rPr lang="en-US" sz="2800" dirty="0" smtClean="0"/>
              <a:t>400 France</a:t>
            </a:r>
          </a:p>
          <a:p>
            <a:pPr lvl="1"/>
            <a:r>
              <a:rPr lang="en-US" sz="2800" dirty="0" smtClean="0"/>
              <a:t>240 Italy</a:t>
            </a:r>
          </a:p>
          <a:p>
            <a:pPr lvl="1"/>
            <a:r>
              <a:rPr lang="en-US" sz="2800" dirty="0" smtClean="0"/>
              <a:t>120 Czech Republic</a:t>
            </a:r>
          </a:p>
          <a:p>
            <a:pPr lvl="1"/>
            <a:r>
              <a:rPr lang="en-US" sz="2800" dirty="0" smtClean="0"/>
              <a:t>Rest less than 100</a:t>
            </a:r>
          </a:p>
          <a:p>
            <a:pPr lvl="1"/>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2G in Europe</a:t>
            </a:r>
            <a:endParaRPr lang="en-US" dirty="0"/>
          </a:p>
        </p:txBody>
      </p:sp>
      <p:graphicFrame>
        <p:nvGraphicFramePr>
          <p:cNvPr id="5" name="Graf 1"/>
          <p:cNvGraphicFramePr>
            <a:graphicFrameLocks noGrp="1"/>
          </p:cNvGraphicFramePr>
          <p:nvPr/>
        </p:nvGraphicFramePr>
        <p:xfrm>
          <a:off x="-37629" y="614617"/>
          <a:ext cx="9219259" cy="562876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58094"/>
            <a:ext cx="7313613" cy="868362"/>
          </a:xfrm>
        </p:spPr>
        <p:txBody>
          <a:bodyPr/>
          <a:lstStyle/>
          <a:p>
            <a:r>
              <a:rPr lang="en-US" dirty="0" smtClean="0"/>
              <a:t>Second generation activities</a:t>
            </a:r>
            <a:endParaRPr lang="en-US" dirty="0"/>
          </a:p>
        </p:txBody>
      </p:sp>
      <p:sp>
        <p:nvSpPr>
          <p:cNvPr id="3" name="Content Placeholder 2"/>
          <p:cNvSpPr>
            <a:spLocks noGrp="1"/>
          </p:cNvSpPr>
          <p:nvPr>
            <p:ph idx="1"/>
          </p:nvPr>
        </p:nvSpPr>
        <p:spPr>
          <a:xfrm>
            <a:off x="914400" y="1354135"/>
            <a:ext cx="7757886" cy="4056062"/>
          </a:xfrm>
        </p:spPr>
        <p:txBody>
          <a:bodyPr>
            <a:noAutofit/>
          </a:bodyPr>
          <a:lstStyle/>
          <a:p>
            <a:r>
              <a:rPr lang="en-US" sz="2800" dirty="0" smtClean="0"/>
              <a:t>Sunday school, summer camps – varies a lot </a:t>
            </a:r>
          </a:p>
          <a:p>
            <a:r>
              <a:rPr lang="en-US" sz="2800" dirty="0" smtClean="0"/>
              <a:t>HARP</a:t>
            </a:r>
          </a:p>
          <a:p>
            <a:pPr lvl="1"/>
            <a:r>
              <a:rPr lang="en-US" sz="2800" dirty="0" smtClean="0"/>
              <a:t>Local, national, international workshops</a:t>
            </a:r>
          </a:p>
          <a:p>
            <a:r>
              <a:rPr lang="en-US" sz="2800" dirty="0" smtClean="0"/>
              <a:t>DONE</a:t>
            </a:r>
          </a:p>
          <a:p>
            <a:pPr lvl="1"/>
            <a:r>
              <a:rPr lang="en-US" sz="2800" dirty="0" smtClean="0"/>
              <a:t>Post high school education 3 months</a:t>
            </a:r>
          </a:p>
          <a:p>
            <a:r>
              <a:rPr lang="en-US" sz="2800" dirty="0" smtClean="0"/>
              <a:t>STF</a:t>
            </a:r>
          </a:p>
          <a:p>
            <a:pPr lvl="1"/>
            <a:r>
              <a:rPr lang="en-US" sz="2800" dirty="0" smtClean="0"/>
              <a:t>Post high school education, 10 months fundraising, witnessing, humanitarian projects</a:t>
            </a:r>
          </a:p>
          <a:p>
            <a:r>
              <a:rPr lang="en-US" sz="2800" dirty="0" smtClean="0"/>
              <a:t>University chaplains in UK</a:t>
            </a:r>
          </a:p>
          <a:p>
            <a:r>
              <a:rPr lang="en-US" sz="2800" dirty="0" smtClean="0"/>
              <a:t>Student service in London</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did we expect/hope for when we joined?</a:t>
            </a:r>
          </a:p>
          <a:p>
            <a:pPr lvl="1"/>
            <a:r>
              <a:rPr lang="en-US" dirty="0" smtClean="0"/>
              <a:t>True love through the Blessing</a:t>
            </a:r>
          </a:p>
          <a:p>
            <a:pPr lvl="1"/>
            <a:r>
              <a:rPr lang="en-US" dirty="0" smtClean="0"/>
              <a:t>Meaningful life</a:t>
            </a:r>
          </a:p>
          <a:p>
            <a:pPr lvl="1"/>
            <a:r>
              <a:rPr lang="en-US" dirty="0" smtClean="0"/>
              <a:t>Good lineage </a:t>
            </a:r>
          </a:p>
          <a:p>
            <a:r>
              <a:rPr lang="en-US" dirty="0" smtClean="0"/>
              <a:t>What is our reality?</a:t>
            </a:r>
          </a:p>
          <a:p>
            <a:pPr lvl="1"/>
            <a:r>
              <a:rPr lang="en-US" dirty="0" smtClean="0"/>
              <a:t>Mixture of happy and unhappy marriages</a:t>
            </a:r>
          </a:p>
          <a:p>
            <a:pPr lvl="1"/>
            <a:r>
              <a:rPr lang="en-US" dirty="0" smtClean="0"/>
              <a:t>Many leave or disillusioned</a:t>
            </a:r>
          </a:p>
          <a:p>
            <a:pPr lvl="1"/>
            <a:r>
              <a:rPr lang="en-US" dirty="0" smtClean="0"/>
              <a:t>2G too</a:t>
            </a:r>
          </a:p>
          <a:p>
            <a:r>
              <a:rPr lang="en-US" dirty="0" smtClean="0"/>
              <a:t>Why is it like this?</a:t>
            </a:r>
          </a:p>
          <a:p>
            <a:pPr lvl="1"/>
            <a:r>
              <a:rPr lang="en-US" dirty="0" err="1" smtClean="0"/>
              <a:t>Matchings</a:t>
            </a:r>
            <a:r>
              <a:rPr lang="en-US" dirty="0" smtClean="0"/>
              <a:t>, poor marriage guidance and support</a:t>
            </a:r>
          </a:p>
          <a:p>
            <a:pPr lvl="1"/>
            <a:r>
              <a:rPr lang="en-US" dirty="0" smtClean="0"/>
              <a:t>Misunderstanding and misapplication of the Principle</a:t>
            </a:r>
          </a:p>
          <a:p>
            <a:pPr lvl="1"/>
            <a:r>
              <a:rPr lang="en-US" dirty="0" smtClean="0"/>
              <a:t>Lack of support and education of 2G in family and church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2G Blessings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600 individuals blessed</a:t>
            </a:r>
          </a:p>
          <a:p>
            <a:r>
              <a:rPr lang="en-US" sz="2800" dirty="0" smtClean="0"/>
              <a:t>Still together</a:t>
            </a:r>
          </a:p>
          <a:p>
            <a:pPr lvl="1"/>
            <a:r>
              <a:rPr lang="en-US" sz="2400" dirty="0" smtClean="0"/>
              <a:t>True Parents matching – 68%</a:t>
            </a:r>
          </a:p>
          <a:p>
            <a:pPr lvl="1"/>
            <a:r>
              <a:rPr lang="en-US" sz="2400" dirty="0" smtClean="0"/>
              <a:t>Parent’s matching – 95%</a:t>
            </a:r>
          </a:p>
          <a:p>
            <a:pPr lvl="1"/>
            <a:r>
              <a:rPr lang="en-US" sz="2400" dirty="0" smtClean="0"/>
              <a:t>Total 82%</a:t>
            </a:r>
          </a:p>
          <a:p>
            <a:r>
              <a:rPr lang="en-US" sz="2800" dirty="0" smtClean="0"/>
              <a:t>Proportion over 18 blessed – about 30%</a:t>
            </a:r>
          </a:p>
          <a:p>
            <a:r>
              <a:rPr lang="en-US" sz="2800" dirty="0" smtClean="0"/>
              <a:t>Twice a year blessing preparation workshop and parents convocation</a:t>
            </a:r>
          </a:p>
          <a:p>
            <a:r>
              <a:rPr lang="en-US" sz="2800" dirty="0" smtClean="0"/>
              <a:t>Where do the 30% come from?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a:xfrm>
            <a:off x="0" y="309005"/>
            <a:ext cx="9144000" cy="868362"/>
          </a:xfrm>
        </p:spPr>
        <p:txBody>
          <a:bodyPr/>
          <a:lstStyle/>
          <a:p>
            <a:r>
              <a:rPr lang="en-US" sz="4000" dirty="0" smtClean="0"/>
              <a:t>Attendance at </a:t>
            </a:r>
            <a:r>
              <a:rPr lang="en-US" sz="4000" dirty="0" err="1" smtClean="0"/>
              <a:t>Cheongeong</a:t>
            </a:r>
            <a:r>
              <a:rPr lang="en-US" sz="4000" dirty="0" smtClean="0"/>
              <a:t> International High School summer workshop</a:t>
            </a:r>
            <a:endParaRPr lang="en-US" sz="4000" dirty="0"/>
          </a:p>
        </p:txBody>
      </p:sp>
      <p:graphicFrame>
        <p:nvGraphicFramePr>
          <p:cNvPr id="68611" name="Object 3"/>
          <p:cNvGraphicFramePr>
            <a:graphicFrameLocks noChangeAspect="1"/>
          </p:cNvGraphicFramePr>
          <p:nvPr/>
        </p:nvGraphicFramePr>
        <p:xfrm>
          <a:off x="1284941" y="1378463"/>
          <a:ext cx="6943071" cy="5250403"/>
        </p:xfrm>
        <a:graphic>
          <a:graphicData uri="http://schemas.openxmlformats.org/presentationml/2006/ole">
            <p:oleObj spid="_x0000_s68611" name="Document" r:id="rId3" imgW="5626100" imgH="4254500" progId="Word.Document.12">
              <p:link updateAutomatic="1"/>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t>Attendance at CP University Students Workshop 2012</a:t>
            </a:r>
            <a:endParaRPr lang="en-US" sz="4000" dirty="0"/>
          </a:p>
        </p:txBody>
      </p:sp>
      <p:sp>
        <p:nvSpPr>
          <p:cNvPr id="4" name="Content Placeholder 3"/>
          <p:cNvSpPr>
            <a:spLocks noGrp="1"/>
          </p:cNvSpPr>
          <p:nvPr>
            <p:ph idx="1"/>
          </p:nvPr>
        </p:nvSpPr>
        <p:spPr/>
        <p:txBody>
          <a:bodyPr>
            <a:noAutofit/>
          </a:bodyPr>
          <a:lstStyle/>
          <a:p>
            <a:pPr>
              <a:spcBef>
                <a:spcPts val="400"/>
              </a:spcBef>
            </a:pPr>
            <a:r>
              <a:rPr lang="en-US" sz="2000" dirty="0" smtClean="0"/>
              <a:t>USA	20</a:t>
            </a:r>
          </a:p>
          <a:p>
            <a:pPr>
              <a:spcBef>
                <a:spcPts val="400"/>
              </a:spcBef>
            </a:pPr>
            <a:r>
              <a:rPr lang="en-US" sz="2000" dirty="0" smtClean="0"/>
              <a:t>Germany 	17</a:t>
            </a:r>
            <a:endParaRPr lang="en-GB" sz="2000" dirty="0" smtClean="0"/>
          </a:p>
          <a:p>
            <a:pPr>
              <a:spcBef>
                <a:spcPts val="400"/>
              </a:spcBef>
            </a:pPr>
            <a:r>
              <a:rPr lang="en-US" sz="2000" dirty="0" smtClean="0"/>
              <a:t>UK 		12 (5 from my Sunday School)</a:t>
            </a:r>
            <a:endParaRPr lang="en-GB" sz="2000" dirty="0" smtClean="0"/>
          </a:p>
          <a:p>
            <a:pPr>
              <a:spcBef>
                <a:spcPts val="400"/>
              </a:spcBef>
            </a:pPr>
            <a:r>
              <a:rPr lang="en-US" sz="2000" dirty="0" smtClean="0"/>
              <a:t>France 	5</a:t>
            </a:r>
            <a:endParaRPr lang="en-GB" sz="2000" dirty="0" smtClean="0"/>
          </a:p>
          <a:p>
            <a:pPr>
              <a:spcBef>
                <a:spcPts val="400"/>
              </a:spcBef>
            </a:pPr>
            <a:r>
              <a:rPr lang="en-US" sz="2000" dirty="0" smtClean="0"/>
              <a:t>Sweden 	3</a:t>
            </a:r>
            <a:endParaRPr lang="en-GB" sz="2000" dirty="0" smtClean="0"/>
          </a:p>
          <a:p>
            <a:pPr>
              <a:spcBef>
                <a:spcPts val="400"/>
              </a:spcBef>
            </a:pPr>
            <a:r>
              <a:rPr lang="en-US" sz="2000" dirty="0" smtClean="0"/>
              <a:t>Austria 	3</a:t>
            </a:r>
            <a:endParaRPr lang="en-GB" sz="2000" dirty="0" smtClean="0"/>
          </a:p>
          <a:p>
            <a:pPr>
              <a:spcBef>
                <a:spcPts val="400"/>
              </a:spcBef>
            </a:pPr>
            <a:r>
              <a:rPr lang="en-US" sz="2000" dirty="0" smtClean="0"/>
              <a:t>Norway 	2</a:t>
            </a:r>
            <a:endParaRPr lang="en-GB" sz="2000" dirty="0" smtClean="0"/>
          </a:p>
          <a:p>
            <a:pPr>
              <a:spcBef>
                <a:spcPts val="400"/>
              </a:spcBef>
            </a:pPr>
            <a:r>
              <a:rPr lang="en-US" sz="2000" dirty="0" smtClean="0"/>
              <a:t>Spain 	1</a:t>
            </a:r>
            <a:endParaRPr lang="en-GB" sz="2000" dirty="0" smtClean="0"/>
          </a:p>
          <a:p>
            <a:pPr>
              <a:spcBef>
                <a:spcPts val="400"/>
              </a:spcBef>
            </a:pPr>
            <a:r>
              <a:rPr lang="en-US" sz="2000" dirty="0" smtClean="0"/>
              <a:t>Ireland 	1</a:t>
            </a:r>
            <a:endParaRPr lang="en-GB" sz="2000" dirty="0" smtClean="0"/>
          </a:p>
          <a:p>
            <a:pPr>
              <a:spcBef>
                <a:spcPts val="400"/>
              </a:spcBef>
            </a:pPr>
            <a:r>
              <a:rPr lang="en-US" sz="2000" dirty="0" smtClean="0"/>
              <a:t>Monaco 	1</a:t>
            </a:r>
            <a:endParaRPr lang="en-GB" sz="2000" dirty="0" smtClean="0"/>
          </a:p>
          <a:p>
            <a:pPr>
              <a:spcBef>
                <a:spcPts val="400"/>
              </a:spcBef>
            </a:pPr>
            <a:r>
              <a:rPr lang="en-US" sz="2000" dirty="0" smtClean="0"/>
              <a:t>Italy 	1</a:t>
            </a:r>
            <a:endParaRPr lang="en-GB" sz="2000" dirty="0" smtClean="0"/>
          </a:p>
          <a:p>
            <a:pPr>
              <a:spcBef>
                <a:spcPts val="400"/>
              </a:spcBef>
            </a:pPr>
            <a:r>
              <a:rPr lang="en-US" sz="2000" dirty="0" smtClean="0"/>
              <a:t>Bulgaria 	1</a:t>
            </a:r>
          </a:p>
          <a:p>
            <a:pPr>
              <a:spcBef>
                <a:spcPts val="400"/>
              </a:spcBef>
            </a:pPr>
            <a:r>
              <a:rPr lang="en-US" sz="2000" dirty="0" smtClean="0"/>
              <a:t>Total on workshop 80</a:t>
            </a:r>
            <a:endParaRPr lang="en-GB" sz="2000" dirty="0" smtClean="0"/>
          </a:p>
          <a:p>
            <a:pPr>
              <a:spcBef>
                <a:spcPts val="400"/>
              </a:spcBef>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32970" y="448809"/>
            <a:ext cx="7794171" cy="868362"/>
          </a:xfrm>
        </p:spPr>
        <p:txBody>
          <a:bodyPr/>
          <a:lstStyle/>
          <a:p>
            <a:r>
              <a:rPr lang="en-US" dirty="0" smtClean="0"/>
              <a:t>Sunday school in North London</a:t>
            </a:r>
            <a:endParaRPr lang="en-US" dirty="0"/>
          </a:p>
        </p:txBody>
      </p:sp>
      <p:sp>
        <p:nvSpPr>
          <p:cNvPr id="3" name="Content Placeholder 2"/>
          <p:cNvSpPr>
            <a:spLocks noGrp="1"/>
          </p:cNvSpPr>
          <p:nvPr>
            <p:ph idx="1"/>
          </p:nvPr>
        </p:nvSpPr>
        <p:spPr>
          <a:xfrm>
            <a:off x="914400" y="1499279"/>
            <a:ext cx="7313613" cy="4056062"/>
          </a:xfrm>
        </p:spPr>
        <p:txBody>
          <a:bodyPr>
            <a:noAutofit/>
          </a:bodyPr>
          <a:lstStyle/>
          <a:p>
            <a:r>
              <a:rPr lang="en-US" sz="2500" dirty="0" smtClean="0"/>
              <a:t>25 years Sunday School</a:t>
            </a:r>
          </a:p>
          <a:p>
            <a:r>
              <a:rPr lang="en-US" sz="2500" dirty="0" smtClean="0"/>
              <a:t>5 age groups</a:t>
            </a:r>
          </a:p>
          <a:p>
            <a:pPr lvl="1"/>
            <a:r>
              <a:rPr lang="en-US" sz="2500" dirty="0" err="1" smtClean="0"/>
              <a:t>Creche</a:t>
            </a:r>
            <a:r>
              <a:rPr lang="en-US" sz="2500" dirty="0" smtClean="0"/>
              <a:t> </a:t>
            </a:r>
          </a:p>
          <a:p>
            <a:pPr lvl="1"/>
            <a:r>
              <a:rPr lang="en-US" sz="2500" dirty="0" smtClean="0"/>
              <a:t>Pebbles</a:t>
            </a:r>
          </a:p>
          <a:p>
            <a:pPr lvl="1"/>
            <a:r>
              <a:rPr lang="en-US" sz="2500" dirty="0" smtClean="0"/>
              <a:t>Stones</a:t>
            </a:r>
          </a:p>
          <a:p>
            <a:pPr lvl="1"/>
            <a:r>
              <a:rPr lang="en-US" sz="2500" dirty="0" smtClean="0"/>
              <a:t>Rocks</a:t>
            </a:r>
          </a:p>
          <a:p>
            <a:pPr lvl="1"/>
            <a:r>
              <a:rPr lang="en-US" sz="2500" dirty="0" smtClean="0"/>
              <a:t>Junior HARP</a:t>
            </a:r>
          </a:p>
          <a:p>
            <a:pPr lvl="1"/>
            <a:r>
              <a:rPr lang="en-US" sz="2500" dirty="0" smtClean="0"/>
              <a:t>Senior HARP</a:t>
            </a:r>
          </a:p>
          <a:p>
            <a:r>
              <a:rPr lang="en-US" sz="2500" dirty="0" smtClean="0"/>
              <a:t>HARP service</a:t>
            </a:r>
          </a:p>
          <a:p>
            <a:pPr lvl="1"/>
            <a:r>
              <a:rPr lang="en-US" sz="2500" dirty="0" smtClean="0"/>
              <a:t>Local and London-wide</a:t>
            </a:r>
          </a:p>
          <a:p>
            <a:r>
              <a:rPr lang="en-US" sz="2500" dirty="0" smtClean="0"/>
              <a:t>Annual Summer Camp for children</a:t>
            </a:r>
          </a:p>
          <a:p>
            <a:endParaRPr lang="en-US"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t>
            </a:r>
            <a:endParaRPr lang="en-US" dirty="0"/>
          </a:p>
        </p:txBody>
      </p:sp>
      <p:sp>
        <p:nvSpPr>
          <p:cNvPr id="3" name="Content Placeholder 2"/>
          <p:cNvSpPr>
            <a:spLocks noGrp="1"/>
          </p:cNvSpPr>
          <p:nvPr>
            <p:ph idx="1"/>
          </p:nvPr>
        </p:nvSpPr>
        <p:spPr/>
        <p:txBody>
          <a:bodyPr>
            <a:normAutofit fontScale="92500"/>
          </a:bodyPr>
          <a:lstStyle/>
          <a:p>
            <a:r>
              <a:rPr lang="en-US" sz="2800" dirty="0" smtClean="0"/>
              <a:t>Curriculum for younger children</a:t>
            </a:r>
          </a:p>
          <a:p>
            <a:r>
              <a:rPr lang="en-US" sz="2800" dirty="0" smtClean="0"/>
              <a:t>3 year curriculum - 6-15 years</a:t>
            </a:r>
          </a:p>
          <a:p>
            <a:pPr lvl="1"/>
            <a:r>
              <a:rPr lang="en-US" sz="2400" dirty="0" smtClean="0"/>
              <a:t>150 lessons</a:t>
            </a:r>
          </a:p>
          <a:p>
            <a:pPr lvl="1"/>
            <a:r>
              <a:rPr lang="en-US" sz="2400" dirty="0" smtClean="0"/>
              <a:t>Old Testament, New Testament, Completed Testament</a:t>
            </a:r>
          </a:p>
          <a:p>
            <a:r>
              <a:rPr lang="en-US" sz="2600" dirty="0" smtClean="0"/>
              <a:t>Repeat 3 year cycle</a:t>
            </a:r>
            <a:endParaRPr lang="en-US" sz="3000" dirty="0" smtClean="0"/>
          </a:p>
          <a:p>
            <a:r>
              <a:rPr lang="en-US" sz="2800" dirty="0" smtClean="0"/>
              <a:t>Bible stories and learning from them</a:t>
            </a:r>
          </a:p>
          <a:p>
            <a:r>
              <a:rPr lang="en-US" sz="2800" dirty="0" smtClean="0"/>
              <a:t>Age appropriate materials</a:t>
            </a:r>
          </a:p>
          <a:p>
            <a:r>
              <a:rPr lang="en-US" sz="2800" dirty="0" smtClean="0"/>
              <a:t>Testimonies from older 2G</a:t>
            </a:r>
          </a:p>
          <a:p>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Bible?</a:t>
            </a:r>
            <a:endParaRPr lang="en-US" dirty="0"/>
          </a:p>
        </p:txBody>
      </p:sp>
      <p:sp>
        <p:nvSpPr>
          <p:cNvPr id="3" name="Content Placeholder 2"/>
          <p:cNvSpPr>
            <a:spLocks noGrp="1"/>
          </p:cNvSpPr>
          <p:nvPr>
            <p:ph idx="1"/>
          </p:nvPr>
        </p:nvSpPr>
        <p:spPr/>
        <p:txBody>
          <a:bodyPr/>
          <a:lstStyle/>
          <a:p>
            <a:r>
              <a:rPr lang="en-US" dirty="0" smtClean="0"/>
              <a:t>Identity is constructed as a narrative</a:t>
            </a:r>
          </a:p>
          <a:p>
            <a:r>
              <a:rPr lang="en-US" dirty="0" smtClean="0"/>
              <a:t>We </a:t>
            </a:r>
            <a:r>
              <a:rPr lang="en-US" dirty="0" err="1" smtClean="0"/>
              <a:t>conceptualise</a:t>
            </a:r>
            <a:r>
              <a:rPr lang="en-US" dirty="0" smtClean="0"/>
              <a:t> ourselves and reveal an explain ourselves in terms of stories</a:t>
            </a:r>
          </a:p>
          <a:p>
            <a:r>
              <a:rPr lang="en-US" dirty="0" smtClean="0"/>
              <a:t>We want to find ourselves in the story of God’s providence</a:t>
            </a:r>
          </a:p>
          <a:p>
            <a:r>
              <a:rPr lang="en-US" dirty="0" smtClean="0"/>
              <a:t>That story is contained in the Bible</a:t>
            </a:r>
          </a:p>
          <a:p>
            <a:r>
              <a:rPr lang="en-US" dirty="0" smtClean="0"/>
              <a:t>It is important for the stories to be told correctly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Initiation into the providence</a:t>
            </a:r>
            <a:endParaRPr lang="en-US" dirty="0"/>
          </a:p>
        </p:txBody>
      </p:sp>
      <p:sp>
        <p:nvSpPr>
          <p:cNvPr id="3" name="Content Placeholder 2"/>
          <p:cNvSpPr>
            <a:spLocks noGrp="1"/>
          </p:cNvSpPr>
          <p:nvPr>
            <p:ph idx="1"/>
          </p:nvPr>
        </p:nvSpPr>
        <p:spPr/>
        <p:txBody>
          <a:bodyPr>
            <a:normAutofit lnSpcReduction="10000"/>
          </a:bodyPr>
          <a:lstStyle/>
          <a:p>
            <a:r>
              <a:rPr lang="en-GB" dirty="0" smtClean="0"/>
              <a:t>“What we should stress from now on in the field of education is tradition, education and practice. You must know the tradition. You must respect our tradition. You must educate focusing on the tradition.” (TF 1991)</a:t>
            </a:r>
          </a:p>
          <a:p>
            <a:r>
              <a:rPr lang="en-GB" dirty="0" smtClean="0"/>
              <a:t>“Practice enables the tradition to extend itself. What is the extension of tradition? Not me as a person. But in the tradition, you can find God’s providence of restoration and providence of salvation. You should clearly understand this. You should educate people about it clearly.” (TF 1992)</a:t>
            </a:r>
          </a:p>
          <a:p>
            <a:endParaRPr lang="en-US"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providence is Biblical</a:t>
            </a:r>
            <a:endParaRPr lang="en-US" dirty="0"/>
          </a:p>
        </p:txBody>
      </p:sp>
      <p:sp>
        <p:nvSpPr>
          <p:cNvPr id="3" name="Content Placeholder 2"/>
          <p:cNvSpPr>
            <a:spLocks noGrp="1"/>
          </p:cNvSpPr>
          <p:nvPr>
            <p:ph idx="1"/>
          </p:nvPr>
        </p:nvSpPr>
        <p:spPr/>
        <p:txBody>
          <a:bodyPr/>
          <a:lstStyle/>
          <a:p>
            <a:r>
              <a:rPr lang="en-GB" dirty="0" smtClean="0"/>
              <a:t>“The tradition is God and True Parents tradition. We must educate people with the tradition of True Parents. If people go through their education correctly, then they will reach the God of providential history.”</a:t>
            </a:r>
            <a:br>
              <a:rPr lang="en-GB" dirty="0" smtClean="0"/>
            </a:br>
            <a:r>
              <a:rPr lang="en-GB" dirty="0" smtClean="0"/>
              <a:t> (TF 1992)</a:t>
            </a:r>
          </a:p>
          <a:p>
            <a:r>
              <a:rPr lang="en-GB" dirty="0" smtClean="0"/>
              <a:t>“People can never find the path that leads to life without understanding the particulars of the providence of restoration. Herein lies the reason why we must study the Principle of Restoration in detail.” (D.P. 187)</a:t>
            </a:r>
          </a:p>
          <a:p>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you know who you are you will know how to live</a:t>
            </a:r>
          </a:p>
          <a:p>
            <a:r>
              <a:rPr lang="en-US" dirty="0" smtClean="0"/>
              <a:t>If you know your place in God’s providence you will know what to do with your life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US" dirty="0"/>
          </a:p>
        </p:txBody>
      </p:sp>
      <p:sp>
        <p:nvSpPr>
          <p:cNvPr id="3" name="Content Placeholder 2"/>
          <p:cNvSpPr>
            <a:spLocks noGrp="1"/>
          </p:cNvSpPr>
          <p:nvPr>
            <p:ph idx="1"/>
          </p:nvPr>
        </p:nvSpPr>
        <p:spPr/>
        <p:txBody>
          <a:bodyPr>
            <a:normAutofit/>
          </a:bodyPr>
          <a:lstStyle/>
          <a:p>
            <a:r>
              <a:rPr lang="en-US" sz="2800" dirty="0" smtClean="0"/>
              <a:t>90% of North London 2G still involved with church</a:t>
            </a:r>
          </a:p>
          <a:p>
            <a:pPr lvl="1"/>
            <a:r>
              <a:rPr lang="en-US" sz="2400" dirty="0" smtClean="0"/>
              <a:t>About 1/4  go to STF</a:t>
            </a:r>
          </a:p>
          <a:p>
            <a:r>
              <a:rPr lang="en-US" sz="2800" dirty="0" smtClean="0"/>
              <a:t>About 1/4 attend </a:t>
            </a:r>
            <a:r>
              <a:rPr lang="en-US" sz="2800" dirty="0" err="1" smtClean="0"/>
              <a:t>Cheongpeong</a:t>
            </a:r>
            <a:r>
              <a:rPr lang="en-US" sz="2800" dirty="0" smtClean="0"/>
              <a:t> 40 days summer workshop</a:t>
            </a:r>
          </a:p>
          <a:p>
            <a:pPr lvl="1"/>
            <a:r>
              <a:rPr lang="en-US" sz="2400" dirty="0" smtClean="0"/>
              <a:t>8% of second generation at </a:t>
            </a:r>
            <a:r>
              <a:rPr lang="en-US" sz="2400" dirty="0" err="1" smtClean="0"/>
              <a:t>Cheongpeong</a:t>
            </a:r>
            <a:r>
              <a:rPr lang="en-US" sz="2400" dirty="0" smtClean="0"/>
              <a:t> in 2011 came from North London</a:t>
            </a:r>
          </a:p>
          <a:p>
            <a:r>
              <a:rPr lang="en-US" sz="2800" dirty="0" smtClean="0"/>
              <a:t>Most get blessed</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to be done?</a:t>
            </a:r>
            <a:endParaRPr lang="en-US" dirty="0"/>
          </a:p>
        </p:txBody>
      </p:sp>
      <p:sp>
        <p:nvSpPr>
          <p:cNvPr id="3" name="Content Placeholder 2"/>
          <p:cNvSpPr>
            <a:spLocks noGrp="1"/>
          </p:cNvSpPr>
          <p:nvPr>
            <p:ph idx="1"/>
          </p:nvPr>
        </p:nvSpPr>
        <p:spPr/>
        <p:txBody>
          <a:bodyPr/>
          <a:lstStyle/>
          <a:p>
            <a:r>
              <a:rPr lang="en-US" dirty="0" smtClean="0"/>
              <a:t>Better marriage preparation and support</a:t>
            </a:r>
          </a:p>
          <a:p>
            <a:pPr lvl="1"/>
            <a:r>
              <a:rPr lang="en-US" dirty="0" smtClean="0"/>
              <a:t>Where from?</a:t>
            </a:r>
          </a:p>
          <a:p>
            <a:r>
              <a:rPr lang="en-US" dirty="0" smtClean="0"/>
              <a:t>Proper understanding and application of the Principle</a:t>
            </a:r>
          </a:p>
          <a:p>
            <a:pPr lvl="1"/>
            <a:r>
              <a:rPr lang="en-US" dirty="0" smtClean="0"/>
              <a:t>Where from?</a:t>
            </a:r>
          </a:p>
          <a:p>
            <a:r>
              <a:rPr lang="en-US" dirty="0" smtClean="0"/>
              <a:t>Good 2G education</a:t>
            </a:r>
          </a:p>
          <a:p>
            <a:pPr lvl="1"/>
            <a:r>
              <a:rPr lang="en-US" dirty="0" smtClean="0"/>
              <a:t>Spiritual and moral education</a:t>
            </a:r>
          </a:p>
          <a:p>
            <a:pPr lvl="1"/>
            <a:r>
              <a:rPr lang="en-US" dirty="0" smtClean="0"/>
              <a:t>Community of faith</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Sunday school in Sweden</a:t>
            </a:r>
            <a:endParaRPr lang="en-US" dirty="0"/>
          </a:p>
        </p:txBody>
      </p:sp>
      <p:sp>
        <p:nvSpPr>
          <p:cNvPr id="3" name="Content Placeholder 2"/>
          <p:cNvSpPr>
            <a:spLocks noGrp="1"/>
          </p:cNvSpPr>
          <p:nvPr>
            <p:ph idx="1"/>
          </p:nvPr>
        </p:nvSpPr>
        <p:spPr/>
        <p:txBody>
          <a:bodyPr>
            <a:noAutofit/>
          </a:bodyPr>
          <a:lstStyle/>
          <a:p>
            <a:r>
              <a:rPr lang="en-US" sz="2800" dirty="0" smtClean="0"/>
              <a:t>67 second generation aged 4 to 29 years old.  </a:t>
            </a:r>
          </a:p>
          <a:p>
            <a:r>
              <a:rPr lang="en-US" sz="2800" dirty="0" smtClean="0"/>
              <a:t>64 are members</a:t>
            </a:r>
          </a:p>
          <a:p>
            <a:r>
              <a:rPr lang="en-US" sz="2800" dirty="0" smtClean="0"/>
              <a:t>24 have been on STF or similar </a:t>
            </a:r>
            <a:r>
              <a:rPr lang="en-US" sz="2800" dirty="0" err="1" smtClean="0"/>
              <a:t>programmes</a:t>
            </a:r>
            <a:r>
              <a:rPr lang="en-US" sz="2800" dirty="0" smtClean="0"/>
              <a:t> (36%)</a:t>
            </a:r>
          </a:p>
          <a:p>
            <a:r>
              <a:rPr lang="en-US" sz="2800" dirty="0" smtClean="0"/>
              <a:t>14 are blessed. (One is probably broken) All the rest seem happy</a:t>
            </a:r>
          </a:p>
          <a:p>
            <a:r>
              <a:rPr lang="en-US" sz="2800" dirty="0" smtClean="0"/>
              <a:t>26 went to GOP in Korea for one year</a:t>
            </a:r>
          </a:p>
          <a:p>
            <a:r>
              <a:rPr lang="en-US" sz="2800" dirty="0" smtClean="0"/>
              <a:t>Many attend </a:t>
            </a:r>
            <a:r>
              <a:rPr lang="en-US" sz="2800" dirty="0" err="1" smtClean="0"/>
              <a:t>Cheongpeong</a:t>
            </a:r>
            <a:r>
              <a:rPr lang="en-US" sz="2800" dirty="0" smtClean="0"/>
              <a:t> 40 days workshop</a:t>
            </a:r>
          </a:p>
          <a:p>
            <a:r>
              <a:rPr lang="en-US" sz="2800" dirty="0" smtClean="0"/>
              <a:t>2G teach Sunday School</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9663"/>
            <a:ext cx="7313613" cy="868362"/>
          </a:xfrm>
        </p:spPr>
        <p:txBody>
          <a:bodyPr/>
          <a:lstStyle/>
          <a:p>
            <a:r>
              <a:rPr lang="en-US" dirty="0" smtClean="0"/>
              <a:t>Tim Atkinson</a:t>
            </a:r>
            <a:endParaRPr lang="en-US" dirty="0"/>
          </a:p>
        </p:txBody>
      </p:sp>
      <p:sp>
        <p:nvSpPr>
          <p:cNvPr id="3" name="Content Placeholder 2"/>
          <p:cNvSpPr>
            <a:spLocks noGrp="1"/>
          </p:cNvSpPr>
          <p:nvPr>
            <p:ph idx="1"/>
          </p:nvPr>
        </p:nvSpPr>
        <p:spPr>
          <a:xfrm>
            <a:off x="914400" y="1100133"/>
            <a:ext cx="7313613" cy="4451576"/>
          </a:xfrm>
        </p:spPr>
        <p:txBody>
          <a:bodyPr>
            <a:noAutofit/>
          </a:bodyPr>
          <a:lstStyle/>
          <a:p>
            <a:r>
              <a:rPr lang="en-US" sz="2800" dirty="0" smtClean="0"/>
              <a:t>Primary school teacher for 30 years</a:t>
            </a:r>
          </a:p>
          <a:p>
            <a:r>
              <a:rPr lang="en-US" sz="2800" dirty="0" smtClean="0"/>
              <a:t>Teaching Sunday School for 20 years</a:t>
            </a:r>
          </a:p>
          <a:p>
            <a:r>
              <a:rPr lang="en-US" sz="2800" dirty="0" smtClean="0"/>
              <a:t>Trained second generation to teach</a:t>
            </a:r>
          </a:p>
          <a:p>
            <a:r>
              <a:rPr lang="en-US" sz="2800" dirty="0" smtClean="0"/>
              <a:t>Produced best developed curriculum</a:t>
            </a:r>
          </a:p>
          <a:p>
            <a:pPr lvl="1"/>
            <a:r>
              <a:rPr lang="en-US" sz="2400" dirty="0" smtClean="0"/>
              <a:t>Sunday school manual</a:t>
            </a:r>
          </a:p>
          <a:p>
            <a:pPr lvl="1"/>
            <a:r>
              <a:rPr lang="en-US" sz="2800" dirty="0" smtClean="0"/>
              <a:t>7 courses </a:t>
            </a:r>
          </a:p>
          <a:p>
            <a:pPr lvl="1"/>
            <a:r>
              <a:rPr lang="en-US" sz="2400" dirty="0" smtClean="0"/>
              <a:t>270 lessons</a:t>
            </a:r>
          </a:p>
          <a:p>
            <a:pPr lvl="1"/>
            <a:r>
              <a:rPr lang="en-US" sz="2400" dirty="0" smtClean="0"/>
              <a:t>Lesson plans</a:t>
            </a:r>
          </a:p>
          <a:p>
            <a:pPr lvl="1"/>
            <a:r>
              <a:rPr lang="en-US" sz="2400" dirty="0" smtClean="0"/>
              <a:t>Activities</a:t>
            </a:r>
          </a:p>
          <a:p>
            <a:pPr lvl="1"/>
            <a:r>
              <a:rPr lang="en-US" sz="2400" dirty="0" smtClean="0"/>
              <a:t>Worksheets</a:t>
            </a:r>
          </a:p>
          <a:p>
            <a:pPr lvl="1"/>
            <a:r>
              <a:rPr lang="en-US" sz="2400" dirty="0" smtClean="0"/>
              <a:t>Games </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73986"/>
            <a:ext cx="7703457" cy="6792016"/>
          </a:xfrm>
        </p:spPr>
        <p:txBody>
          <a:bodyPr>
            <a:noAutofit/>
          </a:bodyPr>
          <a:lstStyle/>
          <a:p>
            <a:pPr marL="463550" lvl="1" indent="-463550">
              <a:spcBef>
                <a:spcPts val="1000"/>
              </a:spcBef>
              <a:buBlip>
                <a:blip r:embed="rId2"/>
              </a:buBlip>
            </a:pPr>
            <a:r>
              <a:rPr lang="en-US" sz="2800" b="1" dirty="0" smtClean="0">
                <a:latin typeface="Arial"/>
                <a:cs typeface="Arial"/>
              </a:rPr>
              <a:t>Ages 3 – 5 years old</a:t>
            </a:r>
          </a:p>
          <a:p>
            <a:pPr marL="804863" lvl="2" indent="-463550">
              <a:spcBef>
                <a:spcPts val="1000"/>
              </a:spcBef>
              <a:buBlip>
                <a:blip r:embed="rId2"/>
              </a:buBlip>
            </a:pPr>
            <a:r>
              <a:rPr lang="en-US" sz="2500" b="1" dirty="0" smtClean="0"/>
              <a:t>My Book of God </a:t>
            </a:r>
            <a:r>
              <a:rPr lang="en-US" sz="2500" dirty="0" smtClean="0"/>
              <a:t>- 91 lessons </a:t>
            </a:r>
          </a:p>
          <a:p>
            <a:pPr marL="804863" lvl="2" indent="-463550">
              <a:spcBef>
                <a:spcPts val="1000"/>
              </a:spcBef>
              <a:buBlip>
                <a:blip r:embed="rId2"/>
              </a:buBlip>
            </a:pPr>
            <a:r>
              <a:rPr lang="en-US" sz="2500" b="1" dirty="0" smtClean="0"/>
              <a:t>Old Testament stories</a:t>
            </a:r>
            <a:r>
              <a:rPr lang="en-US" sz="2500" dirty="0" smtClean="0"/>
              <a:t> - 27 lessons</a:t>
            </a:r>
          </a:p>
          <a:p>
            <a:pPr marL="463550" lvl="1" indent="-463550">
              <a:spcBef>
                <a:spcPts val="1000"/>
              </a:spcBef>
              <a:buBlip>
                <a:blip r:embed="rId2"/>
              </a:buBlip>
            </a:pPr>
            <a:r>
              <a:rPr lang="en-US" sz="2800" b="1" dirty="0" smtClean="0">
                <a:latin typeface="Arial"/>
                <a:cs typeface="Arial"/>
              </a:rPr>
              <a:t>Ages 6- 8 years old</a:t>
            </a:r>
          </a:p>
          <a:p>
            <a:pPr lvl="1"/>
            <a:r>
              <a:rPr lang="en-US" sz="2500" b="1" dirty="0" smtClean="0"/>
              <a:t>New Testament </a:t>
            </a:r>
            <a:r>
              <a:rPr lang="en-US" sz="2500" dirty="0" smtClean="0"/>
              <a:t>– 34 lessons</a:t>
            </a:r>
          </a:p>
          <a:p>
            <a:pPr lvl="1"/>
            <a:r>
              <a:rPr lang="en-US" sz="2500" b="1" dirty="0" smtClean="0"/>
              <a:t>My Journey in Life - </a:t>
            </a:r>
            <a:r>
              <a:rPr lang="en-US" sz="2500" dirty="0" smtClean="0"/>
              <a:t>32 lessons</a:t>
            </a:r>
          </a:p>
          <a:p>
            <a:pPr marL="463550" lvl="1" indent="-463550">
              <a:spcBef>
                <a:spcPts val="1000"/>
              </a:spcBef>
              <a:buBlip>
                <a:blip r:embed="rId2"/>
              </a:buBlip>
            </a:pPr>
            <a:r>
              <a:rPr lang="en-US" sz="2800" b="1" dirty="0" smtClean="0">
                <a:latin typeface="Arial"/>
                <a:cs typeface="Arial"/>
              </a:rPr>
              <a:t>Ages 9-11 years old</a:t>
            </a:r>
          </a:p>
          <a:p>
            <a:pPr marL="804863" lvl="2" indent="-463550">
              <a:spcBef>
                <a:spcPts val="1000"/>
              </a:spcBef>
              <a:buBlip>
                <a:blip r:embed="rId2"/>
              </a:buBlip>
            </a:pPr>
            <a:r>
              <a:rPr lang="en-US" sz="2500" b="1" dirty="0" smtClean="0"/>
              <a:t>True Parents’ Lives &amp; the Early Church </a:t>
            </a:r>
            <a:r>
              <a:rPr lang="en-US" sz="2500" dirty="0" smtClean="0"/>
              <a:t>- 41 lessons</a:t>
            </a:r>
          </a:p>
          <a:p>
            <a:pPr marL="804863" lvl="2" indent="-463550">
              <a:spcBef>
                <a:spcPts val="1000"/>
              </a:spcBef>
              <a:buBlip>
                <a:blip r:embed="rId2"/>
              </a:buBlip>
            </a:pPr>
            <a:r>
              <a:rPr lang="en-US" sz="2500" b="1" dirty="0" smtClean="0"/>
              <a:t>The Principle Main Points </a:t>
            </a:r>
            <a:r>
              <a:rPr lang="en-US" sz="2500" dirty="0" smtClean="0"/>
              <a:t>- 50 lessons</a:t>
            </a:r>
          </a:p>
          <a:p>
            <a:pPr marL="463550" lvl="1" indent="-463550">
              <a:spcBef>
                <a:spcPts val="1000"/>
              </a:spcBef>
              <a:buBlip>
                <a:blip r:embed="rId2"/>
              </a:buBlip>
            </a:pPr>
            <a:r>
              <a:rPr lang="en-US" sz="2800" b="1" dirty="0" smtClean="0">
                <a:latin typeface="Arial"/>
                <a:cs typeface="Arial"/>
              </a:rPr>
              <a:t>Age 12 years old </a:t>
            </a:r>
          </a:p>
          <a:p>
            <a:pPr lvl="1"/>
            <a:r>
              <a:rPr lang="en-US" sz="2500" b="1" dirty="0" smtClean="0"/>
              <a:t>Twenty-one Virtues</a:t>
            </a:r>
          </a:p>
          <a:p>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0378"/>
            <a:ext cx="7313613" cy="868362"/>
          </a:xfrm>
        </p:spPr>
        <p:txBody>
          <a:bodyPr/>
          <a:lstStyle/>
          <a:p>
            <a:r>
              <a:rPr lang="en-US" dirty="0" smtClean="0"/>
              <a:t>Sunday school schedule </a:t>
            </a:r>
            <a:r>
              <a:rPr lang="en-US" sz="3200" dirty="0" smtClean="0"/>
              <a:t>(2 hours)</a:t>
            </a:r>
            <a:endParaRPr lang="en-US" dirty="0"/>
          </a:p>
        </p:txBody>
      </p:sp>
      <p:sp>
        <p:nvSpPr>
          <p:cNvPr id="3" name="Content Placeholder 2"/>
          <p:cNvSpPr>
            <a:spLocks noGrp="1"/>
          </p:cNvSpPr>
          <p:nvPr>
            <p:ph idx="1"/>
          </p:nvPr>
        </p:nvSpPr>
        <p:spPr>
          <a:xfrm>
            <a:off x="914400" y="1372278"/>
            <a:ext cx="7313613" cy="4056062"/>
          </a:xfrm>
        </p:spPr>
        <p:txBody>
          <a:bodyPr>
            <a:noAutofit/>
          </a:bodyPr>
          <a:lstStyle/>
          <a:p>
            <a:r>
              <a:rPr lang="en-US" sz="2500" dirty="0" smtClean="0"/>
              <a:t>Half bow to God and TP. Teachers and children bow to each other</a:t>
            </a:r>
          </a:p>
          <a:p>
            <a:r>
              <a:rPr lang="en-US" sz="2500" dirty="0" smtClean="0"/>
              <a:t>Songs</a:t>
            </a:r>
          </a:p>
          <a:p>
            <a:r>
              <a:rPr lang="en-US" sz="2500" dirty="0" smtClean="0"/>
              <a:t>Donation </a:t>
            </a:r>
          </a:p>
          <a:p>
            <a:r>
              <a:rPr lang="en-US" sz="2500" dirty="0" smtClean="0"/>
              <a:t>Register </a:t>
            </a:r>
          </a:p>
          <a:p>
            <a:r>
              <a:rPr lang="en-US" sz="2500" dirty="0" smtClean="0"/>
              <a:t>Greet each other</a:t>
            </a:r>
          </a:p>
          <a:p>
            <a:r>
              <a:rPr lang="en-US" sz="2500" dirty="0" smtClean="0"/>
              <a:t>Short message</a:t>
            </a:r>
          </a:p>
          <a:p>
            <a:r>
              <a:rPr lang="en-US" sz="2500" dirty="0" smtClean="0"/>
              <a:t>Games</a:t>
            </a:r>
          </a:p>
          <a:p>
            <a:r>
              <a:rPr lang="en-US" sz="2500" dirty="0" smtClean="0"/>
              <a:t>45 minute lesson</a:t>
            </a:r>
          </a:p>
          <a:p>
            <a:r>
              <a:rPr lang="en-US" sz="2500" dirty="0" smtClean="0"/>
              <a:t>Snacks</a:t>
            </a:r>
          </a:p>
          <a:p>
            <a:endParaRPr lang="en-US" sz="25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a:t>
            </a:r>
            <a:r>
              <a:rPr lang="en-US" dirty="0" err="1" smtClean="0"/>
              <a:t>centred</a:t>
            </a:r>
            <a:r>
              <a:rPr lang="en-US" dirty="0" smtClean="0"/>
              <a:t> religion</a:t>
            </a:r>
            <a:endParaRPr lang="en-US" dirty="0"/>
          </a:p>
        </p:txBody>
      </p:sp>
      <p:sp>
        <p:nvSpPr>
          <p:cNvPr id="3" name="Content Placeholder 2"/>
          <p:cNvSpPr>
            <a:spLocks noGrp="1"/>
          </p:cNvSpPr>
          <p:nvPr>
            <p:ph idx="1"/>
          </p:nvPr>
        </p:nvSpPr>
        <p:spPr>
          <a:xfrm>
            <a:off x="689430" y="1735138"/>
            <a:ext cx="7837714" cy="4056062"/>
          </a:xfrm>
        </p:spPr>
        <p:txBody>
          <a:bodyPr>
            <a:noAutofit/>
          </a:bodyPr>
          <a:lstStyle/>
          <a:p>
            <a:r>
              <a:rPr lang="en-GB" i="1" dirty="0" smtClean="0"/>
              <a:t>“Listen, my people, to my teaching, and pay attention to what I say. I am going to use wise sayings and explain mysteries from the past, things we have heard and known, things that our ancestors told us. We will not keep them from our children; we will tell the next generation about the Lord’s power and his great deeds and the wonderful things he has done. He gave laws to the people of Israel and commandments to the descendants of Jacob. He instructed our ancestors to teach his laws to their children, so that the next generation might learn them and in turn tell their children. In this way they also would put their trust in God and not forget what he has done, but always follow his commandments.”</a:t>
            </a:r>
            <a:r>
              <a:rPr lang="en-GB" dirty="0" smtClean="0"/>
              <a:t> Psalm 78:1-7</a:t>
            </a:r>
          </a:p>
          <a:p>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Don’t forget</a:t>
            </a:r>
            <a:endParaRPr lang="en-US" dirty="0"/>
          </a:p>
        </p:txBody>
      </p:sp>
      <p:sp>
        <p:nvSpPr>
          <p:cNvPr id="7" name="Content Placeholder 6"/>
          <p:cNvSpPr>
            <a:spLocks noGrp="1"/>
          </p:cNvSpPr>
          <p:nvPr>
            <p:ph idx="1"/>
          </p:nvPr>
        </p:nvSpPr>
        <p:spPr/>
        <p:txBody>
          <a:bodyPr/>
          <a:lstStyle/>
          <a:p>
            <a:r>
              <a:rPr lang="en-US" dirty="0" smtClean="0"/>
              <a:t>Families have children</a:t>
            </a:r>
          </a:p>
          <a:p>
            <a:r>
              <a:rPr lang="en-US" dirty="0" smtClean="0"/>
              <a:t>No Sunday school </a:t>
            </a:r>
          </a:p>
          <a:p>
            <a:pPr lvl="1"/>
            <a:r>
              <a:rPr lang="en-US" dirty="0" smtClean="0"/>
              <a:t>Families won’t come to church</a:t>
            </a:r>
          </a:p>
          <a:p>
            <a:pPr lvl="1"/>
            <a:r>
              <a:rPr lang="en-US" dirty="0" smtClean="0"/>
              <a:t>Families won’t join church</a:t>
            </a:r>
          </a:p>
          <a:p>
            <a:pPr lvl="1"/>
            <a:r>
              <a:rPr lang="en-US" dirty="0" smtClean="0"/>
              <a:t>Church will disappear</a:t>
            </a:r>
          </a:p>
          <a:p>
            <a:r>
              <a:rPr lang="en-US" dirty="0" smtClean="0"/>
              <a:t>If you don’t invest in your future you won’t have one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call them the 2G?</a:t>
            </a:r>
            <a:endParaRPr lang="en-US" dirty="0"/>
          </a:p>
        </p:txBody>
      </p:sp>
      <p:sp>
        <p:nvSpPr>
          <p:cNvPr id="3" name="Content Placeholder 2"/>
          <p:cNvSpPr>
            <a:spLocks noGrp="1"/>
          </p:cNvSpPr>
          <p:nvPr>
            <p:ph idx="1"/>
          </p:nvPr>
        </p:nvSpPr>
        <p:spPr/>
        <p:txBody>
          <a:bodyPr/>
          <a:lstStyle/>
          <a:p>
            <a:r>
              <a:rPr lang="en-US" dirty="0" smtClean="0"/>
              <a:t>Change of lineage</a:t>
            </a:r>
          </a:p>
          <a:p>
            <a:r>
              <a:rPr lang="en-US" dirty="0" smtClean="0"/>
              <a:t>What does this mean?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t>What is lineage?</a:t>
            </a:r>
          </a:p>
        </p:txBody>
      </p:sp>
      <p:sp>
        <p:nvSpPr>
          <p:cNvPr id="6148" name="Text Box 4"/>
          <p:cNvSpPr txBox="1">
            <a:spLocks noChangeArrowheads="1"/>
          </p:cNvSpPr>
          <p:nvPr/>
        </p:nvSpPr>
        <p:spPr bwMode="auto">
          <a:xfrm>
            <a:off x="1003811" y="1724025"/>
            <a:ext cx="2513579" cy="461665"/>
          </a:xfrm>
          <a:prstGeom prst="rect">
            <a:avLst/>
          </a:prstGeom>
          <a:noFill/>
          <a:ln w="9525">
            <a:noFill/>
            <a:miter lim="800000"/>
            <a:headEnd/>
            <a:tailEnd/>
          </a:ln>
        </p:spPr>
        <p:txBody>
          <a:bodyPr wrap="none">
            <a:prstTxWarp prst="textNoShape">
              <a:avLst/>
            </a:prstTxWarp>
            <a:spAutoFit/>
          </a:bodyPr>
          <a:lstStyle/>
          <a:p>
            <a:pPr algn="ctr"/>
            <a:r>
              <a:rPr lang="en-US" sz="2400" dirty="0"/>
              <a:t>Great-grandparents</a:t>
            </a:r>
          </a:p>
        </p:txBody>
      </p:sp>
      <p:sp>
        <p:nvSpPr>
          <p:cNvPr id="6149" name="Text Box 5"/>
          <p:cNvSpPr txBox="1">
            <a:spLocks noChangeArrowheads="1"/>
          </p:cNvSpPr>
          <p:nvPr/>
        </p:nvSpPr>
        <p:spPr bwMode="auto">
          <a:xfrm>
            <a:off x="1158875" y="2514600"/>
            <a:ext cx="2209800" cy="46166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t>Grandparents</a:t>
            </a:r>
          </a:p>
        </p:txBody>
      </p:sp>
      <p:sp>
        <p:nvSpPr>
          <p:cNvPr id="6150" name="Text Box 6"/>
          <p:cNvSpPr txBox="1">
            <a:spLocks noChangeArrowheads="1"/>
          </p:cNvSpPr>
          <p:nvPr/>
        </p:nvSpPr>
        <p:spPr bwMode="auto">
          <a:xfrm>
            <a:off x="1777305" y="3429000"/>
            <a:ext cx="1065015" cy="461665"/>
          </a:xfrm>
          <a:prstGeom prst="rect">
            <a:avLst/>
          </a:prstGeom>
          <a:noFill/>
          <a:ln w="9525">
            <a:noFill/>
            <a:miter lim="800000"/>
            <a:headEnd/>
            <a:tailEnd/>
          </a:ln>
        </p:spPr>
        <p:txBody>
          <a:bodyPr wrap="none">
            <a:prstTxWarp prst="textNoShape">
              <a:avLst/>
            </a:prstTxWarp>
            <a:spAutoFit/>
          </a:bodyPr>
          <a:lstStyle/>
          <a:p>
            <a:pPr algn="ctr"/>
            <a:r>
              <a:rPr lang="en-US" sz="2400"/>
              <a:t>Parents</a:t>
            </a:r>
          </a:p>
        </p:txBody>
      </p:sp>
      <p:sp>
        <p:nvSpPr>
          <p:cNvPr id="6151" name="Text Box 7"/>
          <p:cNvSpPr txBox="1">
            <a:spLocks noChangeArrowheads="1"/>
          </p:cNvSpPr>
          <p:nvPr/>
        </p:nvSpPr>
        <p:spPr bwMode="auto">
          <a:xfrm>
            <a:off x="1630163" y="4267200"/>
            <a:ext cx="1291038" cy="461665"/>
          </a:xfrm>
          <a:prstGeom prst="rect">
            <a:avLst/>
          </a:prstGeom>
          <a:noFill/>
          <a:ln w="9525">
            <a:noFill/>
            <a:miter lim="800000"/>
            <a:headEnd/>
            <a:tailEnd/>
          </a:ln>
        </p:spPr>
        <p:txBody>
          <a:bodyPr wrap="none">
            <a:prstTxWarp prst="textNoShape">
              <a:avLst/>
            </a:prstTxWarp>
            <a:spAutoFit/>
          </a:bodyPr>
          <a:lstStyle/>
          <a:p>
            <a:pPr algn="ctr"/>
            <a:r>
              <a:rPr lang="en-US" sz="2400"/>
              <a:t>Children</a:t>
            </a:r>
          </a:p>
        </p:txBody>
      </p:sp>
      <p:sp>
        <p:nvSpPr>
          <p:cNvPr id="6152" name="Text Box 8"/>
          <p:cNvSpPr txBox="1">
            <a:spLocks noChangeArrowheads="1"/>
          </p:cNvSpPr>
          <p:nvPr/>
        </p:nvSpPr>
        <p:spPr bwMode="auto">
          <a:xfrm>
            <a:off x="1287986" y="5105400"/>
            <a:ext cx="1992853" cy="461665"/>
          </a:xfrm>
          <a:prstGeom prst="rect">
            <a:avLst/>
          </a:prstGeom>
          <a:noFill/>
          <a:ln w="9525">
            <a:noFill/>
            <a:miter lim="800000"/>
            <a:headEnd/>
            <a:tailEnd/>
          </a:ln>
        </p:spPr>
        <p:txBody>
          <a:bodyPr wrap="none">
            <a:prstTxWarp prst="textNoShape">
              <a:avLst/>
            </a:prstTxWarp>
            <a:spAutoFit/>
          </a:bodyPr>
          <a:lstStyle/>
          <a:p>
            <a:pPr algn="ctr"/>
            <a:r>
              <a:rPr lang="en-US" sz="2400"/>
              <a:t>Grandchildren</a:t>
            </a:r>
          </a:p>
        </p:txBody>
      </p:sp>
      <p:sp>
        <p:nvSpPr>
          <p:cNvPr id="6153" name="Text Box 9"/>
          <p:cNvSpPr txBox="1">
            <a:spLocks noChangeArrowheads="1"/>
          </p:cNvSpPr>
          <p:nvPr/>
        </p:nvSpPr>
        <p:spPr bwMode="auto">
          <a:xfrm>
            <a:off x="930275" y="5943600"/>
            <a:ext cx="3101975" cy="46166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400"/>
              <a:t>Great-grandchildren </a:t>
            </a:r>
          </a:p>
        </p:txBody>
      </p:sp>
      <p:sp>
        <p:nvSpPr>
          <p:cNvPr id="6156" name="AutoShape 12"/>
          <p:cNvSpPr>
            <a:spLocks noChangeArrowheads="1"/>
          </p:cNvSpPr>
          <p:nvPr/>
        </p:nvSpPr>
        <p:spPr bwMode="auto">
          <a:xfrm>
            <a:off x="2225675" y="55626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pPr algn="ctr"/>
            <a:endParaRPr lang="en-US" sz="2400"/>
          </a:p>
        </p:txBody>
      </p:sp>
      <p:sp>
        <p:nvSpPr>
          <p:cNvPr id="6157" name="AutoShape 13"/>
          <p:cNvSpPr>
            <a:spLocks noChangeArrowheads="1"/>
          </p:cNvSpPr>
          <p:nvPr/>
        </p:nvSpPr>
        <p:spPr bwMode="auto">
          <a:xfrm>
            <a:off x="2225675" y="30480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pPr algn="ctr"/>
            <a:endParaRPr lang="en-US" sz="2400"/>
          </a:p>
        </p:txBody>
      </p:sp>
      <p:sp>
        <p:nvSpPr>
          <p:cNvPr id="6158" name="AutoShape 14"/>
          <p:cNvSpPr>
            <a:spLocks noChangeArrowheads="1"/>
          </p:cNvSpPr>
          <p:nvPr/>
        </p:nvSpPr>
        <p:spPr bwMode="auto">
          <a:xfrm>
            <a:off x="2225675" y="38862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pPr algn="ctr"/>
            <a:endParaRPr lang="en-US" sz="2400"/>
          </a:p>
        </p:txBody>
      </p:sp>
      <p:sp>
        <p:nvSpPr>
          <p:cNvPr id="6159" name="AutoShape 15"/>
          <p:cNvSpPr>
            <a:spLocks noChangeArrowheads="1"/>
          </p:cNvSpPr>
          <p:nvPr/>
        </p:nvSpPr>
        <p:spPr bwMode="auto">
          <a:xfrm>
            <a:off x="2225675" y="47244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pPr algn="ctr"/>
            <a:endParaRPr lang="en-US" sz="2400"/>
          </a:p>
        </p:txBody>
      </p:sp>
      <p:sp>
        <p:nvSpPr>
          <p:cNvPr id="6161" name="AutoShape 17"/>
          <p:cNvSpPr>
            <a:spLocks noChangeArrowheads="1"/>
          </p:cNvSpPr>
          <p:nvPr/>
        </p:nvSpPr>
        <p:spPr bwMode="auto">
          <a:xfrm>
            <a:off x="2225675" y="2209800"/>
            <a:ext cx="180975" cy="381000"/>
          </a:xfrm>
          <a:prstGeom prst="downArrow">
            <a:avLst>
              <a:gd name="adj1" fmla="val 50000"/>
              <a:gd name="adj2" fmla="val 52632"/>
            </a:avLst>
          </a:prstGeom>
          <a:solidFill>
            <a:schemeClr val="accent1"/>
          </a:solidFill>
          <a:ln w="9525">
            <a:solidFill>
              <a:schemeClr val="tx1"/>
            </a:solidFill>
            <a:miter lim="800000"/>
            <a:headEnd/>
            <a:tailEnd/>
          </a:ln>
        </p:spPr>
        <p:txBody>
          <a:bodyPr wrap="none" anchor="ctr">
            <a:prstTxWarp prst="textNoShape">
              <a:avLst/>
            </a:prstTxWarp>
          </a:bodyPr>
          <a:lstStyle/>
          <a:p>
            <a:pPr algn="ctr"/>
            <a:endParaRPr lang="en-US" sz="2400"/>
          </a:p>
        </p:txBody>
      </p:sp>
      <p:sp>
        <p:nvSpPr>
          <p:cNvPr id="18446" name="Text Box 18"/>
          <p:cNvSpPr txBox="1">
            <a:spLocks noChangeArrowheads="1"/>
          </p:cNvSpPr>
          <p:nvPr/>
        </p:nvSpPr>
        <p:spPr bwMode="auto">
          <a:xfrm>
            <a:off x="3962400" y="30956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6163" name="Text Box 19"/>
          <p:cNvSpPr txBox="1">
            <a:spLocks noChangeArrowheads="1"/>
          </p:cNvSpPr>
          <p:nvPr/>
        </p:nvSpPr>
        <p:spPr bwMode="auto">
          <a:xfrm>
            <a:off x="4419600" y="1828800"/>
            <a:ext cx="3758962" cy="4524315"/>
          </a:xfrm>
          <a:prstGeom prst="rect">
            <a:avLst/>
          </a:prstGeom>
          <a:noFill/>
          <a:ln w="9525">
            <a:noFill/>
            <a:miter lim="800000"/>
            <a:headEnd/>
            <a:tailEnd/>
          </a:ln>
        </p:spPr>
        <p:txBody>
          <a:bodyPr wrap="none">
            <a:prstTxWarp prst="textNoShape">
              <a:avLst/>
            </a:prstTxWarp>
            <a:spAutoFit/>
          </a:bodyPr>
          <a:lstStyle/>
          <a:p>
            <a:r>
              <a:rPr lang="en-US" sz="2400" dirty="0"/>
              <a:t>Our identity is socially</a:t>
            </a:r>
            <a:br>
              <a:rPr lang="en-US" sz="2400" dirty="0"/>
            </a:br>
            <a:r>
              <a:rPr lang="en-US" sz="2400" dirty="0"/>
              <a:t>constructed by relationships</a:t>
            </a:r>
          </a:p>
          <a:p>
            <a:endParaRPr lang="en-US" sz="2400" dirty="0"/>
          </a:p>
          <a:p>
            <a:r>
              <a:rPr lang="en-US" sz="2400" dirty="0"/>
              <a:t>Most </a:t>
            </a:r>
            <a:r>
              <a:rPr lang="en-US" sz="2400" dirty="0" smtClean="0"/>
              <a:t>significant </a:t>
            </a:r>
            <a:r>
              <a:rPr lang="en-US" sz="2400" dirty="0"/>
              <a:t>relationships</a:t>
            </a:r>
            <a:br>
              <a:rPr lang="en-US" sz="2400" dirty="0"/>
            </a:br>
            <a:r>
              <a:rPr lang="en-US" sz="2400" dirty="0"/>
              <a:t>are familial</a:t>
            </a:r>
          </a:p>
          <a:p>
            <a:endParaRPr lang="en-US" sz="2400" dirty="0"/>
          </a:p>
          <a:p>
            <a:r>
              <a:rPr lang="en-US" sz="2400" dirty="0"/>
              <a:t>To reveal ourselves </a:t>
            </a:r>
            <a:br>
              <a:rPr lang="en-US" sz="2400" dirty="0"/>
            </a:br>
            <a:r>
              <a:rPr lang="en-US" sz="2400" dirty="0"/>
              <a:t>is to tell our story, </a:t>
            </a:r>
            <a:br>
              <a:rPr lang="en-US" sz="2400" dirty="0"/>
            </a:br>
            <a:r>
              <a:rPr lang="en-US" sz="2400" dirty="0"/>
              <a:t>where we come from</a:t>
            </a:r>
          </a:p>
          <a:p>
            <a:endParaRPr lang="en-US" sz="2400" dirty="0"/>
          </a:p>
          <a:p>
            <a:r>
              <a:rPr lang="en-US" sz="2400" dirty="0"/>
              <a:t>Our identity comes from</a:t>
            </a:r>
            <a:br>
              <a:rPr lang="en-US" sz="2400" dirty="0"/>
            </a:br>
            <a:r>
              <a:rPr lang="en-US" sz="2400" dirty="0"/>
              <a:t>our lineage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47" presetClass="entr" presetSubtype="0" fill="hold" grpId="0" nodeType="afterEffect">
                                  <p:stCondLst>
                                    <p:cond delay="0"/>
                                  </p:stCondLst>
                                  <p:childTnLst>
                                    <p:set>
                                      <p:cBhvr>
                                        <p:cTn id="9" dur="1" fill="hold">
                                          <p:stCondLst>
                                            <p:cond delay="0"/>
                                          </p:stCondLst>
                                        </p:cTn>
                                        <p:tgtEl>
                                          <p:spTgt spid="6148"/>
                                        </p:tgtEl>
                                        <p:attrNameLst>
                                          <p:attrName>style.visibility</p:attrName>
                                        </p:attrNameLst>
                                      </p:cBhvr>
                                      <p:to>
                                        <p:strVal val="visible"/>
                                      </p:to>
                                    </p:set>
                                    <p:animEffect transition="in" filter="fade">
                                      <p:cBhvr>
                                        <p:cTn id="10" dur="500"/>
                                        <p:tgtEl>
                                          <p:spTgt spid="6148"/>
                                        </p:tgtEl>
                                      </p:cBhvr>
                                    </p:animEffect>
                                    <p:anim calcmode="lin" valueType="num">
                                      <p:cBhvr>
                                        <p:cTn id="11" dur="500" fill="hold"/>
                                        <p:tgtEl>
                                          <p:spTgt spid="6148"/>
                                        </p:tgtEl>
                                        <p:attrNameLst>
                                          <p:attrName>ppt_x</p:attrName>
                                        </p:attrNameLst>
                                      </p:cBhvr>
                                      <p:tavLst>
                                        <p:tav tm="0">
                                          <p:val>
                                            <p:strVal val="#ppt_x"/>
                                          </p:val>
                                        </p:tav>
                                        <p:tav tm="100000">
                                          <p:val>
                                            <p:strVal val="#ppt_x"/>
                                          </p:val>
                                        </p:tav>
                                      </p:tavLst>
                                    </p:anim>
                                    <p:anim calcmode="lin" valueType="num">
                                      <p:cBhvr>
                                        <p:cTn id="12" dur="500" fill="hold"/>
                                        <p:tgtEl>
                                          <p:spTgt spid="6148"/>
                                        </p:tgtEl>
                                        <p:attrNameLst>
                                          <p:attrName>ppt_y</p:attrName>
                                        </p:attrNameLst>
                                      </p:cBhvr>
                                      <p:tavLst>
                                        <p:tav tm="0">
                                          <p:val>
                                            <p:strVal val="#ppt_y-.1"/>
                                          </p:val>
                                        </p:tav>
                                        <p:tav tm="100000">
                                          <p:val>
                                            <p:strVal val="#ppt_y"/>
                                          </p:val>
                                        </p:tav>
                                      </p:tavLst>
                                    </p:anim>
                                  </p:childTnLst>
                                </p:cTn>
                              </p:par>
                            </p:childTnLst>
                          </p:cTn>
                        </p:par>
                        <p:par>
                          <p:cTn id="13" fill="hold">
                            <p:stCondLst>
                              <p:cond delay="500"/>
                            </p:stCondLst>
                            <p:childTnLst>
                              <p:par>
                                <p:cTn id="14" presetID="47" presetClass="entr" presetSubtype="0" fill="hold" grpId="0" nodeType="afterEffect">
                                  <p:stCondLst>
                                    <p:cond delay="0"/>
                                  </p:stCondLst>
                                  <p:childTnLst>
                                    <p:set>
                                      <p:cBhvr>
                                        <p:cTn id="15" dur="1" fill="hold">
                                          <p:stCondLst>
                                            <p:cond delay="0"/>
                                          </p:stCondLst>
                                        </p:cTn>
                                        <p:tgtEl>
                                          <p:spTgt spid="6161"/>
                                        </p:tgtEl>
                                        <p:attrNameLst>
                                          <p:attrName>style.visibility</p:attrName>
                                        </p:attrNameLst>
                                      </p:cBhvr>
                                      <p:to>
                                        <p:strVal val="visible"/>
                                      </p:to>
                                    </p:set>
                                    <p:animEffect transition="in" filter="fade">
                                      <p:cBhvr>
                                        <p:cTn id="16" dur="500"/>
                                        <p:tgtEl>
                                          <p:spTgt spid="6161"/>
                                        </p:tgtEl>
                                      </p:cBhvr>
                                    </p:animEffect>
                                    <p:anim calcmode="lin" valueType="num">
                                      <p:cBhvr>
                                        <p:cTn id="17" dur="500" fill="hold"/>
                                        <p:tgtEl>
                                          <p:spTgt spid="6161"/>
                                        </p:tgtEl>
                                        <p:attrNameLst>
                                          <p:attrName>ppt_x</p:attrName>
                                        </p:attrNameLst>
                                      </p:cBhvr>
                                      <p:tavLst>
                                        <p:tav tm="0">
                                          <p:val>
                                            <p:strVal val="#ppt_x"/>
                                          </p:val>
                                        </p:tav>
                                        <p:tav tm="100000">
                                          <p:val>
                                            <p:strVal val="#ppt_x"/>
                                          </p:val>
                                        </p:tav>
                                      </p:tavLst>
                                    </p:anim>
                                    <p:anim calcmode="lin" valueType="num">
                                      <p:cBhvr>
                                        <p:cTn id="18" dur="500" fill="hold"/>
                                        <p:tgtEl>
                                          <p:spTgt spid="6161"/>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47" presetClass="entr" presetSubtype="0" fill="hold" grpId="0" nodeType="after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fade">
                                      <p:cBhvr>
                                        <p:cTn id="22" dur="500"/>
                                        <p:tgtEl>
                                          <p:spTgt spid="6149"/>
                                        </p:tgtEl>
                                      </p:cBhvr>
                                    </p:animEffect>
                                    <p:anim calcmode="lin" valueType="num">
                                      <p:cBhvr>
                                        <p:cTn id="23" dur="500" fill="hold"/>
                                        <p:tgtEl>
                                          <p:spTgt spid="6149"/>
                                        </p:tgtEl>
                                        <p:attrNameLst>
                                          <p:attrName>ppt_x</p:attrName>
                                        </p:attrNameLst>
                                      </p:cBhvr>
                                      <p:tavLst>
                                        <p:tav tm="0">
                                          <p:val>
                                            <p:strVal val="#ppt_x"/>
                                          </p:val>
                                        </p:tav>
                                        <p:tav tm="100000">
                                          <p:val>
                                            <p:strVal val="#ppt_x"/>
                                          </p:val>
                                        </p:tav>
                                      </p:tavLst>
                                    </p:anim>
                                    <p:anim calcmode="lin" valueType="num">
                                      <p:cBhvr>
                                        <p:cTn id="24" dur="500" fill="hold"/>
                                        <p:tgtEl>
                                          <p:spTgt spid="6149"/>
                                        </p:tgtEl>
                                        <p:attrNameLst>
                                          <p:attrName>ppt_y</p:attrName>
                                        </p:attrNameLst>
                                      </p:cBhvr>
                                      <p:tavLst>
                                        <p:tav tm="0">
                                          <p:val>
                                            <p:strVal val="#ppt_y-.1"/>
                                          </p:val>
                                        </p:tav>
                                        <p:tav tm="100000">
                                          <p:val>
                                            <p:strVal val="#ppt_y"/>
                                          </p:val>
                                        </p:tav>
                                      </p:tavLst>
                                    </p:anim>
                                  </p:childTnLst>
                                </p:cTn>
                              </p:par>
                            </p:childTnLst>
                          </p:cTn>
                        </p:par>
                        <p:par>
                          <p:cTn id="25" fill="hold">
                            <p:stCondLst>
                              <p:cond delay="1500"/>
                            </p:stCondLst>
                            <p:childTnLst>
                              <p:par>
                                <p:cTn id="26" presetID="47" presetClass="entr" presetSubtype="0" fill="hold" grpId="0" nodeType="afterEffect">
                                  <p:stCondLst>
                                    <p:cond delay="0"/>
                                  </p:stCondLst>
                                  <p:childTnLst>
                                    <p:set>
                                      <p:cBhvr>
                                        <p:cTn id="27" dur="1" fill="hold">
                                          <p:stCondLst>
                                            <p:cond delay="0"/>
                                          </p:stCondLst>
                                        </p:cTn>
                                        <p:tgtEl>
                                          <p:spTgt spid="6157"/>
                                        </p:tgtEl>
                                        <p:attrNameLst>
                                          <p:attrName>style.visibility</p:attrName>
                                        </p:attrNameLst>
                                      </p:cBhvr>
                                      <p:to>
                                        <p:strVal val="visible"/>
                                      </p:to>
                                    </p:set>
                                    <p:animEffect transition="in" filter="fade">
                                      <p:cBhvr>
                                        <p:cTn id="28" dur="500"/>
                                        <p:tgtEl>
                                          <p:spTgt spid="6157"/>
                                        </p:tgtEl>
                                      </p:cBhvr>
                                    </p:animEffect>
                                    <p:anim calcmode="lin" valueType="num">
                                      <p:cBhvr>
                                        <p:cTn id="29" dur="500" fill="hold"/>
                                        <p:tgtEl>
                                          <p:spTgt spid="6157"/>
                                        </p:tgtEl>
                                        <p:attrNameLst>
                                          <p:attrName>ppt_x</p:attrName>
                                        </p:attrNameLst>
                                      </p:cBhvr>
                                      <p:tavLst>
                                        <p:tav tm="0">
                                          <p:val>
                                            <p:strVal val="#ppt_x"/>
                                          </p:val>
                                        </p:tav>
                                        <p:tav tm="100000">
                                          <p:val>
                                            <p:strVal val="#ppt_x"/>
                                          </p:val>
                                        </p:tav>
                                      </p:tavLst>
                                    </p:anim>
                                    <p:anim calcmode="lin" valueType="num">
                                      <p:cBhvr>
                                        <p:cTn id="30" dur="500" fill="hold"/>
                                        <p:tgtEl>
                                          <p:spTgt spid="615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7" presetClass="entr" presetSubtype="0" fill="hold" grpId="0" nodeType="afterEffect">
                                  <p:stCondLst>
                                    <p:cond delay="0"/>
                                  </p:stCondLst>
                                  <p:childTnLst>
                                    <p:set>
                                      <p:cBhvr>
                                        <p:cTn id="33" dur="1" fill="hold">
                                          <p:stCondLst>
                                            <p:cond delay="0"/>
                                          </p:stCondLst>
                                        </p:cTn>
                                        <p:tgtEl>
                                          <p:spTgt spid="6150"/>
                                        </p:tgtEl>
                                        <p:attrNameLst>
                                          <p:attrName>style.visibility</p:attrName>
                                        </p:attrNameLst>
                                      </p:cBhvr>
                                      <p:to>
                                        <p:strVal val="visible"/>
                                      </p:to>
                                    </p:set>
                                    <p:animEffect transition="in" filter="fade">
                                      <p:cBhvr>
                                        <p:cTn id="34" dur="500"/>
                                        <p:tgtEl>
                                          <p:spTgt spid="6150"/>
                                        </p:tgtEl>
                                      </p:cBhvr>
                                    </p:animEffect>
                                    <p:anim calcmode="lin" valueType="num">
                                      <p:cBhvr>
                                        <p:cTn id="35" dur="500" fill="hold"/>
                                        <p:tgtEl>
                                          <p:spTgt spid="6150"/>
                                        </p:tgtEl>
                                        <p:attrNameLst>
                                          <p:attrName>ppt_x</p:attrName>
                                        </p:attrNameLst>
                                      </p:cBhvr>
                                      <p:tavLst>
                                        <p:tav tm="0">
                                          <p:val>
                                            <p:strVal val="#ppt_x"/>
                                          </p:val>
                                        </p:tav>
                                        <p:tav tm="100000">
                                          <p:val>
                                            <p:strVal val="#ppt_x"/>
                                          </p:val>
                                        </p:tav>
                                      </p:tavLst>
                                    </p:anim>
                                    <p:anim calcmode="lin" valueType="num">
                                      <p:cBhvr>
                                        <p:cTn id="36" dur="500" fill="hold"/>
                                        <p:tgtEl>
                                          <p:spTgt spid="6150"/>
                                        </p:tgtEl>
                                        <p:attrNameLst>
                                          <p:attrName>ppt_y</p:attrName>
                                        </p:attrNameLst>
                                      </p:cBhvr>
                                      <p:tavLst>
                                        <p:tav tm="0">
                                          <p:val>
                                            <p:strVal val="#ppt_y-.1"/>
                                          </p:val>
                                        </p:tav>
                                        <p:tav tm="100000">
                                          <p:val>
                                            <p:strVal val="#ppt_y"/>
                                          </p:val>
                                        </p:tav>
                                      </p:tavLst>
                                    </p:anim>
                                  </p:childTnLst>
                                </p:cTn>
                              </p:par>
                            </p:childTnLst>
                          </p:cTn>
                        </p:par>
                        <p:par>
                          <p:cTn id="37" fill="hold">
                            <p:stCondLst>
                              <p:cond delay="2500"/>
                            </p:stCondLst>
                            <p:childTnLst>
                              <p:par>
                                <p:cTn id="38" presetID="47" presetClass="entr" presetSubtype="0" fill="hold" grpId="0" nodeType="afterEffect">
                                  <p:stCondLst>
                                    <p:cond delay="0"/>
                                  </p:stCondLst>
                                  <p:childTnLst>
                                    <p:set>
                                      <p:cBhvr>
                                        <p:cTn id="39" dur="1" fill="hold">
                                          <p:stCondLst>
                                            <p:cond delay="0"/>
                                          </p:stCondLst>
                                        </p:cTn>
                                        <p:tgtEl>
                                          <p:spTgt spid="6158"/>
                                        </p:tgtEl>
                                        <p:attrNameLst>
                                          <p:attrName>style.visibility</p:attrName>
                                        </p:attrNameLst>
                                      </p:cBhvr>
                                      <p:to>
                                        <p:strVal val="visible"/>
                                      </p:to>
                                    </p:set>
                                    <p:animEffect transition="in" filter="fade">
                                      <p:cBhvr>
                                        <p:cTn id="40" dur="500"/>
                                        <p:tgtEl>
                                          <p:spTgt spid="6158"/>
                                        </p:tgtEl>
                                      </p:cBhvr>
                                    </p:animEffect>
                                    <p:anim calcmode="lin" valueType="num">
                                      <p:cBhvr>
                                        <p:cTn id="41" dur="500" fill="hold"/>
                                        <p:tgtEl>
                                          <p:spTgt spid="6158"/>
                                        </p:tgtEl>
                                        <p:attrNameLst>
                                          <p:attrName>ppt_x</p:attrName>
                                        </p:attrNameLst>
                                      </p:cBhvr>
                                      <p:tavLst>
                                        <p:tav tm="0">
                                          <p:val>
                                            <p:strVal val="#ppt_x"/>
                                          </p:val>
                                        </p:tav>
                                        <p:tav tm="100000">
                                          <p:val>
                                            <p:strVal val="#ppt_x"/>
                                          </p:val>
                                        </p:tav>
                                      </p:tavLst>
                                    </p:anim>
                                    <p:anim calcmode="lin" valueType="num">
                                      <p:cBhvr>
                                        <p:cTn id="42" dur="500" fill="hold"/>
                                        <p:tgtEl>
                                          <p:spTgt spid="6158"/>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47" presetClass="entr" presetSubtype="0" fill="hold" grpId="0" nodeType="afterEffect">
                                  <p:stCondLst>
                                    <p:cond delay="0"/>
                                  </p:stCondLst>
                                  <p:childTnLst>
                                    <p:set>
                                      <p:cBhvr>
                                        <p:cTn id="45" dur="1" fill="hold">
                                          <p:stCondLst>
                                            <p:cond delay="0"/>
                                          </p:stCondLst>
                                        </p:cTn>
                                        <p:tgtEl>
                                          <p:spTgt spid="6151"/>
                                        </p:tgtEl>
                                        <p:attrNameLst>
                                          <p:attrName>style.visibility</p:attrName>
                                        </p:attrNameLst>
                                      </p:cBhvr>
                                      <p:to>
                                        <p:strVal val="visible"/>
                                      </p:to>
                                    </p:set>
                                    <p:animEffect transition="in" filter="fade">
                                      <p:cBhvr>
                                        <p:cTn id="46" dur="500"/>
                                        <p:tgtEl>
                                          <p:spTgt spid="6151"/>
                                        </p:tgtEl>
                                      </p:cBhvr>
                                    </p:animEffect>
                                    <p:anim calcmode="lin" valueType="num">
                                      <p:cBhvr>
                                        <p:cTn id="47" dur="500" fill="hold"/>
                                        <p:tgtEl>
                                          <p:spTgt spid="6151"/>
                                        </p:tgtEl>
                                        <p:attrNameLst>
                                          <p:attrName>ppt_x</p:attrName>
                                        </p:attrNameLst>
                                      </p:cBhvr>
                                      <p:tavLst>
                                        <p:tav tm="0">
                                          <p:val>
                                            <p:strVal val="#ppt_x"/>
                                          </p:val>
                                        </p:tav>
                                        <p:tav tm="100000">
                                          <p:val>
                                            <p:strVal val="#ppt_x"/>
                                          </p:val>
                                        </p:tav>
                                      </p:tavLst>
                                    </p:anim>
                                    <p:anim calcmode="lin" valueType="num">
                                      <p:cBhvr>
                                        <p:cTn id="48" dur="500" fill="hold"/>
                                        <p:tgtEl>
                                          <p:spTgt spid="6151"/>
                                        </p:tgtEl>
                                        <p:attrNameLst>
                                          <p:attrName>ppt_y</p:attrName>
                                        </p:attrNameLst>
                                      </p:cBhvr>
                                      <p:tavLst>
                                        <p:tav tm="0">
                                          <p:val>
                                            <p:strVal val="#ppt_y-.1"/>
                                          </p:val>
                                        </p:tav>
                                        <p:tav tm="100000">
                                          <p:val>
                                            <p:strVal val="#ppt_y"/>
                                          </p:val>
                                        </p:tav>
                                      </p:tavLst>
                                    </p:anim>
                                  </p:childTnLst>
                                </p:cTn>
                              </p:par>
                            </p:childTnLst>
                          </p:cTn>
                        </p:par>
                        <p:par>
                          <p:cTn id="49" fill="hold">
                            <p:stCondLst>
                              <p:cond delay="3500"/>
                            </p:stCondLst>
                            <p:childTnLst>
                              <p:par>
                                <p:cTn id="50" presetID="47" presetClass="entr" presetSubtype="0" fill="hold" grpId="0" nodeType="afterEffect">
                                  <p:stCondLst>
                                    <p:cond delay="0"/>
                                  </p:stCondLst>
                                  <p:childTnLst>
                                    <p:set>
                                      <p:cBhvr>
                                        <p:cTn id="51" dur="1" fill="hold">
                                          <p:stCondLst>
                                            <p:cond delay="0"/>
                                          </p:stCondLst>
                                        </p:cTn>
                                        <p:tgtEl>
                                          <p:spTgt spid="6159"/>
                                        </p:tgtEl>
                                        <p:attrNameLst>
                                          <p:attrName>style.visibility</p:attrName>
                                        </p:attrNameLst>
                                      </p:cBhvr>
                                      <p:to>
                                        <p:strVal val="visible"/>
                                      </p:to>
                                    </p:set>
                                    <p:animEffect transition="in" filter="fade">
                                      <p:cBhvr>
                                        <p:cTn id="52" dur="500"/>
                                        <p:tgtEl>
                                          <p:spTgt spid="6159"/>
                                        </p:tgtEl>
                                      </p:cBhvr>
                                    </p:animEffect>
                                    <p:anim calcmode="lin" valueType="num">
                                      <p:cBhvr>
                                        <p:cTn id="53" dur="500" fill="hold"/>
                                        <p:tgtEl>
                                          <p:spTgt spid="6159"/>
                                        </p:tgtEl>
                                        <p:attrNameLst>
                                          <p:attrName>ppt_x</p:attrName>
                                        </p:attrNameLst>
                                      </p:cBhvr>
                                      <p:tavLst>
                                        <p:tav tm="0">
                                          <p:val>
                                            <p:strVal val="#ppt_x"/>
                                          </p:val>
                                        </p:tav>
                                        <p:tav tm="100000">
                                          <p:val>
                                            <p:strVal val="#ppt_x"/>
                                          </p:val>
                                        </p:tav>
                                      </p:tavLst>
                                    </p:anim>
                                    <p:anim calcmode="lin" valueType="num">
                                      <p:cBhvr>
                                        <p:cTn id="54" dur="500" fill="hold"/>
                                        <p:tgtEl>
                                          <p:spTgt spid="6159"/>
                                        </p:tgtEl>
                                        <p:attrNameLst>
                                          <p:attrName>ppt_y</p:attrName>
                                        </p:attrNameLst>
                                      </p:cBhvr>
                                      <p:tavLst>
                                        <p:tav tm="0">
                                          <p:val>
                                            <p:strVal val="#ppt_y-.1"/>
                                          </p:val>
                                        </p:tav>
                                        <p:tav tm="100000">
                                          <p:val>
                                            <p:strVal val="#ppt_y"/>
                                          </p:val>
                                        </p:tav>
                                      </p:tavLst>
                                    </p:anim>
                                  </p:childTnLst>
                                </p:cTn>
                              </p:par>
                            </p:childTnLst>
                          </p:cTn>
                        </p:par>
                        <p:par>
                          <p:cTn id="55" fill="hold">
                            <p:stCondLst>
                              <p:cond delay="4000"/>
                            </p:stCondLst>
                            <p:childTnLst>
                              <p:par>
                                <p:cTn id="56" presetID="47" presetClass="entr" presetSubtype="0" fill="hold" grpId="0" nodeType="afterEffect">
                                  <p:stCondLst>
                                    <p:cond delay="0"/>
                                  </p:stCondLst>
                                  <p:iterate type="wd">
                                    <p:tmPct val="10000"/>
                                  </p:iterate>
                                  <p:childTnLst>
                                    <p:set>
                                      <p:cBhvr>
                                        <p:cTn id="57" dur="1" fill="hold">
                                          <p:stCondLst>
                                            <p:cond delay="0"/>
                                          </p:stCondLst>
                                        </p:cTn>
                                        <p:tgtEl>
                                          <p:spTgt spid="6152">
                                            <p:txEl>
                                              <p:pRg st="0" end="0"/>
                                            </p:txEl>
                                          </p:spTgt>
                                        </p:tgtEl>
                                        <p:attrNameLst>
                                          <p:attrName>style.visibility</p:attrName>
                                        </p:attrNameLst>
                                      </p:cBhvr>
                                      <p:to>
                                        <p:strVal val="visible"/>
                                      </p:to>
                                    </p:set>
                                    <p:animEffect transition="in" filter="fade">
                                      <p:cBhvr>
                                        <p:cTn id="58" dur="500"/>
                                        <p:tgtEl>
                                          <p:spTgt spid="6152">
                                            <p:txEl>
                                              <p:pRg st="0" end="0"/>
                                            </p:txEl>
                                          </p:spTgt>
                                        </p:tgtEl>
                                      </p:cBhvr>
                                    </p:animEffect>
                                    <p:anim calcmode="lin" valueType="num">
                                      <p:cBhvr>
                                        <p:cTn id="59" dur="500" fill="hold"/>
                                        <p:tgtEl>
                                          <p:spTgt spid="6152">
                                            <p:txEl>
                                              <p:pRg st="0" end="0"/>
                                            </p:txEl>
                                          </p:spTgt>
                                        </p:tgtEl>
                                        <p:attrNameLst>
                                          <p:attrName>ppt_x</p:attrName>
                                        </p:attrNameLst>
                                      </p:cBhvr>
                                      <p:tavLst>
                                        <p:tav tm="0">
                                          <p:val>
                                            <p:strVal val="#ppt_x"/>
                                          </p:val>
                                        </p:tav>
                                        <p:tav tm="100000">
                                          <p:val>
                                            <p:strVal val="#ppt_x"/>
                                          </p:val>
                                        </p:tav>
                                      </p:tavLst>
                                    </p:anim>
                                    <p:anim calcmode="lin" valueType="num">
                                      <p:cBhvr>
                                        <p:cTn id="60" dur="500" fill="hold"/>
                                        <p:tgtEl>
                                          <p:spTgt spid="6152">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4500"/>
                            </p:stCondLst>
                            <p:childTnLst>
                              <p:par>
                                <p:cTn id="62" presetID="47" presetClass="entr" presetSubtype="0" fill="hold" grpId="0" nodeType="afterEffect">
                                  <p:stCondLst>
                                    <p:cond delay="0"/>
                                  </p:stCondLst>
                                  <p:childTnLst>
                                    <p:set>
                                      <p:cBhvr>
                                        <p:cTn id="63" dur="1" fill="hold">
                                          <p:stCondLst>
                                            <p:cond delay="0"/>
                                          </p:stCondLst>
                                        </p:cTn>
                                        <p:tgtEl>
                                          <p:spTgt spid="6156"/>
                                        </p:tgtEl>
                                        <p:attrNameLst>
                                          <p:attrName>style.visibility</p:attrName>
                                        </p:attrNameLst>
                                      </p:cBhvr>
                                      <p:to>
                                        <p:strVal val="visible"/>
                                      </p:to>
                                    </p:set>
                                    <p:animEffect transition="in" filter="fade">
                                      <p:cBhvr>
                                        <p:cTn id="64" dur="500"/>
                                        <p:tgtEl>
                                          <p:spTgt spid="6156"/>
                                        </p:tgtEl>
                                      </p:cBhvr>
                                    </p:animEffect>
                                    <p:anim calcmode="lin" valueType="num">
                                      <p:cBhvr>
                                        <p:cTn id="65" dur="500" fill="hold"/>
                                        <p:tgtEl>
                                          <p:spTgt spid="6156"/>
                                        </p:tgtEl>
                                        <p:attrNameLst>
                                          <p:attrName>ppt_x</p:attrName>
                                        </p:attrNameLst>
                                      </p:cBhvr>
                                      <p:tavLst>
                                        <p:tav tm="0">
                                          <p:val>
                                            <p:strVal val="#ppt_x"/>
                                          </p:val>
                                        </p:tav>
                                        <p:tav tm="100000">
                                          <p:val>
                                            <p:strVal val="#ppt_x"/>
                                          </p:val>
                                        </p:tav>
                                      </p:tavLst>
                                    </p:anim>
                                    <p:anim calcmode="lin" valueType="num">
                                      <p:cBhvr>
                                        <p:cTn id="66" dur="500" fill="hold"/>
                                        <p:tgtEl>
                                          <p:spTgt spid="615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47" presetClass="entr" presetSubtype="0" fill="hold" grpId="0" nodeType="afterEffect">
                                  <p:stCondLst>
                                    <p:cond delay="0"/>
                                  </p:stCondLst>
                                  <p:childTnLst>
                                    <p:set>
                                      <p:cBhvr>
                                        <p:cTn id="69" dur="1" fill="hold">
                                          <p:stCondLst>
                                            <p:cond delay="0"/>
                                          </p:stCondLst>
                                        </p:cTn>
                                        <p:tgtEl>
                                          <p:spTgt spid="6153"/>
                                        </p:tgtEl>
                                        <p:attrNameLst>
                                          <p:attrName>style.visibility</p:attrName>
                                        </p:attrNameLst>
                                      </p:cBhvr>
                                      <p:to>
                                        <p:strVal val="visible"/>
                                      </p:to>
                                    </p:set>
                                    <p:animEffect transition="in" filter="fade">
                                      <p:cBhvr>
                                        <p:cTn id="70" dur="500"/>
                                        <p:tgtEl>
                                          <p:spTgt spid="6153"/>
                                        </p:tgtEl>
                                      </p:cBhvr>
                                    </p:animEffect>
                                    <p:anim calcmode="lin" valueType="num">
                                      <p:cBhvr>
                                        <p:cTn id="71" dur="500" fill="hold"/>
                                        <p:tgtEl>
                                          <p:spTgt spid="6153"/>
                                        </p:tgtEl>
                                        <p:attrNameLst>
                                          <p:attrName>ppt_x</p:attrName>
                                        </p:attrNameLst>
                                      </p:cBhvr>
                                      <p:tavLst>
                                        <p:tav tm="0">
                                          <p:val>
                                            <p:strVal val="#ppt_x"/>
                                          </p:val>
                                        </p:tav>
                                        <p:tav tm="100000">
                                          <p:val>
                                            <p:strVal val="#ppt_x"/>
                                          </p:val>
                                        </p:tav>
                                      </p:tavLst>
                                    </p:anim>
                                    <p:anim calcmode="lin" valueType="num">
                                      <p:cBhvr>
                                        <p:cTn id="72" dur="500" fill="hold"/>
                                        <p:tgtEl>
                                          <p:spTgt spid="6153"/>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6163">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6163">
                                            <p:txEl>
                                              <p:pRg st="2" end="2"/>
                                            </p:tx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6163">
                                            <p:txEl>
                                              <p:pRg st="4" end="4"/>
                                            </p:txEl>
                                          </p:spTgt>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61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p:bldP spid="6149" grpId="0"/>
      <p:bldP spid="6150" grpId="0"/>
      <p:bldP spid="6151" grpId="0"/>
      <p:bldP spid="6152" grpId="0" build="p"/>
      <p:bldP spid="6153" grpId="0"/>
      <p:bldP spid="6156" grpId="0" animBg="1"/>
      <p:bldP spid="6157" grpId="0" animBg="1"/>
      <p:bldP spid="6158" grpId="0" animBg="1"/>
      <p:bldP spid="6159" grpId="0" animBg="1"/>
      <p:bldP spid="6161" grpId="0" animBg="1"/>
      <p:bldP spid="616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76200"/>
            <a:ext cx="7772400" cy="1143000"/>
          </a:xfrm>
        </p:spPr>
        <p:txBody>
          <a:bodyPr/>
          <a:lstStyle/>
          <a:p>
            <a:pPr eaLnBrk="1" hangingPunct="1"/>
            <a:r>
              <a:rPr lang="en-US"/>
              <a:t>What should be our lineage?</a:t>
            </a:r>
          </a:p>
        </p:txBody>
      </p:sp>
      <p:sp>
        <p:nvSpPr>
          <p:cNvPr id="1028" name="Text Box 4"/>
          <p:cNvSpPr txBox="1">
            <a:spLocks noChangeAspect="1" noChangeArrowheads="1"/>
          </p:cNvSpPr>
          <p:nvPr/>
        </p:nvSpPr>
        <p:spPr bwMode="auto">
          <a:xfrm>
            <a:off x="1312863" y="5343525"/>
            <a:ext cx="1871662" cy="357188"/>
          </a:xfrm>
          <a:prstGeom prst="rect">
            <a:avLst/>
          </a:prstGeom>
          <a:noFill/>
          <a:ln w="9525">
            <a:noFill/>
            <a:miter lim="800000"/>
            <a:headEnd/>
            <a:tailEnd/>
          </a:ln>
          <a:effectLst/>
        </p:spPr>
        <p:txBody>
          <a:bodyPr lIns="36000" tIns="18000" rIns="36000">
            <a:prstTxWarp prst="textNoShape">
              <a:avLst/>
            </a:prstTxWarp>
            <a:spAutoFit/>
          </a:bodyPr>
          <a:lstStyle/>
          <a:p>
            <a:pPr algn="ctr" eaLnBrk="1" hangingPunct="1">
              <a:defRPr/>
            </a:pPr>
            <a:r>
              <a:rPr lang="en-US" sz="1900" b="1">
                <a:solidFill>
                  <a:srgbClr val="000514"/>
                </a:solidFill>
                <a:effectLst>
                  <a:outerShdw blurRad="38100" dist="38100" dir="2700000" algn="tl">
                    <a:srgbClr val="DDDDDD"/>
                  </a:outerShdw>
                </a:effectLst>
                <a:latin typeface="Franklin Gothic Medium" pitchFamily="-84" charset="0"/>
              </a:rPr>
              <a:t>Society</a:t>
            </a:r>
          </a:p>
        </p:txBody>
      </p:sp>
      <p:sp>
        <p:nvSpPr>
          <p:cNvPr id="1029" name="Text Box 5"/>
          <p:cNvSpPr txBox="1">
            <a:spLocks noChangeAspect="1" noChangeArrowheads="1"/>
          </p:cNvSpPr>
          <p:nvPr/>
        </p:nvSpPr>
        <p:spPr bwMode="auto">
          <a:xfrm>
            <a:off x="1319213" y="5695950"/>
            <a:ext cx="1871662" cy="338138"/>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900" b="1">
                <a:solidFill>
                  <a:srgbClr val="000514"/>
                </a:solidFill>
                <a:effectLst>
                  <a:outerShdw blurRad="38100" dist="38100" dir="2700000" algn="tl">
                    <a:srgbClr val="DDDDDD"/>
                  </a:outerShdw>
                </a:effectLst>
                <a:latin typeface="Franklin Gothic Medium" pitchFamily="-84" charset="0"/>
              </a:rPr>
              <a:t>Nation</a:t>
            </a:r>
          </a:p>
        </p:txBody>
      </p:sp>
      <p:sp>
        <p:nvSpPr>
          <p:cNvPr id="1030" name="Text Box 6"/>
          <p:cNvSpPr txBox="1">
            <a:spLocks noChangeAspect="1" noChangeArrowheads="1"/>
          </p:cNvSpPr>
          <p:nvPr/>
        </p:nvSpPr>
        <p:spPr bwMode="auto">
          <a:xfrm>
            <a:off x="1423988" y="6119813"/>
            <a:ext cx="1549400" cy="338137"/>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900" b="1">
                <a:solidFill>
                  <a:srgbClr val="000514"/>
                </a:solidFill>
                <a:effectLst>
                  <a:outerShdw blurRad="38100" dist="38100" dir="2700000" algn="tl">
                    <a:srgbClr val="DDDDDD"/>
                  </a:outerShdw>
                </a:effectLst>
                <a:latin typeface="Franklin Gothic Medium" pitchFamily="-84" charset="0"/>
              </a:rPr>
              <a:t>World</a:t>
            </a:r>
          </a:p>
        </p:txBody>
      </p:sp>
      <p:sp>
        <p:nvSpPr>
          <p:cNvPr id="20486" name="Line 7"/>
          <p:cNvSpPr>
            <a:spLocks noChangeAspect="1" noChangeShapeType="1"/>
          </p:cNvSpPr>
          <p:nvPr/>
        </p:nvSpPr>
        <p:spPr bwMode="auto">
          <a:xfrm flipH="1" flipV="1">
            <a:off x="995363" y="3011488"/>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0487" name="Line 8"/>
          <p:cNvSpPr>
            <a:spLocks noChangeAspect="1" noChangeShapeType="1"/>
          </p:cNvSpPr>
          <p:nvPr/>
        </p:nvSpPr>
        <p:spPr bwMode="auto">
          <a:xfrm flipV="1">
            <a:off x="2255838" y="3011488"/>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0488" name="Line 9"/>
          <p:cNvSpPr>
            <a:spLocks noChangeAspect="1" noChangeShapeType="1"/>
          </p:cNvSpPr>
          <p:nvPr/>
        </p:nvSpPr>
        <p:spPr bwMode="auto">
          <a:xfrm flipH="1" flipV="1">
            <a:off x="2255838" y="1751013"/>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0489" name="Line 10"/>
          <p:cNvSpPr>
            <a:spLocks noChangeAspect="1" noChangeShapeType="1"/>
          </p:cNvSpPr>
          <p:nvPr/>
        </p:nvSpPr>
        <p:spPr bwMode="auto">
          <a:xfrm flipV="1">
            <a:off x="995363" y="1751013"/>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grpSp>
        <p:nvGrpSpPr>
          <p:cNvPr id="2" name="Group 11"/>
          <p:cNvGrpSpPr>
            <a:grpSpLocks noChangeAspect="1"/>
          </p:cNvGrpSpPr>
          <p:nvPr/>
        </p:nvGrpSpPr>
        <p:grpSpPr bwMode="auto">
          <a:xfrm>
            <a:off x="477838" y="2452688"/>
            <a:ext cx="1287462" cy="1057275"/>
            <a:chOff x="1280" y="2080"/>
            <a:chExt cx="1158" cy="952"/>
          </a:xfrm>
        </p:grpSpPr>
        <p:sp>
          <p:nvSpPr>
            <p:cNvPr id="1036" name="Oval 12"/>
            <p:cNvSpPr>
              <a:spLocks noChangeAspect="1" noChangeArrowheads="1"/>
            </p:cNvSpPr>
            <p:nvPr/>
          </p:nvSpPr>
          <p:spPr bwMode="auto">
            <a:xfrm>
              <a:off x="1360" y="2080"/>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b="1">
                <a:solidFill>
                  <a:srgbClr val="000514"/>
                </a:solidFill>
                <a:effectLst>
                  <a:outerShdw blurRad="38100" dist="38100" dir="2700000" algn="tl">
                    <a:srgbClr val="000000"/>
                  </a:outerShdw>
                </a:effectLst>
                <a:latin typeface="Franklin Gothic Medium" pitchFamily="-84" charset="0"/>
              </a:endParaRPr>
            </a:p>
          </p:txBody>
        </p:sp>
        <p:sp>
          <p:nvSpPr>
            <p:cNvPr id="1037" name="Text Box 13"/>
            <p:cNvSpPr txBox="1">
              <a:spLocks noChangeAspect="1" noChangeArrowheads="1"/>
            </p:cNvSpPr>
            <p:nvPr/>
          </p:nvSpPr>
          <p:spPr bwMode="auto">
            <a:xfrm>
              <a:off x="1280" y="2282"/>
              <a:ext cx="1158" cy="317"/>
            </a:xfrm>
            <a:prstGeom prst="rect">
              <a:avLst/>
            </a:prstGeom>
            <a:noFill/>
            <a:ln w="9525">
              <a:noFill/>
              <a:miter lim="800000"/>
              <a:headEnd/>
              <a:tailEnd/>
            </a:ln>
            <a:effectLst/>
          </p:spPr>
          <p:txBody>
            <a:bodyPr lIns="18000" tIns="61200" rIns="36000">
              <a:prstTxWarp prst="textNoShape">
                <a:avLst/>
              </a:prstTxWarp>
              <a:spAutoFit/>
            </a:bodyPr>
            <a:lstStyle/>
            <a:p>
              <a:pPr algn="ctr" eaLnBrk="1" hangingPunct="1">
                <a:defRPr/>
              </a:pPr>
              <a:endParaRPr lang="en-US" sz="1600" b="1">
                <a:solidFill>
                  <a:srgbClr val="000514"/>
                </a:solidFill>
                <a:effectLst>
                  <a:outerShdw blurRad="38100" dist="38100" dir="2700000" algn="tl">
                    <a:srgbClr val="DDDDDD"/>
                  </a:outerShdw>
                </a:effectLst>
                <a:latin typeface="Franklin Gothic Medium" pitchFamily="-84" charset="0"/>
              </a:endParaRPr>
            </a:p>
          </p:txBody>
        </p:sp>
      </p:grpSp>
      <p:grpSp>
        <p:nvGrpSpPr>
          <p:cNvPr id="3" name="Group 14"/>
          <p:cNvGrpSpPr>
            <a:grpSpLocks noChangeAspect="1"/>
          </p:cNvGrpSpPr>
          <p:nvPr/>
        </p:nvGrpSpPr>
        <p:grpSpPr bwMode="auto">
          <a:xfrm>
            <a:off x="1655763" y="2406650"/>
            <a:ext cx="1201737" cy="1201738"/>
            <a:chOff x="2339" y="1729"/>
            <a:chExt cx="1081" cy="1081"/>
          </a:xfrm>
        </p:grpSpPr>
        <p:sp>
          <p:nvSpPr>
            <p:cNvPr id="20514" name="Freeform 15"/>
            <p:cNvSpPr>
              <a:spLocks noChangeAspect="1"/>
            </p:cNvSpPr>
            <p:nvPr/>
          </p:nvSpPr>
          <p:spPr bwMode="auto">
            <a:xfrm>
              <a:off x="2339" y="1933"/>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p:spPr>
          <p:txBody>
            <a:bodyPr>
              <a:prstTxWarp prst="textNoShape">
                <a:avLst/>
              </a:prstTxWarp>
            </a:bodyPr>
            <a:lstStyle/>
            <a:p>
              <a:endParaRPr lang="en-US">
                <a:solidFill>
                  <a:srgbClr val="000514"/>
                </a:solidFill>
              </a:endParaRPr>
            </a:p>
          </p:txBody>
        </p:sp>
        <p:grpSp>
          <p:nvGrpSpPr>
            <p:cNvPr id="4" name="Group 16"/>
            <p:cNvGrpSpPr>
              <a:grpSpLocks noChangeAspect="1"/>
            </p:cNvGrpSpPr>
            <p:nvPr/>
          </p:nvGrpSpPr>
          <p:grpSpPr bwMode="auto">
            <a:xfrm rot="5400000">
              <a:off x="2339" y="1929"/>
              <a:ext cx="1081" cy="681"/>
              <a:chOff x="128" y="1933"/>
              <a:chExt cx="1081" cy="681"/>
            </a:xfrm>
          </p:grpSpPr>
          <p:sp>
            <p:nvSpPr>
              <p:cNvPr id="20517" name="Freeform 17"/>
              <p:cNvSpPr>
                <a:spLocks noChangeAspect="1"/>
              </p:cNvSpPr>
              <p:nvPr/>
            </p:nvSpPr>
            <p:spPr bwMode="auto">
              <a:xfrm>
                <a:off x="128" y="1933"/>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solidFill>
                    <a:srgbClr val="000514"/>
                  </a:solidFill>
                </a:endParaRPr>
              </a:p>
            </p:txBody>
          </p:sp>
          <p:sp>
            <p:nvSpPr>
              <p:cNvPr id="20518" name="Freeform 18"/>
              <p:cNvSpPr>
                <a:spLocks noChangeAspect="1"/>
              </p:cNvSpPr>
              <p:nvPr/>
            </p:nvSpPr>
            <p:spPr bwMode="auto">
              <a:xfrm rot="10800000">
                <a:off x="128" y="2367"/>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AA87"/>
                  </a:gs>
                  <a:gs pos="100000">
                    <a:srgbClr val="D7FFF6"/>
                  </a:gs>
                </a:gsLst>
                <a:lin ang="0" scaled="1"/>
              </a:gradFill>
              <a:ln w="3175">
                <a:noFill/>
                <a:round/>
                <a:headEnd/>
                <a:tailEnd/>
              </a:ln>
            </p:spPr>
            <p:txBody>
              <a:bodyPr>
                <a:prstTxWarp prst="textNoShape">
                  <a:avLst/>
                </a:prstTxWarp>
              </a:bodyPr>
              <a:lstStyle/>
              <a:p>
                <a:endParaRPr lang="en-US">
                  <a:solidFill>
                    <a:srgbClr val="000514"/>
                  </a:solidFill>
                </a:endParaRPr>
              </a:p>
            </p:txBody>
          </p:sp>
        </p:grpSp>
        <p:sp>
          <p:nvSpPr>
            <p:cNvPr id="20516" name="Freeform 19"/>
            <p:cNvSpPr>
              <a:spLocks noChangeAspect="1"/>
            </p:cNvSpPr>
            <p:nvPr/>
          </p:nvSpPr>
          <p:spPr bwMode="auto">
            <a:xfrm rot="10800000">
              <a:off x="2339" y="2367"/>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a:noFill/>
              <a:round/>
              <a:headEnd/>
              <a:tailEnd/>
            </a:ln>
          </p:spPr>
          <p:txBody>
            <a:bodyPr>
              <a:prstTxWarp prst="textNoShape">
                <a:avLst/>
              </a:prstTxWarp>
            </a:bodyPr>
            <a:lstStyle/>
            <a:p>
              <a:endParaRPr lang="en-US">
                <a:solidFill>
                  <a:srgbClr val="000514"/>
                </a:solidFill>
              </a:endParaRPr>
            </a:p>
          </p:txBody>
        </p:sp>
      </p:grpSp>
      <p:sp>
        <p:nvSpPr>
          <p:cNvPr id="1044" name="Text Box 20"/>
          <p:cNvSpPr txBox="1">
            <a:spLocks noChangeAspect="1" noChangeArrowheads="1"/>
          </p:cNvSpPr>
          <p:nvPr/>
        </p:nvSpPr>
        <p:spPr bwMode="auto">
          <a:xfrm>
            <a:off x="1905000" y="2819400"/>
            <a:ext cx="700088" cy="423863"/>
          </a:xfrm>
          <a:prstGeom prst="rect">
            <a:avLst/>
          </a:prstGeom>
          <a:noFill/>
          <a:ln w="9525">
            <a:noFill/>
            <a:miter lim="800000"/>
            <a:headEnd/>
            <a:tailEnd/>
          </a:ln>
          <a:effectLst/>
        </p:spPr>
        <p:txBody>
          <a:bodyPr lIns="36000" tIns="25200" rIns="36000">
            <a:prstTxWarp prst="textNoShape">
              <a:avLst/>
            </a:prstTxWarp>
            <a:spAutoFit/>
          </a:bodyPr>
          <a:lstStyle/>
          <a:p>
            <a:pPr algn="ctr" eaLnBrk="1" hangingPunct="1">
              <a:lnSpc>
                <a:spcPct val="80000"/>
              </a:lnSpc>
              <a:defRPr/>
            </a:pPr>
            <a:r>
              <a:rPr lang="en-US" sz="1400" b="1">
                <a:solidFill>
                  <a:srgbClr val="000514"/>
                </a:solidFill>
                <a:effectLst>
                  <a:outerShdw blurRad="38100" dist="38100" dir="2700000" algn="tl">
                    <a:srgbClr val="DDDDDD"/>
                  </a:outerShdw>
                </a:effectLst>
                <a:latin typeface="Franklin Gothic Medium" pitchFamily="-84" charset="0"/>
              </a:rPr>
              <a:t>True Love</a:t>
            </a:r>
          </a:p>
        </p:txBody>
      </p:sp>
      <p:grpSp>
        <p:nvGrpSpPr>
          <p:cNvPr id="5" name="Group 21"/>
          <p:cNvGrpSpPr>
            <a:grpSpLocks noChangeAspect="1"/>
          </p:cNvGrpSpPr>
          <p:nvPr/>
        </p:nvGrpSpPr>
        <p:grpSpPr bwMode="auto">
          <a:xfrm>
            <a:off x="2901950" y="2452688"/>
            <a:ext cx="1058863" cy="1057275"/>
            <a:chOff x="3461" y="2080"/>
            <a:chExt cx="952" cy="952"/>
          </a:xfrm>
        </p:grpSpPr>
        <p:sp>
          <p:nvSpPr>
            <p:cNvPr id="1046" name="Oval 22"/>
            <p:cNvSpPr>
              <a:spLocks noChangeAspect="1" noChangeArrowheads="1"/>
            </p:cNvSpPr>
            <p:nvPr/>
          </p:nvSpPr>
          <p:spPr bwMode="auto">
            <a:xfrm>
              <a:off x="3461" y="2080"/>
              <a:ext cx="952" cy="952"/>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sz="2800" b="1">
                <a:solidFill>
                  <a:srgbClr val="000514"/>
                </a:solidFill>
                <a:effectLst>
                  <a:outerShdw blurRad="38100" dist="38100" dir="2700000" algn="tl">
                    <a:srgbClr val="000000"/>
                  </a:outerShdw>
                </a:effectLst>
                <a:latin typeface="Franklin Gothic Medium" pitchFamily="-84" charset="0"/>
              </a:endParaRPr>
            </a:p>
          </p:txBody>
        </p:sp>
        <p:sp>
          <p:nvSpPr>
            <p:cNvPr id="1047" name="Text Box 23"/>
            <p:cNvSpPr txBox="1">
              <a:spLocks noChangeAspect="1" noChangeArrowheads="1"/>
            </p:cNvSpPr>
            <p:nvPr/>
          </p:nvSpPr>
          <p:spPr bwMode="auto">
            <a:xfrm>
              <a:off x="3525" y="2299"/>
              <a:ext cx="862" cy="317"/>
            </a:xfrm>
            <a:prstGeom prst="rect">
              <a:avLst/>
            </a:prstGeom>
            <a:noFill/>
            <a:ln w="9525">
              <a:noFill/>
              <a:miter lim="800000"/>
              <a:headEnd/>
              <a:tailEnd/>
            </a:ln>
            <a:effectLst/>
          </p:spPr>
          <p:txBody>
            <a:bodyPr lIns="18000" tIns="61200" rIns="36000">
              <a:prstTxWarp prst="textNoShape">
                <a:avLst/>
              </a:prstTxWarp>
              <a:spAutoFit/>
            </a:bodyPr>
            <a:lstStyle/>
            <a:p>
              <a:pPr algn="ctr" eaLnBrk="1" hangingPunct="1">
                <a:defRPr/>
              </a:pPr>
              <a:endParaRPr lang="en-US" sz="1600" b="1">
                <a:solidFill>
                  <a:srgbClr val="000514"/>
                </a:solidFill>
                <a:effectLst>
                  <a:outerShdw blurRad="38100" dist="38100" dir="2700000" algn="tl">
                    <a:srgbClr val="DDDDDD"/>
                  </a:outerShdw>
                </a:effectLst>
                <a:latin typeface="Franklin Gothic Medium" pitchFamily="-84" charset="0"/>
              </a:endParaRPr>
            </a:p>
          </p:txBody>
        </p:sp>
      </p:grpSp>
      <p:sp>
        <p:nvSpPr>
          <p:cNvPr id="1048" name="Oval 24"/>
          <p:cNvSpPr>
            <a:spLocks noChangeAspect="1" noChangeArrowheads="1"/>
          </p:cNvSpPr>
          <p:nvPr/>
        </p:nvSpPr>
        <p:spPr bwMode="auto">
          <a:xfrm>
            <a:off x="1717675" y="3616325"/>
            <a:ext cx="1057275" cy="1058863"/>
          </a:xfrm>
          <a:prstGeom prst="ellipse">
            <a:avLst/>
          </a:prstGeom>
          <a:gradFill rotWithShape="1">
            <a:gsLst>
              <a:gs pos="0">
                <a:srgbClr val="00FAC8"/>
              </a:gs>
              <a:gs pos="100000">
                <a:srgbClr val="00AA87"/>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sz="3200" b="1">
              <a:solidFill>
                <a:srgbClr val="000514"/>
              </a:solidFill>
              <a:effectLst>
                <a:outerShdw blurRad="38100" dist="38100" dir="2700000" algn="tl">
                  <a:srgbClr val="000000"/>
                </a:outerShdw>
              </a:effectLst>
              <a:latin typeface="Franklin Gothic Medium" pitchFamily="-84" charset="0"/>
            </a:endParaRPr>
          </a:p>
        </p:txBody>
      </p:sp>
      <p:sp>
        <p:nvSpPr>
          <p:cNvPr id="1049" name="Text Box 25"/>
          <p:cNvSpPr txBox="1">
            <a:spLocks noChangeAspect="1" noChangeArrowheads="1"/>
          </p:cNvSpPr>
          <p:nvPr/>
        </p:nvSpPr>
        <p:spPr bwMode="auto">
          <a:xfrm>
            <a:off x="1600200" y="3849688"/>
            <a:ext cx="1204913" cy="569912"/>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700" dirty="0">
                <a:solidFill>
                  <a:srgbClr val="000514"/>
                </a:solidFill>
                <a:effectLst>
                  <a:outerShdw blurRad="38100" dist="38100" dir="2700000" algn="tl">
                    <a:srgbClr val="DDDDDD"/>
                  </a:outerShdw>
                </a:effectLst>
                <a:latin typeface="Arial Rounded MT Bold"/>
                <a:cs typeface="Arial Rounded MT Bold"/>
              </a:rPr>
              <a:t>Child</a:t>
            </a:r>
          </a:p>
          <a:p>
            <a:pPr algn="ctr" eaLnBrk="1" hangingPunct="1">
              <a:defRPr/>
            </a:pPr>
            <a:r>
              <a:rPr lang="en-US" sz="1700" dirty="0">
                <a:solidFill>
                  <a:srgbClr val="000514"/>
                </a:solidFill>
                <a:effectLst>
                  <a:outerShdw blurRad="38100" dist="38100" dir="2700000" algn="tl">
                    <a:srgbClr val="DDDDDD"/>
                  </a:outerShdw>
                </a:effectLst>
                <a:latin typeface="Arial Rounded MT Bold"/>
                <a:cs typeface="Arial Rounded MT Bold"/>
              </a:rPr>
              <a:t>of God</a:t>
            </a:r>
          </a:p>
        </p:txBody>
      </p:sp>
      <p:grpSp>
        <p:nvGrpSpPr>
          <p:cNvPr id="6" name="Group 26"/>
          <p:cNvGrpSpPr>
            <a:grpSpLocks/>
          </p:cNvGrpSpPr>
          <p:nvPr/>
        </p:nvGrpSpPr>
        <p:grpSpPr bwMode="auto">
          <a:xfrm>
            <a:off x="1727200" y="1346200"/>
            <a:ext cx="1058863" cy="1058863"/>
            <a:chOff x="2049" y="1111"/>
            <a:chExt cx="667" cy="667"/>
          </a:xfrm>
        </p:grpSpPr>
        <p:sp>
          <p:nvSpPr>
            <p:cNvPr id="1051" name="Oval 27"/>
            <p:cNvSpPr>
              <a:spLocks noChangeAspect="1" noChangeArrowheads="1"/>
            </p:cNvSpPr>
            <p:nvPr/>
          </p:nvSpPr>
          <p:spPr bwMode="auto">
            <a:xfrm>
              <a:off x="2049" y="1111"/>
              <a:ext cx="667" cy="667"/>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eaLnBrk="1" hangingPunct="1">
                <a:defRPr/>
              </a:pPr>
              <a:endParaRPr lang="en-GB" sz="3200" b="1">
                <a:solidFill>
                  <a:srgbClr val="000514"/>
                </a:solidFill>
                <a:effectLst>
                  <a:outerShdw blurRad="38100" dist="38100" dir="2700000" algn="tl">
                    <a:srgbClr val="000000"/>
                  </a:outerShdw>
                </a:effectLst>
                <a:latin typeface="Franklin Gothic Medium" pitchFamily="-84" charset="0"/>
              </a:endParaRPr>
            </a:p>
          </p:txBody>
        </p:sp>
        <p:sp>
          <p:nvSpPr>
            <p:cNvPr id="1052" name="Text Box 28"/>
            <p:cNvSpPr txBox="1">
              <a:spLocks noChangeAspect="1" noChangeArrowheads="1"/>
            </p:cNvSpPr>
            <p:nvPr/>
          </p:nvSpPr>
          <p:spPr bwMode="auto">
            <a:xfrm>
              <a:off x="2049" y="1316"/>
              <a:ext cx="660" cy="239"/>
            </a:xfrm>
            <a:prstGeom prst="rect">
              <a:avLst/>
            </a:prstGeom>
            <a:noFill/>
            <a:ln w="9525">
              <a:noFill/>
              <a:miter lim="800000"/>
              <a:headEnd/>
              <a:tailEnd/>
            </a:ln>
            <a:effectLst/>
          </p:spPr>
          <p:txBody>
            <a:bodyPr tIns="25200">
              <a:prstTxWarp prst="textNoShape">
                <a:avLst/>
              </a:prstTxWarp>
              <a:spAutoFit/>
            </a:bodyPr>
            <a:lstStyle/>
            <a:p>
              <a:pPr algn="ctr" eaLnBrk="1" hangingPunct="1">
                <a:defRPr/>
              </a:pPr>
              <a:r>
                <a:rPr lang="en-US" sz="2000" b="1" dirty="0">
                  <a:solidFill>
                    <a:srgbClr val="000514"/>
                  </a:solidFill>
                  <a:effectLst>
                    <a:outerShdw blurRad="38100" dist="38100" dir="2700000" algn="tl">
                      <a:srgbClr val="DDDDDD"/>
                    </a:outerShdw>
                  </a:effectLst>
                  <a:latin typeface="Arial Rounded MT Bold"/>
                  <a:ea typeface="宋体" pitchFamily="-84" charset="-122"/>
                  <a:cs typeface="Arial Rounded MT Bold"/>
                </a:rPr>
                <a:t>God</a:t>
              </a:r>
            </a:p>
          </p:txBody>
        </p:sp>
      </p:grpSp>
      <p:sp>
        <p:nvSpPr>
          <p:cNvPr id="20497" name="Text Box 29"/>
          <p:cNvSpPr txBox="1">
            <a:spLocks noChangeArrowheads="1"/>
          </p:cNvSpPr>
          <p:nvPr/>
        </p:nvSpPr>
        <p:spPr bwMode="auto">
          <a:xfrm>
            <a:off x="584200" y="2801938"/>
            <a:ext cx="1077913" cy="338137"/>
          </a:xfrm>
          <a:prstGeom prst="rect">
            <a:avLst/>
          </a:prstGeom>
          <a:noFill/>
          <a:ln w="9525">
            <a:noFill/>
            <a:miter lim="800000"/>
            <a:headEnd/>
            <a:tailEnd/>
          </a:ln>
        </p:spPr>
        <p:txBody>
          <a:bodyPr wrap="none">
            <a:prstTxWarp prst="textNoShape">
              <a:avLst/>
            </a:prstTxWarp>
            <a:spAutoFit/>
          </a:bodyPr>
          <a:lstStyle/>
          <a:p>
            <a:pPr eaLnBrk="1" hangingPunct="1"/>
            <a:r>
              <a:rPr lang="en-US" sz="1600">
                <a:solidFill>
                  <a:srgbClr val="000514"/>
                </a:solidFill>
                <a:latin typeface="Arial Rounded MT Bold" pitchFamily="-84" charset="0"/>
                <a:ea typeface="Arial" pitchFamily="-84" charset="0"/>
                <a:cs typeface="Arial" pitchFamily="-84" charset="0"/>
              </a:rPr>
              <a:t>Husband</a:t>
            </a:r>
            <a:endParaRPr lang="en-US" sz="1800">
              <a:solidFill>
                <a:srgbClr val="000514"/>
              </a:solidFill>
              <a:latin typeface="Arial Rounded MT Bold" pitchFamily="-84" charset="0"/>
              <a:ea typeface="Arial" pitchFamily="-84" charset="0"/>
              <a:cs typeface="Arial" pitchFamily="-84" charset="0"/>
            </a:endParaRPr>
          </a:p>
        </p:txBody>
      </p:sp>
      <p:sp>
        <p:nvSpPr>
          <p:cNvPr id="20498" name="Text Box 30"/>
          <p:cNvSpPr txBox="1">
            <a:spLocks noChangeArrowheads="1"/>
          </p:cNvSpPr>
          <p:nvPr/>
        </p:nvSpPr>
        <p:spPr bwMode="auto">
          <a:xfrm>
            <a:off x="3092450" y="2776538"/>
            <a:ext cx="673100" cy="366712"/>
          </a:xfrm>
          <a:prstGeom prst="rect">
            <a:avLst/>
          </a:prstGeom>
          <a:noFill/>
          <a:ln w="9525">
            <a:noFill/>
            <a:miter lim="800000"/>
            <a:headEnd/>
            <a:tailEnd/>
          </a:ln>
        </p:spPr>
        <p:txBody>
          <a:bodyPr wrap="none">
            <a:prstTxWarp prst="textNoShape">
              <a:avLst/>
            </a:prstTxWarp>
            <a:spAutoFit/>
          </a:bodyPr>
          <a:lstStyle/>
          <a:p>
            <a:pPr eaLnBrk="1" hangingPunct="1"/>
            <a:r>
              <a:rPr lang="en-US" sz="1800">
                <a:solidFill>
                  <a:srgbClr val="000514"/>
                </a:solidFill>
                <a:latin typeface="Arial Rounded MT Bold" pitchFamily="-84" charset="0"/>
                <a:ea typeface="Arial" pitchFamily="-84" charset="0"/>
                <a:cs typeface="Arial" pitchFamily="-84" charset="0"/>
              </a:rPr>
              <a:t>Wife</a:t>
            </a:r>
          </a:p>
        </p:txBody>
      </p:sp>
      <p:sp>
        <p:nvSpPr>
          <p:cNvPr id="20499" name="Text Box 31"/>
          <p:cNvSpPr txBox="1">
            <a:spLocks noChangeArrowheads="1"/>
          </p:cNvSpPr>
          <p:nvPr/>
        </p:nvSpPr>
        <p:spPr bwMode="auto">
          <a:xfrm>
            <a:off x="1765300" y="4864100"/>
            <a:ext cx="908050" cy="366713"/>
          </a:xfrm>
          <a:prstGeom prst="rect">
            <a:avLst/>
          </a:prstGeom>
          <a:noFill/>
          <a:ln w="9525">
            <a:noFill/>
            <a:miter lim="800000"/>
            <a:headEnd/>
            <a:tailEnd/>
          </a:ln>
        </p:spPr>
        <p:txBody>
          <a:bodyPr wrap="none">
            <a:prstTxWarp prst="textNoShape">
              <a:avLst/>
            </a:prstTxWarp>
            <a:spAutoFit/>
          </a:bodyPr>
          <a:lstStyle/>
          <a:p>
            <a:pPr eaLnBrk="1" hangingPunct="1"/>
            <a:r>
              <a:rPr lang="en-US" sz="1800">
                <a:solidFill>
                  <a:srgbClr val="000514"/>
                </a:solidFill>
                <a:latin typeface="Arial Rounded MT Bold" pitchFamily="-84" charset="0"/>
                <a:ea typeface="Arial" pitchFamily="-84" charset="0"/>
                <a:cs typeface="Arial" pitchFamily="-84" charset="0"/>
              </a:rPr>
              <a:t>Family</a:t>
            </a:r>
          </a:p>
        </p:txBody>
      </p:sp>
      <p:sp>
        <p:nvSpPr>
          <p:cNvPr id="20500" name="Text Box 32"/>
          <p:cNvSpPr txBox="1">
            <a:spLocks noChangeArrowheads="1"/>
          </p:cNvSpPr>
          <p:nvPr/>
        </p:nvSpPr>
        <p:spPr bwMode="auto">
          <a:xfrm>
            <a:off x="3978275" y="4092575"/>
            <a:ext cx="184150" cy="366713"/>
          </a:xfrm>
          <a:prstGeom prst="rect">
            <a:avLst/>
          </a:prstGeom>
          <a:noFill/>
          <a:ln w="9525">
            <a:noFill/>
            <a:miter lim="800000"/>
            <a:headEnd/>
            <a:tailEnd/>
          </a:ln>
        </p:spPr>
        <p:txBody>
          <a:bodyPr wrap="none">
            <a:prstTxWarp prst="textNoShape">
              <a:avLst/>
            </a:prstTxWarp>
            <a:spAutoFit/>
          </a:bodyPr>
          <a:lstStyle/>
          <a:p>
            <a:pPr eaLnBrk="1" hangingPunct="1"/>
            <a:endParaRPr lang="en-US" sz="1800"/>
          </a:p>
        </p:txBody>
      </p:sp>
      <p:sp>
        <p:nvSpPr>
          <p:cNvPr id="20501" name="Line 33"/>
          <p:cNvSpPr>
            <a:spLocks noChangeShapeType="1"/>
          </p:cNvSpPr>
          <p:nvPr/>
        </p:nvSpPr>
        <p:spPr bwMode="auto">
          <a:xfrm flipH="1">
            <a:off x="995363" y="4675188"/>
            <a:ext cx="909637" cy="1779587"/>
          </a:xfrm>
          <a:prstGeom prst="line">
            <a:avLst/>
          </a:prstGeom>
          <a:noFill/>
          <a:ln w="9525">
            <a:solidFill>
              <a:schemeClr val="accent1"/>
            </a:solidFill>
            <a:round/>
            <a:headEnd/>
            <a:tailEnd/>
          </a:ln>
        </p:spPr>
        <p:txBody>
          <a:bodyPr wrap="none" anchor="ctr">
            <a:prstTxWarp prst="textNoShape">
              <a:avLst/>
            </a:prstTxWarp>
          </a:bodyPr>
          <a:lstStyle/>
          <a:p>
            <a:endParaRPr lang="en-US"/>
          </a:p>
        </p:txBody>
      </p:sp>
      <p:sp>
        <p:nvSpPr>
          <p:cNvPr id="20502" name="Line 34"/>
          <p:cNvSpPr>
            <a:spLocks noChangeShapeType="1"/>
          </p:cNvSpPr>
          <p:nvPr/>
        </p:nvSpPr>
        <p:spPr bwMode="auto">
          <a:xfrm>
            <a:off x="2605088" y="4675188"/>
            <a:ext cx="1141412" cy="1779587"/>
          </a:xfrm>
          <a:prstGeom prst="line">
            <a:avLst/>
          </a:prstGeom>
          <a:noFill/>
          <a:ln w="9525">
            <a:solidFill>
              <a:schemeClr val="accent2"/>
            </a:solidFill>
            <a:round/>
            <a:headEnd/>
            <a:tailEnd/>
          </a:ln>
        </p:spPr>
        <p:txBody>
          <a:bodyPr wrap="none" anchor="ctr">
            <a:prstTxWarp prst="textNoShape">
              <a:avLst/>
            </a:prstTxWarp>
          </a:bodyPr>
          <a:lstStyle/>
          <a:p>
            <a:endParaRPr lang="en-US"/>
          </a:p>
        </p:txBody>
      </p:sp>
      <p:sp>
        <p:nvSpPr>
          <p:cNvPr id="20503" name="Text Box 36"/>
          <p:cNvSpPr txBox="1">
            <a:spLocks noChangeArrowheads="1"/>
          </p:cNvSpPr>
          <p:nvPr/>
        </p:nvSpPr>
        <p:spPr bwMode="auto">
          <a:xfrm>
            <a:off x="4953000" y="1143000"/>
            <a:ext cx="3886200" cy="3143250"/>
          </a:xfrm>
          <a:prstGeom prst="rect">
            <a:avLst/>
          </a:prstGeom>
          <a:noFill/>
          <a:ln w="9525">
            <a:noFill/>
            <a:miter lim="800000"/>
            <a:headEnd/>
            <a:tailEnd/>
          </a:ln>
        </p:spPr>
        <p:txBody>
          <a:bodyPr>
            <a:prstTxWarp prst="textNoShape">
              <a:avLst/>
            </a:prstTxWarp>
            <a:spAutoFit/>
          </a:bodyPr>
          <a:lstStyle/>
          <a:p>
            <a:r>
              <a:rPr lang="en-US" sz="2000" b="1">
                <a:solidFill>
                  <a:schemeClr val="tx2"/>
                </a:solidFill>
              </a:rPr>
              <a:t>God is Love</a:t>
            </a:r>
          </a:p>
          <a:p>
            <a:r>
              <a:rPr lang="en-US" sz="1800">
                <a:solidFill>
                  <a:schemeClr val="tx2"/>
                </a:solidFill>
              </a:rPr>
              <a:t>        Life</a:t>
            </a:r>
          </a:p>
          <a:p>
            <a:r>
              <a:rPr lang="en-US" sz="1800">
                <a:solidFill>
                  <a:schemeClr val="tx2"/>
                </a:solidFill>
              </a:rPr>
              <a:t>        Lineage</a:t>
            </a:r>
          </a:p>
          <a:p>
            <a:r>
              <a:rPr lang="en-US" sz="1800">
                <a:solidFill>
                  <a:schemeClr val="tx2"/>
                </a:solidFill>
              </a:rPr>
              <a:t>        Identity</a:t>
            </a:r>
          </a:p>
          <a:p>
            <a:endParaRPr lang="en-US" sz="1800">
              <a:solidFill>
                <a:schemeClr val="tx2"/>
              </a:solidFill>
            </a:endParaRPr>
          </a:p>
          <a:p>
            <a:r>
              <a:rPr lang="en-US" sz="1800">
                <a:solidFill>
                  <a:schemeClr val="tx2"/>
                </a:solidFill>
              </a:rPr>
              <a:t>God’s love should be fully expressed through </a:t>
            </a:r>
            <a:r>
              <a:rPr lang="en-US" sz="1800" b="1">
                <a:solidFill>
                  <a:schemeClr val="tx2"/>
                </a:solidFill>
              </a:rPr>
              <a:t>Four Realms of Heart</a:t>
            </a:r>
            <a:r>
              <a:rPr lang="en-US" sz="1800">
                <a:solidFill>
                  <a:schemeClr val="tx2"/>
                </a:solidFill>
              </a:rPr>
              <a:t> and </a:t>
            </a:r>
            <a:r>
              <a:rPr lang="en-US" sz="1800" b="1">
                <a:solidFill>
                  <a:schemeClr val="tx2"/>
                </a:solidFill>
              </a:rPr>
              <a:t>Three Great Kingships</a:t>
            </a:r>
          </a:p>
          <a:p>
            <a:endParaRPr lang="en-US" sz="1800">
              <a:solidFill>
                <a:schemeClr val="tx2"/>
              </a:solidFill>
            </a:endParaRPr>
          </a:p>
          <a:p>
            <a:r>
              <a:rPr lang="en-US" sz="1800">
                <a:solidFill>
                  <a:schemeClr val="tx2"/>
                </a:solidFill>
              </a:rPr>
              <a:t>God’s love would cascade</a:t>
            </a:r>
          </a:p>
          <a:p>
            <a:r>
              <a:rPr lang="en-US" sz="1800">
                <a:solidFill>
                  <a:schemeClr val="tx2"/>
                </a:solidFill>
              </a:rPr>
              <a:t>through generations</a:t>
            </a:r>
          </a:p>
        </p:txBody>
      </p:sp>
      <p:sp>
        <p:nvSpPr>
          <p:cNvPr id="20504" name="Text Box 38"/>
          <p:cNvSpPr txBox="1">
            <a:spLocks noChangeArrowheads="1"/>
          </p:cNvSpPr>
          <p:nvPr/>
        </p:nvSpPr>
        <p:spPr bwMode="auto">
          <a:xfrm>
            <a:off x="4957763" y="4319588"/>
            <a:ext cx="3348037" cy="1220787"/>
          </a:xfrm>
          <a:prstGeom prst="rect">
            <a:avLst/>
          </a:prstGeom>
          <a:noFill/>
          <a:ln w="9525">
            <a:noFill/>
            <a:miter lim="800000"/>
            <a:headEnd/>
            <a:tailEnd/>
          </a:ln>
        </p:spPr>
        <p:txBody>
          <a:bodyPr wrap="none">
            <a:prstTxWarp prst="textNoShape">
              <a:avLst/>
            </a:prstTxWarp>
            <a:spAutoFit/>
          </a:bodyPr>
          <a:lstStyle/>
          <a:p>
            <a:r>
              <a:rPr lang="en-US" sz="2000" b="1"/>
              <a:t>Identity</a:t>
            </a:r>
            <a:r>
              <a:rPr lang="en-US" sz="1800" b="1"/>
              <a:t>:</a:t>
            </a:r>
            <a:endParaRPr lang="en-US" sz="1800"/>
          </a:p>
          <a:p>
            <a:r>
              <a:rPr lang="en-US" sz="1800"/>
              <a:t>“God is my father”</a:t>
            </a:r>
          </a:p>
          <a:p>
            <a:r>
              <a:rPr lang="en-US" sz="1800"/>
              <a:t>“I can possess the love of God”</a:t>
            </a:r>
          </a:p>
          <a:p>
            <a:r>
              <a:rPr lang="en-US" sz="1800"/>
              <a:t>“I can inherit God’s kingdom”</a:t>
            </a:r>
          </a:p>
        </p:txBody>
      </p:sp>
      <p:sp>
        <p:nvSpPr>
          <p:cNvPr id="20505" name="Text Box 39"/>
          <p:cNvSpPr txBox="1">
            <a:spLocks noChangeArrowheads="1"/>
          </p:cNvSpPr>
          <p:nvPr/>
        </p:nvSpPr>
        <p:spPr bwMode="auto">
          <a:xfrm>
            <a:off x="5851525" y="41624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0506" name="Text Box 40"/>
          <p:cNvSpPr txBox="1">
            <a:spLocks noChangeArrowheads="1"/>
          </p:cNvSpPr>
          <p:nvPr/>
        </p:nvSpPr>
        <p:spPr bwMode="auto">
          <a:xfrm>
            <a:off x="4975225" y="5667375"/>
            <a:ext cx="3940175" cy="809625"/>
          </a:xfrm>
          <a:prstGeom prst="rect">
            <a:avLst/>
          </a:prstGeom>
          <a:noFill/>
          <a:ln w="9525">
            <a:noFill/>
            <a:miter lim="800000"/>
            <a:headEnd/>
            <a:tailEnd/>
          </a:ln>
        </p:spPr>
        <p:txBody>
          <a:bodyPr>
            <a:prstTxWarp prst="textNoShape">
              <a:avLst/>
            </a:prstTxWarp>
            <a:spAutoFit/>
          </a:bodyPr>
          <a:lstStyle/>
          <a:p>
            <a:pPr>
              <a:spcBef>
                <a:spcPct val="50000"/>
              </a:spcBef>
            </a:pPr>
            <a:r>
              <a:rPr lang="en-US" sz="2000" b="1"/>
              <a:t>Way of life</a:t>
            </a:r>
            <a:r>
              <a:rPr lang="en-US" sz="1800"/>
              <a:t>: living for sake of others</a:t>
            </a:r>
          </a:p>
          <a:p>
            <a:pPr>
              <a:spcBef>
                <a:spcPct val="50000"/>
              </a:spcBef>
            </a:pPr>
            <a:r>
              <a:rPr lang="en-US" sz="1800"/>
              <a:t>Hospitality to strangers</a:t>
            </a:r>
          </a:p>
        </p:txBody>
      </p:sp>
      <p:sp>
        <p:nvSpPr>
          <p:cNvPr id="20507" name="Line 42"/>
          <p:cNvSpPr>
            <a:spLocks noChangeShapeType="1"/>
          </p:cNvSpPr>
          <p:nvPr/>
        </p:nvSpPr>
        <p:spPr bwMode="auto">
          <a:xfrm>
            <a:off x="5105400" y="1600200"/>
            <a:ext cx="304800" cy="0"/>
          </a:xfrm>
          <a:prstGeom prst="line">
            <a:avLst/>
          </a:prstGeom>
          <a:noFill/>
          <a:ln w="38100">
            <a:solidFill>
              <a:schemeClr val="tx1"/>
            </a:solidFill>
            <a:round/>
            <a:headEnd/>
            <a:tailEnd type="triangle" w="sm" len="sm"/>
          </a:ln>
        </p:spPr>
        <p:txBody>
          <a:bodyPr wrap="none" anchor="ctr">
            <a:prstTxWarp prst="textNoShape">
              <a:avLst/>
            </a:prstTxWarp>
          </a:bodyPr>
          <a:lstStyle/>
          <a:p>
            <a:endParaRPr lang="en-US"/>
          </a:p>
        </p:txBody>
      </p:sp>
      <p:sp>
        <p:nvSpPr>
          <p:cNvPr id="20508" name="Line 43"/>
          <p:cNvSpPr>
            <a:spLocks noChangeShapeType="1"/>
          </p:cNvSpPr>
          <p:nvPr/>
        </p:nvSpPr>
        <p:spPr bwMode="auto">
          <a:xfrm>
            <a:off x="5105400" y="1905000"/>
            <a:ext cx="304800" cy="0"/>
          </a:xfrm>
          <a:prstGeom prst="line">
            <a:avLst/>
          </a:prstGeom>
          <a:noFill/>
          <a:ln w="38100">
            <a:solidFill>
              <a:schemeClr val="tx1"/>
            </a:solidFill>
            <a:round/>
            <a:headEnd/>
            <a:tailEnd type="triangle" w="sm" len="sm"/>
          </a:ln>
        </p:spPr>
        <p:txBody>
          <a:bodyPr wrap="none" anchor="ctr">
            <a:prstTxWarp prst="textNoShape">
              <a:avLst/>
            </a:prstTxWarp>
          </a:bodyPr>
          <a:lstStyle/>
          <a:p>
            <a:endParaRPr lang="en-US"/>
          </a:p>
        </p:txBody>
      </p:sp>
      <p:sp>
        <p:nvSpPr>
          <p:cNvPr id="20509" name="Line 44"/>
          <p:cNvSpPr>
            <a:spLocks noChangeShapeType="1"/>
          </p:cNvSpPr>
          <p:nvPr/>
        </p:nvSpPr>
        <p:spPr bwMode="auto">
          <a:xfrm>
            <a:off x="5105400" y="2133600"/>
            <a:ext cx="304800" cy="0"/>
          </a:xfrm>
          <a:prstGeom prst="line">
            <a:avLst/>
          </a:prstGeom>
          <a:noFill/>
          <a:ln w="38100">
            <a:solidFill>
              <a:schemeClr val="tx1"/>
            </a:solidFill>
            <a:round/>
            <a:headEnd/>
            <a:tailEnd type="triangle" w="sm" len="sm"/>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81000"/>
            <a:ext cx="7772400" cy="1143000"/>
          </a:xfrm>
        </p:spPr>
        <p:txBody>
          <a:bodyPr/>
          <a:lstStyle/>
          <a:p>
            <a:pPr eaLnBrk="1" hangingPunct="1"/>
            <a:r>
              <a:rPr lang="en-US"/>
              <a:t>What is fallen human lineage?</a:t>
            </a:r>
          </a:p>
        </p:txBody>
      </p:sp>
      <p:sp>
        <p:nvSpPr>
          <p:cNvPr id="10245" name="Text Box 5"/>
          <p:cNvSpPr txBox="1">
            <a:spLocks noChangeAspect="1" noChangeArrowheads="1"/>
          </p:cNvSpPr>
          <p:nvPr/>
        </p:nvSpPr>
        <p:spPr bwMode="auto">
          <a:xfrm>
            <a:off x="1312863" y="5343525"/>
            <a:ext cx="1871662" cy="357188"/>
          </a:xfrm>
          <a:prstGeom prst="rect">
            <a:avLst/>
          </a:prstGeom>
          <a:noFill/>
          <a:ln w="9525">
            <a:noFill/>
            <a:miter lim="800000"/>
            <a:headEnd/>
            <a:tailEnd/>
          </a:ln>
          <a:effectLst/>
        </p:spPr>
        <p:txBody>
          <a:bodyPr lIns="36000" tIns="18000" rIns="36000">
            <a:prstTxWarp prst="textNoShape">
              <a:avLst/>
            </a:prstTxWarp>
            <a:spAutoFit/>
          </a:bodyPr>
          <a:lstStyle/>
          <a:p>
            <a:pPr algn="ctr" eaLnBrk="1" hangingPunct="1">
              <a:defRPr/>
            </a:pPr>
            <a:r>
              <a:rPr lang="en-US" sz="1900">
                <a:solidFill>
                  <a:srgbClr val="000514"/>
                </a:solidFill>
                <a:effectLst>
                  <a:outerShdw blurRad="38100" dist="38100" dir="2700000" algn="tl">
                    <a:srgbClr val="DDDDDD"/>
                  </a:outerShdw>
                </a:effectLst>
              </a:rPr>
              <a:t>Society</a:t>
            </a:r>
          </a:p>
        </p:txBody>
      </p:sp>
      <p:sp>
        <p:nvSpPr>
          <p:cNvPr id="10246" name="Text Box 6"/>
          <p:cNvSpPr txBox="1">
            <a:spLocks noChangeAspect="1" noChangeArrowheads="1"/>
          </p:cNvSpPr>
          <p:nvPr/>
        </p:nvSpPr>
        <p:spPr bwMode="auto">
          <a:xfrm>
            <a:off x="1319213" y="5695950"/>
            <a:ext cx="1871662" cy="338138"/>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900">
                <a:solidFill>
                  <a:srgbClr val="000514"/>
                </a:solidFill>
                <a:effectLst>
                  <a:outerShdw blurRad="38100" dist="38100" dir="2700000" algn="tl">
                    <a:srgbClr val="DDDDDD"/>
                  </a:outerShdw>
                </a:effectLst>
              </a:rPr>
              <a:t>Nation</a:t>
            </a:r>
          </a:p>
        </p:txBody>
      </p:sp>
      <p:sp>
        <p:nvSpPr>
          <p:cNvPr id="10247" name="Text Box 7"/>
          <p:cNvSpPr txBox="1">
            <a:spLocks noChangeAspect="1" noChangeArrowheads="1"/>
          </p:cNvSpPr>
          <p:nvPr/>
        </p:nvSpPr>
        <p:spPr bwMode="auto">
          <a:xfrm>
            <a:off x="1423988" y="6119813"/>
            <a:ext cx="1549400" cy="338137"/>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900">
                <a:solidFill>
                  <a:srgbClr val="000514"/>
                </a:solidFill>
                <a:effectLst>
                  <a:outerShdw blurRad="38100" dist="38100" dir="2700000" algn="tl">
                    <a:srgbClr val="DDDDDD"/>
                  </a:outerShdw>
                </a:effectLst>
              </a:rPr>
              <a:t>World</a:t>
            </a:r>
          </a:p>
        </p:txBody>
      </p:sp>
      <p:sp>
        <p:nvSpPr>
          <p:cNvPr id="22534" name="Line 8"/>
          <p:cNvSpPr>
            <a:spLocks noChangeAspect="1" noChangeShapeType="1"/>
          </p:cNvSpPr>
          <p:nvPr/>
        </p:nvSpPr>
        <p:spPr bwMode="auto">
          <a:xfrm flipH="1" flipV="1">
            <a:off x="995363" y="3011488"/>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2535" name="Line 9"/>
          <p:cNvSpPr>
            <a:spLocks noChangeAspect="1" noChangeShapeType="1"/>
          </p:cNvSpPr>
          <p:nvPr/>
        </p:nvSpPr>
        <p:spPr bwMode="auto">
          <a:xfrm flipV="1">
            <a:off x="2255838" y="3011488"/>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2536" name="Line 10"/>
          <p:cNvSpPr>
            <a:spLocks noChangeAspect="1" noChangeShapeType="1"/>
          </p:cNvSpPr>
          <p:nvPr/>
        </p:nvSpPr>
        <p:spPr bwMode="auto">
          <a:xfrm flipH="1" flipV="1">
            <a:off x="2255838" y="1751013"/>
            <a:ext cx="1262062" cy="1260475"/>
          </a:xfrm>
          <a:prstGeom prst="line">
            <a:avLst/>
          </a:prstGeom>
          <a:noFill/>
          <a:ln w="114300">
            <a:solidFill>
              <a:schemeClr val="bg1"/>
            </a:solidFill>
            <a:round/>
            <a:headEnd/>
            <a:tailEnd/>
          </a:ln>
        </p:spPr>
        <p:txBody>
          <a:bodyPr>
            <a:prstTxWarp prst="textNoShape">
              <a:avLst/>
            </a:prstTxWarp>
          </a:bodyPr>
          <a:lstStyle/>
          <a:p>
            <a:endParaRPr lang="en-US"/>
          </a:p>
        </p:txBody>
      </p:sp>
      <p:sp>
        <p:nvSpPr>
          <p:cNvPr id="22537" name="Line 11"/>
          <p:cNvSpPr>
            <a:spLocks noChangeAspect="1" noChangeShapeType="1"/>
          </p:cNvSpPr>
          <p:nvPr/>
        </p:nvSpPr>
        <p:spPr bwMode="auto">
          <a:xfrm flipV="1">
            <a:off x="995363" y="1751013"/>
            <a:ext cx="1260475" cy="1260475"/>
          </a:xfrm>
          <a:prstGeom prst="line">
            <a:avLst/>
          </a:prstGeom>
          <a:noFill/>
          <a:ln w="114300">
            <a:solidFill>
              <a:schemeClr val="bg1"/>
            </a:solidFill>
            <a:round/>
            <a:headEnd/>
            <a:tailEnd/>
          </a:ln>
        </p:spPr>
        <p:txBody>
          <a:bodyPr>
            <a:prstTxWarp prst="textNoShape">
              <a:avLst/>
            </a:prstTxWarp>
          </a:bodyPr>
          <a:lstStyle/>
          <a:p>
            <a:endParaRPr lang="en-US"/>
          </a:p>
        </p:txBody>
      </p:sp>
      <p:grpSp>
        <p:nvGrpSpPr>
          <p:cNvPr id="2" name="Group 12"/>
          <p:cNvGrpSpPr>
            <a:grpSpLocks noChangeAspect="1"/>
          </p:cNvGrpSpPr>
          <p:nvPr/>
        </p:nvGrpSpPr>
        <p:grpSpPr bwMode="auto">
          <a:xfrm>
            <a:off x="477838" y="2452688"/>
            <a:ext cx="1287462" cy="1057275"/>
            <a:chOff x="1280" y="2080"/>
            <a:chExt cx="1158" cy="952"/>
          </a:xfrm>
        </p:grpSpPr>
        <p:sp>
          <p:nvSpPr>
            <p:cNvPr id="10253" name="Oval 13"/>
            <p:cNvSpPr>
              <a:spLocks noChangeAspect="1" noChangeArrowheads="1"/>
            </p:cNvSpPr>
            <p:nvPr/>
          </p:nvSpPr>
          <p:spPr bwMode="auto">
            <a:xfrm>
              <a:off x="1360" y="2080"/>
              <a:ext cx="952" cy="952"/>
            </a:xfrm>
            <a:prstGeom prst="ellipse">
              <a:avLst/>
            </a:prstGeom>
            <a:gradFill rotWithShape="1">
              <a:gsLst>
                <a:gs pos="0">
                  <a:srgbClr val="5AA0FF"/>
                </a:gs>
                <a:gs pos="100000">
                  <a:srgbClr val="005AD7"/>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b="1">
                <a:solidFill>
                  <a:srgbClr val="000514"/>
                </a:solidFill>
                <a:effectLst>
                  <a:outerShdw blurRad="38100" dist="38100" dir="2700000" algn="tl">
                    <a:srgbClr val="000000"/>
                  </a:outerShdw>
                </a:effectLst>
                <a:latin typeface="Franklin Gothic Medium" pitchFamily="-84" charset="0"/>
              </a:endParaRPr>
            </a:p>
          </p:txBody>
        </p:sp>
        <p:sp>
          <p:nvSpPr>
            <p:cNvPr id="10254" name="Text Box 14"/>
            <p:cNvSpPr txBox="1">
              <a:spLocks noChangeAspect="1" noChangeArrowheads="1"/>
            </p:cNvSpPr>
            <p:nvPr/>
          </p:nvSpPr>
          <p:spPr bwMode="auto">
            <a:xfrm>
              <a:off x="1280" y="2282"/>
              <a:ext cx="1158" cy="317"/>
            </a:xfrm>
            <a:prstGeom prst="rect">
              <a:avLst/>
            </a:prstGeom>
            <a:noFill/>
            <a:ln w="9525">
              <a:noFill/>
              <a:miter lim="800000"/>
              <a:headEnd/>
              <a:tailEnd/>
            </a:ln>
            <a:effectLst/>
          </p:spPr>
          <p:txBody>
            <a:bodyPr lIns="18000" tIns="61200" rIns="36000">
              <a:prstTxWarp prst="textNoShape">
                <a:avLst/>
              </a:prstTxWarp>
              <a:spAutoFit/>
            </a:bodyPr>
            <a:lstStyle/>
            <a:p>
              <a:pPr algn="ctr" eaLnBrk="1" hangingPunct="1">
                <a:defRPr/>
              </a:pPr>
              <a:endParaRPr lang="en-US" sz="1600" b="1">
                <a:solidFill>
                  <a:srgbClr val="000514"/>
                </a:solidFill>
                <a:effectLst>
                  <a:outerShdw blurRad="38100" dist="38100" dir="2700000" algn="tl">
                    <a:srgbClr val="DDDDDD"/>
                  </a:outerShdw>
                </a:effectLst>
                <a:latin typeface="Franklin Gothic Medium" pitchFamily="-84" charset="0"/>
              </a:endParaRPr>
            </a:p>
          </p:txBody>
        </p:sp>
      </p:grpSp>
      <p:grpSp>
        <p:nvGrpSpPr>
          <p:cNvPr id="3" name="Group 15"/>
          <p:cNvGrpSpPr>
            <a:grpSpLocks noChangeAspect="1"/>
          </p:cNvGrpSpPr>
          <p:nvPr/>
        </p:nvGrpSpPr>
        <p:grpSpPr bwMode="auto">
          <a:xfrm>
            <a:off x="1655763" y="2406650"/>
            <a:ext cx="1201737" cy="1201738"/>
            <a:chOff x="2339" y="1729"/>
            <a:chExt cx="1081" cy="1081"/>
          </a:xfrm>
        </p:grpSpPr>
        <p:sp>
          <p:nvSpPr>
            <p:cNvPr id="22561" name="Freeform 16"/>
            <p:cNvSpPr>
              <a:spLocks noChangeAspect="1"/>
            </p:cNvSpPr>
            <p:nvPr/>
          </p:nvSpPr>
          <p:spPr bwMode="auto">
            <a:xfrm>
              <a:off x="2339" y="1933"/>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5AD7"/>
                </a:gs>
                <a:gs pos="100000">
                  <a:srgbClr val="CBE1FF"/>
                </a:gs>
              </a:gsLst>
              <a:lin ang="0" scaled="1"/>
            </a:gradFill>
            <a:ln w="3175">
              <a:noFill/>
              <a:round/>
              <a:headEnd/>
              <a:tailEnd/>
            </a:ln>
          </p:spPr>
          <p:txBody>
            <a:bodyPr>
              <a:prstTxWarp prst="textNoShape">
                <a:avLst/>
              </a:prstTxWarp>
            </a:bodyPr>
            <a:lstStyle/>
            <a:p>
              <a:endParaRPr lang="en-US">
                <a:solidFill>
                  <a:srgbClr val="000514"/>
                </a:solidFill>
              </a:endParaRPr>
            </a:p>
          </p:txBody>
        </p:sp>
        <p:grpSp>
          <p:nvGrpSpPr>
            <p:cNvPr id="4" name="Group 17"/>
            <p:cNvGrpSpPr>
              <a:grpSpLocks noChangeAspect="1"/>
            </p:cNvGrpSpPr>
            <p:nvPr/>
          </p:nvGrpSpPr>
          <p:grpSpPr bwMode="auto">
            <a:xfrm rot="5400000">
              <a:off x="2339" y="1929"/>
              <a:ext cx="1081" cy="681"/>
              <a:chOff x="128" y="1933"/>
              <a:chExt cx="1081" cy="681"/>
            </a:xfrm>
          </p:grpSpPr>
          <p:sp>
            <p:nvSpPr>
              <p:cNvPr id="22564" name="Freeform 18"/>
              <p:cNvSpPr>
                <a:spLocks noChangeAspect="1"/>
              </p:cNvSpPr>
              <p:nvPr/>
            </p:nvSpPr>
            <p:spPr bwMode="auto">
              <a:xfrm>
                <a:off x="128" y="1933"/>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FF7832"/>
                  </a:gs>
                  <a:gs pos="100000">
                    <a:srgbClr val="FFE7D7"/>
                  </a:gs>
                </a:gsLst>
                <a:lin ang="0" scaled="1"/>
              </a:gradFill>
              <a:ln w="3175">
                <a:noFill/>
                <a:round/>
                <a:headEnd/>
                <a:tailEnd/>
              </a:ln>
            </p:spPr>
            <p:txBody>
              <a:bodyPr>
                <a:prstTxWarp prst="textNoShape">
                  <a:avLst/>
                </a:prstTxWarp>
              </a:bodyPr>
              <a:lstStyle/>
              <a:p>
                <a:endParaRPr lang="en-US">
                  <a:solidFill>
                    <a:srgbClr val="000514"/>
                  </a:solidFill>
                </a:endParaRPr>
              </a:p>
            </p:txBody>
          </p:sp>
          <p:sp>
            <p:nvSpPr>
              <p:cNvPr id="22565" name="Freeform 19"/>
              <p:cNvSpPr>
                <a:spLocks noChangeAspect="1"/>
              </p:cNvSpPr>
              <p:nvPr/>
            </p:nvSpPr>
            <p:spPr bwMode="auto">
              <a:xfrm rot="10800000">
                <a:off x="128" y="2367"/>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00AA87"/>
                  </a:gs>
                  <a:gs pos="100000">
                    <a:srgbClr val="D7FFF6"/>
                  </a:gs>
                </a:gsLst>
                <a:lin ang="0" scaled="1"/>
              </a:gradFill>
              <a:ln w="3175">
                <a:noFill/>
                <a:round/>
                <a:headEnd/>
                <a:tailEnd/>
              </a:ln>
            </p:spPr>
            <p:txBody>
              <a:bodyPr>
                <a:prstTxWarp prst="textNoShape">
                  <a:avLst/>
                </a:prstTxWarp>
              </a:bodyPr>
              <a:lstStyle/>
              <a:p>
                <a:endParaRPr lang="en-US">
                  <a:solidFill>
                    <a:srgbClr val="000514"/>
                  </a:solidFill>
                </a:endParaRPr>
              </a:p>
            </p:txBody>
          </p:sp>
        </p:grpSp>
        <p:sp>
          <p:nvSpPr>
            <p:cNvPr id="22563" name="Freeform 20"/>
            <p:cNvSpPr>
              <a:spLocks noChangeAspect="1"/>
            </p:cNvSpPr>
            <p:nvPr/>
          </p:nvSpPr>
          <p:spPr bwMode="auto">
            <a:xfrm rot="10800000">
              <a:off x="2339" y="2367"/>
              <a:ext cx="1081" cy="247"/>
            </a:xfrm>
            <a:custGeom>
              <a:avLst/>
              <a:gdLst>
                <a:gd name="T0" fmla="*/ 0 w 861"/>
                <a:gd name="T1" fmla="*/ 252 h 197"/>
                <a:gd name="T2" fmla="*/ 807 w 861"/>
                <a:gd name="T3" fmla="*/ 0 h 197"/>
                <a:gd name="T4" fmla="*/ 1488 w 861"/>
                <a:gd name="T5" fmla="*/ 188 h 197"/>
                <a:gd name="T6" fmla="*/ 1525 w 861"/>
                <a:gd name="T7" fmla="*/ 130 h 197"/>
                <a:gd name="T8" fmla="*/ 1704 w 861"/>
                <a:gd name="T9" fmla="*/ 384 h 197"/>
                <a:gd name="T10" fmla="*/ 1387 w 861"/>
                <a:gd name="T11" fmla="*/ 379 h 197"/>
                <a:gd name="T12" fmla="*/ 1424 w 861"/>
                <a:gd name="T13" fmla="*/ 317 h 197"/>
                <a:gd name="T14" fmla="*/ 807 w 861"/>
                <a:gd name="T15" fmla="*/ 153 h 197"/>
                <a:gd name="T16" fmla="*/ 80 w 861"/>
                <a:gd name="T17" fmla="*/ 389 h 197"/>
                <a:gd name="T18" fmla="*/ 0 w 861"/>
                <a:gd name="T19" fmla="*/ 252 h 19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61"/>
                <a:gd name="T31" fmla="*/ 0 h 197"/>
                <a:gd name="T32" fmla="*/ 861 w 861"/>
                <a:gd name="T33" fmla="*/ 197 h 19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61" h="197">
                  <a:moveTo>
                    <a:pt x="0" y="128"/>
                  </a:moveTo>
                  <a:cubicBezTo>
                    <a:pt x="132" y="45"/>
                    <a:pt x="277" y="0"/>
                    <a:pt x="408" y="0"/>
                  </a:cubicBezTo>
                  <a:cubicBezTo>
                    <a:pt x="539" y="0"/>
                    <a:pt x="660" y="54"/>
                    <a:pt x="752" y="96"/>
                  </a:cubicBezTo>
                  <a:cubicBezTo>
                    <a:pt x="760" y="82"/>
                    <a:pt x="771" y="66"/>
                    <a:pt x="771" y="66"/>
                  </a:cubicBezTo>
                  <a:cubicBezTo>
                    <a:pt x="771" y="66"/>
                    <a:pt x="861" y="195"/>
                    <a:pt x="861" y="195"/>
                  </a:cubicBezTo>
                  <a:cubicBezTo>
                    <a:pt x="861" y="195"/>
                    <a:pt x="701" y="192"/>
                    <a:pt x="701" y="192"/>
                  </a:cubicBezTo>
                  <a:cubicBezTo>
                    <a:pt x="701" y="192"/>
                    <a:pt x="712" y="172"/>
                    <a:pt x="719" y="161"/>
                  </a:cubicBezTo>
                  <a:cubicBezTo>
                    <a:pt x="613" y="105"/>
                    <a:pt x="518" y="77"/>
                    <a:pt x="408" y="77"/>
                  </a:cubicBezTo>
                  <a:cubicBezTo>
                    <a:pt x="298" y="77"/>
                    <a:pt x="177" y="104"/>
                    <a:pt x="41" y="197"/>
                  </a:cubicBezTo>
                  <a:cubicBezTo>
                    <a:pt x="41" y="197"/>
                    <a:pt x="0" y="128"/>
                    <a:pt x="0" y="128"/>
                  </a:cubicBezTo>
                  <a:close/>
                </a:path>
              </a:pathLst>
            </a:custGeom>
            <a:gradFill rotWithShape="1">
              <a:gsLst>
                <a:gs pos="0">
                  <a:srgbClr val="E60000"/>
                </a:gs>
                <a:gs pos="100000">
                  <a:srgbClr val="FFDFDF"/>
                </a:gs>
              </a:gsLst>
              <a:lin ang="0" scaled="1"/>
            </a:gradFill>
            <a:ln w="3175">
              <a:noFill/>
              <a:round/>
              <a:headEnd/>
              <a:tailEnd/>
            </a:ln>
          </p:spPr>
          <p:txBody>
            <a:bodyPr>
              <a:prstTxWarp prst="textNoShape">
                <a:avLst/>
              </a:prstTxWarp>
            </a:bodyPr>
            <a:lstStyle/>
            <a:p>
              <a:endParaRPr lang="en-US">
                <a:solidFill>
                  <a:srgbClr val="000514"/>
                </a:solidFill>
              </a:endParaRPr>
            </a:p>
          </p:txBody>
        </p:sp>
      </p:grpSp>
      <p:sp>
        <p:nvSpPr>
          <p:cNvPr id="10261" name="Text Box 21"/>
          <p:cNvSpPr txBox="1">
            <a:spLocks noChangeAspect="1" noChangeArrowheads="1"/>
          </p:cNvSpPr>
          <p:nvPr/>
        </p:nvSpPr>
        <p:spPr bwMode="auto">
          <a:xfrm>
            <a:off x="1828800" y="2819400"/>
            <a:ext cx="838200" cy="423863"/>
          </a:xfrm>
          <a:prstGeom prst="rect">
            <a:avLst/>
          </a:prstGeom>
          <a:noFill/>
          <a:ln w="9525">
            <a:noFill/>
            <a:miter lim="800000"/>
            <a:headEnd/>
            <a:tailEnd/>
          </a:ln>
          <a:effectLst/>
        </p:spPr>
        <p:txBody>
          <a:bodyPr lIns="36000" tIns="25200" rIns="36000">
            <a:prstTxWarp prst="textNoShape">
              <a:avLst/>
            </a:prstTxWarp>
            <a:spAutoFit/>
          </a:bodyPr>
          <a:lstStyle/>
          <a:p>
            <a:pPr algn="ctr" eaLnBrk="1" hangingPunct="1">
              <a:lnSpc>
                <a:spcPct val="80000"/>
              </a:lnSpc>
              <a:defRPr/>
            </a:pPr>
            <a:r>
              <a:rPr lang="en-US" sz="1400" b="1">
                <a:solidFill>
                  <a:srgbClr val="000514"/>
                </a:solidFill>
                <a:effectLst>
                  <a:outerShdw blurRad="38100" dist="38100" dir="2700000" algn="tl">
                    <a:srgbClr val="DDDDDD"/>
                  </a:outerShdw>
                </a:effectLst>
                <a:latin typeface="Franklin Gothic Medium" pitchFamily="-84" charset="0"/>
              </a:rPr>
              <a:t>Corrupt Love</a:t>
            </a:r>
          </a:p>
        </p:txBody>
      </p:sp>
      <p:grpSp>
        <p:nvGrpSpPr>
          <p:cNvPr id="5" name="Group 22"/>
          <p:cNvGrpSpPr>
            <a:grpSpLocks noChangeAspect="1"/>
          </p:cNvGrpSpPr>
          <p:nvPr/>
        </p:nvGrpSpPr>
        <p:grpSpPr bwMode="auto">
          <a:xfrm>
            <a:off x="2901950" y="2452688"/>
            <a:ext cx="1058863" cy="1057275"/>
            <a:chOff x="3461" y="2080"/>
            <a:chExt cx="952" cy="952"/>
          </a:xfrm>
        </p:grpSpPr>
        <p:sp>
          <p:nvSpPr>
            <p:cNvPr id="10263" name="Oval 23"/>
            <p:cNvSpPr>
              <a:spLocks noChangeAspect="1" noChangeArrowheads="1"/>
            </p:cNvSpPr>
            <p:nvPr/>
          </p:nvSpPr>
          <p:spPr bwMode="auto">
            <a:xfrm>
              <a:off x="3461" y="2080"/>
              <a:ext cx="952" cy="952"/>
            </a:xfrm>
            <a:prstGeom prst="ellipse">
              <a:avLst/>
            </a:prstGeom>
            <a:gradFill rotWithShape="1">
              <a:gsLst>
                <a:gs pos="0">
                  <a:srgbClr val="FF9191"/>
                </a:gs>
                <a:gs pos="100000">
                  <a:srgbClr val="E60000"/>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sz="2800" b="1">
                <a:solidFill>
                  <a:srgbClr val="000514"/>
                </a:solidFill>
                <a:effectLst>
                  <a:outerShdw blurRad="38100" dist="38100" dir="2700000" algn="tl">
                    <a:srgbClr val="000000"/>
                  </a:outerShdw>
                </a:effectLst>
                <a:latin typeface="Franklin Gothic Medium" pitchFamily="-84" charset="0"/>
              </a:endParaRPr>
            </a:p>
          </p:txBody>
        </p:sp>
        <p:sp>
          <p:nvSpPr>
            <p:cNvPr id="10264" name="Text Box 24"/>
            <p:cNvSpPr txBox="1">
              <a:spLocks noChangeAspect="1" noChangeArrowheads="1"/>
            </p:cNvSpPr>
            <p:nvPr/>
          </p:nvSpPr>
          <p:spPr bwMode="auto">
            <a:xfrm>
              <a:off x="3525" y="2299"/>
              <a:ext cx="862" cy="317"/>
            </a:xfrm>
            <a:prstGeom prst="rect">
              <a:avLst/>
            </a:prstGeom>
            <a:noFill/>
            <a:ln w="9525">
              <a:noFill/>
              <a:miter lim="800000"/>
              <a:headEnd/>
              <a:tailEnd/>
            </a:ln>
            <a:effectLst/>
          </p:spPr>
          <p:txBody>
            <a:bodyPr lIns="18000" tIns="61200" rIns="36000">
              <a:prstTxWarp prst="textNoShape">
                <a:avLst/>
              </a:prstTxWarp>
              <a:spAutoFit/>
            </a:bodyPr>
            <a:lstStyle/>
            <a:p>
              <a:pPr algn="ctr" eaLnBrk="1" hangingPunct="1">
                <a:defRPr/>
              </a:pPr>
              <a:endParaRPr lang="en-US" sz="1600" b="1">
                <a:solidFill>
                  <a:srgbClr val="000514"/>
                </a:solidFill>
                <a:effectLst>
                  <a:outerShdw blurRad="38100" dist="38100" dir="2700000" algn="tl">
                    <a:srgbClr val="DDDDDD"/>
                  </a:outerShdw>
                </a:effectLst>
                <a:latin typeface="Franklin Gothic Medium" pitchFamily="-84" charset="0"/>
              </a:endParaRPr>
            </a:p>
          </p:txBody>
        </p:sp>
      </p:grpSp>
      <p:sp>
        <p:nvSpPr>
          <p:cNvPr id="10265" name="Oval 25"/>
          <p:cNvSpPr>
            <a:spLocks noChangeAspect="1" noChangeArrowheads="1"/>
          </p:cNvSpPr>
          <p:nvPr/>
        </p:nvSpPr>
        <p:spPr bwMode="auto">
          <a:xfrm>
            <a:off x="1717675" y="3616325"/>
            <a:ext cx="1057275" cy="1058863"/>
          </a:xfrm>
          <a:prstGeom prst="ellipse">
            <a:avLst/>
          </a:prstGeom>
          <a:gradFill rotWithShape="1">
            <a:gsLst>
              <a:gs pos="0">
                <a:srgbClr val="00FAC8"/>
              </a:gs>
              <a:gs pos="100000">
                <a:srgbClr val="00AA87"/>
              </a:gs>
            </a:gsLst>
            <a:path path="shape">
              <a:fillToRect l="50000" t="50000" r="50000" b="50000"/>
            </a:path>
          </a:gradFill>
          <a:ln w="9525">
            <a:noFill/>
            <a:round/>
            <a:headEnd/>
            <a:tailEnd/>
          </a:ln>
          <a:effectLst/>
        </p:spPr>
        <p:txBody>
          <a:bodyPr lIns="0" rIns="0" anchor="ctr">
            <a:prstTxWarp prst="textNoShape">
              <a:avLst/>
            </a:prstTxWarp>
          </a:bodyPr>
          <a:lstStyle/>
          <a:p>
            <a:pPr algn="ctr" eaLnBrk="1" hangingPunct="1">
              <a:defRPr/>
            </a:pPr>
            <a:endParaRPr lang="en-GB" sz="3200" b="1">
              <a:solidFill>
                <a:srgbClr val="000514"/>
              </a:solidFill>
              <a:effectLst>
                <a:outerShdw blurRad="38100" dist="38100" dir="2700000" algn="tl">
                  <a:srgbClr val="000000"/>
                </a:outerShdw>
              </a:effectLst>
              <a:latin typeface="Franklin Gothic Medium" pitchFamily="-84" charset="0"/>
            </a:endParaRPr>
          </a:p>
        </p:txBody>
      </p:sp>
      <p:sp>
        <p:nvSpPr>
          <p:cNvPr id="10266" name="Text Box 26"/>
          <p:cNvSpPr txBox="1">
            <a:spLocks noChangeAspect="1" noChangeArrowheads="1"/>
          </p:cNvSpPr>
          <p:nvPr/>
        </p:nvSpPr>
        <p:spPr bwMode="auto">
          <a:xfrm>
            <a:off x="1652588" y="4005263"/>
            <a:ext cx="1204912" cy="338137"/>
          </a:xfrm>
          <a:prstGeom prst="rect">
            <a:avLst/>
          </a:prstGeom>
          <a:noFill/>
          <a:ln w="9525">
            <a:noFill/>
            <a:miter lim="800000"/>
            <a:headEnd/>
            <a:tailEnd/>
          </a:ln>
          <a:effectLst/>
        </p:spPr>
        <p:txBody>
          <a:bodyPr lIns="36000" tIns="0" rIns="36000">
            <a:prstTxWarp prst="textNoShape">
              <a:avLst/>
            </a:prstTxWarp>
            <a:spAutoFit/>
          </a:bodyPr>
          <a:lstStyle/>
          <a:p>
            <a:pPr algn="ctr" eaLnBrk="1" hangingPunct="1">
              <a:defRPr/>
            </a:pPr>
            <a:r>
              <a:rPr lang="en-US" sz="1900" b="1" dirty="0">
                <a:solidFill>
                  <a:srgbClr val="000514"/>
                </a:solidFill>
                <a:effectLst>
                  <a:outerShdw blurRad="38100" dist="38100" dir="2700000" algn="tl">
                    <a:srgbClr val="DDDDDD"/>
                  </a:outerShdw>
                </a:effectLst>
                <a:latin typeface="Arial Rounded MT Bold"/>
                <a:cs typeface="Arial Rounded MT Bold"/>
              </a:rPr>
              <a:t>Child</a:t>
            </a:r>
          </a:p>
        </p:txBody>
      </p:sp>
      <p:grpSp>
        <p:nvGrpSpPr>
          <p:cNvPr id="6" name="Group 27"/>
          <p:cNvGrpSpPr>
            <a:grpSpLocks/>
          </p:cNvGrpSpPr>
          <p:nvPr/>
        </p:nvGrpSpPr>
        <p:grpSpPr bwMode="auto">
          <a:xfrm>
            <a:off x="1727200" y="1346200"/>
            <a:ext cx="1058863" cy="1058863"/>
            <a:chOff x="2049" y="1111"/>
            <a:chExt cx="667" cy="667"/>
          </a:xfrm>
        </p:grpSpPr>
        <p:sp>
          <p:nvSpPr>
            <p:cNvPr id="10268" name="Oval 28"/>
            <p:cNvSpPr>
              <a:spLocks noChangeAspect="1" noChangeArrowheads="1"/>
            </p:cNvSpPr>
            <p:nvPr/>
          </p:nvSpPr>
          <p:spPr bwMode="auto">
            <a:xfrm>
              <a:off x="2049" y="1111"/>
              <a:ext cx="667" cy="667"/>
            </a:xfrm>
            <a:prstGeom prst="ellipse">
              <a:avLst/>
            </a:prstGeom>
            <a:gradFill rotWithShape="1">
              <a:gsLst>
                <a:gs pos="0">
                  <a:srgbClr val="FFB482"/>
                </a:gs>
                <a:gs pos="100000">
                  <a:srgbClr val="FF7832"/>
                </a:gs>
              </a:gsLst>
              <a:path path="shape">
                <a:fillToRect l="50000" t="50000" r="50000" b="50000"/>
              </a:path>
            </a:gradFill>
            <a:ln w="9525">
              <a:noFill/>
              <a:round/>
              <a:headEnd/>
              <a:tailEnd/>
            </a:ln>
            <a:effectLst/>
          </p:spPr>
          <p:txBody>
            <a:bodyPr anchor="ctr">
              <a:prstTxWarp prst="textNoShape">
                <a:avLst/>
              </a:prstTxWarp>
            </a:bodyPr>
            <a:lstStyle/>
            <a:p>
              <a:pPr algn="ctr" eaLnBrk="1" hangingPunct="1">
                <a:defRPr/>
              </a:pPr>
              <a:endParaRPr lang="en-GB" sz="3200" b="1">
                <a:solidFill>
                  <a:srgbClr val="000514"/>
                </a:solidFill>
                <a:effectLst>
                  <a:outerShdw blurRad="38100" dist="38100" dir="2700000" algn="tl">
                    <a:srgbClr val="000000"/>
                  </a:outerShdw>
                </a:effectLst>
                <a:latin typeface="Franklin Gothic Medium" pitchFamily="-84" charset="0"/>
              </a:endParaRPr>
            </a:p>
          </p:txBody>
        </p:sp>
        <p:sp>
          <p:nvSpPr>
            <p:cNvPr id="10269" name="Text Box 29"/>
            <p:cNvSpPr txBox="1">
              <a:spLocks noChangeAspect="1" noChangeArrowheads="1"/>
            </p:cNvSpPr>
            <p:nvPr/>
          </p:nvSpPr>
          <p:spPr bwMode="auto">
            <a:xfrm>
              <a:off x="2049" y="1316"/>
              <a:ext cx="660" cy="256"/>
            </a:xfrm>
            <a:prstGeom prst="rect">
              <a:avLst/>
            </a:prstGeom>
            <a:noFill/>
            <a:ln w="9525">
              <a:noFill/>
              <a:miter lim="800000"/>
              <a:headEnd/>
              <a:tailEnd/>
            </a:ln>
            <a:effectLst/>
          </p:spPr>
          <p:txBody>
            <a:bodyPr tIns="25200">
              <a:prstTxWarp prst="textNoShape">
                <a:avLst/>
              </a:prstTxWarp>
              <a:spAutoFit/>
            </a:bodyPr>
            <a:lstStyle/>
            <a:p>
              <a:pPr algn="ctr" eaLnBrk="1" hangingPunct="1">
                <a:defRPr/>
              </a:pPr>
              <a:r>
                <a:rPr lang="en-US" sz="2200" b="1" dirty="0">
                  <a:solidFill>
                    <a:srgbClr val="000514"/>
                  </a:solidFill>
                  <a:effectLst>
                    <a:outerShdw blurRad="38100" dist="38100" dir="2700000" algn="tl">
                      <a:srgbClr val="DDDDDD"/>
                    </a:outerShdw>
                  </a:effectLst>
                  <a:latin typeface="Arial Rounded MT Bold"/>
                  <a:ea typeface="宋体" pitchFamily="-84" charset="-122"/>
                  <a:cs typeface="Arial Rounded MT Bold"/>
                </a:rPr>
                <a:t>Satan</a:t>
              </a:r>
            </a:p>
          </p:txBody>
        </p:sp>
      </p:grpSp>
      <p:sp>
        <p:nvSpPr>
          <p:cNvPr id="22545" name="Text Box 30"/>
          <p:cNvSpPr txBox="1">
            <a:spLocks noChangeArrowheads="1"/>
          </p:cNvSpPr>
          <p:nvPr/>
        </p:nvSpPr>
        <p:spPr bwMode="auto">
          <a:xfrm>
            <a:off x="584200" y="2801938"/>
            <a:ext cx="1068388" cy="336550"/>
          </a:xfrm>
          <a:prstGeom prst="rect">
            <a:avLst/>
          </a:prstGeom>
          <a:noFill/>
          <a:ln w="9525">
            <a:noFill/>
            <a:miter lim="800000"/>
            <a:headEnd/>
            <a:tailEnd/>
          </a:ln>
        </p:spPr>
        <p:txBody>
          <a:bodyPr wrap="none">
            <a:prstTxWarp prst="textNoShape">
              <a:avLst/>
            </a:prstTxWarp>
            <a:spAutoFit/>
          </a:bodyPr>
          <a:lstStyle/>
          <a:p>
            <a:pPr eaLnBrk="1" hangingPunct="1"/>
            <a:r>
              <a:rPr lang="en-US" sz="1600">
                <a:solidFill>
                  <a:srgbClr val="000514"/>
                </a:solidFill>
                <a:latin typeface="Arial Rounded MT Bold" pitchFamily="-84" charset="0"/>
                <a:ea typeface="Arial" pitchFamily="-84" charset="0"/>
                <a:cs typeface="Arial" pitchFamily="-84" charset="0"/>
              </a:rPr>
              <a:t>Husband</a:t>
            </a:r>
            <a:endParaRPr lang="en-US" sz="1800">
              <a:solidFill>
                <a:srgbClr val="000514"/>
              </a:solidFill>
              <a:latin typeface="Arial Rounded MT Bold" pitchFamily="-84" charset="0"/>
              <a:ea typeface="Arial" pitchFamily="-84" charset="0"/>
              <a:cs typeface="Arial" pitchFamily="-84" charset="0"/>
            </a:endParaRPr>
          </a:p>
        </p:txBody>
      </p:sp>
      <p:sp>
        <p:nvSpPr>
          <p:cNvPr id="22546" name="Text Box 31"/>
          <p:cNvSpPr txBox="1">
            <a:spLocks noChangeArrowheads="1"/>
          </p:cNvSpPr>
          <p:nvPr/>
        </p:nvSpPr>
        <p:spPr bwMode="auto">
          <a:xfrm>
            <a:off x="3092450" y="2776538"/>
            <a:ext cx="673100" cy="366712"/>
          </a:xfrm>
          <a:prstGeom prst="rect">
            <a:avLst/>
          </a:prstGeom>
          <a:noFill/>
          <a:ln w="9525">
            <a:noFill/>
            <a:miter lim="800000"/>
            <a:headEnd/>
            <a:tailEnd/>
          </a:ln>
        </p:spPr>
        <p:txBody>
          <a:bodyPr wrap="none">
            <a:prstTxWarp prst="textNoShape">
              <a:avLst/>
            </a:prstTxWarp>
            <a:spAutoFit/>
          </a:bodyPr>
          <a:lstStyle/>
          <a:p>
            <a:pPr eaLnBrk="1" hangingPunct="1"/>
            <a:r>
              <a:rPr lang="en-US" sz="1800">
                <a:solidFill>
                  <a:srgbClr val="000514"/>
                </a:solidFill>
                <a:latin typeface="Arial Rounded MT Bold" pitchFamily="-84" charset="0"/>
                <a:ea typeface="Arial" pitchFamily="-84" charset="0"/>
                <a:cs typeface="Arial" pitchFamily="-84" charset="0"/>
              </a:rPr>
              <a:t>Wife</a:t>
            </a:r>
          </a:p>
        </p:txBody>
      </p:sp>
      <p:sp>
        <p:nvSpPr>
          <p:cNvPr id="22547" name="Text Box 32"/>
          <p:cNvSpPr txBox="1">
            <a:spLocks noChangeArrowheads="1"/>
          </p:cNvSpPr>
          <p:nvPr/>
        </p:nvSpPr>
        <p:spPr bwMode="auto">
          <a:xfrm>
            <a:off x="1765300" y="4873625"/>
            <a:ext cx="857250" cy="366713"/>
          </a:xfrm>
          <a:prstGeom prst="rect">
            <a:avLst/>
          </a:prstGeom>
          <a:noFill/>
          <a:ln w="9525">
            <a:noFill/>
            <a:miter lim="800000"/>
            <a:headEnd/>
            <a:tailEnd/>
          </a:ln>
        </p:spPr>
        <p:txBody>
          <a:bodyPr wrap="none">
            <a:prstTxWarp prst="textNoShape">
              <a:avLst/>
            </a:prstTxWarp>
            <a:spAutoFit/>
          </a:bodyPr>
          <a:lstStyle/>
          <a:p>
            <a:pPr eaLnBrk="1" hangingPunct="1"/>
            <a:r>
              <a:rPr lang="en-US" sz="1800">
                <a:solidFill>
                  <a:srgbClr val="000514"/>
                </a:solidFill>
                <a:ea typeface="Arial" pitchFamily="-84" charset="0"/>
                <a:cs typeface="Arial" pitchFamily="-84" charset="0"/>
              </a:rPr>
              <a:t>Family</a:t>
            </a:r>
          </a:p>
        </p:txBody>
      </p:sp>
      <p:sp>
        <p:nvSpPr>
          <p:cNvPr id="22548" name="Text Box 33"/>
          <p:cNvSpPr txBox="1">
            <a:spLocks noChangeArrowheads="1"/>
          </p:cNvSpPr>
          <p:nvPr/>
        </p:nvSpPr>
        <p:spPr bwMode="auto">
          <a:xfrm>
            <a:off x="3978275" y="4092575"/>
            <a:ext cx="184150" cy="366713"/>
          </a:xfrm>
          <a:prstGeom prst="rect">
            <a:avLst/>
          </a:prstGeom>
          <a:noFill/>
          <a:ln w="9525">
            <a:noFill/>
            <a:miter lim="800000"/>
            <a:headEnd/>
            <a:tailEnd/>
          </a:ln>
        </p:spPr>
        <p:txBody>
          <a:bodyPr wrap="none">
            <a:prstTxWarp prst="textNoShape">
              <a:avLst/>
            </a:prstTxWarp>
            <a:spAutoFit/>
          </a:bodyPr>
          <a:lstStyle/>
          <a:p>
            <a:pPr eaLnBrk="1" hangingPunct="1"/>
            <a:endParaRPr lang="en-US" sz="1800"/>
          </a:p>
        </p:txBody>
      </p:sp>
      <p:sp>
        <p:nvSpPr>
          <p:cNvPr id="22549" name="Line 34"/>
          <p:cNvSpPr>
            <a:spLocks noChangeShapeType="1"/>
          </p:cNvSpPr>
          <p:nvPr/>
        </p:nvSpPr>
        <p:spPr bwMode="auto">
          <a:xfrm flipH="1">
            <a:off x="995363" y="4675188"/>
            <a:ext cx="909637" cy="1779587"/>
          </a:xfrm>
          <a:prstGeom prst="line">
            <a:avLst/>
          </a:prstGeom>
          <a:noFill/>
          <a:ln w="9525">
            <a:solidFill>
              <a:schemeClr val="accent1"/>
            </a:solidFill>
            <a:round/>
            <a:headEnd/>
            <a:tailEnd/>
          </a:ln>
        </p:spPr>
        <p:txBody>
          <a:bodyPr wrap="none" anchor="ctr">
            <a:prstTxWarp prst="textNoShape">
              <a:avLst/>
            </a:prstTxWarp>
          </a:bodyPr>
          <a:lstStyle/>
          <a:p>
            <a:endParaRPr lang="en-US"/>
          </a:p>
        </p:txBody>
      </p:sp>
      <p:sp>
        <p:nvSpPr>
          <p:cNvPr id="22550" name="Line 35"/>
          <p:cNvSpPr>
            <a:spLocks noChangeShapeType="1"/>
          </p:cNvSpPr>
          <p:nvPr/>
        </p:nvSpPr>
        <p:spPr bwMode="auto">
          <a:xfrm>
            <a:off x="2605088" y="4675188"/>
            <a:ext cx="1141412" cy="1779587"/>
          </a:xfrm>
          <a:prstGeom prst="line">
            <a:avLst/>
          </a:prstGeom>
          <a:noFill/>
          <a:ln w="9525">
            <a:solidFill>
              <a:schemeClr val="accent1"/>
            </a:solidFill>
            <a:round/>
            <a:headEnd/>
            <a:tailEnd/>
          </a:ln>
        </p:spPr>
        <p:txBody>
          <a:bodyPr wrap="none" anchor="ctr">
            <a:prstTxWarp prst="textNoShape">
              <a:avLst/>
            </a:prstTxWarp>
          </a:bodyPr>
          <a:lstStyle/>
          <a:p>
            <a:endParaRPr lang="en-US"/>
          </a:p>
        </p:txBody>
      </p:sp>
      <p:sp>
        <p:nvSpPr>
          <p:cNvPr id="22551" name="Text Box 37"/>
          <p:cNvSpPr txBox="1">
            <a:spLocks noChangeArrowheads="1"/>
          </p:cNvSpPr>
          <p:nvPr/>
        </p:nvSpPr>
        <p:spPr bwMode="auto">
          <a:xfrm>
            <a:off x="5181600" y="2509838"/>
            <a:ext cx="3429000" cy="1785104"/>
          </a:xfrm>
          <a:prstGeom prst="rect">
            <a:avLst/>
          </a:prstGeom>
          <a:noFill/>
          <a:ln w="9525">
            <a:noFill/>
            <a:miter lim="800000"/>
            <a:headEnd/>
            <a:tailEnd/>
          </a:ln>
        </p:spPr>
        <p:txBody>
          <a:bodyPr>
            <a:prstTxWarp prst="textNoShape">
              <a:avLst/>
            </a:prstTxWarp>
            <a:spAutoFit/>
          </a:bodyPr>
          <a:lstStyle/>
          <a:p>
            <a:pPr>
              <a:spcBef>
                <a:spcPct val="50000"/>
              </a:spcBef>
            </a:pPr>
            <a:r>
              <a:rPr lang="en-US" sz="2000" dirty="0"/>
              <a:t>Way of life: mixture of good and bad, selfish and unselfish</a:t>
            </a:r>
            <a:r>
              <a:rPr lang="en-US" sz="3600" dirty="0"/>
              <a:t> </a:t>
            </a:r>
          </a:p>
          <a:p>
            <a:pPr>
              <a:spcBef>
                <a:spcPct val="50000"/>
              </a:spcBef>
            </a:pPr>
            <a:endParaRPr lang="en-US" sz="3600" dirty="0"/>
          </a:p>
        </p:txBody>
      </p:sp>
      <p:sp>
        <p:nvSpPr>
          <p:cNvPr id="22552" name="Text Box 38"/>
          <p:cNvSpPr txBox="1">
            <a:spLocks noChangeArrowheads="1"/>
          </p:cNvSpPr>
          <p:nvPr/>
        </p:nvSpPr>
        <p:spPr bwMode="auto">
          <a:xfrm>
            <a:off x="5116513" y="4114800"/>
            <a:ext cx="1520418" cy="400110"/>
          </a:xfrm>
          <a:prstGeom prst="rect">
            <a:avLst/>
          </a:prstGeom>
          <a:noFill/>
          <a:ln w="9525">
            <a:noFill/>
            <a:miter lim="800000"/>
            <a:headEnd/>
            <a:tailEnd/>
          </a:ln>
        </p:spPr>
        <p:txBody>
          <a:bodyPr wrap="none">
            <a:prstTxWarp prst="textNoShape">
              <a:avLst/>
            </a:prstTxWarp>
            <a:spAutoFit/>
          </a:bodyPr>
          <a:lstStyle/>
          <a:p>
            <a:r>
              <a:rPr lang="en-US" sz="2000" dirty="0"/>
              <a:t>Fallen nature</a:t>
            </a:r>
          </a:p>
        </p:txBody>
      </p:sp>
      <p:sp>
        <p:nvSpPr>
          <p:cNvPr id="22553" name="Text Box 39"/>
          <p:cNvSpPr txBox="1">
            <a:spLocks noChangeArrowheads="1"/>
          </p:cNvSpPr>
          <p:nvPr/>
        </p:nvSpPr>
        <p:spPr bwMode="auto">
          <a:xfrm>
            <a:off x="5105400" y="4648200"/>
            <a:ext cx="1843899" cy="400110"/>
          </a:xfrm>
          <a:prstGeom prst="rect">
            <a:avLst/>
          </a:prstGeom>
          <a:noFill/>
          <a:ln w="9525">
            <a:noFill/>
            <a:miter lim="800000"/>
            <a:headEnd/>
            <a:tailEnd/>
          </a:ln>
        </p:spPr>
        <p:txBody>
          <a:bodyPr wrap="none">
            <a:prstTxWarp prst="textNoShape">
              <a:avLst/>
            </a:prstTxWarp>
            <a:spAutoFit/>
          </a:bodyPr>
          <a:lstStyle/>
          <a:p>
            <a:r>
              <a:rPr lang="en-US" sz="2000" dirty="0"/>
              <a:t>Fallen traditions</a:t>
            </a:r>
          </a:p>
        </p:txBody>
      </p:sp>
      <p:sp>
        <p:nvSpPr>
          <p:cNvPr id="22554" name="Text Box 40"/>
          <p:cNvSpPr txBox="1">
            <a:spLocks noChangeArrowheads="1"/>
          </p:cNvSpPr>
          <p:nvPr/>
        </p:nvSpPr>
        <p:spPr bwMode="auto">
          <a:xfrm>
            <a:off x="4724400" y="56102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
        <p:nvSpPr>
          <p:cNvPr id="22555" name="Text Box 41"/>
          <p:cNvSpPr txBox="1">
            <a:spLocks noChangeArrowheads="1"/>
          </p:cNvSpPr>
          <p:nvPr/>
        </p:nvSpPr>
        <p:spPr bwMode="auto">
          <a:xfrm>
            <a:off x="5181600" y="1681163"/>
            <a:ext cx="2092490" cy="400110"/>
          </a:xfrm>
          <a:prstGeom prst="rect">
            <a:avLst/>
          </a:prstGeom>
          <a:noFill/>
          <a:ln w="9525">
            <a:noFill/>
            <a:miter lim="800000"/>
            <a:headEnd/>
            <a:tailEnd/>
          </a:ln>
        </p:spPr>
        <p:txBody>
          <a:bodyPr wrap="none">
            <a:prstTxWarp prst="textNoShape">
              <a:avLst/>
            </a:prstTxWarp>
            <a:spAutoFit/>
          </a:bodyPr>
          <a:lstStyle/>
          <a:p>
            <a:r>
              <a:rPr lang="en-US" sz="2000" dirty="0"/>
              <a:t>Identity: Confused</a:t>
            </a:r>
          </a:p>
        </p:txBody>
      </p:sp>
      <p:sp>
        <p:nvSpPr>
          <p:cNvPr id="22556" name="Text Box 42"/>
          <p:cNvSpPr txBox="1">
            <a:spLocks noChangeArrowheads="1"/>
          </p:cNvSpPr>
          <p:nvPr/>
        </p:nvSpPr>
        <p:spPr bwMode="auto">
          <a:xfrm>
            <a:off x="4098925" y="5410200"/>
            <a:ext cx="4699000" cy="1016000"/>
          </a:xfrm>
          <a:prstGeom prst="rect">
            <a:avLst/>
          </a:prstGeom>
          <a:noFill/>
          <a:ln w="9525">
            <a:noFill/>
            <a:miter lim="800000"/>
            <a:headEnd/>
            <a:tailEnd/>
          </a:ln>
        </p:spPr>
        <p:txBody>
          <a:bodyPr wrap="none">
            <a:prstTxWarp prst="textNoShape">
              <a:avLst/>
            </a:prstTxWarp>
            <a:spAutoFit/>
          </a:bodyPr>
          <a:lstStyle/>
          <a:p>
            <a:r>
              <a:rPr lang="en-US" sz="2000">
                <a:solidFill>
                  <a:srgbClr val="000514"/>
                </a:solidFill>
              </a:rPr>
              <a:t>“People are deluded into believing that</a:t>
            </a:r>
          </a:p>
          <a:p>
            <a:r>
              <a:rPr lang="en-US" sz="2000">
                <a:solidFill>
                  <a:srgbClr val="000514"/>
                </a:solidFill>
              </a:rPr>
              <a:t>the lineage of the enemy is the lifeline </a:t>
            </a:r>
          </a:p>
          <a:p>
            <a:r>
              <a:rPr lang="en-US" sz="2000">
                <a:solidFill>
                  <a:srgbClr val="000514"/>
                </a:solidFill>
              </a:rPr>
              <a:t>upon which the world depends.”  Father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5"/>
          <p:cNvSpPr>
            <a:spLocks noGrp="1"/>
          </p:cNvSpPr>
          <p:nvPr>
            <p:ph type="title"/>
          </p:nvPr>
        </p:nvSpPr>
        <p:spPr/>
        <p:txBody>
          <a:bodyPr/>
          <a:lstStyle/>
          <a:p>
            <a:r>
              <a:rPr lang="en-US" dirty="0" smtClean="0"/>
              <a:t>An acquired identity</a:t>
            </a:r>
            <a:endParaRPr lang="en-US" dirty="0"/>
          </a:p>
        </p:txBody>
      </p:sp>
      <p:sp>
        <p:nvSpPr>
          <p:cNvPr id="30723" name="Content Placeholder 3"/>
          <p:cNvSpPr>
            <a:spLocks noGrp="1"/>
          </p:cNvSpPr>
          <p:nvPr>
            <p:ph idx="1"/>
          </p:nvPr>
        </p:nvSpPr>
        <p:spPr/>
        <p:txBody>
          <a:bodyPr/>
          <a:lstStyle/>
          <a:p>
            <a:pPr>
              <a:buFont typeface="Wingdings" pitchFamily="-84" charset="2"/>
              <a:buNone/>
            </a:pPr>
            <a:r>
              <a:rPr lang="en-US" sz="2400" dirty="0" smtClean="0"/>
              <a:t>	What is the reason humankind has yet to escape from the snare of sin? It is because people are born inheriting the false lineage of Satan from the outset. However, this is not an innate, principle-based blood connection bestowed by Heaven. Rather it is an </a:t>
            </a:r>
            <a:r>
              <a:rPr lang="en-US" sz="2400" b="1" dirty="0" smtClean="0"/>
              <a:t>acquired relationship </a:t>
            </a:r>
            <a:r>
              <a:rPr lang="en-US" sz="2400" dirty="0" smtClean="0"/>
              <a:t>that exists in violation of the principle. It was brought about by human error.</a:t>
            </a:r>
          </a:p>
          <a:p>
            <a:pPr>
              <a:buFont typeface="Wingdings" pitchFamily="-84" charset="2"/>
              <a:buNone/>
            </a:pPr>
            <a:r>
              <a:rPr lang="en-US" dirty="0" smtClean="0"/>
              <a:t>		</a:t>
            </a:r>
            <a:r>
              <a:rPr lang="en-US" dirty="0" smtClean="0"/>
              <a:t>	True </a:t>
            </a:r>
            <a:r>
              <a:rPr lang="en-US" dirty="0" smtClean="0"/>
              <a:t>Father, </a:t>
            </a:r>
            <a:r>
              <a:rPr lang="en-US" i="1" dirty="0" smtClean="0"/>
              <a:t>Peace Messages</a:t>
            </a:r>
            <a:endParaRPr lang="en-US" sz="2400" i="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685800" y="762000"/>
            <a:ext cx="7772400" cy="5943600"/>
          </a:xfrm>
        </p:spPr>
        <p:txBody>
          <a:bodyPr/>
          <a:lstStyle/>
          <a:p>
            <a:pPr>
              <a:buFont typeface="Wingdings" pitchFamily="-84" charset="2"/>
              <a:buNone/>
            </a:pPr>
            <a:r>
              <a:rPr lang="en-US" sz="2400" dirty="0" smtClean="0"/>
              <a:t>	In other words, though human beings have been reduced to the position of orphans who have lost their parents through the Fall, the fundamental relationship of parent and child endowed by Heaven </a:t>
            </a:r>
            <a:r>
              <a:rPr lang="en-US" sz="2400" b="1" dirty="0" smtClean="0"/>
              <a:t>remains intact. </a:t>
            </a:r>
            <a:r>
              <a:rPr lang="en-US" sz="2400" dirty="0" smtClean="0"/>
              <a:t>Human beings, through the Fall, have become ignorant beings who live in a vegetative state, unable to recognize their own Father even though </a:t>
            </a:r>
            <a:r>
              <a:rPr lang="en-US" sz="2400" b="1" dirty="0" smtClean="0"/>
              <a:t>He is right there within</a:t>
            </a:r>
            <a:r>
              <a:rPr lang="en-US" sz="2400" dirty="0" smtClean="0"/>
              <a:t> and beside them.</a:t>
            </a:r>
          </a:p>
          <a:p>
            <a:pPr>
              <a:buFont typeface="Wingdings" pitchFamily="-84" charset="2"/>
              <a:buNone/>
            </a:pPr>
            <a:r>
              <a:rPr lang="en-US" sz="2400" dirty="0" smtClean="0"/>
              <a:t>	Therefore, all human beings belong to the fallen lineage regardless of who they may be, and they must without exception be born again through the conversion of lineage. This is the only way to be restored into the originally-intended blood relationship bequeathed to us by God.</a:t>
            </a:r>
          </a:p>
          <a:p>
            <a:pPr lvl="1">
              <a:buNone/>
            </a:pPr>
            <a:r>
              <a:rPr lang="en-US" dirty="0" smtClean="0"/>
              <a:t>		</a:t>
            </a:r>
            <a:r>
              <a:rPr lang="en-US" dirty="0" smtClean="0"/>
              <a:t>	True </a:t>
            </a:r>
            <a:r>
              <a:rPr lang="en-US" dirty="0" smtClean="0"/>
              <a:t>Father, </a:t>
            </a:r>
            <a:r>
              <a:rPr lang="en-US" i="1" dirty="0" smtClean="0"/>
              <a:t>Peace Messages</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2516</TotalTime>
  <Words>2279</Words>
  <Application>Microsoft Macintosh PowerPoint</Application>
  <PresentationFormat>On-screen Show (4:3)</PresentationFormat>
  <Paragraphs>327</Paragraphs>
  <Slides>35</Slides>
  <Notes>5</Notes>
  <HiddenSlides>0</HiddenSlides>
  <MMClips>0</MMClips>
  <ScaleCrop>false</ScaleCrop>
  <HeadingPairs>
    <vt:vector size="6" baseType="variant">
      <vt:variant>
        <vt:lpstr>Design Template</vt:lpstr>
      </vt:variant>
      <vt:variant>
        <vt:i4>1</vt:i4>
      </vt:variant>
      <vt:variant>
        <vt:lpstr>Links</vt:lpstr>
      </vt:variant>
      <vt:variant>
        <vt:i4>1</vt:i4>
      </vt:variant>
      <vt:variant>
        <vt:lpstr>Slide Titles</vt:lpstr>
      </vt:variant>
      <vt:variant>
        <vt:i4>35</vt:i4>
      </vt:variant>
    </vt:vector>
  </HeadingPairs>
  <TitlesOfParts>
    <vt:vector size="37" baseType="lpstr">
      <vt:lpstr>Inkwell</vt:lpstr>
      <vt:lpstr>Boris:Users:william:Documents:UC%20stuff:2G%20issues:3%20letters%20NL.docx!OLE_LINK1</vt:lpstr>
      <vt:lpstr>Second generation education</vt:lpstr>
      <vt:lpstr>Where are we at?</vt:lpstr>
      <vt:lpstr>What is to be done?</vt:lpstr>
      <vt:lpstr>Why do we call them the 2G?</vt:lpstr>
      <vt:lpstr>What is lineage?</vt:lpstr>
      <vt:lpstr>What should be our lineage?</vt:lpstr>
      <vt:lpstr>What is fallen human lineage?</vt:lpstr>
      <vt:lpstr>An acquired identity</vt:lpstr>
      <vt:lpstr>Slide 9</vt:lpstr>
      <vt:lpstr>Slide 10</vt:lpstr>
      <vt:lpstr>What is most important?</vt:lpstr>
      <vt:lpstr>Two goals of 2G education</vt:lpstr>
      <vt:lpstr>How to do that?</vt:lpstr>
      <vt:lpstr>How to do that?</vt:lpstr>
      <vt:lpstr>How to do that?</vt:lpstr>
      <vt:lpstr>How to do that?</vt:lpstr>
      <vt:lpstr>Overview of 2G in Europe</vt:lpstr>
      <vt:lpstr>Overview of 2G in Europe</vt:lpstr>
      <vt:lpstr>Second generation activities</vt:lpstr>
      <vt:lpstr>European 2G Blessings</vt:lpstr>
      <vt:lpstr>Attendance at Cheongeong International High School summer workshop</vt:lpstr>
      <vt:lpstr>Attendance at CP University Students Workshop 2012</vt:lpstr>
      <vt:lpstr>Sunday school in North London</vt:lpstr>
      <vt:lpstr>Curriculum </vt:lpstr>
      <vt:lpstr>Why the Bible?</vt:lpstr>
      <vt:lpstr>Initiation into the providence</vt:lpstr>
      <vt:lpstr>The providence is Biblical</vt:lpstr>
      <vt:lpstr>Slide 28</vt:lpstr>
      <vt:lpstr>Results </vt:lpstr>
      <vt:lpstr>Sunday school in Sweden</vt:lpstr>
      <vt:lpstr>Tim Atkinson</vt:lpstr>
      <vt:lpstr>Slide 32</vt:lpstr>
      <vt:lpstr>Sunday school schedule (2 hours)</vt:lpstr>
      <vt:lpstr>Child-centred religion</vt:lpstr>
      <vt:lpstr>Don’t forget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Sunday school in North London and Sweden</dc:title>
  <dc:creator>William Haines</dc:creator>
  <cp:lastModifiedBy>William Haines</cp:lastModifiedBy>
  <cp:revision>12</cp:revision>
  <dcterms:created xsi:type="dcterms:W3CDTF">2013-05-20T22:37:08Z</dcterms:created>
  <dcterms:modified xsi:type="dcterms:W3CDTF">2013-05-20T22:39:23Z</dcterms:modified>
</cp:coreProperties>
</file>