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0"/>
  </p:notesMasterIdLst>
  <p:sldIdLst>
    <p:sldId id="257" r:id="rId2"/>
    <p:sldId id="258" r:id="rId3"/>
    <p:sldId id="259" r:id="rId4"/>
    <p:sldId id="260" r:id="rId5"/>
    <p:sldId id="278" r:id="rId6"/>
    <p:sldId id="272" r:id="rId7"/>
    <p:sldId id="261" r:id="rId8"/>
    <p:sldId id="262" r:id="rId9"/>
    <p:sldId id="263" r:id="rId10"/>
    <p:sldId id="279" r:id="rId11"/>
    <p:sldId id="264" r:id="rId12"/>
    <p:sldId id="265" r:id="rId13"/>
    <p:sldId id="280" r:id="rId14"/>
    <p:sldId id="266" r:id="rId15"/>
    <p:sldId id="281" r:id="rId16"/>
    <p:sldId id="267" r:id="rId17"/>
    <p:sldId id="282" r:id="rId18"/>
    <p:sldId id="271" r:id="rId19"/>
    <p:sldId id="270" r:id="rId20"/>
    <p:sldId id="283" r:id="rId21"/>
    <p:sldId id="268" r:id="rId22"/>
    <p:sldId id="289" r:id="rId23"/>
    <p:sldId id="273" r:id="rId24"/>
    <p:sldId id="285" r:id="rId25"/>
    <p:sldId id="286" r:id="rId26"/>
    <p:sldId id="287" r:id="rId27"/>
    <p:sldId id="277" r:id="rId28"/>
    <p:sldId id="288" r:id="rId2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86"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GB"/>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8BE718C4-CD22-4C16-94E3-8FCA533616B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AF06A2A-67D7-4D20-8F69-B4384D564A6E}" type="slidenum">
              <a:rPr lang="en-GB" smtClean="0">
                <a:latin typeface="Arial" charset="0"/>
              </a:rPr>
              <a:pPr/>
              <a:t>1</a:t>
            </a:fld>
            <a:endParaRPr lang="en-GB" smtClean="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GB" smtClean="0">
                <a:latin typeface="Arial" charset="0"/>
              </a:rPr>
              <a:t>Welcome to the Heart-Power Program! In this session we hope to highlight  practical ways in which we can experience the joy of God’s Second Blessing (to marry and  raise a family ), by understanding what the needs of man and woman are and how to approach filling those needs for each other.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6ADA73D-C828-40E0-8CEF-1E12DD8AD597}" type="slidenum">
              <a:rPr lang="en-GB" smtClean="0">
                <a:latin typeface="Arial" charset="0"/>
              </a:rPr>
              <a:pPr/>
              <a:t>11</a:t>
            </a:fld>
            <a:endParaRPr lang="en-GB"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GB" smtClean="0">
                <a:latin typeface="Arial" charset="0"/>
              </a:rPr>
              <a:t>When this cycle happens, there is conflict and misunderstanding. This is usually how arguments start.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97B2B0E-54EC-411B-BE74-BDB6412474E5}" type="slidenum">
              <a:rPr lang="en-GB" smtClean="0">
                <a:latin typeface="Arial" charset="0"/>
              </a:rPr>
              <a:pPr/>
              <a:t>12</a:t>
            </a:fld>
            <a:endParaRPr lang="en-GB"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GB" smtClean="0">
                <a:latin typeface="Arial" charset="0"/>
              </a:rPr>
              <a:t>What we need to remember is that women need to feel loved and men need to feel respected to be happy. “All you need is love” is not quite the whole picture.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0FAEC3F-7E63-4B2F-AE74-F23407D52A49}" type="slidenum">
              <a:rPr lang="en-GB" smtClean="0">
                <a:latin typeface="Arial" charset="0"/>
              </a:rPr>
              <a:pPr/>
              <a:t>13</a:t>
            </a:fld>
            <a:endParaRPr lang="en-GB"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GB" smtClean="0">
                <a:latin typeface="Arial" charset="0"/>
              </a:rPr>
              <a:t>What we need to remember is that women need to feel loved and men need to feel respected to be happy. “All you need is love” is not quite the whole picture.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DBF15F2-DDB9-43B5-B45F-03E4B0840EB1}" type="slidenum">
              <a:rPr lang="en-GB" smtClean="0">
                <a:latin typeface="Arial" charset="0"/>
              </a:rPr>
              <a:pPr/>
              <a:t>14</a:t>
            </a:fld>
            <a:endParaRPr lang="en-GB"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GB" smtClean="0">
                <a:latin typeface="Arial" charset="0"/>
              </a:rPr>
              <a:t>A husband’s love looks like this.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A063E2C-AF60-41C1-8DE9-18280E2941EA}" type="slidenum">
              <a:rPr lang="en-GB" smtClean="0">
                <a:latin typeface="Arial" charset="0"/>
              </a:rPr>
              <a:pPr/>
              <a:t>15</a:t>
            </a:fld>
            <a:endParaRPr lang="en-GB"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GB" smtClean="0">
                <a:latin typeface="Arial" charset="0"/>
              </a:rPr>
              <a:t>A husband’s love looks like this.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2F5343C-D887-475D-8E8A-33280B3C8EA8}" type="slidenum">
              <a:rPr lang="en-GB" smtClean="0">
                <a:latin typeface="Arial" charset="0"/>
              </a:rPr>
              <a:pPr/>
              <a:t>16</a:t>
            </a:fld>
            <a:endParaRPr lang="en-GB"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GB" smtClean="0">
                <a:latin typeface="Arial" charset="0"/>
              </a:rPr>
              <a:t>Perhaps respect is old fashioned, but husbands need it as much as ever.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786389B-B8F5-4062-9BCA-100AAC6FF76E}" type="slidenum">
              <a:rPr lang="en-GB" smtClean="0">
                <a:latin typeface="Arial" charset="0"/>
              </a:rPr>
              <a:pPr/>
              <a:t>17</a:t>
            </a:fld>
            <a:endParaRPr lang="en-GB"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GB" smtClean="0">
                <a:latin typeface="Arial" charset="0"/>
              </a:rPr>
              <a:t>Perhaps respect is old fashioned, but husbands need it as much as ever.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A20EB17-9E16-49DA-9953-69077D6DF4C2}" type="slidenum">
              <a:rPr lang="en-GB" smtClean="0">
                <a:latin typeface="Arial" charset="0"/>
              </a:rPr>
              <a:pPr/>
              <a:t>18</a:t>
            </a:fld>
            <a:endParaRPr lang="en-GB"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GB" smtClean="0">
                <a:latin typeface="Arial" charset="0"/>
              </a:rPr>
              <a:t>Within a family we can learn and experience everything we need to know about love.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214717C-1AD8-4AA2-94E9-FBD213DB09E0}" type="slidenum">
              <a:rPr lang="en-GB" smtClean="0">
                <a:latin typeface="Arial" charset="0"/>
              </a:rPr>
              <a:pPr/>
              <a:t>19</a:t>
            </a:fld>
            <a:endParaRPr lang="en-GB"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GB" smtClean="0">
                <a:latin typeface="Arial" charset="0"/>
              </a:rPr>
              <a:t>This is a natural process, and the values and elements of heart are all supplied through this mysterious experience of maturing through the ups and downs, challenges and accomplishments in all these relationships.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D796C55-9B21-42C6-B82A-7CCDD6331B56}" type="slidenum">
              <a:rPr lang="en-GB" smtClean="0">
                <a:latin typeface="Arial" charset="0"/>
              </a:rPr>
              <a:pPr/>
              <a:t>20</a:t>
            </a:fld>
            <a:endParaRPr lang="en-GB"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GB" smtClean="0">
                <a:latin typeface="Arial" charset="0"/>
              </a:rPr>
              <a:t>This is a natural process, and the values and elements of heart are all supplied through this mysterious experience of maturing through the ups and downs, challenges and accomplishments in all these relationships.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9646B06-6B32-4CFB-9DDF-56D3195706D4}" type="slidenum">
              <a:rPr lang="en-GB" smtClean="0">
                <a:latin typeface="Arial" charset="0"/>
              </a:rPr>
              <a:pPr/>
              <a:t>2</a:t>
            </a:fld>
            <a:endParaRPr lang="en-GB"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GB" smtClean="0">
                <a:latin typeface="Arial" charset="0"/>
              </a:rPr>
              <a:t>Our focus is to understand what we need to give to our spouse ( ‘put my love in’ ), and a little bit about how that differs for men and for women.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B118E22-1ECC-4CDD-923A-08A4D266A3B2}" type="slidenum">
              <a:rPr lang="en-GB" smtClean="0">
                <a:latin typeface="Arial" charset="0"/>
              </a:rPr>
              <a:pPr/>
              <a:t>21</a:t>
            </a:fld>
            <a:endParaRPr lang="en-GB"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GB" smtClean="0">
                <a:latin typeface="Arial" charset="0"/>
              </a:rPr>
              <a:t>Family relationships sometimes stir up pain from our childhood or past relationships. In our marriages we have an opportunity to heal those wounds.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F567FB8-4056-43B8-A7F0-6F79A1102C5A}" type="slidenum">
              <a:rPr lang="en-GB" smtClean="0">
                <a:latin typeface="Arial" charset="0"/>
              </a:rPr>
              <a:pPr/>
              <a:t>22</a:t>
            </a:fld>
            <a:endParaRPr lang="en-GB"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GB" smtClean="0">
                <a:latin typeface="Arial" charset="0"/>
              </a:rPr>
              <a:t>Family relationships sometimes stir up pain from our childhood or past relationships. In our marriages we have an opportunity to heal those wounds.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8F188E-75B6-43F9-B552-9B789FE5279D}" type="slidenum">
              <a:rPr lang="en-GB" smtClean="0">
                <a:latin typeface="Arial" charset="0"/>
              </a:rPr>
              <a:pPr/>
              <a:t>23</a:t>
            </a:fld>
            <a:endParaRPr lang="en-GB"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GB" smtClean="0">
                <a:latin typeface="Arial" charset="0"/>
              </a:rPr>
              <a:t>It’s good seek solutions rather than blame someone. When there’s difficulty in marriage we often blame our spouse rather than looking to oursleves to heal wounds in our heart coming from past relationship conflicts.  If you find that you are conflicted, reach out for help; there are many wonderful programs available to support healing of people’s hearts.  A list of good resources will be found at the end of part 2. and in an accompanying sheet of books, programs and web-sites.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5FC067A-46C0-497F-9001-3B57CA0FA501}" type="slidenum">
              <a:rPr lang="en-GB" smtClean="0">
                <a:latin typeface="Arial" charset="0"/>
              </a:rPr>
              <a:pPr/>
              <a:t>24</a:t>
            </a:fld>
            <a:endParaRPr lang="en-GB"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GB" smtClean="0">
                <a:latin typeface="Arial" charset="0"/>
              </a:rPr>
              <a:t>It’s good seek solutions rather than blame someone. When there’s difficulty in marriage we often blame our spouse rather than looking to oursleves to heal wounds in our heart coming from past relationship conflicts.  If you find that you are conflicted, reach out for help; there are many wonderful programs available to support healing of people’s hearts.  A list of good resources will be found at the end of part 2. and in an accompanying sheet of books, programs and web-sites.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F123B1B-84B9-45AB-8E83-D56C0956A6A5}" type="slidenum">
              <a:rPr lang="en-GB" smtClean="0">
                <a:latin typeface="Arial" charset="0"/>
              </a:rPr>
              <a:pPr/>
              <a:t>25</a:t>
            </a:fld>
            <a:endParaRPr lang="en-GB"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GB" smtClean="0">
                <a:latin typeface="Arial" charset="0"/>
              </a:rPr>
              <a:t>It’s good seek solutions rather than blame someone. When there’s difficulty in marriage we often blame our spouse rather than looking to oursleves to heal wounds in our heart coming from past relationship conflicts.  If you find that you are conflicted, reach out for help; there are many wonderful programs available to support healing of people’s hearts.  A list of good resources will be found at the end of part 2. and in an accompanying sheet of books, programs and web-sites.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B826818-8CCB-4119-92FB-1E45D7C31BCC}" type="slidenum">
              <a:rPr lang="en-GB" smtClean="0">
                <a:latin typeface="Arial" charset="0"/>
              </a:rPr>
              <a:pPr/>
              <a:t>26</a:t>
            </a:fld>
            <a:endParaRPr lang="en-GB"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smtClean="0">
                <a:latin typeface="Arial" charset="0"/>
              </a:rPr>
              <a:t>It’s good seek solutions rather than blame someone. When there’s difficulty in marriage we often blame our spouse rather than looking to oursleves to heal wounds in our heart coming from past relationship conflicts.  If you find that you are conflicted, reach out for help; there are many wonderful programs available to support healing of people’s hearts.  A list of good resources will be found at the end of part 2. and in an accompanying sheet of books, programs and web-sites.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350ABDB-B185-46A8-A654-A58C1311A9B5}" type="slidenum">
              <a:rPr lang="en-GB" smtClean="0">
                <a:latin typeface="Arial" charset="0"/>
              </a:rPr>
              <a:pPr/>
              <a:t>28</a:t>
            </a:fld>
            <a:endParaRPr lang="en-GB"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GB" smtClean="0">
                <a:latin typeface="Arial" charset="0"/>
              </a:rPr>
              <a:t>Welcome to the Heart-Power Program! In this session we hope to highlight  practical ways in which we can experience the joy of God’s Second Blessing (to marry and  raise a family ), by understanding what the needs of man and woman are and how to approach filling those needs for each other.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7BE3324-C21C-4652-938A-270E84CF17C4}" type="slidenum">
              <a:rPr lang="en-GB" smtClean="0">
                <a:latin typeface="Arial" charset="0"/>
              </a:rPr>
              <a:pPr/>
              <a:t>3</a:t>
            </a:fld>
            <a:endParaRPr lang="en-GB"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smtClean="0">
                <a:latin typeface="Arial" charset="0"/>
              </a:rPr>
              <a:t>As we consider renewing our marriage vows…</a:t>
            </a:r>
            <a:r>
              <a:rPr lang="en-GB" sz="2400" i="1" smtClean="0">
                <a:latin typeface="Arial" charset="0"/>
              </a:rPr>
              <a:t> </a:t>
            </a:r>
            <a:r>
              <a:rPr lang="en-GB" sz="2400" smtClean="0">
                <a:latin typeface="Arial" charset="0"/>
              </a:rPr>
              <a:t>Let’s consider</a:t>
            </a:r>
            <a:r>
              <a:rPr lang="en-GB" sz="2400" i="1" smtClean="0">
                <a:latin typeface="Arial" charset="0"/>
              </a:rPr>
              <a:t> </a:t>
            </a:r>
            <a:r>
              <a:rPr lang="en-GB" sz="2800" i="1" smtClean="0">
                <a:solidFill>
                  <a:srgbClr val="38C64C"/>
                </a:solidFill>
                <a:latin typeface="Arial" charset="0"/>
              </a:rPr>
              <a:t>HOW</a:t>
            </a:r>
            <a:r>
              <a:rPr lang="en-GB" sz="2400" smtClean="0">
                <a:solidFill>
                  <a:srgbClr val="38C64C"/>
                </a:solidFill>
                <a:latin typeface="Arial" charset="0"/>
              </a:rPr>
              <a:t> </a:t>
            </a:r>
            <a:r>
              <a:rPr lang="en-GB" sz="2400" smtClean="0">
                <a:latin typeface="Arial" charset="0"/>
              </a:rPr>
              <a:t>do I become a source of happiness for my spouse – and ‘put my love in’?</a:t>
            </a:r>
          </a:p>
          <a:p>
            <a:pPr eaLnBrk="1" hangingPunct="1"/>
            <a:endParaRPr lang="en-GB" sz="24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CE6AC7F-7C45-45F1-986C-66FF8FE08141}" type="slidenum">
              <a:rPr lang="en-GB" smtClean="0">
                <a:latin typeface="Arial" charset="0"/>
              </a:rPr>
              <a:pPr/>
              <a:t>4</a:t>
            </a:fld>
            <a:endParaRPr lang="en-GB"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GB" smtClean="0">
                <a:latin typeface="Arial" charset="0"/>
              </a:rPr>
              <a:t>The key is to give what my spouse needs - </a:t>
            </a:r>
            <a:r>
              <a:rPr lang="en-US" smtClean="0">
                <a:latin typeface="Arial" charset="0"/>
              </a:rPr>
              <a:t>to create happiness, to heal the heart, and to support each other in all the work of making the purpose of marriage fulfilled. That is actually what it means to fulfill the “Three Great Blessings”. This is what it means to make the Marriage Blessing truly sacred in practice.</a:t>
            </a:r>
          </a:p>
          <a:p>
            <a:pPr eaLnBrk="1" hangingPunct="1"/>
            <a:endParaRPr lang="en-US" smtClean="0">
              <a:latin typeface="Arial" charset="0"/>
            </a:endParaRPr>
          </a:p>
          <a:p>
            <a:pPr eaLnBrk="1" hangingPunct="1"/>
            <a:endParaRPr lang="en-US" smtClean="0">
              <a:latin typeface="Arial" charset="0"/>
            </a:endParaRPr>
          </a:p>
          <a:p>
            <a:pPr eaLnBrk="1" hangingPunct="1"/>
            <a:endParaRPr lang="en-US" smtClean="0">
              <a:latin typeface="Arial" charset="0"/>
            </a:endParaRPr>
          </a:p>
          <a:p>
            <a:pPr eaLnBrk="1" hangingPunct="1"/>
            <a:r>
              <a:rPr lang="en-US" smtClean="0">
                <a:latin typeface="Arial" charset="0"/>
              </a:rPr>
              <a:t>       		    		</a:t>
            </a:r>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97D6F57-7997-4C43-B4E5-58AA561CDE73}" type="slidenum">
              <a:rPr lang="en-GB" smtClean="0">
                <a:latin typeface="Arial" charset="0"/>
              </a:rPr>
              <a:pPr/>
              <a:t>6</a:t>
            </a:fld>
            <a:endParaRPr lang="en-GB"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GB" smtClean="0">
                <a:latin typeface="Arial" charset="0"/>
              </a:rPr>
              <a:t>The Second Blessing is Marriage and giving birth to children.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EDCBA18-FB00-491C-93B3-D37188E7F790}" type="slidenum">
              <a:rPr lang="en-GB" smtClean="0">
                <a:latin typeface="Arial" charset="0"/>
              </a:rPr>
              <a:pPr/>
              <a:t>7</a:t>
            </a:fld>
            <a:endParaRPr lang="en-GB"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smtClean="0">
                <a:latin typeface="Arial" charset="0"/>
              </a:rPr>
              <a:t>One of the Principles of Creation is about the power of ‘give and receive action’, which is essential for creating happiness in a relationship. Let’s take a look at what men have to give that women need to receive, and what women have to give  that men need to receive.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5FBAFAA-BD75-43F3-96D6-2BB24B88D42A}" type="slidenum">
              <a:rPr lang="en-GB" smtClean="0">
                <a:latin typeface="Arial" charset="0"/>
              </a:rPr>
              <a:pPr/>
              <a:t>8</a:t>
            </a:fld>
            <a:endParaRPr lang="en-GB"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GB" smtClean="0">
                <a:latin typeface="Arial" charset="0"/>
              </a:rPr>
              <a:t>When a man gives love to his wife she naturally receives that and responds with respect.  When she gives respectful love to him, he is naturally encouraged and gives more love to her in turn. They are energised by this uplifting cycle. These qualities feed our deepest needs.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77FAD4E-F4F6-4289-9904-AB736E70C863}" type="slidenum">
              <a:rPr lang="en-GB" smtClean="0">
                <a:latin typeface="Arial" charset="0"/>
              </a:rPr>
              <a:pPr/>
              <a:t>9</a:t>
            </a:fld>
            <a:endParaRPr lang="en-GB"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smtClean="0">
                <a:latin typeface="Arial" charset="0"/>
              </a:rPr>
              <a:t>We need love and respect as much as we need oxygen to breath. Not giving it is the same as stopping the oxygen supply.  Would you purposely do that to your spouse?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F9C9B45-740F-45C2-9C62-3B4C2423BAA7}" type="slidenum">
              <a:rPr lang="en-GB" smtClean="0">
                <a:latin typeface="Arial" charset="0"/>
              </a:rPr>
              <a:pPr/>
              <a:t>10</a:t>
            </a:fld>
            <a:endParaRPr lang="en-GB"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smtClean="0">
                <a:latin typeface="Arial" charset="0"/>
              </a:rPr>
              <a:t>We need love and respect as much as we need oxygen to breath. Not giving it is the same as stopping the oxygen supply.  Would you purposely do that to your spouse?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22EA7E5A-5F6E-4499-B0F1-62CC9373A720}" type="slidenum">
              <a:rPr lang="en-GB"/>
              <a:pPr>
                <a:defRPr/>
              </a:pPr>
              <a:t>‹#›</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EACAA262-0CC7-435B-AE2C-8AB432B6A3B7}" type="slidenum">
              <a:rPr lang="en-GB"/>
              <a:pPr>
                <a:defRPr/>
              </a:pPr>
              <a:t>‹#›</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C8E18607-812C-48B4-84BF-656B24C2E365}" type="slidenum">
              <a:rPr lang="en-GB"/>
              <a:pPr>
                <a:defRPr/>
              </a:pPr>
              <a:t>‹#›</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AD819D9A-2AA6-4C51-BC1B-F6CC0E28ACC2}" type="slidenum">
              <a:rPr lang="en-GB"/>
              <a:pPr>
                <a:defRPr/>
              </a:pPr>
              <a:t>‹#›</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Rectangle 22"/>
          <p:cNvSpPr>
            <a:spLocks noGrp="1"/>
          </p:cNvSpPr>
          <p:nvPr>
            <p:ph type="dt" sz="half" idx="10"/>
          </p:nvPr>
        </p:nvSpPr>
        <p:spPr/>
        <p:txBody>
          <a:bodyPr/>
          <a:lstStyle>
            <a:lvl1pPr>
              <a:defRPr/>
            </a:lvl1pPr>
          </a:lstStyle>
          <a:p>
            <a:pPr>
              <a:defRPr/>
            </a:pPr>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0E93DD83-D292-467E-BD97-03D1F5BA66D2}" type="slidenum">
              <a:rPr lang="en-GB"/>
              <a:pPr>
                <a:defRPr/>
              </a:pPr>
              <a:t>‹#›</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ED4265D8-0C28-4B8F-B35C-6A7AA47297F2}" type="slidenum">
              <a:rPr lang="en-GB"/>
              <a:pPr>
                <a:defRPr/>
              </a:pPr>
              <a:t>‹#›</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endParaRPr lang="en-GB"/>
          </a:p>
        </p:txBody>
      </p:sp>
      <p:sp>
        <p:nvSpPr>
          <p:cNvPr id="8" name="Rectangle 18"/>
          <p:cNvSpPr>
            <a:spLocks noGrp="1"/>
          </p:cNvSpPr>
          <p:nvPr>
            <p:ph type="ftr" sz="quarter" idx="11"/>
          </p:nvPr>
        </p:nvSpPr>
        <p:spPr/>
        <p:txBody>
          <a:bodyPr/>
          <a:lstStyle>
            <a:lvl1pPr>
              <a:defRPr/>
            </a:lvl1pPr>
          </a:lstStyle>
          <a:p>
            <a:pPr>
              <a:defRPr/>
            </a:pPr>
            <a:endParaRPr lang="en-GB"/>
          </a:p>
        </p:txBody>
      </p:sp>
      <p:sp>
        <p:nvSpPr>
          <p:cNvPr id="9" name="Rectangle 15"/>
          <p:cNvSpPr>
            <a:spLocks noGrp="1"/>
          </p:cNvSpPr>
          <p:nvPr>
            <p:ph type="sldNum" sz="quarter" idx="12"/>
          </p:nvPr>
        </p:nvSpPr>
        <p:spPr/>
        <p:txBody>
          <a:bodyPr/>
          <a:lstStyle>
            <a:lvl1pPr>
              <a:defRPr/>
            </a:lvl1pPr>
          </a:lstStyle>
          <a:p>
            <a:pPr>
              <a:defRPr/>
            </a:pPr>
            <a:fld id="{96BD3221-6C46-4070-BD16-BC10B5E88256}" type="slidenum">
              <a:rPr lang="en-GB"/>
              <a:pPr>
                <a:defRPr/>
              </a:pPr>
              <a:t>‹#›</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endParaRPr lang="en-GB"/>
          </a:p>
        </p:txBody>
      </p:sp>
      <p:sp>
        <p:nvSpPr>
          <p:cNvPr id="4" name="Rectangle 18"/>
          <p:cNvSpPr>
            <a:spLocks noGrp="1"/>
          </p:cNvSpPr>
          <p:nvPr>
            <p:ph type="ftr" sz="quarter" idx="11"/>
          </p:nvPr>
        </p:nvSpPr>
        <p:spPr/>
        <p:txBody>
          <a:bodyPr/>
          <a:lstStyle>
            <a:lvl1pPr>
              <a:defRPr/>
            </a:lvl1pPr>
          </a:lstStyle>
          <a:p>
            <a:pPr>
              <a:defRPr/>
            </a:pPr>
            <a:endParaRPr lang="en-GB"/>
          </a:p>
        </p:txBody>
      </p:sp>
      <p:sp>
        <p:nvSpPr>
          <p:cNvPr id="5" name="Rectangle 15"/>
          <p:cNvSpPr>
            <a:spLocks noGrp="1"/>
          </p:cNvSpPr>
          <p:nvPr>
            <p:ph type="sldNum" sz="quarter" idx="12"/>
          </p:nvPr>
        </p:nvSpPr>
        <p:spPr/>
        <p:txBody>
          <a:bodyPr/>
          <a:lstStyle>
            <a:lvl1pPr>
              <a:defRPr/>
            </a:lvl1pPr>
          </a:lstStyle>
          <a:p>
            <a:pPr>
              <a:defRPr/>
            </a:pPr>
            <a:fld id="{EECEAA04-D541-46AA-B48B-789ED2D70F8E}" type="slidenum">
              <a:rPr lang="en-GB"/>
              <a:pPr>
                <a:defRPr/>
              </a:pPr>
              <a:t>‹#›</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endParaRPr lang="en-GB"/>
          </a:p>
        </p:txBody>
      </p:sp>
      <p:sp>
        <p:nvSpPr>
          <p:cNvPr id="3" name="Rectangle 18"/>
          <p:cNvSpPr>
            <a:spLocks noGrp="1"/>
          </p:cNvSpPr>
          <p:nvPr>
            <p:ph type="ftr" sz="quarter" idx="11"/>
          </p:nvPr>
        </p:nvSpPr>
        <p:spPr/>
        <p:txBody>
          <a:bodyPr/>
          <a:lstStyle>
            <a:lvl1pPr>
              <a:defRPr/>
            </a:lvl1pPr>
          </a:lstStyle>
          <a:p>
            <a:pPr>
              <a:defRPr/>
            </a:pPr>
            <a:endParaRPr lang="en-GB"/>
          </a:p>
        </p:txBody>
      </p:sp>
      <p:sp>
        <p:nvSpPr>
          <p:cNvPr id="4" name="Rectangle 15"/>
          <p:cNvSpPr>
            <a:spLocks noGrp="1"/>
          </p:cNvSpPr>
          <p:nvPr>
            <p:ph type="sldNum" sz="quarter" idx="12"/>
          </p:nvPr>
        </p:nvSpPr>
        <p:spPr/>
        <p:txBody>
          <a:bodyPr/>
          <a:lstStyle>
            <a:lvl1pPr>
              <a:defRPr/>
            </a:lvl1pPr>
          </a:lstStyle>
          <a:p>
            <a:pPr>
              <a:defRPr/>
            </a:pPr>
            <a:fld id="{E74B20F9-9175-4EC9-963D-811CE0F3AA5D}" type="slidenum">
              <a:rPr lang="en-GB"/>
              <a:pPr>
                <a:defRPr/>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p:cNvSpPr>
          <p:nvPr>
            <p:ph type="dt" sz="half" idx="10"/>
          </p:nvPr>
        </p:nvSpPr>
        <p:spPr/>
        <p:txBody>
          <a:bodyPr/>
          <a:lstStyle>
            <a:lvl1pPr>
              <a:defRPr/>
            </a:lvl1pPr>
          </a:lstStyle>
          <a:p>
            <a:pPr>
              <a:defRPr/>
            </a:pPr>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FE1D79FF-02EB-4467-A895-9D7676DB99FF}" type="slidenum">
              <a:rPr lang="en-GB"/>
              <a:pPr>
                <a:defRPr/>
              </a:pPr>
              <a:t>‹#›</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smtClean="0"/>
              <a:t>Bild durch Klicken auf Symbol hinzufügen</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Textmasterformate durch Klicken bearbeiten</a:t>
            </a:r>
          </a:p>
        </p:txBody>
      </p:sp>
      <p:sp>
        <p:nvSpPr>
          <p:cNvPr id="6" name="Rectangle 5"/>
          <p:cNvSpPr>
            <a:spLocks noGrp="1"/>
          </p:cNvSpPr>
          <p:nvPr>
            <p:ph type="dt" sz="half" idx="10"/>
          </p:nvPr>
        </p:nvSpPr>
        <p:spPr/>
        <p:txBody>
          <a:bodyPr/>
          <a:lstStyle>
            <a:lvl1pPr>
              <a:defRPr/>
            </a:lvl1pPr>
          </a:lstStyle>
          <a:p>
            <a:pPr>
              <a:defRPr/>
            </a:pPr>
            <a:endParaRPr lang="en-GB"/>
          </a:p>
        </p:txBody>
      </p:sp>
      <p:sp>
        <p:nvSpPr>
          <p:cNvPr id="7" name="Rectangle 6"/>
          <p:cNvSpPr>
            <a:spLocks noGrp="1"/>
          </p:cNvSpPr>
          <p:nvPr>
            <p:ph type="ftr" sz="quarter" idx="11"/>
          </p:nvPr>
        </p:nvSpPr>
        <p:spPr/>
        <p:txBody>
          <a:bodyPr/>
          <a:lstStyle>
            <a:lvl1pPr>
              <a:defRPr/>
            </a:lvl1pPr>
          </a:lstStyle>
          <a:p>
            <a:pPr>
              <a:defRPr/>
            </a:pPr>
            <a:endParaRPr lang="en-GB"/>
          </a:p>
        </p:txBody>
      </p:sp>
      <p:sp>
        <p:nvSpPr>
          <p:cNvPr id="8" name="Rectangle 7"/>
          <p:cNvSpPr>
            <a:spLocks noGrp="1"/>
          </p:cNvSpPr>
          <p:nvPr>
            <p:ph type="sldNum" sz="quarter" idx="12"/>
          </p:nvPr>
        </p:nvSpPr>
        <p:spPr/>
        <p:txBody>
          <a:bodyPr/>
          <a:lstStyle>
            <a:lvl1pPr>
              <a:defRPr/>
            </a:lvl1pPr>
          </a:lstStyle>
          <a:p>
            <a:pPr>
              <a:defRPr/>
            </a:pPr>
            <a:fld id="{D79E1815-E7CA-473E-88EB-CA13DD43075A}" type="slidenum">
              <a:rPr lang="en-GB"/>
              <a:pPr>
                <a:defRPr/>
              </a:pPr>
              <a:t>‹#›</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endParaRPr lang="en-GB"/>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lang="en-GB"/>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pPr>
              <a:defRPr/>
            </a:pPr>
            <a:fld id="{5C05C617-C266-4B5D-B4CA-DBC87984246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4" r:id="rId9"/>
    <p:sldLayoutId id="2147483802" r:id="rId10"/>
    <p:sldLayoutId id="2147483803" r:id="rId11"/>
  </p:sldLayoutIdLst>
  <p:transition>
    <p:wipe dir="r"/>
  </p:transition>
  <p:timing>
    <p:tnLst>
      <p:par>
        <p:cTn id="1" dur="indefinite" restart="never" nodeType="tmRoot"/>
      </p:par>
    </p:tnLst>
  </p:timing>
  <p:txStyles>
    <p:titleStyle>
      <a:defPPr>
        <a:defRPr sz="4400">
          <a:solidFill>
            <a:schemeClr val="tx2">
              <a:shade val="85000"/>
              <a:satMod val="150000"/>
            </a:schemeClr>
          </a:solidFill>
          <a:latin typeface="+mj-lt"/>
          <a:ea typeface="+mj-ea"/>
          <a:cs typeface="+mj-cs"/>
        </a:defRPr>
      </a:defPPr>
      <a:lvl1pPr algn="ctr" rtl="0" fontAlgn="base">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indent="-273050" algn="l" rtl="0" fontAlgn="base">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fontAlgn="base">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fontAlgn="base">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fontAlgn="base">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fontAlgn="base">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786058"/>
            <a:ext cx="9144000" cy="785818"/>
          </a:xfrm>
          <a:effectLst>
            <a:outerShdw blurRad="50800" dist="38100" dir="2700000" algn="tl" rotWithShape="0">
              <a:prstClr val="black">
                <a:alpha val="40000"/>
              </a:prstClr>
            </a:outerShdw>
          </a:effectLst>
        </p:spPr>
        <p:txBody>
          <a:bodyPr rIns="0">
            <a:sp3d prstMaterial="matte">
              <a:contourClr>
                <a:srgbClr val="FFFFFF"/>
              </a:contourClr>
            </a:sp3d>
          </a:bodyPr>
          <a:lstStyle/>
          <a:p>
            <a:pPr fontAlgn="auto">
              <a:spcBef>
                <a:spcPts val="0"/>
              </a:spcBef>
              <a:spcAft>
                <a:spcPts val="0"/>
              </a:spcAft>
              <a:defRPr/>
            </a:pPr>
            <a:r>
              <a:rPr lang="en-GB" sz="4400">
                <a:ln>
                  <a:noFill/>
                </a:ln>
                <a:solidFill>
                  <a:schemeClr val="bg2">
                    <a:lumMod val="75000"/>
                  </a:schemeClr>
                </a:solidFill>
                <a:effectLst/>
              </a:rPr>
              <a:t>The Heart-Power </a:t>
            </a:r>
            <a:r>
              <a:rPr lang="en-GB" sz="4400">
                <a:ln>
                  <a:noFill/>
                </a:ln>
                <a:solidFill>
                  <a:schemeClr val="bg2">
                    <a:lumMod val="75000"/>
                  </a:schemeClr>
                </a:solidFill>
                <a:effectLst/>
              </a:rPr>
              <a:t>Program </a:t>
            </a:r>
            <a:r>
              <a:rPr lang="en-GB" sz="4400" b="0" i="1">
                <a:ln>
                  <a:noFill/>
                </a:ln>
                <a:solidFill>
                  <a:schemeClr val="bg2">
                    <a:lumMod val="75000"/>
                  </a:schemeClr>
                </a:solidFill>
                <a:effectLst/>
              </a:rPr>
              <a:t>– part 1</a:t>
            </a:r>
            <a:endParaRPr lang="en-GB" sz="4400" b="0" i="1">
              <a:ln>
                <a:noFill/>
              </a:ln>
              <a:solidFill>
                <a:schemeClr val="bg2">
                  <a:lumMod val="75000"/>
                </a:schemeClr>
              </a:solidFill>
              <a:effectLst/>
            </a:endParaRPr>
          </a:p>
        </p:txBody>
      </p:sp>
      <p:pic>
        <p:nvPicPr>
          <p:cNvPr id="3076" name="Picture 4" descr="Ashley and Susan in the garden 21 years later"/>
          <p:cNvPicPr>
            <a:picLocks noChangeAspect="1" noChangeArrowheads="1"/>
          </p:cNvPicPr>
          <p:nvPr/>
        </p:nvPicPr>
        <p:blipFill>
          <a:blip r:embed="rId3" cstate="print"/>
          <a:srcRect l="291" t="19012" b="2563"/>
          <a:stretch>
            <a:fillRect/>
          </a:stretch>
        </p:blipFill>
        <p:spPr bwMode="auto">
          <a:xfrm>
            <a:off x="5962650" y="3619500"/>
            <a:ext cx="2609850" cy="3024188"/>
          </a:xfrm>
          <a:prstGeom prst="rect">
            <a:avLst/>
          </a:prstGeom>
          <a:ln>
            <a:solidFill>
              <a:schemeClr val="bg1"/>
            </a:solidFill>
          </a:ln>
          <a:effectLst>
            <a:outerShdw blurRad="190500" algn="tl" rotWithShape="0">
              <a:srgbClr val="000000">
                <a:alpha val="70000"/>
              </a:srgbClr>
            </a:outerShdw>
          </a:effectLst>
        </p:spPr>
      </p:pic>
      <p:pic>
        <p:nvPicPr>
          <p:cNvPr id="2" name="Picture 5" descr="tony and hildegard"/>
          <p:cNvPicPr>
            <a:picLocks noChangeAspect="1" noChangeArrowheads="1"/>
          </p:cNvPicPr>
          <p:nvPr/>
        </p:nvPicPr>
        <p:blipFill>
          <a:blip r:embed="rId4" cstate="print"/>
          <a:srcRect/>
          <a:stretch>
            <a:fillRect/>
          </a:stretch>
        </p:blipFill>
        <p:spPr bwMode="auto">
          <a:xfrm>
            <a:off x="5076825" y="307975"/>
            <a:ext cx="3292475" cy="2201863"/>
          </a:xfrm>
          <a:prstGeom prst="rect">
            <a:avLst/>
          </a:prstGeom>
          <a:noFill/>
          <a:ln w="9525">
            <a:noFill/>
            <a:miter lim="800000"/>
            <a:headEnd/>
            <a:tailEnd/>
          </a:ln>
        </p:spPr>
      </p:pic>
      <p:pic>
        <p:nvPicPr>
          <p:cNvPr id="3078" name="Picture 6" descr="DSC07935"/>
          <p:cNvPicPr>
            <a:picLocks noChangeAspect="1" noChangeArrowheads="1"/>
          </p:cNvPicPr>
          <p:nvPr/>
        </p:nvPicPr>
        <p:blipFill>
          <a:blip r:embed="rId5" cstate="print"/>
          <a:srcRect l="52682" t="10698" r="3210" b="19603"/>
          <a:stretch>
            <a:fillRect/>
          </a:stretch>
        </p:blipFill>
        <p:spPr bwMode="auto">
          <a:xfrm>
            <a:off x="571500" y="3619500"/>
            <a:ext cx="2552700" cy="3024188"/>
          </a:xfrm>
          <a:prstGeom prst="rect">
            <a:avLst/>
          </a:prstGeom>
          <a:ln>
            <a:solidFill>
              <a:schemeClr val="bg1"/>
            </a:solidFill>
          </a:ln>
          <a:effectLst>
            <a:outerShdw blurRad="190500" algn="tl" rotWithShape="0">
              <a:srgbClr val="000000">
                <a:alpha val="70000"/>
              </a:srgbClr>
            </a:outerShdw>
          </a:effectLst>
        </p:spPr>
      </p:pic>
      <p:pic>
        <p:nvPicPr>
          <p:cNvPr id="3079" name="Picture 7" descr="African couple"/>
          <p:cNvPicPr>
            <a:picLocks noChangeAspect="1" noChangeArrowheads="1"/>
          </p:cNvPicPr>
          <p:nvPr/>
        </p:nvPicPr>
        <p:blipFill>
          <a:blip r:embed="rId6" cstate="print">
            <a:lum bright="18000" contrast="36000"/>
          </a:blip>
          <a:srcRect l="47458" t="2260" r="16949" b="41243"/>
          <a:stretch>
            <a:fillRect/>
          </a:stretch>
        </p:blipFill>
        <p:spPr bwMode="auto">
          <a:xfrm>
            <a:off x="3286125" y="3619500"/>
            <a:ext cx="2540000" cy="3024188"/>
          </a:xfrm>
          <a:prstGeom prst="rect">
            <a:avLst/>
          </a:prstGeom>
          <a:ln>
            <a:solidFill>
              <a:schemeClr val="bg1"/>
            </a:solidFill>
          </a:ln>
          <a:effectLst>
            <a:outerShdw blurRad="190500" algn="tl" rotWithShape="0">
              <a:srgbClr val="000000">
                <a:alpha val="70000"/>
              </a:srgbClr>
            </a:outerShdw>
          </a:effectLst>
        </p:spPr>
      </p:pic>
      <p:pic>
        <p:nvPicPr>
          <p:cNvPr id="8" name="Picture 3" descr="Simon and Yuriko"/>
          <p:cNvPicPr>
            <a:picLocks noChangeAspect="1" noChangeArrowheads="1"/>
          </p:cNvPicPr>
          <p:nvPr/>
        </p:nvPicPr>
        <p:blipFill>
          <a:blip r:embed="rId7" cstate="print"/>
          <a:srcRect t="3510" r="1741" b="12614"/>
          <a:stretch>
            <a:fillRect/>
          </a:stretch>
        </p:blipFill>
        <p:spPr bwMode="auto">
          <a:xfrm>
            <a:off x="571500" y="277813"/>
            <a:ext cx="4032250" cy="2555875"/>
          </a:xfrm>
          <a:prstGeom prst="rect">
            <a:avLst/>
          </a:prstGeom>
          <a:ln>
            <a:solidFill>
              <a:schemeClr val="bg1"/>
            </a:solidFill>
          </a:ln>
          <a:effectLst>
            <a:outerShdw blurRad="190500" algn="tl" rotWithShape="0">
              <a:srgbClr val="000000">
                <a:alpha val="70000"/>
              </a:srgbClr>
            </a:outerShdw>
          </a:effectLst>
        </p:spPr>
      </p:pic>
      <p:pic>
        <p:nvPicPr>
          <p:cNvPr id="9" name="Picture 5" descr="tony and hildegard"/>
          <p:cNvPicPr>
            <a:picLocks noChangeAspect="1" noChangeArrowheads="1"/>
          </p:cNvPicPr>
          <p:nvPr/>
        </p:nvPicPr>
        <p:blipFill>
          <a:blip r:embed="rId4" cstate="print"/>
          <a:srcRect/>
          <a:stretch>
            <a:fillRect/>
          </a:stretch>
        </p:blipFill>
        <p:spPr bwMode="auto">
          <a:xfrm>
            <a:off x="4714875" y="285750"/>
            <a:ext cx="3857625" cy="2555875"/>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42852"/>
            <a:ext cx="9143999" cy="1152525"/>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Love </a:t>
            </a:r>
            <a:r>
              <a:rPr lang="en-GB" sz="4700">
                <a:solidFill>
                  <a:schemeClr val="bg2">
                    <a:lumMod val="75000"/>
                  </a:schemeClr>
                </a:solidFill>
                <a:effectLst/>
              </a:rPr>
              <a:t>and </a:t>
            </a:r>
            <a:r>
              <a:rPr lang="en-GB" sz="4700">
                <a:solidFill>
                  <a:schemeClr val="bg2">
                    <a:lumMod val="75000"/>
                  </a:schemeClr>
                </a:solidFill>
                <a:effectLst/>
              </a:rPr>
              <a:t>Respect</a:t>
            </a:r>
            <a:endParaRPr lang="en-GB" sz="4700">
              <a:solidFill>
                <a:schemeClr val="bg2">
                  <a:lumMod val="75000"/>
                </a:schemeClr>
              </a:solidFill>
              <a:effectLst/>
            </a:endParaRPr>
          </a:p>
        </p:txBody>
      </p:sp>
      <p:sp>
        <p:nvSpPr>
          <p:cNvPr id="16387" name="Rectangle 3"/>
          <p:cNvSpPr>
            <a:spLocks noGrp="1" noChangeArrowheads="1"/>
          </p:cNvSpPr>
          <p:nvPr>
            <p:ph idx="1"/>
          </p:nvPr>
        </p:nvSpPr>
        <p:spPr>
          <a:xfrm>
            <a:off x="714375" y="1928813"/>
            <a:ext cx="7643813" cy="3382962"/>
          </a:xfrm>
          <a:effectLst>
            <a:outerShdw blurRad="50800" dist="38100" dir="2700000" algn="tl" rotWithShape="0">
              <a:prstClr val="black">
                <a:alpha val="40000"/>
              </a:prstClr>
            </a:outerShdw>
          </a:effectLst>
        </p:spPr>
        <p:txBody>
          <a:bodyPr>
            <a:noAutofit/>
          </a:bodyPr>
          <a:lstStyle/>
          <a:p>
            <a:pPr indent="0" algn="ctr" fontAlgn="auto">
              <a:lnSpc>
                <a:spcPts val="5100"/>
              </a:lnSpc>
              <a:spcBef>
                <a:spcPts val="0"/>
              </a:spcBef>
              <a:spcAft>
                <a:spcPts val="0"/>
              </a:spcAft>
              <a:buClr>
                <a:schemeClr val="bg1"/>
              </a:buClr>
              <a:buSzTx/>
              <a:buFont typeface="Wingdings 2" pitchFamily="18" charset="2"/>
              <a:buNone/>
              <a:tabLst>
                <a:tab pos="0" algn="l"/>
              </a:tabLst>
              <a:defRPr/>
            </a:pPr>
            <a:r>
              <a:rPr lang="en-GB" sz="4000" b="1" dirty="0" smtClean="0">
                <a:solidFill>
                  <a:schemeClr val="bg2"/>
                </a:solidFill>
              </a:rPr>
              <a:t>We </a:t>
            </a:r>
            <a:r>
              <a:rPr lang="en-GB" sz="4000" b="1" dirty="0">
                <a:solidFill>
                  <a:schemeClr val="bg2"/>
                </a:solidFill>
              </a:rPr>
              <a:t>need love and respect as </a:t>
            </a:r>
            <a:endParaRPr lang="en-GB" sz="4000" b="1" dirty="0" smtClean="0">
              <a:solidFill>
                <a:schemeClr val="bg2"/>
              </a:solidFill>
            </a:endParaRPr>
          </a:p>
          <a:p>
            <a:pPr indent="0" algn="ctr" fontAlgn="auto">
              <a:lnSpc>
                <a:spcPts val="5100"/>
              </a:lnSpc>
              <a:spcBef>
                <a:spcPts val="0"/>
              </a:spcBef>
              <a:spcAft>
                <a:spcPts val="0"/>
              </a:spcAft>
              <a:buClr>
                <a:schemeClr val="bg1"/>
              </a:buClr>
              <a:buSzTx/>
              <a:buFont typeface="Wingdings 2" pitchFamily="18" charset="2"/>
              <a:buNone/>
              <a:tabLst>
                <a:tab pos="0" algn="l"/>
              </a:tabLst>
              <a:defRPr/>
            </a:pPr>
            <a:r>
              <a:rPr lang="en-GB" sz="4000" b="1" dirty="0" smtClean="0">
                <a:solidFill>
                  <a:schemeClr val="bg2"/>
                </a:solidFill>
              </a:rPr>
              <a:t>much </a:t>
            </a:r>
            <a:r>
              <a:rPr lang="en-GB" sz="4000" b="1" dirty="0">
                <a:solidFill>
                  <a:schemeClr val="bg2"/>
                </a:solidFill>
              </a:rPr>
              <a:t>as we </a:t>
            </a:r>
            <a:r>
              <a:rPr lang="en-GB" sz="4000" b="1" dirty="0" smtClean="0">
                <a:solidFill>
                  <a:schemeClr val="bg2"/>
                </a:solidFill>
              </a:rPr>
              <a:t>need oxygen! </a:t>
            </a:r>
          </a:p>
          <a:p>
            <a:pPr indent="0" algn="ctr" fontAlgn="auto">
              <a:lnSpc>
                <a:spcPts val="5100"/>
              </a:lnSpc>
              <a:spcBef>
                <a:spcPts val="0"/>
              </a:spcBef>
              <a:spcAft>
                <a:spcPts val="0"/>
              </a:spcAft>
              <a:buClr>
                <a:schemeClr val="bg1"/>
              </a:buClr>
              <a:buSzTx/>
              <a:buFont typeface="Wingdings 2" pitchFamily="18" charset="2"/>
              <a:buNone/>
              <a:tabLst>
                <a:tab pos="0" algn="l"/>
              </a:tabLst>
              <a:defRPr/>
            </a:pPr>
            <a:r>
              <a:rPr lang="en-GB" sz="4000" b="1" dirty="0" smtClean="0">
                <a:solidFill>
                  <a:schemeClr val="bg2"/>
                </a:solidFill>
              </a:rPr>
              <a:t>When </a:t>
            </a:r>
            <a:r>
              <a:rPr lang="en-GB" sz="4000" b="1" dirty="0">
                <a:solidFill>
                  <a:schemeClr val="bg2"/>
                </a:solidFill>
              </a:rPr>
              <a:t>we are deprived of the oxygen of the relationship, we panic. Then we tend to behave aggressively and defensively</a:t>
            </a:r>
            <a:r>
              <a:rPr lang="en-GB" sz="4000" b="1" dirty="0" smtClean="0">
                <a:solidFill>
                  <a:schemeClr val="bg2"/>
                </a:solidFill>
              </a:rPr>
              <a:t>.</a:t>
            </a:r>
            <a:endParaRPr lang="en-GB" sz="4000" b="1" i="1" dirty="0">
              <a:solidFill>
                <a:schemeClr val="bg2"/>
              </a:solidFill>
            </a:endParaRPr>
          </a:p>
        </p:txBody>
      </p:sp>
      <p:cxnSp>
        <p:nvCxnSpPr>
          <p:cNvPr id="4" name="Gerade Verbindung 3"/>
          <p:cNvCxnSpPr/>
          <p:nvPr/>
        </p:nvCxnSpPr>
        <p:spPr>
          <a:xfrm>
            <a:off x="1000125" y="1428750"/>
            <a:ext cx="7143750"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3"/>
          <p:cNvSpPr>
            <a:spLocks noChangeAspect="1" noChangeArrowheads="1"/>
          </p:cNvSpPr>
          <p:nvPr/>
        </p:nvSpPr>
        <p:spPr bwMode="auto">
          <a:xfrm>
            <a:off x="785786" y="1785926"/>
            <a:ext cx="3206928" cy="3204000"/>
          </a:xfrm>
          <a:prstGeom prst="ellipse">
            <a:avLst/>
          </a:prstGeom>
          <a:solidFill>
            <a:schemeClr val="accent3">
              <a:lumMod val="75000"/>
            </a:schemeClr>
          </a:solidFill>
          <a:ln w="50800">
            <a:solidFill>
              <a:schemeClr val="bg1"/>
            </a:solidFill>
            <a:round/>
            <a:headEnd/>
            <a:tailEnd/>
          </a:ln>
          <a:effectLst>
            <a:outerShdw blurRad="50800" dist="38100" dir="2700000" algn="tl" rotWithShape="0">
              <a:prstClr val="black">
                <a:alpha val="40000"/>
              </a:prstClr>
            </a:outerShdw>
          </a:effectLst>
        </p:spPr>
        <p:txBody>
          <a:bodyPr lIns="0" rIns="0" anchor="ctr"/>
          <a:lstStyle/>
          <a:p>
            <a:pPr algn="ctr">
              <a:defRPr/>
            </a:pPr>
            <a:r>
              <a:rPr lang="de-DE" sz="5400" b="1" dirty="0" err="1">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latin typeface="+mn-lt"/>
                <a:cs typeface="+mn-cs"/>
              </a:rPr>
              <a:t>Men</a:t>
            </a:r>
            <a:r>
              <a:rPr lang="de-DE" sz="5400" b="1" dirty="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latin typeface="+mn-lt"/>
                <a:cs typeface="+mn-cs"/>
              </a:rPr>
              <a:t> </a:t>
            </a:r>
            <a:r>
              <a:rPr lang="de-DE" sz="5400" b="1" dirty="0" err="1">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latin typeface="+mn-lt"/>
                <a:cs typeface="+mn-cs"/>
              </a:rPr>
              <a:t>need</a:t>
            </a:r>
            <a:r>
              <a:rPr lang="de-DE" sz="5400" b="1" dirty="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latin typeface="+mn-lt"/>
                <a:cs typeface="+mn-cs"/>
              </a:rPr>
              <a:t> </a:t>
            </a:r>
            <a:r>
              <a:rPr lang="de-DE" sz="5400" b="1" dirty="0" err="1">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latin typeface="+mn-lt"/>
                <a:cs typeface="+mn-cs"/>
              </a:rPr>
              <a:t>respect</a:t>
            </a:r>
            <a:endParaRPr lang="de-DE" sz="5400" b="1" dirty="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latin typeface="+mn-lt"/>
              <a:cs typeface="+mn-cs"/>
            </a:endParaRPr>
          </a:p>
        </p:txBody>
      </p:sp>
      <p:sp>
        <p:nvSpPr>
          <p:cNvPr id="11" name="Oval 5"/>
          <p:cNvSpPr>
            <a:spLocks noChangeAspect="1" noChangeArrowheads="1"/>
          </p:cNvSpPr>
          <p:nvPr/>
        </p:nvSpPr>
        <p:spPr bwMode="auto">
          <a:xfrm>
            <a:off x="5151286" y="1857364"/>
            <a:ext cx="3206928" cy="3204000"/>
          </a:xfrm>
          <a:prstGeom prst="ellipse">
            <a:avLst/>
          </a:prstGeom>
          <a:solidFill>
            <a:schemeClr val="accent1">
              <a:lumMod val="75000"/>
            </a:schemeClr>
          </a:solidFill>
          <a:ln w="50800">
            <a:solidFill>
              <a:schemeClr val="bg1"/>
            </a:solidFill>
            <a:round/>
            <a:headEnd/>
            <a:tailEnd/>
          </a:ln>
          <a:effectLst>
            <a:outerShdw blurRad="50800" dist="38100" dir="5400000" algn="t" rotWithShape="0">
              <a:prstClr val="black">
                <a:alpha val="40000"/>
              </a:prstClr>
            </a:outerShdw>
          </a:effectLst>
        </p:spPr>
        <p:txBody>
          <a:bodyPr lIns="0" rIns="0" anchor="ctr"/>
          <a:lstStyle/>
          <a:p>
            <a:pPr algn="ctr">
              <a:defRPr/>
            </a:pPr>
            <a:r>
              <a:rPr lang="de-DE" sz="5000" b="1" dirty="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n-lt"/>
                <a:cs typeface="+mn-cs"/>
              </a:rPr>
              <a:t>Women </a:t>
            </a:r>
            <a:r>
              <a:rPr lang="de-DE" sz="5000" b="1" dirty="0" err="1">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n-lt"/>
                <a:cs typeface="+mn-cs"/>
              </a:rPr>
              <a:t>need</a:t>
            </a:r>
            <a:r>
              <a:rPr lang="de-DE" sz="5000" b="1" dirty="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n-lt"/>
                <a:cs typeface="+mn-cs"/>
              </a:rPr>
              <a:t> </a:t>
            </a:r>
            <a:r>
              <a:rPr lang="de-DE" sz="5000" b="1" dirty="0" err="1">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n-lt"/>
                <a:cs typeface="+mn-cs"/>
              </a:rPr>
              <a:t>love</a:t>
            </a:r>
            <a:endParaRPr lang="de-DE" sz="5000" b="1" dirty="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n-lt"/>
              <a:cs typeface="+mn-cs"/>
            </a:endParaRPr>
          </a:p>
        </p:txBody>
      </p:sp>
      <p:sp>
        <p:nvSpPr>
          <p:cNvPr id="12" name="Freeform 7"/>
          <p:cNvSpPr>
            <a:spLocks noChangeAspect="1"/>
          </p:cNvSpPr>
          <p:nvPr/>
        </p:nvSpPr>
        <p:spPr bwMode="auto">
          <a:xfrm rot="10800000">
            <a:off x="3571875" y="3973513"/>
            <a:ext cx="1990725" cy="527050"/>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tx2"/>
              </a:gs>
              <a:gs pos="100000">
                <a:schemeClr val="accent1"/>
              </a:gs>
            </a:gsLst>
            <a:path path="rect">
              <a:fillToRect l="50000" t="50000" r="50000" b="50000"/>
            </a:path>
          </a:gradFill>
          <a:ln w="31750" cap="flat" cmpd="sng">
            <a:solidFill>
              <a:schemeClr val="bg1"/>
            </a:solidFill>
            <a:prstDash val="solid"/>
            <a:round/>
            <a:headEnd/>
            <a:tailEnd/>
          </a:ln>
          <a:effectLst>
            <a:outerShdw blurRad="50800" dist="38100" dir="2700000" algn="tl" rotWithShape="0">
              <a:prstClr val="black">
                <a:alpha val="40000"/>
              </a:prstClr>
            </a:outerShdw>
          </a:effectLst>
        </p:spPr>
        <p:txBody>
          <a:bodyPr lIns="0" rIns="0" anchor="ctr"/>
          <a:lstStyle/>
          <a:p>
            <a:pPr>
              <a:defRPr/>
            </a:pPr>
            <a:endParaRPr lang="en-GB">
              <a:latin typeface="Arial" pitchFamily="34" charset="0"/>
              <a:cs typeface="+mn-cs"/>
            </a:endParaRPr>
          </a:p>
        </p:txBody>
      </p:sp>
      <p:sp>
        <p:nvSpPr>
          <p:cNvPr id="13" name="Text Box 8"/>
          <p:cNvSpPr txBox="1">
            <a:spLocks noChangeArrowheads="1"/>
          </p:cNvSpPr>
          <p:nvPr/>
        </p:nvSpPr>
        <p:spPr bwMode="auto">
          <a:xfrm>
            <a:off x="3071813" y="1071563"/>
            <a:ext cx="3071812" cy="8620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5000" b="1" dirty="0">
                <a:solidFill>
                  <a:schemeClr val="bg2"/>
                </a:solidFill>
                <a:latin typeface="+mn-lt"/>
                <a:cs typeface="+mn-cs"/>
              </a:rPr>
              <a:t>Unloving</a:t>
            </a:r>
            <a:endParaRPr lang="en-GB" sz="5000" b="1" dirty="0">
              <a:solidFill>
                <a:schemeClr val="bg2"/>
              </a:solidFill>
              <a:latin typeface="+mn-lt"/>
              <a:cs typeface="+mn-cs"/>
            </a:endParaRPr>
          </a:p>
        </p:txBody>
      </p:sp>
      <p:sp>
        <p:nvSpPr>
          <p:cNvPr id="14" name="Text Box 9"/>
          <p:cNvSpPr txBox="1">
            <a:spLocks noChangeArrowheads="1"/>
          </p:cNvSpPr>
          <p:nvPr/>
        </p:nvSpPr>
        <p:spPr bwMode="auto">
          <a:xfrm>
            <a:off x="2428875" y="5067300"/>
            <a:ext cx="4214813" cy="862013"/>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5000" b="1" dirty="0">
                <a:solidFill>
                  <a:schemeClr val="bg2"/>
                </a:solidFill>
                <a:latin typeface="+mn-lt"/>
                <a:cs typeface="+mn-cs"/>
              </a:rPr>
              <a:t>Disrespectful</a:t>
            </a:r>
            <a:endParaRPr lang="en-GB" sz="5000" b="1" dirty="0">
              <a:solidFill>
                <a:schemeClr val="bg2"/>
              </a:solidFill>
              <a:latin typeface="+mn-lt"/>
              <a:cs typeface="+mn-cs"/>
            </a:endParaRPr>
          </a:p>
        </p:txBody>
      </p:sp>
      <p:sp>
        <p:nvSpPr>
          <p:cNvPr id="15" name="Freeform 2"/>
          <p:cNvSpPr>
            <a:spLocks noChangeAspect="1"/>
          </p:cNvSpPr>
          <p:nvPr/>
        </p:nvSpPr>
        <p:spPr bwMode="auto">
          <a:xfrm>
            <a:off x="3576638" y="2357438"/>
            <a:ext cx="1990725" cy="569912"/>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3">
              <a:lumMod val="75000"/>
            </a:schemeClr>
          </a:solidFill>
          <a:ln w="31750" cap="flat" cmpd="sng">
            <a:solidFill>
              <a:schemeClr val="bg1"/>
            </a:solidFill>
            <a:prstDash val="solid"/>
            <a:round/>
            <a:headEnd/>
            <a:tailEnd/>
          </a:ln>
          <a:effectLst>
            <a:outerShdw blurRad="50800" dist="38100" dir="2700000" algn="tl" rotWithShape="0">
              <a:prstClr val="black">
                <a:alpha val="40000"/>
              </a:prstClr>
            </a:outerShdw>
          </a:effectLst>
        </p:spPr>
        <p:txBody>
          <a:bodyPr lIns="0" rIns="0" anchor="ctr"/>
          <a:lstStyle/>
          <a:p>
            <a:pPr>
              <a:defRPr/>
            </a:pPr>
            <a:endParaRPr lang="en-GB">
              <a:latin typeface="Arial" pitchFamily="34" charset="0"/>
              <a:cs typeface="+mn-cs"/>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717539"/>
            <a:ext cx="9144000" cy="1139825"/>
          </a:xfrm>
          <a:effectLst>
            <a:outerShdw blurRad="50800" dist="38100" dir="2700000" algn="tl" rotWithShape="0">
              <a:prstClr val="black">
                <a:alpha val="40000"/>
              </a:prstClr>
            </a:outerShdw>
          </a:effectLst>
        </p:spPr>
        <p:txBody>
          <a:bodyPr>
            <a:noAutofit/>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When we  have a conflict </a:t>
            </a:r>
            <a:r>
              <a:rPr lang="en-GB" sz="4700">
                <a:solidFill>
                  <a:schemeClr val="bg2">
                    <a:lumMod val="75000"/>
                  </a:schemeClr>
                </a:solidFill>
                <a:effectLst/>
              </a:rPr>
              <a:t/>
            </a:r>
            <a:br>
              <a:rPr lang="en-GB" sz="4700">
                <a:solidFill>
                  <a:schemeClr val="bg2">
                    <a:lumMod val="75000"/>
                  </a:schemeClr>
                </a:solidFill>
                <a:effectLst/>
              </a:rPr>
            </a:br>
            <a:r>
              <a:rPr lang="en-GB" sz="4700">
                <a:solidFill>
                  <a:schemeClr val="bg2">
                    <a:lumMod val="75000"/>
                  </a:schemeClr>
                </a:solidFill>
                <a:effectLst/>
              </a:rPr>
              <a:t>we </a:t>
            </a:r>
            <a:r>
              <a:rPr lang="en-GB" sz="4700">
                <a:solidFill>
                  <a:schemeClr val="bg2">
                    <a:lumMod val="75000"/>
                  </a:schemeClr>
                </a:solidFill>
                <a:effectLst/>
              </a:rPr>
              <a:t>usually feel deflated:</a:t>
            </a:r>
          </a:p>
        </p:txBody>
      </p:sp>
      <p:sp>
        <p:nvSpPr>
          <p:cNvPr id="18435" name="Rectangle 3"/>
          <p:cNvSpPr>
            <a:spLocks noGrp="1" noChangeArrowheads="1"/>
          </p:cNvSpPr>
          <p:nvPr>
            <p:ph idx="1"/>
          </p:nvPr>
        </p:nvSpPr>
        <p:spPr>
          <a:xfrm>
            <a:off x="714375" y="2185988"/>
            <a:ext cx="7643813" cy="4529137"/>
          </a:xfrm>
          <a:effectLst>
            <a:outerShdw blurRad="50800" dist="38100" dir="2700000" algn="tl" rotWithShape="0">
              <a:prstClr val="black">
                <a:alpha val="40000"/>
              </a:prstClr>
            </a:outerShdw>
          </a:effectLst>
        </p:spPr>
        <p:txBody>
          <a:bodyPr>
            <a:normAutofit/>
          </a:bodyPr>
          <a:lstStyle/>
          <a:p>
            <a:pPr indent="0" algn="ctr" fontAlgn="auto">
              <a:spcBef>
                <a:spcPts val="0"/>
              </a:spcBef>
              <a:spcAft>
                <a:spcPts val="1200"/>
              </a:spcAft>
              <a:buClr>
                <a:srgbClr val="FFFF99"/>
              </a:buClr>
              <a:buSzTx/>
              <a:buFontTx/>
              <a:buNone/>
              <a:defRPr/>
            </a:pPr>
            <a:r>
              <a:rPr lang="en-GB" sz="3000" b="1" dirty="0">
                <a:solidFill>
                  <a:schemeClr val="bg2"/>
                </a:solidFill>
              </a:rPr>
              <a:t>In </a:t>
            </a:r>
            <a:r>
              <a:rPr lang="en-GB" sz="3100" b="1" dirty="0">
                <a:solidFill>
                  <a:schemeClr val="bg2"/>
                </a:solidFill>
              </a:rPr>
              <a:t>those moments it helps to communicate in a new and different way, perhaps like this:</a:t>
            </a:r>
          </a:p>
          <a:p>
            <a:pPr marL="541338" indent="-449263" fontAlgn="auto">
              <a:spcBef>
                <a:spcPts val="0"/>
              </a:spcBef>
              <a:spcAft>
                <a:spcPts val="1200"/>
              </a:spcAft>
              <a:buClr>
                <a:schemeClr val="bg2"/>
              </a:buClr>
              <a:buSzPct val="149000"/>
              <a:buFontTx/>
              <a:buChar char="•"/>
              <a:defRPr/>
            </a:pPr>
            <a:r>
              <a:rPr lang="en-GB" sz="3200" dirty="0">
                <a:solidFill>
                  <a:schemeClr val="bg2"/>
                </a:solidFill>
              </a:rPr>
              <a:t>A wife might say</a:t>
            </a:r>
            <a:r>
              <a:rPr lang="en-GB" sz="3200" b="1" dirty="0">
                <a:solidFill>
                  <a:srgbClr val="FFC000"/>
                </a:solidFill>
              </a:rPr>
              <a:t>, “I’m feeling unloved or hurt, was I disrespectful to you in some way?”</a:t>
            </a:r>
          </a:p>
          <a:p>
            <a:pPr marL="541338" indent="-449263" fontAlgn="auto">
              <a:spcBef>
                <a:spcPts val="0"/>
              </a:spcBef>
              <a:spcAft>
                <a:spcPts val="1200"/>
              </a:spcAft>
              <a:buClr>
                <a:schemeClr val="bg2"/>
              </a:buClr>
              <a:buSzPct val="149000"/>
              <a:buFontTx/>
              <a:buChar char="•"/>
              <a:defRPr/>
            </a:pPr>
            <a:r>
              <a:rPr lang="en-GB" sz="3200" dirty="0">
                <a:solidFill>
                  <a:schemeClr val="bg2"/>
                </a:solidFill>
              </a:rPr>
              <a:t>A husband might say</a:t>
            </a:r>
            <a:r>
              <a:rPr lang="en-GB" sz="3200" dirty="0">
                <a:solidFill>
                  <a:srgbClr val="FFC000"/>
                </a:solidFill>
              </a:rPr>
              <a:t>, </a:t>
            </a:r>
            <a:r>
              <a:rPr lang="en-GB" sz="3200" b="1" dirty="0">
                <a:solidFill>
                  <a:srgbClr val="FFC000"/>
                </a:solidFill>
              </a:rPr>
              <a:t>“I’m feeling insulted or rejected, have I been unloving to you</a:t>
            </a:r>
            <a:r>
              <a:rPr lang="en-GB" sz="3200" b="1" dirty="0" smtClean="0">
                <a:solidFill>
                  <a:srgbClr val="FFC000"/>
                </a:solidFill>
              </a:rPr>
              <a:t>?”</a:t>
            </a:r>
            <a:endParaRPr lang="en-GB" sz="3200" b="1" dirty="0">
              <a:solidFill>
                <a:srgbClr val="FFC000"/>
              </a:solidFill>
            </a:endParaRPr>
          </a:p>
        </p:txBody>
      </p:sp>
      <p:cxnSp>
        <p:nvCxnSpPr>
          <p:cNvPr id="4" name="Gerade Verbindung 3"/>
          <p:cNvCxnSpPr/>
          <p:nvPr/>
        </p:nvCxnSpPr>
        <p:spPr>
          <a:xfrm>
            <a:off x="785813" y="2000250"/>
            <a:ext cx="7572375"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14356"/>
            <a:ext cx="9144000" cy="1139825"/>
          </a:xfrm>
          <a:effectLst>
            <a:outerShdw blurRad="50800" dist="38100" dir="2700000" algn="tl" rotWithShape="0">
              <a:prstClr val="black">
                <a:alpha val="40000"/>
              </a:prstClr>
            </a:outerShdw>
          </a:effectLst>
        </p:spPr>
        <p:txBody>
          <a:bodyPr>
            <a:noAutofit/>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When we  have a conflict </a:t>
            </a:r>
            <a:r>
              <a:rPr lang="en-GB" sz="4700">
                <a:solidFill>
                  <a:schemeClr val="bg2">
                    <a:lumMod val="75000"/>
                  </a:schemeClr>
                </a:solidFill>
                <a:effectLst/>
              </a:rPr>
              <a:t/>
            </a:r>
            <a:br>
              <a:rPr lang="en-GB" sz="4700">
                <a:solidFill>
                  <a:schemeClr val="bg2">
                    <a:lumMod val="75000"/>
                  </a:schemeClr>
                </a:solidFill>
                <a:effectLst/>
              </a:rPr>
            </a:br>
            <a:r>
              <a:rPr lang="en-GB" sz="4700">
                <a:solidFill>
                  <a:schemeClr val="bg2">
                    <a:lumMod val="75000"/>
                  </a:schemeClr>
                </a:solidFill>
                <a:effectLst/>
              </a:rPr>
              <a:t>we </a:t>
            </a:r>
            <a:r>
              <a:rPr lang="en-GB" sz="4700">
                <a:solidFill>
                  <a:schemeClr val="bg2">
                    <a:lumMod val="75000"/>
                  </a:schemeClr>
                </a:solidFill>
                <a:effectLst/>
              </a:rPr>
              <a:t>usually feel deflated:</a:t>
            </a:r>
          </a:p>
        </p:txBody>
      </p:sp>
      <p:sp>
        <p:nvSpPr>
          <p:cNvPr id="18435" name="Rectangle 3"/>
          <p:cNvSpPr>
            <a:spLocks noGrp="1" noChangeArrowheads="1"/>
          </p:cNvSpPr>
          <p:nvPr>
            <p:ph idx="1"/>
          </p:nvPr>
        </p:nvSpPr>
        <p:spPr>
          <a:xfrm>
            <a:off x="928688" y="2428875"/>
            <a:ext cx="7215187" cy="4000500"/>
          </a:xfrm>
          <a:effectLst>
            <a:outerShdw blurRad="50800" dist="38100" dir="2700000" algn="tl" rotWithShape="0">
              <a:prstClr val="black">
                <a:alpha val="40000"/>
              </a:prstClr>
            </a:outerShdw>
          </a:effectLst>
        </p:spPr>
        <p:txBody>
          <a:bodyPr>
            <a:normAutofit/>
          </a:bodyPr>
          <a:lstStyle/>
          <a:p>
            <a:pPr indent="0" algn="ctr" fontAlgn="auto">
              <a:lnSpc>
                <a:spcPts val="5000"/>
              </a:lnSpc>
              <a:spcBef>
                <a:spcPts val="0"/>
              </a:spcBef>
              <a:spcAft>
                <a:spcPts val="0"/>
              </a:spcAft>
              <a:buClr>
                <a:srgbClr val="FFFF99"/>
              </a:buClr>
              <a:buSzTx/>
              <a:buFont typeface="Wingdings 2" pitchFamily="18" charset="2"/>
              <a:buNone/>
              <a:defRPr/>
            </a:pPr>
            <a:r>
              <a:rPr lang="en-GB" sz="3800" b="1" dirty="0" smtClean="0">
                <a:solidFill>
                  <a:schemeClr val="bg2"/>
                </a:solidFill>
              </a:rPr>
              <a:t>Try </a:t>
            </a:r>
            <a:r>
              <a:rPr lang="en-GB" sz="3800" b="1" dirty="0">
                <a:solidFill>
                  <a:schemeClr val="bg2"/>
                </a:solidFill>
              </a:rPr>
              <a:t>to remember and </a:t>
            </a:r>
            <a:r>
              <a:rPr lang="en-GB" sz="3800" b="1" dirty="0">
                <a:solidFill>
                  <a:srgbClr val="FFCC00"/>
                </a:solidFill>
              </a:rPr>
              <a:t>trust the heart of your spouse when it is difficult</a:t>
            </a:r>
            <a:r>
              <a:rPr lang="en-GB" sz="3800" b="1" dirty="0">
                <a:solidFill>
                  <a:schemeClr val="accent1">
                    <a:lumMod val="75000"/>
                  </a:schemeClr>
                </a:solidFill>
              </a:rPr>
              <a:t> </a:t>
            </a:r>
            <a:r>
              <a:rPr lang="en-GB" sz="3800" b="1" dirty="0">
                <a:solidFill>
                  <a:schemeClr val="bg2"/>
                </a:solidFill>
              </a:rPr>
              <a:t>– we are crying out for our need to be filled( to be loved or respected ), but don’t know how to express it well.  </a:t>
            </a:r>
          </a:p>
          <a:p>
            <a:pPr indent="-274320" fontAlgn="auto">
              <a:spcBef>
                <a:spcPts val="0"/>
              </a:spcBef>
              <a:spcAft>
                <a:spcPts val="0"/>
              </a:spcAft>
              <a:buClr>
                <a:srgbClr val="FFFF99"/>
              </a:buClr>
              <a:buSzTx/>
              <a:buFontTx/>
              <a:buNone/>
              <a:defRPr/>
            </a:pPr>
            <a:endParaRPr lang="en-GB" sz="3900" dirty="0">
              <a:solidFill>
                <a:srgbClr val="FFFF99"/>
              </a:solidFill>
            </a:endParaRPr>
          </a:p>
        </p:txBody>
      </p:sp>
      <p:cxnSp>
        <p:nvCxnSpPr>
          <p:cNvPr id="7" name="Gerade Verbindung 6"/>
          <p:cNvCxnSpPr/>
          <p:nvPr/>
        </p:nvCxnSpPr>
        <p:spPr>
          <a:xfrm>
            <a:off x="1123950" y="2000250"/>
            <a:ext cx="6911975"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571480"/>
            <a:ext cx="9144000" cy="928694"/>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So, what is a husband’s love?</a:t>
            </a:r>
          </a:p>
        </p:txBody>
      </p:sp>
      <p:sp>
        <p:nvSpPr>
          <p:cNvPr id="23555" name="Rectangle 3"/>
          <p:cNvSpPr>
            <a:spLocks noGrp="1" noChangeArrowheads="1"/>
          </p:cNvSpPr>
          <p:nvPr>
            <p:ph idx="1"/>
          </p:nvPr>
        </p:nvSpPr>
        <p:spPr>
          <a:xfrm>
            <a:off x="642938" y="1928813"/>
            <a:ext cx="7929562" cy="4017962"/>
          </a:xfrm>
          <a:effectLst>
            <a:outerShdw blurRad="50800" dist="38100" dir="2700000" algn="tl" rotWithShape="0">
              <a:prstClr val="black">
                <a:alpha val="40000"/>
              </a:prstClr>
            </a:outerShdw>
          </a:effectLst>
        </p:spPr>
        <p:txBody>
          <a:bodyPr>
            <a:noAutofit/>
          </a:bodyPr>
          <a:lstStyle/>
          <a:p>
            <a:pPr marL="449263" indent="-449263" fontAlgn="auto">
              <a:spcBef>
                <a:spcPts val="0"/>
              </a:spcBef>
              <a:spcAft>
                <a:spcPts val="1800"/>
              </a:spcAft>
              <a:buClr>
                <a:schemeClr val="bg2"/>
              </a:buClr>
              <a:buSzPct val="148000"/>
              <a:buFont typeface="Arial" pitchFamily="34" charset="0"/>
              <a:buChar char="•"/>
              <a:defRPr/>
            </a:pPr>
            <a:r>
              <a:rPr lang="en-GB" sz="3300" b="1" dirty="0">
                <a:solidFill>
                  <a:schemeClr val="bg2"/>
                </a:solidFill>
              </a:rPr>
              <a:t>She needs face to face connecting, and some eye contact</a:t>
            </a:r>
          </a:p>
          <a:p>
            <a:pPr marL="449263" indent="-449263" fontAlgn="auto">
              <a:spcBef>
                <a:spcPts val="0"/>
              </a:spcBef>
              <a:spcAft>
                <a:spcPts val="1800"/>
              </a:spcAft>
              <a:buClr>
                <a:schemeClr val="bg2"/>
              </a:buClr>
              <a:buSzPct val="148000"/>
              <a:buFont typeface="Arial" pitchFamily="34" charset="0"/>
              <a:buChar char="•"/>
              <a:defRPr/>
            </a:pPr>
            <a:r>
              <a:rPr lang="en-GB" sz="3300" b="1" dirty="0">
                <a:solidFill>
                  <a:schemeClr val="bg2"/>
                </a:solidFill>
              </a:rPr>
              <a:t>She needs him to speak tenderly &amp; let go of bitterness</a:t>
            </a:r>
          </a:p>
          <a:p>
            <a:pPr marL="449263" indent="-449263" fontAlgn="auto">
              <a:spcBef>
                <a:spcPts val="0"/>
              </a:spcBef>
              <a:spcAft>
                <a:spcPts val="1800"/>
              </a:spcAft>
              <a:buClr>
                <a:schemeClr val="bg2"/>
              </a:buClr>
              <a:buSzPct val="148000"/>
              <a:buFont typeface="Arial" pitchFamily="34" charset="0"/>
              <a:buChar char="•"/>
              <a:defRPr/>
            </a:pPr>
            <a:r>
              <a:rPr lang="en-GB" sz="3300" b="1" dirty="0">
                <a:solidFill>
                  <a:schemeClr val="bg2"/>
                </a:solidFill>
              </a:rPr>
              <a:t>She needs him to empathise and listen; let </a:t>
            </a:r>
            <a:r>
              <a:rPr lang="en-GB" sz="3300" b="1" dirty="0" smtClean="0">
                <a:solidFill>
                  <a:schemeClr val="bg2"/>
                </a:solidFill>
              </a:rPr>
              <a:t>her have </a:t>
            </a:r>
            <a:r>
              <a:rPr lang="en-GB" sz="3300" b="1" dirty="0">
                <a:solidFill>
                  <a:schemeClr val="bg2"/>
                </a:solidFill>
              </a:rPr>
              <a:t>emotional intimacy before sexual </a:t>
            </a:r>
            <a:r>
              <a:rPr lang="en-GB" sz="3300" b="1" dirty="0" smtClean="0">
                <a:solidFill>
                  <a:schemeClr val="bg2"/>
                </a:solidFill>
              </a:rPr>
              <a:t>intimacy</a:t>
            </a:r>
            <a:r>
              <a:rPr lang="en-GB" sz="3300" b="1" dirty="0">
                <a:solidFill>
                  <a:schemeClr val="bg2"/>
                </a:solidFill>
              </a:rPr>
              <a:t>	</a:t>
            </a:r>
          </a:p>
        </p:txBody>
      </p:sp>
      <p:cxnSp>
        <p:nvCxnSpPr>
          <p:cNvPr id="4" name="Gerade Verbindung 3"/>
          <p:cNvCxnSpPr/>
          <p:nvPr/>
        </p:nvCxnSpPr>
        <p:spPr>
          <a:xfrm>
            <a:off x="714375" y="1571625"/>
            <a:ext cx="7715250"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571480"/>
            <a:ext cx="9144000" cy="928694"/>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So, what is a husband’s love?</a:t>
            </a:r>
          </a:p>
        </p:txBody>
      </p:sp>
      <p:sp>
        <p:nvSpPr>
          <p:cNvPr id="23555" name="Rectangle 3"/>
          <p:cNvSpPr>
            <a:spLocks noGrp="1" noChangeArrowheads="1"/>
          </p:cNvSpPr>
          <p:nvPr>
            <p:ph idx="1"/>
          </p:nvPr>
        </p:nvSpPr>
        <p:spPr>
          <a:xfrm>
            <a:off x="642938" y="1928813"/>
            <a:ext cx="7929562" cy="4619625"/>
          </a:xfrm>
          <a:effectLst>
            <a:outerShdw blurRad="50800" dist="38100" dir="2700000" algn="tl" rotWithShape="0">
              <a:prstClr val="black">
                <a:alpha val="40000"/>
              </a:prstClr>
            </a:outerShdw>
          </a:effectLst>
        </p:spPr>
        <p:txBody>
          <a:bodyPr>
            <a:normAutofit lnSpcReduction="10000"/>
          </a:bodyPr>
          <a:lstStyle/>
          <a:p>
            <a:pPr marL="452438" indent="-452438" fontAlgn="auto">
              <a:spcBef>
                <a:spcPts val="0"/>
              </a:spcBef>
              <a:spcAft>
                <a:spcPts val="1800"/>
              </a:spcAft>
              <a:buClr>
                <a:schemeClr val="bg2"/>
              </a:buClr>
              <a:buSzPct val="150000"/>
              <a:buFont typeface="Arial" pitchFamily="34" charset="0"/>
              <a:buChar char="•"/>
              <a:defRPr/>
            </a:pPr>
            <a:r>
              <a:rPr lang="en-GB" sz="3300" b="1" dirty="0" smtClean="0">
                <a:solidFill>
                  <a:schemeClr val="bg2"/>
                </a:solidFill>
              </a:rPr>
              <a:t>She </a:t>
            </a:r>
            <a:r>
              <a:rPr lang="en-GB" sz="3300" b="1" dirty="0">
                <a:solidFill>
                  <a:schemeClr val="bg2"/>
                </a:solidFill>
              </a:rPr>
              <a:t>needs him to be a peacemaker who is able to say “I’m sorry” when it’s needed</a:t>
            </a:r>
          </a:p>
          <a:p>
            <a:pPr marL="452438" indent="-452438" fontAlgn="auto">
              <a:spcBef>
                <a:spcPts val="0"/>
              </a:spcBef>
              <a:spcAft>
                <a:spcPts val="1800"/>
              </a:spcAft>
              <a:buClr>
                <a:schemeClr val="bg2"/>
              </a:buClr>
              <a:buSzPct val="150000"/>
              <a:buFont typeface="Arial" pitchFamily="34" charset="0"/>
              <a:buChar char="•"/>
              <a:defRPr/>
            </a:pPr>
            <a:r>
              <a:rPr lang="en-GB" sz="3300" b="1" dirty="0">
                <a:solidFill>
                  <a:schemeClr val="bg2"/>
                </a:solidFill>
              </a:rPr>
              <a:t>She needs absolute commitment and fidelity for to her to be at peace</a:t>
            </a:r>
          </a:p>
          <a:p>
            <a:pPr marL="452438" indent="-452438" fontAlgn="auto">
              <a:spcBef>
                <a:spcPts val="0"/>
              </a:spcBef>
              <a:spcAft>
                <a:spcPts val="0"/>
              </a:spcAft>
              <a:buClr>
                <a:schemeClr val="bg2"/>
              </a:buClr>
              <a:buSzPct val="150000"/>
              <a:buFont typeface="Arial" pitchFamily="34" charset="0"/>
              <a:buChar char="•"/>
              <a:defRPr/>
            </a:pPr>
            <a:r>
              <a:rPr lang="en-GB" sz="3300" b="1" dirty="0">
                <a:solidFill>
                  <a:schemeClr val="bg2"/>
                </a:solidFill>
              </a:rPr>
              <a:t>She needs him to treasure her above everything </a:t>
            </a:r>
            <a:r>
              <a:rPr lang="en-GB" sz="3300" b="1" dirty="0" smtClean="0">
                <a:solidFill>
                  <a:schemeClr val="bg2"/>
                </a:solidFill>
              </a:rPr>
              <a:t>else</a:t>
            </a:r>
          </a:p>
          <a:p>
            <a:pPr indent="-274320" fontAlgn="auto">
              <a:spcBef>
                <a:spcPts val="1800"/>
              </a:spcBef>
              <a:spcAft>
                <a:spcPts val="0"/>
              </a:spcAft>
              <a:buClr>
                <a:schemeClr val="bg2"/>
              </a:buClr>
              <a:buSzPct val="150000"/>
              <a:buFont typeface="Wingdings 2" pitchFamily="18" charset="2"/>
              <a:buNone/>
              <a:defRPr/>
            </a:pPr>
            <a:r>
              <a:rPr lang="en-GB" sz="1600" dirty="0" smtClean="0">
                <a:solidFill>
                  <a:schemeClr val="bg2"/>
                </a:solidFill>
              </a:rPr>
              <a:t>for </a:t>
            </a:r>
            <a:r>
              <a:rPr lang="en-GB" sz="1600" dirty="0">
                <a:solidFill>
                  <a:schemeClr val="bg2"/>
                </a:solidFill>
              </a:rPr>
              <a:t>more information about how to practice this, we highly  </a:t>
            </a:r>
            <a:r>
              <a:rPr lang="en-GB" sz="1600" dirty="0" smtClean="0">
                <a:solidFill>
                  <a:schemeClr val="bg2"/>
                </a:solidFill>
              </a:rPr>
              <a:t>recommend </a:t>
            </a:r>
            <a:r>
              <a:rPr lang="en-GB" sz="1600" dirty="0">
                <a:solidFill>
                  <a:schemeClr val="bg2"/>
                </a:solidFill>
              </a:rPr>
              <a:t>“Love and Respect” by Emerson </a:t>
            </a:r>
            <a:r>
              <a:rPr lang="en-GB" sz="1600" dirty="0" err="1">
                <a:solidFill>
                  <a:schemeClr val="bg2"/>
                </a:solidFill>
              </a:rPr>
              <a:t>Eggericks</a:t>
            </a:r>
            <a:r>
              <a:rPr lang="en-GB" sz="1600" dirty="0">
                <a:solidFill>
                  <a:schemeClr val="bg2"/>
                </a:solidFill>
              </a:rPr>
              <a:t>   </a:t>
            </a:r>
            <a:r>
              <a:rPr lang="en-GB" sz="1600" dirty="0" err="1" smtClean="0">
                <a:solidFill>
                  <a:schemeClr val="bg2"/>
                </a:solidFill>
              </a:rPr>
              <a:t>www.loveandrespect.com</a:t>
            </a:r>
            <a:endParaRPr lang="en-GB" sz="1600" dirty="0">
              <a:solidFill>
                <a:schemeClr val="bg2"/>
              </a:solidFill>
            </a:endParaRPr>
          </a:p>
        </p:txBody>
      </p:sp>
      <p:cxnSp>
        <p:nvCxnSpPr>
          <p:cNvPr id="7" name="Gerade Verbindung 6"/>
          <p:cNvCxnSpPr/>
          <p:nvPr/>
        </p:nvCxnSpPr>
        <p:spPr>
          <a:xfrm>
            <a:off x="714375" y="1571625"/>
            <a:ext cx="7786688"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14364"/>
            <a:ext cx="9144000" cy="1143000"/>
          </a:xfrm>
          <a:effectLst>
            <a:outerShdw blurRad="50800" dist="38100" dir="2700000" algn="tl" rotWithShape="0">
              <a:prstClr val="black">
                <a:alpha val="40000"/>
              </a:prstClr>
            </a:outerShdw>
          </a:effectLst>
        </p:spPr>
        <p:txBody>
          <a:bodyPr>
            <a:noAutofit/>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How can a wife fill her </a:t>
            </a:r>
            <a:r>
              <a:rPr lang="en-GB">
                <a:solidFill>
                  <a:schemeClr val="bg2">
                    <a:lumMod val="75000"/>
                  </a:schemeClr>
                </a:solidFill>
                <a:effectLst/>
              </a:rPr>
              <a:t/>
            </a:r>
            <a:br>
              <a:rPr lang="en-GB">
                <a:solidFill>
                  <a:schemeClr val="bg2">
                    <a:lumMod val="75000"/>
                  </a:schemeClr>
                </a:solidFill>
                <a:effectLst/>
              </a:rPr>
            </a:br>
            <a:r>
              <a:rPr lang="en-GB">
                <a:solidFill>
                  <a:schemeClr val="bg2">
                    <a:lumMod val="75000"/>
                  </a:schemeClr>
                </a:solidFill>
                <a:effectLst/>
              </a:rPr>
              <a:t>husband’s </a:t>
            </a:r>
            <a:r>
              <a:rPr lang="en-GB">
                <a:solidFill>
                  <a:schemeClr val="bg2">
                    <a:lumMod val="75000"/>
                  </a:schemeClr>
                </a:solidFill>
                <a:effectLst/>
              </a:rPr>
              <a:t>need for respect ?</a:t>
            </a:r>
          </a:p>
        </p:txBody>
      </p:sp>
      <p:sp>
        <p:nvSpPr>
          <p:cNvPr id="24579" name="Rectangle 3"/>
          <p:cNvSpPr>
            <a:spLocks noGrp="1" noChangeArrowheads="1"/>
          </p:cNvSpPr>
          <p:nvPr>
            <p:ph idx="1"/>
          </p:nvPr>
        </p:nvSpPr>
        <p:spPr>
          <a:xfrm>
            <a:off x="714375" y="2041525"/>
            <a:ext cx="7929563" cy="4816475"/>
          </a:xfrm>
          <a:effectLst>
            <a:outerShdw blurRad="50800" dist="38100" dir="2700000" algn="tl" rotWithShape="0">
              <a:prstClr val="black">
                <a:alpha val="40000"/>
              </a:prstClr>
            </a:outerShdw>
          </a:effectLst>
        </p:spPr>
        <p:txBody>
          <a:bodyPr>
            <a:normAutofit/>
          </a:bodyPr>
          <a:lstStyle/>
          <a:p>
            <a:pPr marL="539750" indent="-539750" algn="ctr" fontAlgn="auto">
              <a:lnSpc>
                <a:spcPts val="3800"/>
              </a:lnSpc>
              <a:spcBef>
                <a:spcPts val="0"/>
              </a:spcBef>
              <a:spcAft>
                <a:spcPts val="1200"/>
              </a:spcAft>
              <a:buClr>
                <a:schemeClr val="bg2"/>
              </a:buClr>
              <a:buFont typeface="Wingdings" pitchFamily="2" charset="2"/>
              <a:buNone/>
              <a:defRPr/>
            </a:pPr>
            <a:r>
              <a:rPr lang="en-GB" sz="3300" i="1" dirty="0">
                <a:solidFill>
                  <a:schemeClr val="bg2"/>
                </a:solidFill>
              </a:rPr>
              <a:t>Get in tune with his desire, and appreciate his desire for the following:</a:t>
            </a:r>
          </a:p>
          <a:p>
            <a:pPr marL="539750" indent="-539750" fontAlgn="auto">
              <a:lnSpc>
                <a:spcPts val="3800"/>
              </a:lnSpc>
              <a:spcBef>
                <a:spcPts val="0"/>
              </a:spcBef>
              <a:spcAft>
                <a:spcPts val="1200"/>
              </a:spcAft>
              <a:buClr>
                <a:schemeClr val="bg2"/>
              </a:buClr>
              <a:buSzPct val="151000"/>
              <a:buFont typeface="Arial" pitchFamily="34" charset="0"/>
              <a:buChar char="•"/>
              <a:defRPr/>
            </a:pPr>
            <a:r>
              <a:rPr lang="en-GB" sz="3300" b="1" dirty="0" smtClean="0">
                <a:solidFill>
                  <a:schemeClr val="bg2"/>
                </a:solidFill>
              </a:rPr>
              <a:t>He </a:t>
            </a:r>
            <a:r>
              <a:rPr lang="en-GB" sz="3300" b="1" dirty="0">
                <a:solidFill>
                  <a:schemeClr val="bg2"/>
                </a:solidFill>
              </a:rPr>
              <a:t>has a need to work, and achieve something of value in his work</a:t>
            </a:r>
          </a:p>
          <a:p>
            <a:pPr marL="539750" indent="-539750" fontAlgn="auto">
              <a:lnSpc>
                <a:spcPts val="3800"/>
              </a:lnSpc>
              <a:spcBef>
                <a:spcPts val="0"/>
              </a:spcBef>
              <a:spcAft>
                <a:spcPts val="1200"/>
              </a:spcAft>
              <a:buClr>
                <a:schemeClr val="bg2"/>
              </a:buClr>
              <a:buSzPct val="151000"/>
              <a:buFont typeface="Arial" pitchFamily="34" charset="0"/>
              <a:buChar char="•"/>
              <a:defRPr/>
            </a:pPr>
            <a:r>
              <a:rPr lang="en-GB" sz="3300" b="1" dirty="0">
                <a:solidFill>
                  <a:schemeClr val="bg2"/>
                </a:solidFill>
              </a:rPr>
              <a:t>H</a:t>
            </a:r>
            <a:r>
              <a:rPr lang="en-GB" sz="3300" b="1" dirty="0" smtClean="0">
                <a:solidFill>
                  <a:schemeClr val="bg2"/>
                </a:solidFill>
              </a:rPr>
              <a:t>e </a:t>
            </a:r>
            <a:r>
              <a:rPr lang="en-GB" sz="3300" b="1" dirty="0">
                <a:solidFill>
                  <a:schemeClr val="bg2"/>
                </a:solidFill>
              </a:rPr>
              <a:t>has a need to protect and provide for his wife and family</a:t>
            </a:r>
          </a:p>
          <a:p>
            <a:pPr marL="539750" indent="-539750" fontAlgn="auto">
              <a:lnSpc>
                <a:spcPts val="3800"/>
              </a:lnSpc>
              <a:spcBef>
                <a:spcPts val="0"/>
              </a:spcBef>
              <a:spcAft>
                <a:spcPts val="1200"/>
              </a:spcAft>
              <a:buClr>
                <a:schemeClr val="bg2"/>
              </a:buClr>
              <a:buSzPct val="151000"/>
              <a:buFont typeface="Arial" pitchFamily="34" charset="0"/>
              <a:buChar char="•"/>
              <a:defRPr/>
            </a:pPr>
            <a:r>
              <a:rPr lang="en-GB" sz="3300" b="1" dirty="0">
                <a:solidFill>
                  <a:schemeClr val="bg2"/>
                </a:solidFill>
              </a:rPr>
              <a:t>He needs to feel her support as they lead the family </a:t>
            </a:r>
            <a:r>
              <a:rPr lang="en-GB" sz="3300" b="1" dirty="0" smtClean="0">
                <a:solidFill>
                  <a:schemeClr val="bg2"/>
                </a:solidFill>
              </a:rPr>
              <a:t>together</a:t>
            </a:r>
            <a:endParaRPr lang="en-GB" sz="2400" b="1" dirty="0">
              <a:solidFill>
                <a:schemeClr val="bg2"/>
              </a:solidFill>
            </a:endParaRPr>
          </a:p>
        </p:txBody>
      </p:sp>
      <p:cxnSp>
        <p:nvCxnSpPr>
          <p:cNvPr id="4" name="Gerade Verbindung 3"/>
          <p:cNvCxnSpPr/>
          <p:nvPr/>
        </p:nvCxnSpPr>
        <p:spPr>
          <a:xfrm>
            <a:off x="714375" y="2000250"/>
            <a:ext cx="7929563"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14364"/>
            <a:ext cx="9144000" cy="1143000"/>
          </a:xfrm>
          <a:effectLst>
            <a:outerShdw blurRad="50800" dist="38100" dir="2700000" algn="tl" rotWithShape="0">
              <a:prstClr val="black">
                <a:alpha val="40000"/>
              </a:prstClr>
            </a:outerShdw>
          </a:effectLst>
        </p:spPr>
        <p:txBody>
          <a:bodyPr>
            <a:noAutofit/>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How can a wife fill her </a:t>
            </a:r>
            <a:r>
              <a:rPr lang="en-GB">
                <a:solidFill>
                  <a:schemeClr val="bg2">
                    <a:lumMod val="75000"/>
                  </a:schemeClr>
                </a:solidFill>
                <a:effectLst/>
              </a:rPr>
              <a:t/>
            </a:r>
            <a:br>
              <a:rPr lang="en-GB">
                <a:solidFill>
                  <a:schemeClr val="bg2">
                    <a:lumMod val="75000"/>
                  </a:schemeClr>
                </a:solidFill>
                <a:effectLst/>
              </a:rPr>
            </a:br>
            <a:r>
              <a:rPr lang="en-GB">
                <a:solidFill>
                  <a:schemeClr val="bg2">
                    <a:lumMod val="75000"/>
                  </a:schemeClr>
                </a:solidFill>
                <a:effectLst/>
              </a:rPr>
              <a:t>husband’s </a:t>
            </a:r>
            <a:r>
              <a:rPr lang="en-GB">
                <a:solidFill>
                  <a:schemeClr val="bg2">
                    <a:lumMod val="75000"/>
                  </a:schemeClr>
                </a:solidFill>
                <a:effectLst/>
              </a:rPr>
              <a:t>need for respect ?</a:t>
            </a:r>
          </a:p>
        </p:txBody>
      </p:sp>
      <p:sp>
        <p:nvSpPr>
          <p:cNvPr id="24579" name="Rectangle 3"/>
          <p:cNvSpPr>
            <a:spLocks noGrp="1" noChangeArrowheads="1"/>
          </p:cNvSpPr>
          <p:nvPr>
            <p:ph idx="1"/>
          </p:nvPr>
        </p:nvSpPr>
        <p:spPr>
          <a:xfrm>
            <a:off x="536575" y="2286000"/>
            <a:ext cx="8035925" cy="3857625"/>
          </a:xfrm>
          <a:effectLst>
            <a:outerShdw blurRad="50800" dist="38100" dir="2700000" algn="tl" rotWithShape="0">
              <a:prstClr val="black">
                <a:alpha val="40000"/>
              </a:prstClr>
            </a:outerShdw>
          </a:effectLst>
        </p:spPr>
        <p:txBody>
          <a:bodyPr>
            <a:normAutofit lnSpcReduction="10000"/>
          </a:bodyPr>
          <a:lstStyle/>
          <a:p>
            <a:pPr marL="539750" indent="-539750" fontAlgn="auto">
              <a:lnSpc>
                <a:spcPts val="3600"/>
              </a:lnSpc>
              <a:spcBef>
                <a:spcPts val="0"/>
              </a:spcBef>
              <a:spcAft>
                <a:spcPts val="1800"/>
              </a:spcAft>
              <a:buClr>
                <a:schemeClr val="bg2"/>
              </a:buClr>
              <a:buSzPct val="151000"/>
              <a:buFont typeface="Arial" pitchFamily="34" charset="0"/>
              <a:buChar char="•"/>
              <a:defRPr/>
            </a:pPr>
            <a:r>
              <a:rPr lang="en-GB" sz="3300" b="1" dirty="0" smtClean="0">
                <a:solidFill>
                  <a:schemeClr val="bg2"/>
                </a:solidFill>
              </a:rPr>
              <a:t>He </a:t>
            </a:r>
            <a:r>
              <a:rPr lang="en-GB" sz="3300" b="1" dirty="0">
                <a:solidFill>
                  <a:schemeClr val="bg2"/>
                </a:solidFill>
              </a:rPr>
              <a:t>needs to feel that his wife respects his opinion</a:t>
            </a:r>
          </a:p>
          <a:p>
            <a:pPr marL="539750" indent="-539750" fontAlgn="auto">
              <a:lnSpc>
                <a:spcPts val="3600"/>
              </a:lnSpc>
              <a:spcBef>
                <a:spcPts val="0"/>
              </a:spcBef>
              <a:spcAft>
                <a:spcPts val="1800"/>
              </a:spcAft>
              <a:buClr>
                <a:schemeClr val="bg2"/>
              </a:buClr>
              <a:buSzPct val="151000"/>
              <a:buFont typeface="Arial" pitchFamily="34" charset="0"/>
              <a:buChar char="•"/>
              <a:defRPr/>
            </a:pPr>
            <a:r>
              <a:rPr lang="en-GB" sz="3300" b="1" dirty="0">
                <a:solidFill>
                  <a:schemeClr val="bg2"/>
                </a:solidFill>
              </a:rPr>
              <a:t>He needs a shoulder to shoulder friendship rather than a lot of talking </a:t>
            </a:r>
          </a:p>
          <a:p>
            <a:pPr marL="539750" indent="-539750" fontAlgn="auto">
              <a:lnSpc>
                <a:spcPts val="3600"/>
              </a:lnSpc>
              <a:spcBef>
                <a:spcPts val="0"/>
              </a:spcBef>
              <a:spcAft>
                <a:spcPts val="1800"/>
              </a:spcAft>
              <a:buClr>
                <a:schemeClr val="bg2"/>
              </a:buClr>
              <a:buSzPct val="151000"/>
              <a:buFont typeface="Arial" pitchFamily="34" charset="0"/>
              <a:buChar char="•"/>
              <a:defRPr/>
            </a:pPr>
            <a:r>
              <a:rPr lang="en-GB" sz="3300" b="1" dirty="0">
                <a:solidFill>
                  <a:schemeClr val="bg2"/>
                </a:solidFill>
              </a:rPr>
              <a:t>H</a:t>
            </a:r>
            <a:r>
              <a:rPr lang="en-GB" sz="3300" b="1" dirty="0" smtClean="0">
                <a:solidFill>
                  <a:schemeClr val="bg2"/>
                </a:solidFill>
              </a:rPr>
              <a:t>e </a:t>
            </a:r>
            <a:r>
              <a:rPr lang="en-GB" sz="3300" b="1" dirty="0">
                <a:solidFill>
                  <a:schemeClr val="bg2"/>
                </a:solidFill>
              </a:rPr>
              <a:t>needs regular sexual intimacy </a:t>
            </a:r>
            <a:endParaRPr lang="en-GB" sz="3300" b="1" dirty="0" smtClean="0">
              <a:solidFill>
                <a:schemeClr val="bg2"/>
              </a:solidFill>
            </a:endParaRPr>
          </a:p>
          <a:p>
            <a:pPr indent="0" fontAlgn="auto">
              <a:lnSpc>
                <a:spcPct val="90000"/>
              </a:lnSpc>
              <a:spcBef>
                <a:spcPts val="2400"/>
              </a:spcBef>
              <a:spcAft>
                <a:spcPts val="0"/>
              </a:spcAft>
              <a:buClr>
                <a:schemeClr val="bg2"/>
              </a:buClr>
              <a:buSzPct val="151000"/>
              <a:buFont typeface="Wingdings 2" pitchFamily="18" charset="2"/>
              <a:buNone/>
              <a:defRPr/>
            </a:pPr>
            <a:r>
              <a:rPr lang="en-GB" sz="1900" dirty="0" smtClean="0">
                <a:solidFill>
                  <a:schemeClr val="bg2"/>
                </a:solidFill>
              </a:rPr>
              <a:t>for more information about how to practice this, we highly  recommend “Love and Respect” by Emerson </a:t>
            </a:r>
            <a:r>
              <a:rPr lang="en-GB" sz="1900" dirty="0" err="1" smtClean="0">
                <a:solidFill>
                  <a:schemeClr val="bg2"/>
                </a:solidFill>
              </a:rPr>
              <a:t>Eggericks</a:t>
            </a:r>
            <a:r>
              <a:rPr lang="en-GB" sz="1900" dirty="0" smtClean="0">
                <a:solidFill>
                  <a:schemeClr val="bg2"/>
                </a:solidFill>
              </a:rPr>
              <a:t>   </a:t>
            </a:r>
            <a:r>
              <a:rPr lang="en-GB" sz="1900" dirty="0" err="1" smtClean="0">
                <a:solidFill>
                  <a:schemeClr val="bg2"/>
                </a:solidFill>
              </a:rPr>
              <a:t>www.loveandrespect.com</a:t>
            </a:r>
            <a:endParaRPr lang="en-GB" sz="1900" dirty="0" smtClean="0">
              <a:solidFill>
                <a:schemeClr val="bg2"/>
              </a:solidFill>
            </a:endParaRPr>
          </a:p>
          <a:p>
            <a:pPr indent="-274320" fontAlgn="auto">
              <a:lnSpc>
                <a:spcPct val="90000"/>
              </a:lnSpc>
              <a:spcBef>
                <a:spcPts val="0"/>
              </a:spcBef>
              <a:spcAft>
                <a:spcPts val="0"/>
              </a:spcAft>
              <a:buClr>
                <a:schemeClr val="bg2">
                  <a:lumMod val="10000"/>
                </a:schemeClr>
              </a:buClr>
              <a:buSzPct val="151000"/>
              <a:buFont typeface="Wingdings 2" pitchFamily="18" charset="2"/>
              <a:buNone/>
              <a:defRPr/>
            </a:pPr>
            <a:endParaRPr lang="en-GB" sz="3300" dirty="0"/>
          </a:p>
          <a:p>
            <a:pPr indent="-274320" fontAlgn="auto">
              <a:lnSpc>
                <a:spcPct val="90000"/>
              </a:lnSpc>
              <a:spcBef>
                <a:spcPts val="0"/>
              </a:spcBef>
              <a:spcAft>
                <a:spcPts val="0"/>
              </a:spcAft>
              <a:buClr>
                <a:schemeClr val="bg2">
                  <a:lumMod val="10000"/>
                </a:schemeClr>
              </a:buClr>
              <a:buSzPct val="151000"/>
              <a:buFont typeface="Arial" pitchFamily="34" charset="0"/>
              <a:buChar char="•"/>
              <a:defRPr/>
            </a:pPr>
            <a:endParaRPr lang="en-GB" sz="3300" dirty="0"/>
          </a:p>
        </p:txBody>
      </p:sp>
      <p:cxnSp>
        <p:nvCxnSpPr>
          <p:cNvPr id="4" name="Gerade Verbindung 3"/>
          <p:cNvCxnSpPr/>
          <p:nvPr/>
        </p:nvCxnSpPr>
        <p:spPr>
          <a:xfrm>
            <a:off x="642938" y="2000250"/>
            <a:ext cx="7786687" cy="0"/>
          </a:xfrm>
          <a:prstGeom prst="line">
            <a:avLst/>
          </a:prstGeom>
          <a:ln w="22225">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artleys &amp; Huish (0084)"/>
          <p:cNvPicPr>
            <a:picLocks noChangeAspect="1" noChangeArrowheads="1"/>
          </p:cNvPicPr>
          <p:nvPr/>
        </p:nvPicPr>
        <p:blipFill>
          <a:blip r:embed="rId3" cstate="print"/>
          <a:srcRect l="5409" r="2890"/>
          <a:stretch>
            <a:fillRect/>
          </a:stretch>
        </p:blipFill>
        <p:spPr bwMode="auto">
          <a:xfrm>
            <a:off x="500063" y="928688"/>
            <a:ext cx="8132762" cy="5616575"/>
          </a:xfrm>
          <a:prstGeom prst="rect">
            <a:avLst/>
          </a:prstGeom>
          <a:ln>
            <a:solidFill>
              <a:schemeClr val="bg1"/>
            </a:solidFill>
          </a:ln>
          <a:effectLst>
            <a:outerShdw blurRad="190500" algn="tl" rotWithShape="0">
              <a:srgbClr val="000000">
                <a:alpha val="70000"/>
              </a:srgbClr>
            </a:outerShdw>
          </a:effectLst>
        </p:spPr>
      </p:pic>
      <p:sp>
        <p:nvSpPr>
          <p:cNvPr id="5" name="Rectangle 2"/>
          <p:cNvSpPr txBox="1">
            <a:spLocks noChangeArrowheads="1"/>
          </p:cNvSpPr>
          <p:nvPr/>
        </p:nvSpPr>
        <p:spPr>
          <a:xfrm>
            <a:off x="500034" y="285728"/>
            <a:ext cx="8143932" cy="642942"/>
          </a:xfrm>
          <a:prstGeom prst="rect">
            <a:avLst/>
          </a:prstGeom>
          <a:solidFill>
            <a:schemeClr val="accent5">
              <a:lumMod val="50000"/>
            </a:schemeClr>
          </a:solidFill>
          <a:ln>
            <a:solidFill>
              <a:schemeClr val="bg1"/>
            </a:solidFill>
          </a:ln>
          <a:effectLst>
            <a:outerShdw blurRad="50800" dist="38100" dir="2700000" algn="tl" rotWithShape="0">
              <a:prstClr val="black">
                <a:alpha val="40000"/>
              </a:prstClr>
            </a:outerShdw>
          </a:effectLst>
        </p:spPr>
        <p:txBody>
          <a:bodyPr anchor="ctr">
            <a:normAutofit fontScale="90000" lnSpcReduction="10000"/>
            <a:scene3d>
              <a:camera prst="orthographicFront"/>
              <a:lightRig rig="soft" dir="t">
                <a:rot lat="0" lon="0" rev="16800000"/>
              </a:lightRig>
            </a:scene3d>
            <a:sp3d prstMaterial="softEdge"/>
          </a:bodyPr>
          <a:lstStyle/>
          <a:p>
            <a:pPr algn="ctr" fontAlgn="auto">
              <a:spcAft>
                <a:spcPts val="0"/>
              </a:spcAft>
              <a:defRPr/>
            </a:pPr>
            <a:r>
              <a:rPr lang="en-GB" sz="4100" b="1" spc="120" dirty="0">
                <a:solidFill>
                  <a:schemeClr val="accent5">
                    <a:lumMod val="20000"/>
                    <a:lumOff val="80000"/>
                  </a:schemeClr>
                </a:solidFill>
                <a:latin typeface="+mj-lt"/>
                <a:ea typeface="+mj-ea"/>
                <a:cs typeface="+mj-cs"/>
              </a:rPr>
              <a:t>Four Great Realms of Heart</a:t>
            </a:r>
            <a:endParaRPr lang="en-GB" sz="4100" b="1" spc="120" dirty="0">
              <a:solidFill>
                <a:schemeClr val="accent5">
                  <a:lumMod val="20000"/>
                  <a:lumOff val="80000"/>
                </a:schemeClr>
              </a:solidFill>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919153"/>
            <a:ext cx="9144000" cy="1223963"/>
          </a:xfrm>
          <a:effectLst>
            <a:outerShdw blurRad="50800" dist="38100" dir="2700000" algn="tl" rotWithShape="0">
              <a:prstClr val="black">
                <a:alpha val="40000"/>
              </a:prstClr>
            </a:outerShdw>
          </a:effectLst>
        </p:spPr>
        <p:txBody>
          <a:bodyPr>
            <a:noAutofit/>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Here’s another way </a:t>
            </a:r>
            <a:r>
              <a:rPr lang="en-GB">
                <a:solidFill>
                  <a:schemeClr val="bg2">
                    <a:lumMod val="75000"/>
                  </a:schemeClr>
                </a:solidFill>
                <a:effectLst/>
              </a:rPr>
              <a:t/>
            </a:r>
            <a:br>
              <a:rPr lang="en-GB">
                <a:solidFill>
                  <a:schemeClr val="bg2">
                    <a:lumMod val="75000"/>
                  </a:schemeClr>
                </a:solidFill>
                <a:effectLst/>
              </a:rPr>
            </a:br>
            <a:r>
              <a:rPr lang="en-GB">
                <a:solidFill>
                  <a:schemeClr val="bg2">
                    <a:lumMod val="75000"/>
                  </a:schemeClr>
                </a:solidFill>
                <a:effectLst/>
              </a:rPr>
              <a:t>of </a:t>
            </a:r>
            <a:r>
              <a:rPr lang="en-GB">
                <a:solidFill>
                  <a:schemeClr val="bg2">
                    <a:lumMod val="75000"/>
                  </a:schemeClr>
                </a:solidFill>
                <a:effectLst/>
              </a:rPr>
              <a:t>looking at it</a:t>
            </a:r>
          </a:p>
        </p:txBody>
      </p:sp>
      <p:sp>
        <p:nvSpPr>
          <p:cNvPr id="27651" name="Rectangle 3"/>
          <p:cNvSpPr>
            <a:spLocks noGrp="1" noChangeArrowheads="1"/>
          </p:cNvSpPr>
          <p:nvPr>
            <p:ph idx="1"/>
          </p:nvPr>
        </p:nvSpPr>
        <p:spPr>
          <a:xfrm>
            <a:off x="1071563" y="2643188"/>
            <a:ext cx="7000875" cy="3786187"/>
          </a:xfrm>
          <a:effectLst>
            <a:outerShdw blurRad="50800" dist="38100" dir="2700000" algn="tl" rotWithShape="0">
              <a:prstClr val="black">
                <a:alpha val="40000"/>
              </a:prstClr>
            </a:outerShdw>
          </a:effectLst>
        </p:spPr>
        <p:txBody>
          <a:bodyPr>
            <a:normAutofit/>
          </a:bodyPr>
          <a:lstStyle/>
          <a:p>
            <a:pPr indent="0" algn="ctr" fontAlgn="auto">
              <a:lnSpc>
                <a:spcPts val="5300"/>
              </a:lnSpc>
              <a:spcBef>
                <a:spcPts val="0"/>
              </a:spcBef>
              <a:spcAft>
                <a:spcPts val="0"/>
              </a:spcAft>
              <a:buFont typeface="Wingdings" pitchFamily="2" charset="2"/>
              <a:buNone/>
              <a:defRPr/>
            </a:pPr>
            <a:r>
              <a:rPr lang="en-GB" sz="4500" b="1" dirty="0">
                <a:solidFill>
                  <a:schemeClr val="bg2"/>
                </a:solidFill>
              </a:rPr>
              <a:t>Human beings are created </a:t>
            </a:r>
            <a:endParaRPr lang="en-GB" sz="4500" b="1" dirty="0" smtClean="0">
              <a:solidFill>
                <a:schemeClr val="bg2"/>
              </a:solidFill>
            </a:endParaRPr>
          </a:p>
          <a:p>
            <a:pPr indent="0" algn="ctr" fontAlgn="auto">
              <a:lnSpc>
                <a:spcPts val="5300"/>
              </a:lnSpc>
              <a:spcBef>
                <a:spcPts val="0"/>
              </a:spcBef>
              <a:spcAft>
                <a:spcPts val="0"/>
              </a:spcAft>
              <a:buFont typeface="Wingdings" pitchFamily="2" charset="2"/>
              <a:buNone/>
              <a:defRPr/>
            </a:pPr>
            <a:r>
              <a:rPr lang="en-GB" sz="4500" b="1" dirty="0" smtClean="0">
                <a:solidFill>
                  <a:schemeClr val="bg2"/>
                </a:solidFill>
              </a:rPr>
              <a:t>to </a:t>
            </a:r>
            <a:r>
              <a:rPr lang="en-GB" sz="4500" b="1" dirty="0">
                <a:solidFill>
                  <a:schemeClr val="bg2"/>
                </a:solidFill>
              </a:rPr>
              <a:t>grow our hearts </a:t>
            </a:r>
            <a:r>
              <a:rPr lang="en-GB" sz="4500" b="1" dirty="0" smtClean="0">
                <a:solidFill>
                  <a:schemeClr val="bg2"/>
                </a:solidFill>
              </a:rPr>
              <a:t>( </a:t>
            </a:r>
            <a:r>
              <a:rPr lang="en-GB" sz="4500" b="1" dirty="0">
                <a:solidFill>
                  <a:schemeClr val="bg2"/>
                </a:solidFill>
              </a:rPr>
              <a:t>our ability to love and be loved ) in a family – which is ‘the school of love’.</a:t>
            </a:r>
          </a:p>
          <a:p>
            <a:pPr indent="-274320" fontAlgn="auto">
              <a:lnSpc>
                <a:spcPct val="90000"/>
              </a:lnSpc>
              <a:spcBef>
                <a:spcPts val="0"/>
              </a:spcBef>
              <a:spcAft>
                <a:spcPts val="0"/>
              </a:spcAft>
              <a:buFont typeface="Wingdings" pitchFamily="2" charset="2"/>
              <a:buNone/>
              <a:defRPr/>
            </a:pPr>
            <a:endParaRPr lang="en-GB" sz="4100" dirty="0"/>
          </a:p>
        </p:txBody>
      </p:sp>
      <p:cxnSp>
        <p:nvCxnSpPr>
          <p:cNvPr id="4" name="Gerade Verbindung 3"/>
          <p:cNvCxnSpPr/>
          <p:nvPr/>
        </p:nvCxnSpPr>
        <p:spPr>
          <a:xfrm>
            <a:off x="1214438" y="2357438"/>
            <a:ext cx="6643687"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857250" y="1071563"/>
            <a:ext cx="7429500" cy="5429250"/>
          </a:xfrm>
          <a:effectLst>
            <a:outerShdw blurRad="50800" dist="38100" dir="2700000" algn="tl" rotWithShape="0">
              <a:prstClr val="black">
                <a:alpha val="40000"/>
              </a:prstClr>
            </a:outerShdw>
          </a:effectLst>
        </p:spPr>
        <p:txBody>
          <a:bodyPr>
            <a:normAutofit fontScale="47500" lnSpcReduction="20000"/>
          </a:bodyPr>
          <a:lstStyle/>
          <a:p>
            <a:pPr indent="0" algn="ctr" fontAlgn="auto">
              <a:lnSpc>
                <a:spcPts val="4600"/>
              </a:lnSpc>
              <a:spcBef>
                <a:spcPts val="0"/>
              </a:spcBef>
              <a:spcAft>
                <a:spcPts val="2400"/>
              </a:spcAft>
              <a:buFont typeface="Wingdings" pitchFamily="2" charset="2"/>
              <a:buNone/>
              <a:defRPr/>
            </a:pPr>
            <a:r>
              <a:rPr lang="en-GB" sz="7600" b="1" dirty="0" smtClean="0">
                <a:solidFill>
                  <a:schemeClr val="accent3">
                    <a:lumMod val="20000"/>
                    <a:lumOff val="80000"/>
                  </a:schemeClr>
                </a:solidFill>
              </a:rPr>
              <a:t>A </a:t>
            </a:r>
            <a:r>
              <a:rPr lang="en-GB" sz="7600" b="1" dirty="0">
                <a:solidFill>
                  <a:schemeClr val="accent3">
                    <a:lumMod val="20000"/>
                    <a:lumOff val="80000"/>
                  </a:schemeClr>
                </a:solidFill>
              </a:rPr>
              <a:t>wise father said to his children:</a:t>
            </a:r>
          </a:p>
          <a:p>
            <a:pPr indent="0" algn="ctr" fontAlgn="auto">
              <a:lnSpc>
                <a:spcPts val="4600"/>
              </a:lnSpc>
              <a:spcBef>
                <a:spcPts val="0"/>
              </a:spcBef>
              <a:spcAft>
                <a:spcPts val="1200"/>
              </a:spcAft>
              <a:buFont typeface="Wingdings" pitchFamily="2" charset="2"/>
              <a:buNone/>
              <a:defRPr/>
            </a:pPr>
            <a:r>
              <a:rPr lang="en-GB" sz="7600" b="1" dirty="0" smtClean="0">
                <a:solidFill>
                  <a:schemeClr val="bg2"/>
                </a:solidFill>
              </a:rPr>
              <a:t>“</a:t>
            </a:r>
            <a:r>
              <a:rPr lang="en-GB" sz="7600" b="1" dirty="0">
                <a:solidFill>
                  <a:schemeClr val="bg2"/>
                </a:solidFill>
              </a:rPr>
              <a:t>Don’t say, </a:t>
            </a:r>
            <a:r>
              <a:rPr lang="en-GB" sz="7600" b="1" i="1" dirty="0">
                <a:solidFill>
                  <a:srgbClr val="FFC000"/>
                </a:solidFill>
              </a:rPr>
              <a:t>‘Where is love?’ </a:t>
            </a:r>
            <a:r>
              <a:rPr lang="en-GB" sz="7600" b="1" dirty="0">
                <a:solidFill>
                  <a:schemeClr val="bg2"/>
                </a:solidFill>
              </a:rPr>
              <a:t>Don't say</a:t>
            </a:r>
            <a:r>
              <a:rPr lang="en-GB" sz="7600" b="1" i="1" dirty="0" smtClean="0">
                <a:solidFill>
                  <a:schemeClr val="bg2"/>
                </a:solidFill>
              </a:rPr>
              <a:t>, </a:t>
            </a:r>
            <a:r>
              <a:rPr lang="en-GB" sz="7600" b="1" i="1" dirty="0" smtClean="0">
                <a:solidFill>
                  <a:srgbClr val="FFCC00"/>
                </a:solidFill>
              </a:rPr>
              <a:t>‘</a:t>
            </a:r>
            <a:r>
              <a:rPr lang="en-GB" sz="7600" b="1" i="1" dirty="0">
                <a:solidFill>
                  <a:srgbClr val="FFCC00"/>
                </a:solidFill>
              </a:rPr>
              <a:t>I expect love from my spouse.’ </a:t>
            </a:r>
            <a:r>
              <a:rPr lang="en-GB" sz="7600" b="1" dirty="0">
                <a:solidFill>
                  <a:schemeClr val="bg2"/>
                </a:solidFill>
              </a:rPr>
              <a:t>If you do, peace and love can never be realised within your family. There is no love until </a:t>
            </a:r>
            <a:r>
              <a:rPr lang="en-GB" sz="7600" b="1" dirty="0" smtClean="0">
                <a:solidFill>
                  <a:schemeClr val="bg2"/>
                </a:solidFill>
              </a:rPr>
              <a:t>we </a:t>
            </a:r>
            <a:r>
              <a:rPr lang="en-GB" sz="7600" b="1" dirty="0">
                <a:solidFill>
                  <a:schemeClr val="bg2"/>
                </a:solidFill>
              </a:rPr>
              <a:t>put our love in</a:t>
            </a:r>
            <a:r>
              <a:rPr lang="en-GB" sz="7600" b="1" dirty="0" smtClean="0">
                <a:solidFill>
                  <a:schemeClr val="bg2"/>
                </a:solidFill>
              </a:rPr>
              <a:t>.”</a:t>
            </a:r>
          </a:p>
          <a:p>
            <a:pPr indent="0" algn="ctr" fontAlgn="auto">
              <a:lnSpc>
                <a:spcPts val="4600"/>
              </a:lnSpc>
              <a:spcBef>
                <a:spcPts val="0"/>
              </a:spcBef>
              <a:spcAft>
                <a:spcPts val="1200"/>
              </a:spcAft>
              <a:buFont typeface="Wingdings" pitchFamily="2" charset="2"/>
              <a:buNone/>
              <a:defRPr/>
            </a:pPr>
            <a:r>
              <a:rPr lang="en-GB" sz="6700" i="1" dirty="0" smtClean="0">
                <a:solidFill>
                  <a:schemeClr val="bg2"/>
                </a:solidFill>
              </a:rPr>
              <a:t>Father </a:t>
            </a:r>
            <a:r>
              <a:rPr lang="en-GB" sz="6700" i="1" dirty="0">
                <a:solidFill>
                  <a:schemeClr val="bg2"/>
                </a:solidFill>
              </a:rPr>
              <a:t>Moon</a:t>
            </a:r>
            <a:endParaRPr lang="en-GB" sz="6700" dirty="0">
              <a:solidFill>
                <a:schemeClr val="bg2"/>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04839"/>
            <a:ext cx="9144000" cy="1223963"/>
          </a:xfrm>
          <a:effectLst>
            <a:outerShdw blurRad="50800" dist="38100" dir="2700000" algn="tl" rotWithShape="0">
              <a:prstClr val="black">
                <a:alpha val="40000"/>
              </a:prstClr>
            </a:outerShdw>
          </a:effectLst>
        </p:spPr>
        <p:txBody>
          <a:bodyPr>
            <a:noAutofit/>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Here’s another way </a:t>
            </a:r>
            <a:r>
              <a:rPr lang="en-GB">
                <a:solidFill>
                  <a:schemeClr val="bg2">
                    <a:lumMod val="75000"/>
                  </a:schemeClr>
                </a:solidFill>
                <a:effectLst/>
              </a:rPr>
              <a:t/>
            </a:r>
            <a:br>
              <a:rPr lang="en-GB">
                <a:solidFill>
                  <a:schemeClr val="bg2">
                    <a:lumMod val="75000"/>
                  </a:schemeClr>
                </a:solidFill>
                <a:effectLst/>
              </a:rPr>
            </a:br>
            <a:r>
              <a:rPr lang="en-GB">
                <a:solidFill>
                  <a:schemeClr val="bg2">
                    <a:lumMod val="75000"/>
                  </a:schemeClr>
                </a:solidFill>
                <a:effectLst/>
              </a:rPr>
              <a:t>of </a:t>
            </a:r>
            <a:r>
              <a:rPr lang="en-GB">
                <a:solidFill>
                  <a:schemeClr val="bg2">
                    <a:lumMod val="75000"/>
                  </a:schemeClr>
                </a:solidFill>
                <a:effectLst/>
              </a:rPr>
              <a:t>looking at it</a:t>
            </a:r>
          </a:p>
        </p:txBody>
      </p:sp>
      <p:sp>
        <p:nvSpPr>
          <p:cNvPr id="27651" name="Rectangle 3"/>
          <p:cNvSpPr>
            <a:spLocks noGrp="1" noChangeArrowheads="1"/>
          </p:cNvSpPr>
          <p:nvPr>
            <p:ph idx="1"/>
          </p:nvPr>
        </p:nvSpPr>
        <p:spPr>
          <a:xfrm>
            <a:off x="285750" y="2428875"/>
            <a:ext cx="8572500" cy="3571875"/>
          </a:xfrm>
          <a:effectLst>
            <a:outerShdw blurRad="50800" dist="38100" dir="2700000" algn="tl" rotWithShape="0">
              <a:prstClr val="black">
                <a:alpha val="40000"/>
              </a:prstClr>
            </a:outerShdw>
          </a:effectLst>
        </p:spPr>
        <p:txBody>
          <a:bodyPr>
            <a:noAutofit/>
          </a:bodyPr>
          <a:lstStyle/>
          <a:p>
            <a:pPr indent="0" algn="ctr" fontAlgn="auto">
              <a:lnSpc>
                <a:spcPct val="90000"/>
              </a:lnSpc>
              <a:spcBef>
                <a:spcPts val="0"/>
              </a:spcBef>
              <a:spcAft>
                <a:spcPts val="0"/>
              </a:spcAft>
              <a:buFont typeface="Wingdings" pitchFamily="2" charset="2"/>
              <a:buNone/>
              <a:defRPr/>
            </a:pPr>
            <a:r>
              <a:rPr lang="en-GB" sz="3300" b="1" dirty="0" smtClean="0">
                <a:solidFill>
                  <a:schemeClr val="bg2"/>
                </a:solidFill>
              </a:rPr>
              <a:t>In </a:t>
            </a:r>
            <a:r>
              <a:rPr lang="en-GB" sz="3300" b="1" dirty="0">
                <a:solidFill>
                  <a:schemeClr val="bg2"/>
                </a:solidFill>
              </a:rPr>
              <a:t>that school there are 4 realms of heart </a:t>
            </a:r>
            <a:endParaRPr lang="en-GB" sz="3300" b="1" dirty="0" smtClean="0">
              <a:solidFill>
                <a:schemeClr val="bg2"/>
              </a:solidFill>
            </a:endParaRPr>
          </a:p>
          <a:p>
            <a:pPr indent="0" algn="ctr" fontAlgn="auto">
              <a:lnSpc>
                <a:spcPct val="90000"/>
              </a:lnSpc>
              <a:spcBef>
                <a:spcPts val="0"/>
              </a:spcBef>
              <a:spcAft>
                <a:spcPts val="2400"/>
              </a:spcAft>
              <a:buFont typeface="Wingdings" pitchFamily="2" charset="2"/>
              <a:buNone/>
              <a:defRPr/>
            </a:pPr>
            <a:r>
              <a:rPr lang="en-GB" sz="3300" b="1" dirty="0" smtClean="0">
                <a:solidFill>
                  <a:schemeClr val="bg2"/>
                </a:solidFill>
              </a:rPr>
              <a:t>to </a:t>
            </a:r>
            <a:r>
              <a:rPr lang="en-GB" sz="3300" b="1" dirty="0">
                <a:solidFill>
                  <a:schemeClr val="bg2"/>
                </a:solidFill>
              </a:rPr>
              <a:t>learn about and experience:</a:t>
            </a:r>
          </a:p>
          <a:p>
            <a:pPr marL="808038" indent="-447675" fontAlgn="auto">
              <a:lnSpc>
                <a:spcPct val="90000"/>
              </a:lnSpc>
              <a:spcBef>
                <a:spcPts val="0"/>
              </a:spcBef>
              <a:spcAft>
                <a:spcPts val="900"/>
              </a:spcAft>
              <a:buClr>
                <a:srgbClr val="FFCC00"/>
              </a:buClr>
              <a:buSzPct val="100000"/>
              <a:buFont typeface="+mj-lt"/>
              <a:buAutoNum type="arabicPeriod"/>
              <a:tabLst>
                <a:tab pos="808038" algn="l"/>
              </a:tabLst>
              <a:defRPr/>
            </a:pPr>
            <a:r>
              <a:rPr lang="en-GB" sz="3300" b="1" dirty="0" smtClean="0">
                <a:solidFill>
                  <a:srgbClr val="FFCC00"/>
                </a:solidFill>
              </a:rPr>
              <a:t>Children’s</a:t>
            </a:r>
            <a:r>
              <a:rPr lang="en-GB" sz="3300" b="1" dirty="0" smtClean="0">
                <a:solidFill>
                  <a:schemeClr val="bg2"/>
                </a:solidFill>
              </a:rPr>
              <a:t> </a:t>
            </a:r>
            <a:r>
              <a:rPr lang="en-GB" sz="3300" dirty="0">
                <a:solidFill>
                  <a:schemeClr val="bg2"/>
                </a:solidFill>
              </a:rPr>
              <a:t>- </a:t>
            </a:r>
            <a:r>
              <a:rPr lang="en-GB" sz="3300" spc="-70" dirty="0">
                <a:solidFill>
                  <a:schemeClr val="bg2"/>
                </a:solidFill>
              </a:rPr>
              <a:t>receiving love </a:t>
            </a:r>
            <a:r>
              <a:rPr lang="en-GB" sz="3300" spc="-70" dirty="0" smtClean="0">
                <a:solidFill>
                  <a:schemeClr val="bg2"/>
                </a:solidFill>
              </a:rPr>
              <a:t>from parents</a:t>
            </a:r>
            <a:endParaRPr lang="en-GB" sz="3300" spc="-70" dirty="0">
              <a:solidFill>
                <a:schemeClr val="bg2"/>
              </a:solidFill>
            </a:endParaRPr>
          </a:p>
          <a:p>
            <a:pPr marL="808038" indent="-447675" fontAlgn="auto">
              <a:lnSpc>
                <a:spcPct val="90000"/>
              </a:lnSpc>
              <a:spcBef>
                <a:spcPts val="0"/>
              </a:spcBef>
              <a:spcAft>
                <a:spcPts val="900"/>
              </a:spcAft>
              <a:buClr>
                <a:srgbClr val="FFCC00"/>
              </a:buClr>
              <a:buSzPct val="100000"/>
              <a:buFont typeface="+mj-lt"/>
              <a:buAutoNum type="arabicPeriod"/>
              <a:tabLst>
                <a:tab pos="808038" algn="l"/>
              </a:tabLst>
              <a:defRPr/>
            </a:pPr>
            <a:r>
              <a:rPr lang="en-GB" sz="3300" b="1" dirty="0" smtClean="0">
                <a:solidFill>
                  <a:srgbClr val="FFCC00"/>
                </a:solidFill>
              </a:rPr>
              <a:t>Sibling’s</a:t>
            </a:r>
            <a:r>
              <a:rPr lang="en-GB" sz="3300" dirty="0" smtClean="0">
                <a:solidFill>
                  <a:schemeClr val="bg2"/>
                </a:solidFill>
              </a:rPr>
              <a:t> </a:t>
            </a:r>
            <a:r>
              <a:rPr lang="en-GB" sz="3300" dirty="0">
                <a:solidFill>
                  <a:schemeClr val="bg2"/>
                </a:solidFill>
              </a:rPr>
              <a:t>- giving and receiving from elder and younger siblings</a:t>
            </a:r>
          </a:p>
          <a:p>
            <a:pPr marL="808038" indent="-447675" fontAlgn="auto">
              <a:lnSpc>
                <a:spcPct val="90000"/>
              </a:lnSpc>
              <a:spcBef>
                <a:spcPts val="0"/>
              </a:spcBef>
              <a:spcAft>
                <a:spcPts val="900"/>
              </a:spcAft>
              <a:buClr>
                <a:srgbClr val="FFCC00"/>
              </a:buClr>
              <a:buSzPct val="100000"/>
              <a:buFont typeface="+mj-lt"/>
              <a:buAutoNum type="arabicPeriod"/>
              <a:tabLst>
                <a:tab pos="808038" algn="l"/>
              </a:tabLst>
              <a:defRPr/>
            </a:pPr>
            <a:r>
              <a:rPr lang="en-GB" sz="3300" b="1" dirty="0" smtClean="0">
                <a:solidFill>
                  <a:srgbClr val="FFCC00"/>
                </a:solidFill>
              </a:rPr>
              <a:t>Spouse’s</a:t>
            </a:r>
            <a:r>
              <a:rPr lang="en-GB" sz="3300" dirty="0" smtClean="0">
                <a:solidFill>
                  <a:schemeClr val="bg2"/>
                </a:solidFill>
              </a:rPr>
              <a:t> </a:t>
            </a:r>
            <a:r>
              <a:rPr lang="en-GB" sz="3300" dirty="0">
                <a:solidFill>
                  <a:schemeClr val="bg2"/>
                </a:solidFill>
              </a:rPr>
              <a:t>- the conjugal relationship</a:t>
            </a:r>
          </a:p>
          <a:p>
            <a:pPr marL="808038" indent="-447675" fontAlgn="auto">
              <a:lnSpc>
                <a:spcPct val="90000"/>
              </a:lnSpc>
              <a:spcBef>
                <a:spcPts val="0"/>
              </a:spcBef>
              <a:spcAft>
                <a:spcPts val="900"/>
              </a:spcAft>
              <a:buClr>
                <a:srgbClr val="FFCC00"/>
              </a:buClr>
              <a:buSzPct val="100000"/>
              <a:buFont typeface="+mj-lt"/>
              <a:buAutoNum type="arabicPeriod"/>
              <a:tabLst>
                <a:tab pos="808038" algn="l"/>
              </a:tabLst>
              <a:defRPr/>
            </a:pPr>
            <a:r>
              <a:rPr lang="en-GB" sz="3300" b="1" dirty="0" smtClean="0">
                <a:solidFill>
                  <a:srgbClr val="FFCC00"/>
                </a:solidFill>
              </a:rPr>
              <a:t>Parent’s</a:t>
            </a:r>
            <a:r>
              <a:rPr lang="en-GB" sz="3300" dirty="0" smtClean="0">
                <a:solidFill>
                  <a:schemeClr val="bg2"/>
                </a:solidFill>
              </a:rPr>
              <a:t> </a:t>
            </a:r>
            <a:r>
              <a:rPr lang="en-GB" sz="3300" dirty="0">
                <a:solidFill>
                  <a:schemeClr val="bg2"/>
                </a:solidFill>
              </a:rPr>
              <a:t>- unconditional giving</a:t>
            </a:r>
          </a:p>
        </p:txBody>
      </p:sp>
      <p:cxnSp>
        <p:nvCxnSpPr>
          <p:cNvPr id="7" name="Gerade Verbindung 6"/>
          <p:cNvCxnSpPr/>
          <p:nvPr/>
        </p:nvCxnSpPr>
        <p:spPr>
          <a:xfrm>
            <a:off x="714375" y="2071688"/>
            <a:ext cx="7667625"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28604"/>
            <a:ext cx="9144000" cy="857256"/>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Problems in these relationships…</a:t>
            </a:r>
          </a:p>
        </p:txBody>
      </p:sp>
      <p:sp>
        <p:nvSpPr>
          <p:cNvPr id="25603" name="Rectangle 3"/>
          <p:cNvSpPr>
            <a:spLocks noGrp="1" noChangeArrowheads="1"/>
          </p:cNvSpPr>
          <p:nvPr>
            <p:ph idx="1"/>
          </p:nvPr>
        </p:nvSpPr>
        <p:spPr>
          <a:xfrm>
            <a:off x="0" y="1428750"/>
            <a:ext cx="9144000" cy="1625600"/>
          </a:xfrm>
          <a:effectLst>
            <a:outerShdw blurRad="50800" dist="38100" dir="2700000" algn="tl" rotWithShape="0">
              <a:prstClr val="black">
                <a:alpha val="40000"/>
              </a:prstClr>
            </a:outerShdw>
          </a:effectLst>
        </p:spPr>
        <p:txBody>
          <a:bodyPr>
            <a:normAutofit/>
          </a:bodyPr>
          <a:lstStyle/>
          <a:p>
            <a:pPr indent="-274320" algn="ctr" fontAlgn="auto">
              <a:spcBef>
                <a:spcPts val="0"/>
              </a:spcBef>
              <a:spcAft>
                <a:spcPts val="0"/>
              </a:spcAft>
              <a:buFont typeface="Wingdings" pitchFamily="2" charset="2"/>
              <a:buNone/>
              <a:defRPr/>
            </a:pPr>
            <a:r>
              <a:rPr lang="en-GB" sz="3200" dirty="0">
                <a:solidFill>
                  <a:schemeClr val="bg2"/>
                </a:solidFill>
              </a:rPr>
              <a:t>…are sometimes caused by past </a:t>
            </a:r>
            <a:endParaRPr lang="en-GB" sz="3200" dirty="0" smtClean="0">
              <a:solidFill>
                <a:schemeClr val="bg2"/>
              </a:solidFill>
            </a:endParaRPr>
          </a:p>
          <a:p>
            <a:pPr indent="-274320" algn="ctr" fontAlgn="auto">
              <a:spcBef>
                <a:spcPts val="0"/>
              </a:spcBef>
              <a:spcAft>
                <a:spcPts val="0"/>
              </a:spcAft>
              <a:buFont typeface="Wingdings" pitchFamily="2" charset="2"/>
              <a:buNone/>
              <a:defRPr/>
            </a:pPr>
            <a:r>
              <a:rPr lang="en-GB" sz="3200" dirty="0" smtClean="0">
                <a:solidFill>
                  <a:schemeClr val="bg2"/>
                </a:solidFill>
              </a:rPr>
              <a:t>unhealed difficulties. Marriage </a:t>
            </a:r>
            <a:r>
              <a:rPr lang="en-GB" sz="3200" dirty="0">
                <a:solidFill>
                  <a:schemeClr val="bg2"/>
                </a:solidFill>
              </a:rPr>
              <a:t>can be </a:t>
            </a:r>
            <a:endParaRPr lang="en-GB" sz="3200" dirty="0" smtClean="0">
              <a:solidFill>
                <a:schemeClr val="bg2"/>
              </a:solidFill>
            </a:endParaRPr>
          </a:p>
          <a:p>
            <a:pPr indent="-274320" algn="ctr" fontAlgn="auto">
              <a:spcBef>
                <a:spcPts val="0"/>
              </a:spcBef>
              <a:spcAft>
                <a:spcPts val="0"/>
              </a:spcAft>
              <a:buFont typeface="Wingdings" pitchFamily="2" charset="2"/>
              <a:buNone/>
              <a:defRPr/>
            </a:pPr>
            <a:r>
              <a:rPr lang="en-GB" sz="3200" dirty="0" smtClean="0">
                <a:solidFill>
                  <a:schemeClr val="bg2"/>
                </a:solidFill>
              </a:rPr>
              <a:t>the </a:t>
            </a:r>
            <a:r>
              <a:rPr lang="en-GB" sz="3200" dirty="0">
                <a:solidFill>
                  <a:schemeClr val="bg2"/>
                </a:solidFill>
              </a:rPr>
              <a:t>source of healing, so…</a:t>
            </a:r>
          </a:p>
        </p:txBody>
      </p:sp>
      <p:sp>
        <p:nvSpPr>
          <p:cNvPr id="25604" name="Rectangle 4"/>
          <p:cNvSpPr>
            <a:spLocks noChangeArrowheads="1"/>
          </p:cNvSpPr>
          <p:nvPr/>
        </p:nvSpPr>
        <p:spPr bwMode="auto">
          <a:xfrm>
            <a:off x="0" y="3086100"/>
            <a:ext cx="9144000" cy="3294063"/>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GB" sz="3600" b="1" dirty="0">
                <a:solidFill>
                  <a:schemeClr val="bg2"/>
                </a:solidFill>
                <a:latin typeface="+mn-lt"/>
                <a:cs typeface="+mn-cs"/>
              </a:rPr>
              <a:t>Women………you can be:</a:t>
            </a:r>
          </a:p>
          <a:p>
            <a:pPr algn="ctr">
              <a:defRPr/>
            </a:pPr>
            <a:r>
              <a:rPr lang="en-GB" sz="3600" b="1" dirty="0">
                <a:solidFill>
                  <a:srgbClr val="FFCC00"/>
                </a:solidFill>
                <a:latin typeface="+mn-lt"/>
                <a:cs typeface="+mn-cs"/>
              </a:rPr>
              <a:t>spouse </a:t>
            </a:r>
            <a:r>
              <a:rPr lang="en-GB" sz="3600" b="1" dirty="0">
                <a:solidFill>
                  <a:srgbClr val="FFCC00"/>
                </a:solidFill>
                <a:latin typeface="+mn-lt"/>
                <a:cs typeface="+mn-cs"/>
              </a:rPr>
              <a:t>and </a:t>
            </a:r>
            <a:r>
              <a:rPr lang="en-GB" sz="3600" b="1" dirty="0">
                <a:solidFill>
                  <a:srgbClr val="FFCC00"/>
                </a:solidFill>
                <a:latin typeface="+mn-lt"/>
                <a:cs typeface="+mn-cs"/>
              </a:rPr>
              <a:t>lover</a:t>
            </a:r>
          </a:p>
          <a:p>
            <a:pPr algn="ctr">
              <a:defRPr/>
            </a:pPr>
            <a:r>
              <a:rPr lang="en-GB" sz="3600" b="1" dirty="0">
                <a:solidFill>
                  <a:srgbClr val="FFCC00"/>
                </a:solidFill>
                <a:latin typeface="+mn-lt"/>
                <a:cs typeface="+mn-cs"/>
              </a:rPr>
              <a:t>mother</a:t>
            </a:r>
            <a:endParaRPr lang="en-GB" sz="3600" b="1" dirty="0">
              <a:solidFill>
                <a:srgbClr val="FFCC00"/>
              </a:solidFill>
              <a:latin typeface="+mn-lt"/>
              <a:cs typeface="+mn-cs"/>
            </a:endParaRPr>
          </a:p>
          <a:p>
            <a:pPr algn="ctr">
              <a:defRPr/>
            </a:pPr>
            <a:r>
              <a:rPr lang="en-GB" sz="3600" b="1" dirty="0">
                <a:solidFill>
                  <a:srgbClr val="FFCC00"/>
                </a:solidFill>
                <a:latin typeface="+mn-lt"/>
                <a:cs typeface="+mn-cs"/>
              </a:rPr>
              <a:t>sister </a:t>
            </a:r>
            <a:r>
              <a:rPr lang="en-GB" sz="3600" b="1" dirty="0">
                <a:solidFill>
                  <a:srgbClr val="FFCC00"/>
                </a:solidFill>
                <a:latin typeface="+mn-lt"/>
                <a:cs typeface="+mn-cs"/>
              </a:rPr>
              <a:t>and friend</a:t>
            </a:r>
          </a:p>
          <a:p>
            <a:pPr algn="ctr">
              <a:defRPr/>
            </a:pPr>
            <a:r>
              <a:rPr lang="en-GB" sz="3600" b="1" dirty="0">
                <a:solidFill>
                  <a:srgbClr val="FFCC00"/>
                </a:solidFill>
                <a:latin typeface="+mn-lt"/>
                <a:cs typeface="+mn-cs"/>
              </a:rPr>
              <a:t>or </a:t>
            </a:r>
            <a:r>
              <a:rPr lang="en-GB" sz="3600" b="1" dirty="0">
                <a:solidFill>
                  <a:srgbClr val="FFCC00"/>
                </a:solidFill>
                <a:latin typeface="+mn-lt"/>
                <a:cs typeface="+mn-cs"/>
              </a:rPr>
              <a:t>daughter</a:t>
            </a:r>
          </a:p>
          <a:p>
            <a:pPr algn="ctr">
              <a:defRPr/>
            </a:pPr>
            <a:r>
              <a:rPr lang="en-GB" sz="2800" dirty="0">
                <a:solidFill>
                  <a:schemeClr val="bg2"/>
                </a:solidFill>
                <a:latin typeface="+mn-lt"/>
                <a:cs typeface="+mn-cs"/>
              </a:rPr>
              <a:t>according </a:t>
            </a:r>
            <a:r>
              <a:rPr lang="en-GB" sz="2800" dirty="0">
                <a:solidFill>
                  <a:schemeClr val="bg2"/>
                </a:solidFill>
                <a:latin typeface="+mn-lt"/>
                <a:cs typeface="+mn-cs"/>
              </a:rPr>
              <a:t>to what your husband needs right now</a:t>
            </a:r>
            <a:r>
              <a:rPr lang="en-GB" sz="2800" dirty="0">
                <a:solidFill>
                  <a:schemeClr val="bg2"/>
                </a:solidFill>
                <a:latin typeface="+mn-lt"/>
                <a:cs typeface="+mn-cs"/>
              </a:rPr>
              <a:t>.</a:t>
            </a:r>
            <a:endParaRPr lang="en-GB" sz="2800" dirty="0">
              <a:solidFill>
                <a:schemeClr val="bg2"/>
              </a:solidFill>
              <a:latin typeface="Arial" pitchFamily="34" charset="0"/>
              <a:cs typeface="+mn-cs"/>
            </a:endParaRPr>
          </a:p>
        </p:txBody>
      </p:sp>
      <p:cxnSp>
        <p:nvCxnSpPr>
          <p:cNvPr id="5" name="Gerade Verbindung 4"/>
          <p:cNvCxnSpPr/>
          <p:nvPr/>
        </p:nvCxnSpPr>
        <p:spPr>
          <a:xfrm>
            <a:off x="285750" y="1357313"/>
            <a:ext cx="8567738"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785813" y="3071813"/>
            <a:ext cx="7667625" cy="0"/>
          </a:xfrm>
          <a:prstGeom prst="line">
            <a:avLst/>
          </a:prstGeom>
          <a:ln w="31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28604"/>
            <a:ext cx="9144000" cy="857256"/>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Problems in these relationships…</a:t>
            </a:r>
          </a:p>
        </p:txBody>
      </p:sp>
      <p:sp>
        <p:nvSpPr>
          <p:cNvPr id="25603" name="Rectangle 3"/>
          <p:cNvSpPr>
            <a:spLocks noGrp="1" noChangeArrowheads="1"/>
          </p:cNvSpPr>
          <p:nvPr>
            <p:ph idx="1"/>
          </p:nvPr>
        </p:nvSpPr>
        <p:spPr>
          <a:xfrm>
            <a:off x="0" y="1428750"/>
            <a:ext cx="9144000" cy="1625600"/>
          </a:xfrm>
          <a:effectLst>
            <a:outerShdw blurRad="50800" dist="38100" dir="2700000" algn="tl" rotWithShape="0">
              <a:prstClr val="black">
                <a:alpha val="40000"/>
              </a:prstClr>
            </a:outerShdw>
          </a:effectLst>
        </p:spPr>
        <p:txBody>
          <a:bodyPr>
            <a:normAutofit/>
          </a:bodyPr>
          <a:lstStyle/>
          <a:p>
            <a:pPr indent="-274320" algn="ctr" fontAlgn="auto">
              <a:spcBef>
                <a:spcPts val="0"/>
              </a:spcBef>
              <a:spcAft>
                <a:spcPts val="0"/>
              </a:spcAft>
              <a:buFont typeface="Wingdings" pitchFamily="2" charset="2"/>
              <a:buNone/>
              <a:defRPr/>
            </a:pPr>
            <a:r>
              <a:rPr lang="en-GB" sz="3200" dirty="0">
                <a:solidFill>
                  <a:schemeClr val="bg2"/>
                </a:solidFill>
              </a:rPr>
              <a:t>…are sometimes caused by past </a:t>
            </a:r>
            <a:endParaRPr lang="en-GB" sz="3200" dirty="0" smtClean="0">
              <a:solidFill>
                <a:schemeClr val="bg2"/>
              </a:solidFill>
            </a:endParaRPr>
          </a:p>
          <a:p>
            <a:pPr indent="-274320" algn="ctr" fontAlgn="auto">
              <a:spcBef>
                <a:spcPts val="0"/>
              </a:spcBef>
              <a:spcAft>
                <a:spcPts val="0"/>
              </a:spcAft>
              <a:buFont typeface="Wingdings" pitchFamily="2" charset="2"/>
              <a:buNone/>
              <a:defRPr/>
            </a:pPr>
            <a:r>
              <a:rPr lang="en-GB" sz="3200" dirty="0" smtClean="0">
                <a:solidFill>
                  <a:schemeClr val="bg2"/>
                </a:solidFill>
              </a:rPr>
              <a:t>unhealed difficulties. Marriage </a:t>
            </a:r>
            <a:r>
              <a:rPr lang="en-GB" sz="3200" dirty="0">
                <a:solidFill>
                  <a:schemeClr val="bg2"/>
                </a:solidFill>
              </a:rPr>
              <a:t>can be </a:t>
            </a:r>
            <a:endParaRPr lang="en-GB" sz="3200" dirty="0" smtClean="0">
              <a:solidFill>
                <a:schemeClr val="bg2"/>
              </a:solidFill>
            </a:endParaRPr>
          </a:p>
          <a:p>
            <a:pPr indent="-274320" algn="ctr" fontAlgn="auto">
              <a:spcBef>
                <a:spcPts val="0"/>
              </a:spcBef>
              <a:spcAft>
                <a:spcPts val="0"/>
              </a:spcAft>
              <a:buFont typeface="Wingdings" pitchFamily="2" charset="2"/>
              <a:buNone/>
              <a:defRPr/>
            </a:pPr>
            <a:r>
              <a:rPr lang="en-GB" sz="3200" dirty="0" smtClean="0">
                <a:solidFill>
                  <a:schemeClr val="bg2"/>
                </a:solidFill>
              </a:rPr>
              <a:t>the </a:t>
            </a:r>
            <a:r>
              <a:rPr lang="en-GB" sz="3200" dirty="0">
                <a:solidFill>
                  <a:schemeClr val="bg2"/>
                </a:solidFill>
              </a:rPr>
              <a:t>source of healing, so…</a:t>
            </a:r>
          </a:p>
        </p:txBody>
      </p:sp>
      <p:sp>
        <p:nvSpPr>
          <p:cNvPr id="25604" name="Rectangle 4"/>
          <p:cNvSpPr>
            <a:spLocks noChangeArrowheads="1"/>
          </p:cNvSpPr>
          <p:nvPr/>
        </p:nvSpPr>
        <p:spPr bwMode="auto">
          <a:xfrm>
            <a:off x="0" y="3086100"/>
            <a:ext cx="9144000" cy="3294063"/>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GB" sz="3600" b="1" dirty="0">
                <a:solidFill>
                  <a:schemeClr val="bg2"/>
                </a:solidFill>
                <a:latin typeface="+mn-lt"/>
                <a:cs typeface="+mn-cs"/>
              </a:rPr>
              <a:t>Men………</a:t>
            </a:r>
            <a:r>
              <a:rPr lang="en-GB" sz="3600" b="1" dirty="0">
                <a:solidFill>
                  <a:schemeClr val="bg2"/>
                </a:solidFill>
                <a:latin typeface="+mn-lt"/>
                <a:cs typeface="+mn-cs"/>
              </a:rPr>
              <a:t>you can be:</a:t>
            </a:r>
          </a:p>
          <a:p>
            <a:pPr algn="ctr">
              <a:defRPr/>
            </a:pPr>
            <a:r>
              <a:rPr lang="en-GB" sz="3600" b="1" dirty="0">
                <a:solidFill>
                  <a:srgbClr val="FFCC00"/>
                </a:solidFill>
                <a:latin typeface="+mn-lt"/>
                <a:cs typeface="+mn-cs"/>
              </a:rPr>
              <a:t>spouse </a:t>
            </a:r>
            <a:r>
              <a:rPr lang="en-GB" sz="3600" b="1" dirty="0">
                <a:solidFill>
                  <a:srgbClr val="FFCC00"/>
                </a:solidFill>
                <a:latin typeface="+mn-lt"/>
                <a:cs typeface="+mn-cs"/>
              </a:rPr>
              <a:t>and </a:t>
            </a:r>
            <a:r>
              <a:rPr lang="en-GB" sz="3600" b="1" dirty="0">
                <a:solidFill>
                  <a:srgbClr val="FFCC00"/>
                </a:solidFill>
                <a:latin typeface="+mn-lt"/>
                <a:cs typeface="+mn-cs"/>
              </a:rPr>
              <a:t>lover</a:t>
            </a:r>
          </a:p>
          <a:p>
            <a:pPr algn="ctr">
              <a:defRPr/>
            </a:pPr>
            <a:r>
              <a:rPr lang="en-GB" sz="3600" b="1" dirty="0">
                <a:solidFill>
                  <a:srgbClr val="FFCC00"/>
                </a:solidFill>
                <a:latin typeface="+mn-lt"/>
                <a:cs typeface="+mn-cs"/>
              </a:rPr>
              <a:t>father</a:t>
            </a:r>
            <a:endParaRPr lang="en-GB" sz="3600" b="1" dirty="0">
              <a:solidFill>
                <a:srgbClr val="FFCC00"/>
              </a:solidFill>
              <a:latin typeface="+mn-lt"/>
              <a:cs typeface="+mn-cs"/>
            </a:endParaRPr>
          </a:p>
          <a:p>
            <a:pPr algn="ctr">
              <a:defRPr/>
            </a:pPr>
            <a:r>
              <a:rPr lang="en-GB" sz="3600" b="1" dirty="0">
                <a:solidFill>
                  <a:srgbClr val="FFCC00"/>
                </a:solidFill>
                <a:latin typeface="+mn-lt"/>
                <a:cs typeface="+mn-cs"/>
              </a:rPr>
              <a:t>brother </a:t>
            </a:r>
            <a:r>
              <a:rPr lang="en-GB" sz="3600" b="1" dirty="0">
                <a:solidFill>
                  <a:srgbClr val="FFCC00"/>
                </a:solidFill>
                <a:latin typeface="+mn-lt"/>
                <a:cs typeface="+mn-cs"/>
              </a:rPr>
              <a:t>and friend</a:t>
            </a:r>
          </a:p>
          <a:p>
            <a:pPr algn="ctr">
              <a:defRPr/>
            </a:pPr>
            <a:r>
              <a:rPr lang="en-GB" sz="3600" b="1" dirty="0">
                <a:solidFill>
                  <a:srgbClr val="FFCC00"/>
                </a:solidFill>
                <a:latin typeface="+mn-lt"/>
                <a:cs typeface="+mn-cs"/>
              </a:rPr>
              <a:t>or son</a:t>
            </a:r>
            <a:endParaRPr lang="en-GB" sz="3600" b="1" dirty="0">
              <a:solidFill>
                <a:srgbClr val="FFCC00"/>
              </a:solidFill>
              <a:latin typeface="+mn-lt"/>
              <a:cs typeface="+mn-cs"/>
            </a:endParaRPr>
          </a:p>
          <a:p>
            <a:pPr algn="ctr">
              <a:defRPr/>
            </a:pPr>
            <a:r>
              <a:rPr lang="en-GB" sz="2800" dirty="0">
                <a:solidFill>
                  <a:schemeClr val="bg2"/>
                </a:solidFill>
                <a:latin typeface="+mn-lt"/>
                <a:cs typeface="+mn-cs"/>
              </a:rPr>
              <a:t>according </a:t>
            </a:r>
            <a:r>
              <a:rPr lang="en-GB" sz="2800" dirty="0">
                <a:solidFill>
                  <a:schemeClr val="bg2"/>
                </a:solidFill>
                <a:latin typeface="+mn-lt"/>
                <a:cs typeface="+mn-cs"/>
              </a:rPr>
              <a:t>to what your husband needs right now</a:t>
            </a:r>
            <a:r>
              <a:rPr lang="en-GB" sz="2800" dirty="0">
                <a:solidFill>
                  <a:schemeClr val="bg2"/>
                </a:solidFill>
                <a:latin typeface="+mn-lt"/>
                <a:cs typeface="+mn-cs"/>
              </a:rPr>
              <a:t>.</a:t>
            </a:r>
            <a:endParaRPr lang="en-GB" sz="2800" dirty="0">
              <a:solidFill>
                <a:schemeClr val="bg2"/>
              </a:solidFill>
              <a:latin typeface="Arial" pitchFamily="34" charset="0"/>
              <a:cs typeface="+mn-cs"/>
            </a:endParaRPr>
          </a:p>
        </p:txBody>
      </p:sp>
      <p:cxnSp>
        <p:nvCxnSpPr>
          <p:cNvPr id="5" name="Gerade Verbindung 4"/>
          <p:cNvCxnSpPr/>
          <p:nvPr/>
        </p:nvCxnSpPr>
        <p:spPr>
          <a:xfrm>
            <a:off x="285750" y="1357313"/>
            <a:ext cx="8567738"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785813" y="3071813"/>
            <a:ext cx="7667625" cy="0"/>
          </a:xfrm>
          <a:prstGeom prst="line">
            <a:avLst/>
          </a:prstGeom>
          <a:ln w="31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85728"/>
            <a:ext cx="9144000" cy="857230"/>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Some solutions  - For Him  </a:t>
            </a:r>
          </a:p>
        </p:txBody>
      </p:sp>
      <p:sp>
        <p:nvSpPr>
          <p:cNvPr id="31747" name="Rectangle 3"/>
          <p:cNvSpPr>
            <a:spLocks noGrp="1" noChangeArrowheads="1"/>
          </p:cNvSpPr>
          <p:nvPr>
            <p:ph idx="1"/>
          </p:nvPr>
        </p:nvSpPr>
        <p:spPr>
          <a:xfrm>
            <a:off x="642938" y="1482725"/>
            <a:ext cx="8001000" cy="5089525"/>
          </a:xfrm>
          <a:effectLst>
            <a:outerShdw blurRad="50800" dist="38100" dir="2700000" algn="tl" rotWithShape="0">
              <a:prstClr val="black">
                <a:alpha val="40000"/>
              </a:prstClr>
            </a:outerShdw>
          </a:effectLst>
        </p:spPr>
        <p:txBody>
          <a:bodyPr>
            <a:noAutofit/>
          </a:bodyPr>
          <a:lstStyle/>
          <a:p>
            <a:pPr indent="0" fontAlgn="auto">
              <a:lnSpc>
                <a:spcPts val="3600"/>
              </a:lnSpc>
              <a:spcBef>
                <a:spcPts val="0"/>
              </a:spcBef>
              <a:spcAft>
                <a:spcPts val="1800"/>
              </a:spcAft>
              <a:buFont typeface="Wingdings" pitchFamily="2" charset="2"/>
              <a:buNone/>
              <a:defRPr/>
            </a:pPr>
            <a:r>
              <a:rPr lang="en-GB" sz="3000" b="1" dirty="0" smtClean="0">
                <a:solidFill>
                  <a:srgbClr val="FFCC00"/>
                </a:solidFill>
              </a:rPr>
              <a:t>Spouse / Lover</a:t>
            </a:r>
            <a:r>
              <a:rPr lang="en-GB" sz="3000" b="1" dirty="0">
                <a:solidFill>
                  <a:srgbClr val="FFCC00"/>
                </a:solidFill>
              </a:rPr>
              <a:t>: </a:t>
            </a:r>
            <a:r>
              <a:rPr lang="en-GB" sz="3000" dirty="0">
                <a:solidFill>
                  <a:schemeClr val="bg2"/>
                </a:solidFill>
              </a:rPr>
              <a:t>Appreciate her; listen to her.  Say “I love you”, be affectionate, have a candle-light dinner, wear nice clothes, be sensitive to her feelings, let yourself be </a:t>
            </a:r>
            <a:r>
              <a:rPr lang="en-GB" sz="3000" dirty="0" err="1">
                <a:solidFill>
                  <a:schemeClr val="bg2"/>
                </a:solidFill>
              </a:rPr>
              <a:t>heartistically</a:t>
            </a:r>
            <a:r>
              <a:rPr lang="en-GB" sz="3000" dirty="0">
                <a:solidFill>
                  <a:schemeClr val="bg2"/>
                </a:solidFill>
              </a:rPr>
              <a:t> close, learn how to become a good lover.</a:t>
            </a:r>
          </a:p>
          <a:p>
            <a:pPr indent="0" fontAlgn="auto">
              <a:lnSpc>
                <a:spcPts val="3600"/>
              </a:lnSpc>
              <a:spcBef>
                <a:spcPts val="0"/>
              </a:spcBef>
              <a:spcAft>
                <a:spcPts val="0"/>
              </a:spcAft>
              <a:buFont typeface="Wingdings" pitchFamily="2" charset="2"/>
              <a:buNone/>
              <a:defRPr/>
            </a:pPr>
            <a:r>
              <a:rPr lang="en-GB" sz="3000" b="1" dirty="0" smtClean="0">
                <a:solidFill>
                  <a:srgbClr val="FFCC00"/>
                </a:solidFill>
              </a:rPr>
              <a:t>Father</a:t>
            </a:r>
            <a:r>
              <a:rPr lang="en-GB" sz="3000" b="1" dirty="0">
                <a:solidFill>
                  <a:srgbClr val="FFCC00"/>
                </a:solidFill>
              </a:rPr>
              <a:t>:</a:t>
            </a:r>
            <a:r>
              <a:rPr lang="en-GB" sz="3000" dirty="0">
                <a:solidFill>
                  <a:srgbClr val="FFCC00"/>
                </a:solidFill>
              </a:rPr>
              <a:t> </a:t>
            </a:r>
            <a:r>
              <a:rPr lang="en-GB" sz="3000" dirty="0">
                <a:solidFill>
                  <a:schemeClr val="bg2"/>
                </a:solidFill>
              </a:rPr>
              <a:t>Listen; be tender and compassionate.  Do something to ease the burden, be firm and calm if she’s overwhelmed. Be understanding, embracing and compassionate. Be protective when she needs it</a:t>
            </a:r>
            <a:r>
              <a:rPr lang="en-GB" sz="3000" dirty="0" smtClean="0">
                <a:solidFill>
                  <a:schemeClr val="bg2"/>
                </a:solidFill>
              </a:rPr>
              <a:t>.</a:t>
            </a:r>
            <a:endParaRPr lang="en-GB" sz="3000" dirty="0">
              <a:solidFill>
                <a:schemeClr val="bg2"/>
              </a:solidFill>
            </a:endParaRPr>
          </a:p>
        </p:txBody>
      </p:sp>
      <p:cxnSp>
        <p:nvCxnSpPr>
          <p:cNvPr id="4" name="Gerade Verbindung 3"/>
          <p:cNvCxnSpPr/>
          <p:nvPr/>
        </p:nvCxnSpPr>
        <p:spPr>
          <a:xfrm>
            <a:off x="714375" y="1214438"/>
            <a:ext cx="7848600"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285728"/>
            <a:ext cx="9144000" cy="857230"/>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Some solutions  - For Him  </a:t>
            </a:r>
          </a:p>
        </p:txBody>
      </p:sp>
      <p:sp>
        <p:nvSpPr>
          <p:cNvPr id="31747" name="Rectangle 3"/>
          <p:cNvSpPr>
            <a:spLocks noGrp="1" noChangeArrowheads="1"/>
          </p:cNvSpPr>
          <p:nvPr>
            <p:ph idx="1"/>
          </p:nvPr>
        </p:nvSpPr>
        <p:spPr>
          <a:xfrm>
            <a:off x="642938" y="1474788"/>
            <a:ext cx="8043862" cy="4168775"/>
          </a:xfrm>
          <a:effectLst>
            <a:outerShdw blurRad="457200" dist="50800" dir="5400000" algn="ctr" rotWithShape="0">
              <a:schemeClr val="bg2">
                <a:lumMod val="10000"/>
                <a:alpha val="77000"/>
              </a:schemeClr>
            </a:outerShdw>
          </a:effectLst>
        </p:spPr>
        <p:txBody>
          <a:bodyPr>
            <a:normAutofit/>
          </a:bodyPr>
          <a:lstStyle/>
          <a:p>
            <a:pPr indent="0" fontAlgn="auto">
              <a:lnSpc>
                <a:spcPts val="3600"/>
              </a:lnSpc>
              <a:spcBef>
                <a:spcPts val="0"/>
              </a:spcBef>
              <a:spcAft>
                <a:spcPts val="1800"/>
              </a:spcAft>
              <a:buFont typeface="Wingdings" pitchFamily="2" charset="2"/>
              <a:buNone/>
              <a:defRPr/>
            </a:pPr>
            <a:r>
              <a:rPr lang="en-GB" sz="3000" b="1" dirty="0" smtClean="0">
                <a:solidFill>
                  <a:srgbClr val="FFCC00"/>
                </a:solidFill>
              </a:rPr>
              <a:t>Brother</a:t>
            </a:r>
            <a:r>
              <a:rPr lang="en-GB" sz="3000" b="1" dirty="0">
                <a:solidFill>
                  <a:srgbClr val="FFCC00"/>
                </a:solidFill>
              </a:rPr>
              <a:t>:</a:t>
            </a:r>
            <a:r>
              <a:rPr lang="en-GB" sz="3000" dirty="0">
                <a:solidFill>
                  <a:srgbClr val="FFCC00"/>
                </a:solidFill>
              </a:rPr>
              <a:t> </a:t>
            </a:r>
            <a:r>
              <a:rPr lang="en-GB" sz="3000" dirty="0">
                <a:solidFill>
                  <a:schemeClr val="bg2"/>
                </a:solidFill>
              </a:rPr>
              <a:t>Be fun-loving, spontaneous, even outrageous</a:t>
            </a:r>
          </a:p>
          <a:p>
            <a:pPr indent="0" fontAlgn="auto">
              <a:lnSpc>
                <a:spcPts val="3600"/>
              </a:lnSpc>
              <a:spcBef>
                <a:spcPts val="0"/>
              </a:spcBef>
              <a:spcAft>
                <a:spcPts val="0"/>
              </a:spcAft>
              <a:buFont typeface="Wingdings" pitchFamily="2" charset="2"/>
              <a:buNone/>
              <a:defRPr/>
            </a:pPr>
            <a:r>
              <a:rPr lang="en-GB" sz="3000" b="1" dirty="0" smtClean="0">
                <a:solidFill>
                  <a:srgbClr val="FFCC00"/>
                </a:solidFill>
              </a:rPr>
              <a:t>Son</a:t>
            </a:r>
            <a:r>
              <a:rPr lang="en-GB" sz="3000" b="1" dirty="0">
                <a:solidFill>
                  <a:srgbClr val="FFCC00"/>
                </a:solidFill>
              </a:rPr>
              <a:t>:</a:t>
            </a:r>
            <a:r>
              <a:rPr lang="en-GB" sz="3000" b="1" dirty="0">
                <a:solidFill>
                  <a:schemeClr val="bg2"/>
                </a:solidFill>
              </a:rPr>
              <a:t> </a:t>
            </a:r>
            <a:r>
              <a:rPr lang="en-GB" sz="3000" dirty="0">
                <a:solidFill>
                  <a:schemeClr val="bg2"/>
                </a:solidFill>
              </a:rPr>
              <a:t>Recognise your inner child’s needs; ask for support and/or advice from your wife when you need it.</a:t>
            </a:r>
          </a:p>
          <a:p>
            <a:pPr indent="-274320" fontAlgn="auto">
              <a:lnSpc>
                <a:spcPct val="90000"/>
              </a:lnSpc>
              <a:spcBef>
                <a:spcPts val="0"/>
              </a:spcBef>
              <a:spcAft>
                <a:spcPts val="0"/>
              </a:spcAft>
              <a:buFont typeface="Wingdings" pitchFamily="2" charset="2"/>
              <a:buNone/>
              <a:defRPr/>
            </a:pPr>
            <a:endParaRPr lang="en-GB" sz="3000" dirty="0"/>
          </a:p>
          <a:p>
            <a:pPr indent="-274320" fontAlgn="auto">
              <a:lnSpc>
                <a:spcPct val="90000"/>
              </a:lnSpc>
              <a:spcBef>
                <a:spcPts val="0"/>
              </a:spcBef>
              <a:spcAft>
                <a:spcPts val="0"/>
              </a:spcAft>
              <a:buFont typeface="Wingdings" pitchFamily="2" charset="2"/>
              <a:buNone/>
              <a:defRPr/>
            </a:pPr>
            <a:endParaRPr lang="en-GB" dirty="0"/>
          </a:p>
        </p:txBody>
      </p:sp>
      <p:cxnSp>
        <p:nvCxnSpPr>
          <p:cNvPr id="7" name="Gerade Verbindung 6"/>
          <p:cNvCxnSpPr/>
          <p:nvPr/>
        </p:nvCxnSpPr>
        <p:spPr>
          <a:xfrm>
            <a:off x="785813" y="1214438"/>
            <a:ext cx="7596187"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85728"/>
            <a:ext cx="9144000" cy="857230"/>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For Her</a:t>
            </a:r>
            <a:endParaRPr lang="en-GB">
              <a:solidFill>
                <a:schemeClr val="bg2">
                  <a:lumMod val="75000"/>
                </a:schemeClr>
              </a:solidFill>
              <a:effectLst/>
            </a:endParaRPr>
          </a:p>
        </p:txBody>
      </p:sp>
      <p:sp>
        <p:nvSpPr>
          <p:cNvPr id="31747" name="Rectangle 3"/>
          <p:cNvSpPr>
            <a:spLocks noGrp="1" noChangeArrowheads="1"/>
          </p:cNvSpPr>
          <p:nvPr>
            <p:ph idx="1"/>
          </p:nvPr>
        </p:nvSpPr>
        <p:spPr>
          <a:xfrm>
            <a:off x="714375" y="1482725"/>
            <a:ext cx="8072438" cy="5089525"/>
          </a:xfrm>
          <a:effectLst>
            <a:outerShdw blurRad="50800" dist="38100" dir="2700000" algn="tl" rotWithShape="0">
              <a:prstClr val="black">
                <a:alpha val="40000"/>
              </a:prstClr>
            </a:outerShdw>
          </a:effectLst>
        </p:spPr>
        <p:txBody>
          <a:bodyPr>
            <a:noAutofit/>
          </a:bodyPr>
          <a:lstStyle/>
          <a:p>
            <a:pPr indent="0" fontAlgn="auto">
              <a:lnSpc>
                <a:spcPts val="3600"/>
              </a:lnSpc>
              <a:spcBef>
                <a:spcPts val="0"/>
              </a:spcBef>
              <a:spcAft>
                <a:spcPts val="1800"/>
              </a:spcAft>
              <a:buFont typeface="Wingdings" pitchFamily="2" charset="2"/>
              <a:buNone/>
              <a:defRPr/>
            </a:pPr>
            <a:r>
              <a:rPr lang="en-GB" sz="3000" b="1" dirty="0" smtClean="0">
                <a:solidFill>
                  <a:srgbClr val="FFCC00"/>
                </a:solidFill>
              </a:rPr>
              <a:t>Spouse / Lover</a:t>
            </a:r>
            <a:r>
              <a:rPr lang="en-GB" sz="3000" b="1" dirty="0">
                <a:solidFill>
                  <a:srgbClr val="FFCC00"/>
                </a:solidFill>
              </a:rPr>
              <a:t>: </a:t>
            </a:r>
            <a:r>
              <a:rPr lang="en-GB" sz="3000" dirty="0" smtClean="0">
                <a:solidFill>
                  <a:schemeClr val="bg2"/>
                </a:solidFill>
              </a:rPr>
              <a:t>Respond warmly when he’s romantic.  Don’t reject his expression of affection.  Help him to create time and space in your lives for romance.</a:t>
            </a:r>
            <a:endParaRPr lang="en-GB" sz="3000" dirty="0">
              <a:solidFill>
                <a:schemeClr val="bg2"/>
              </a:solidFill>
            </a:endParaRPr>
          </a:p>
          <a:p>
            <a:pPr indent="0" fontAlgn="auto">
              <a:lnSpc>
                <a:spcPts val="3600"/>
              </a:lnSpc>
              <a:spcBef>
                <a:spcPts val="0"/>
              </a:spcBef>
              <a:spcAft>
                <a:spcPts val="0"/>
              </a:spcAft>
              <a:buFont typeface="Wingdings" pitchFamily="2" charset="2"/>
              <a:buNone/>
              <a:defRPr/>
            </a:pPr>
            <a:r>
              <a:rPr lang="en-GB" sz="3000" b="1" dirty="0" smtClean="0">
                <a:solidFill>
                  <a:srgbClr val="FFCC00"/>
                </a:solidFill>
              </a:rPr>
              <a:t>Mother: </a:t>
            </a:r>
            <a:r>
              <a:rPr lang="en-GB" sz="3000" dirty="0" smtClean="0">
                <a:solidFill>
                  <a:schemeClr val="bg2"/>
                </a:solidFill>
              </a:rPr>
              <a:t>Be sensitive and comforting when he’s ‘down’ or insecure.  Be understanding if he’s depressed. Listen when he opens his heart to share; Don’t criticise, but be encouraging.  Admire, appreciate and praise his efforts and success.  Believe in him.</a:t>
            </a:r>
            <a:endParaRPr lang="en-GB" sz="3000" dirty="0">
              <a:solidFill>
                <a:schemeClr val="bg2"/>
              </a:solidFill>
            </a:endParaRPr>
          </a:p>
        </p:txBody>
      </p:sp>
      <p:cxnSp>
        <p:nvCxnSpPr>
          <p:cNvPr id="4" name="Gerade Verbindung 3"/>
          <p:cNvCxnSpPr/>
          <p:nvPr/>
        </p:nvCxnSpPr>
        <p:spPr>
          <a:xfrm>
            <a:off x="785813" y="1214438"/>
            <a:ext cx="7596187"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285728"/>
            <a:ext cx="9144000" cy="857230"/>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For Her</a:t>
            </a:r>
            <a:endParaRPr lang="en-GB">
              <a:solidFill>
                <a:schemeClr val="bg2">
                  <a:lumMod val="75000"/>
                </a:schemeClr>
              </a:solidFill>
              <a:effectLst/>
            </a:endParaRPr>
          </a:p>
        </p:txBody>
      </p:sp>
      <p:sp>
        <p:nvSpPr>
          <p:cNvPr id="31747" name="Rectangle 3"/>
          <p:cNvSpPr>
            <a:spLocks noGrp="1" noChangeArrowheads="1"/>
          </p:cNvSpPr>
          <p:nvPr>
            <p:ph idx="1"/>
          </p:nvPr>
        </p:nvSpPr>
        <p:spPr>
          <a:xfrm>
            <a:off x="671513" y="1500188"/>
            <a:ext cx="8043862" cy="4168775"/>
          </a:xfrm>
          <a:effectLst>
            <a:outerShdw blurRad="50800" dist="38100" dir="2700000" algn="tl" rotWithShape="0">
              <a:prstClr val="black">
                <a:alpha val="40000"/>
              </a:prstClr>
            </a:outerShdw>
          </a:effectLst>
        </p:spPr>
        <p:txBody>
          <a:bodyPr>
            <a:normAutofit/>
          </a:bodyPr>
          <a:lstStyle/>
          <a:p>
            <a:pPr indent="0" fontAlgn="auto">
              <a:lnSpc>
                <a:spcPts val="3600"/>
              </a:lnSpc>
              <a:spcBef>
                <a:spcPts val="0"/>
              </a:spcBef>
              <a:spcAft>
                <a:spcPts val="1800"/>
              </a:spcAft>
              <a:buFont typeface="Wingdings" pitchFamily="2" charset="2"/>
              <a:buNone/>
              <a:defRPr/>
            </a:pPr>
            <a:r>
              <a:rPr lang="en-GB" sz="3000" b="1" dirty="0" smtClean="0">
                <a:solidFill>
                  <a:srgbClr val="FFCC00"/>
                </a:solidFill>
              </a:rPr>
              <a:t>Sister:</a:t>
            </a:r>
            <a:r>
              <a:rPr lang="en-GB" sz="3000" dirty="0" smtClean="0">
                <a:solidFill>
                  <a:srgbClr val="FFCC00"/>
                </a:solidFill>
              </a:rPr>
              <a:t> </a:t>
            </a:r>
            <a:r>
              <a:rPr lang="en-GB" sz="3000" dirty="0" smtClean="0">
                <a:solidFill>
                  <a:schemeClr val="bg2"/>
                </a:solidFill>
              </a:rPr>
              <a:t>Have fun; keep your sense of humour alive.  Laugh at his jokes.  Tickle him. Share you dreams and plans.</a:t>
            </a:r>
            <a:endParaRPr lang="en-GB" sz="3000" dirty="0">
              <a:solidFill>
                <a:schemeClr val="bg2"/>
              </a:solidFill>
            </a:endParaRPr>
          </a:p>
          <a:p>
            <a:pPr indent="0" fontAlgn="auto">
              <a:lnSpc>
                <a:spcPts val="3600"/>
              </a:lnSpc>
              <a:spcBef>
                <a:spcPts val="0"/>
              </a:spcBef>
              <a:spcAft>
                <a:spcPts val="0"/>
              </a:spcAft>
              <a:buFont typeface="Wingdings" pitchFamily="2" charset="2"/>
              <a:buNone/>
              <a:defRPr/>
            </a:pPr>
            <a:r>
              <a:rPr lang="en-GB" sz="3000" b="1" dirty="0" smtClean="0">
                <a:solidFill>
                  <a:srgbClr val="FFCC00"/>
                </a:solidFill>
              </a:rPr>
              <a:t>Daughter: </a:t>
            </a:r>
            <a:r>
              <a:rPr lang="en-GB" sz="3000" dirty="0" smtClean="0">
                <a:solidFill>
                  <a:schemeClr val="bg2"/>
                </a:solidFill>
              </a:rPr>
              <a:t>When you are hurt let him know.  Ask for support and help directly; don’t expect him to know.  Humbly learn from his wisdom and talents</a:t>
            </a:r>
            <a:endParaRPr lang="en-GB" sz="3000" dirty="0">
              <a:solidFill>
                <a:schemeClr val="bg2"/>
              </a:solidFill>
            </a:endParaRPr>
          </a:p>
          <a:p>
            <a:pPr indent="-274320" fontAlgn="auto">
              <a:lnSpc>
                <a:spcPct val="90000"/>
              </a:lnSpc>
              <a:spcBef>
                <a:spcPts val="0"/>
              </a:spcBef>
              <a:spcAft>
                <a:spcPts val="0"/>
              </a:spcAft>
              <a:buFont typeface="Wingdings" pitchFamily="2" charset="2"/>
              <a:buNone/>
              <a:defRPr/>
            </a:pPr>
            <a:endParaRPr lang="en-GB" sz="3000" dirty="0"/>
          </a:p>
          <a:p>
            <a:pPr indent="-274320" fontAlgn="auto">
              <a:lnSpc>
                <a:spcPct val="90000"/>
              </a:lnSpc>
              <a:spcBef>
                <a:spcPts val="0"/>
              </a:spcBef>
              <a:spcAft>
                <a:spcPts val="0"/>
              </a:spcAft>
              <a:buFont typeface="Wingdings" pitchFamily="2" charset="2"/>
              <a:buNone/>
              <a:defRPr/>
            </a:pPr>
            <a:endParaRPr lang="en-GB" dirty="0"/>
          </a:p>
        </p:txBody>
      </p:sp>
      <p:cxnSp>
        <p:nvCxnSpPr>
          <p:cNvPr id="7" name="Gerade Verbindung 6"/>
          <p:cNvCxnSpPr/>
          <p:nvPr/>
        </p:nvCxnSpPr>
        <p:spPr>
          <a:xfrm>
            <a:off x="785813" y="1214438"/>
            <a:ext cx="7596187"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347781"/>
            <a:ext cx="9144000" cy="1223963"/>
          </a:xfrm>
          <a:effectLst>
            <a:outerShdw blurRad="50800" dist="38100" dir="2700000" algn="tl" rotWithShape="0">
              <a:prstClr val="black">
                <a:alpha val="40000"/>
              </a:prstClr>
            </a:outerShdw>
          </a:effectLst>
        </p:spPr>
        <p:txBody>
          <a:bodyPr>
            <a:noAutofit/>
            <a:scene3d>
              <a:camera prst="orthographicFront"/>
              <a:lightRig rig="soft" dir="t">
                <a:rot lat="0" lon="0" rev="16800000"/>
              </a:lightRig>
            </a:scene3d>
            <a:sp3d prstMaterial="softEdge"/>
          </a:bodyPr>
          <a:lstStyle/>
          <a:p>
            <a:pPr fontAlgn="auto">
              <a:spcBef>
                <a:spcPts val="0"/>
              </a:spcBef>
              <a:spcAft>
                <a:spcPts val="0"/>
              </a:spcAft>
              <a:defRPr/>
            </a:pPr>
            <a:r>
              <a:rPr lang="en-GB">
                <a:solidFill>
                  <a:schemeClr val="bg2">
                    <a:lumMod val="75000"/>
                  </a:schemeClr>
                </a:solidFill>
                <a:effectLst/>
              </a:rPr>
              <a:t>This brings us </a:t>
            </a:r>
            <a:r>
              <a:rPr lang="en-GB">
                <a:solidFill>
                  <a:schemeClr val="bg2">
                    <a:lumMod val="75000"/>
                  </a:schemeClr>
                </a:solidFill>
                <a:effectLst/>
              </a:rPr>
              <a:t/>
            </a:r>
            <a:br>
              <a:rPr lang="en-GB">
                <a:solidFill>
                  <a:schemeClr val="bg2">
                    <a:lumMod val="75000"/>
                  </a:schemeClr>
                </a:solidFill>
                <a:effectLst/>
              </a:rPr>
            </a:br>
            <a:r>
              <a:rPr lang="en-GB">
                <a:solidFill>
                  <a:schemeClr val="bg2">
                    <a:lumMod val="75000"/>
                  </a:schemeClr>
                </a:solidFill>
                <a:effectLst/>
              </a:rPr>
              <a:t>to the </a:t>
            </a:r>
            <a:r>
              <a:rPr lang="en-GB">
                <a:solidFill>
                  <a:schemeClr val="bg2">
                    <a:lumMod val="75000"/>
                  </a:schemeClr>
                </a:solidFill>
                <a:effectLst/>
              </a:rPr>
              <a:t>end of part 1</a:t>
            </a:r>
          </a:p>
        </p:txBody>
      </p:sp>
      <p:sp>
        <p:nvSpPr>
          <p:cNvPr id="47107" name="Rectangle 3"/>
          <p:cNvSpPr>
            <a:spLocks noGrp="1" noChangeArrowheads="1"/>
          </p:cNvSpPr>
          <p:nvPr>
            <p:ph idx="1"/>
          </p:nvPr>
        </p:nvSpPr>
        <p:spPr>
          <a:xfrm>
            <a:off x="457200" y="3492500"/>
            <a:ext cx="8229600" cy="2293938"/>
          </a:xfrm>
          <a:effectLst>
            <a:outerShdw blurRad="50800" dist="38100" dir="2700000" algn="tl" rotWithShape="0">
              <a:prstClr val="black">
                <a:alpha val="40000"/>
              </a:prstClr>
            </a:outerShdw>
          </a:effectLst>
        </p:spPr>
        <p:txBody>
          <a:bodyPr>
            <a:normAutofit/>
          </a:bodyPr>
          <a:lstStyle/>
          <a:p>
            <a:pPr indent="0" algn="ctr" fontAlgn="auto">
              <a:spcBef>
                <a:spcPts val="0"/>
              </a:spcBef>
              <a:spcAft>
                <a:spcPts val="0"/>
              </a:spcAft>
              <a:buFont typeface="Wingdings" pitchFamily="2" charset="2"/>
              <a:buNone/>
              <a:defRPr/>
            </a:pPr>
            <a:r>
              <a:rPr lang="en-GB" sz="3800" dirty="0" smtClean="0">
                <a:solidFill>
                  <a:schemeClr val="bg2"/>
                </a:solidFill>
              </a:rPr>
              <a:t>In </a:t>
            </a:r>
            <a:r>
              <a:rPr lang="en-GB" sz="3800" dirty="0">
                <a:solidFill>
                  <a:schemeClr val="bg2"/>
                </a:solidFill>
              </a:rPr>
              <a:t>part 2</a:t>
            </a:r>
          </a:p>
          <a:p>
            <a:pPr indent="0" algn="ctr" fontAlgn="auto">
              <a:spcBef>
                <a:spcPts val="0"/>
              </a:spcBef>
              <a:spcAft>
                <a:spcPts val="0"/>
              </a:spcAft>
              <a:buFont typeface="Wingdings" pitchFamily="2" charset="2"/>
              <a:buNone/>
              <a:defRPr/>
            </a:pPr>
            <a:r>
              <a:rPr lang="en-GB" sz="3800" dirty="0" smtClean="0">
                <a:solidFill>
                  <a:schemeClr val="bg2"/>
                </a:solidFill>
              </a:rPr>
              <a:t>We’ll </a:t>
            </a:r>
            <a:r>
              <a:rPr lang="en-GB" sz="3800" dirty="0">
                <a:solidFill>
                  <a:schemeClr val="bg2"/>
                </a:solidFill>
              </a:rPr>
              <a:t>look at an exercise which is </a:t>
            </a:r>
            <a:endParaRPr lang="en-GB" sz="3800" dirty="0" smtClean="0">
              <a:solidFill>
                <a:schemeClr val="bg2"/>
              </a:solidFill>
            </a:endParaRPr>
          </a:p>
          <a:p>
            <a:pPr indent="0" algn="ctr" fontAlgn="auto">
              <a:spcBef>
                <a:spcPts val="0"/>
              </a:spcBef>
              <a:spcAft>
                <a:spcPts val="0"/>
              </a:spcAft>
              <a:buFont typeface="Wingdings" pitchFamily="2" charset="2"/>
              <a:buNone/>
              <a:defRPr/>
            </a:pPr>
            <a:r>
              <a:rPr lang="en-GB" sz="3800" dirty="0" smtClean="0">
                <a:solidFill>
                  <a:schemeClr val="bg2"/>
                </a:solidFill>
              </a:rPr>
              <a:t>also practical </a:t>
            </a:r>
            <a:r>
              <a:rPr lang="en-GB" sz="3800" dirty="0">
                <a:solidFill>
                  <a:schemeClr val="bg2"/>
                </a:solidFill>
              </a:rPr>
              <a:t>and effective.</a:t>
            </a:r>
          </a:p>
        </p:txBody>
      </p:sp>
      <p:cxnSp>
        <p:nvCxnSpPr>
          <p:cNvPr id="4" name="Gerade Verbindung 3"/>
          <p:cNvCxnSpPr/>
          <p:nvPr/>
        </p:nvCxnSpPr>
        <p:spPr>
          <a:xfrm>
            <a:off x="1047750" y="3071813"/>
            <a:ext cx="7096125"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714620"/>
            <a:ext cx="9144000" cy="785818"/>
          </a:xfrm>
          <a:effectLst>
            <a:outerShdw blurRad="50800" dist="38100" dir="2700000" algn="tl" rotWithShape="0">
              <a:prstClr val="black">
                <a:alpha val="40000"/>
              </a:prstClr>
            </a:outerShdw>
          </a:effectLst>
        </p:spPr>
        <p:txBody>
          <a:bodyPr rIns="0">
            <a:normAutofit/>
            <a:sp3d prstMaterial="matte">
              <a:contourClr>
                <a:srgbClr val="FFFFFF"/>
              </a:contourClr>
            </a:sp3d>
          </a:bodyPr>
          <a:lstStyle/>
          <a:p>
            <a:pPr fontAlgn="auto">
              <a:spcBef>
                <a:spcPts val="0"/>
              </a:spcBef>
              <a:spcAft>
                <a:spcPts val="0"/>
              </a:spcAft>
              <a:defRPr/>
            </a:pPr>
            <a:r>
              <a:rPr lang="en-GB" sz="4200">
                <a:ln>
                  <a:noFill/>
                </a:ln>
                <a:solidFill>
                  <a:srgbClr val="FFCC00"/>
                </a:solidFill>
                <a:effectLst/>
              </a:rPr>
              <a:t>Thank you for your listening!</a:t>
            </a:r>
            <a:endParaRPr lang="en-GB" sz="4200">
              <a:ln>
                <a:noFill/>
              </a:ln>
              <a:solidFill>
                <a:srgbClr val="FFCC00"/>
              </a:solidFill>
              <a:effectLst/>
            </a:endParaRPr>
          </a:p>
        </p:txBody>
      </p:sp>
      <p:pic>
        <p:nvPicPr>
          <p:cNvPr id="3076" name="Picture 4" descr="Ashley and Susan in the garden 21 years later"/>
          <p:cNvPicPr>
            <a:picLocks noChangeAspect="1" noChangeArrowheads="1"/>
          </p:cNvPicPr>
          <p:nvPr/>
        </p:nvPicPr>
        <p:blipFill>
          <a:blip r:embed="rId3" cstate="print"/>
          <a:srcRect l="291" t="19012" b="2563"/>
          <a:stretch>
            <a:fillRect/>
          </a:stretch>
        </p:blipFill>
        <p:spPr bwMode="auto">
          <a:xfrm>
            <a:off x="6034088" y="3619500"/>
            <a:ext cx="2609850" cy="3024188"/>
          </a:xfrm>
          <a:prstGeom prst="rect">
            <a:avLst/>
          </a:prstGeom>
          <a:ln>
            <a:solidFill>
              <a:schemeClr val="bg1"/>
            </a:solidFill>
          </a:ln>
          <a:effectLst>
            <a:outerShdw blurRad="190500" algn="tl" rotWithShape="0">
              <a:srgbClr val="000000">
                <a:alpha val="70000"/>
              </a:srgbClr>
            </a:outerShdw>
          </a:effectLst>
        </p:spPr>
      </p:pic>
      <p:pic>
        <p:nvPicPr>
          <p:cNvPr id="30724" name="Picture 5" descr="tony and hildegard"/>
          <p:cNvPicPr>
            <a:picLocks noChangeAspect="1" noChangeArrowheads="1"/>
          </p:cNvPicPr>
          <p:nvPr/>
        </p:nvPicPr>
        <p:blipFill>
          <a:blip r:embed="rId4" cstate="print"/>
          <a:srcRect/>
          <a:stretch>
            <a:fillRect/>
          </a:stretch>
        </p:blipFill>
        <p:spPr bwMode="auto">
          <a:xfrm>
            <a:off x="5076825" y="307975"/>
            <a:ext cx="3292475" cy="2201863"/>
          </a:xfrm>
          <a:prstGeom prst="rect">
            <a:avLst/>
          </a:prstGeom>
          <a:noFill/>
          <a:ln w="9525">
            <a:noFill/>
            <a:miter lim="800000"/>
            <a:headEnd/>
            <a:tailEnd/>
          </a:ln>
        </p:spPr>
      </p:pic>
      <p:pic>
        <p:nvPicPr>
          <p:cNvPr id="3078" name="Picture 6" descr="DSC07935"/>
          <p:cNvPicPr>
            <a:picLocks noChangeAspect="1" noChangeArrowheads="1"/>
          </p:cNvPicPr>
          <p:nvPr/>
        </p:nvPicPr>
        <p:blipFill>
          <a:blip r:embed="rId5" cstate="print"/>
          <a:srcRect l="52682" t="10698" r="3210" b="19603"/>
          <a:stretch>
            <a:fillRect/>
          </a:stretch>
        </p:blipFill>
        <p:spPr bwMode="auto">
          <a:xfrm>
            <a:off x="447675" y="3619500"/>
            <a:ext cx="2552700" cy="3024188"/>
          </a:xfrm>
          <a:prstGeom prst="rect">
            <a:avLst/>
          </a:prstGeom>
          <a:ln>
            <a:solidFill>
              <a:schemeClr val="bg1"/>
            </a:solidFill>
          </a:ln>
          <a:effectLst>
            <a:outerShdw blurRad="190500" algn="tl" rotWithShape="0">
              <a:srgbClr val="000000">
                <a:alpha val="70000"/>
              </a:srgbClr>
            </a:outerShdw>
          </a:effectLst>
        </p:spPr>
      </p:pic>
      <p:pic>
        <p:nvPicPr>
          <p:cNvPr id="3079" name="Picture 7" descr="African couple"/>
          <p:cNvPicPr>
            <a:picLocks noChangeAspect="1" noChangeArrowheads="1"/>
          </p:cNvPicPr>
          <p:nvPr/>
        </p:nvPicPr>
        <p:blipFill>
          <a:blip r:embed="rId6" cstate="print">
            <a:lum bright="18000" contrast="36000"/>
          </a:blip>
          <a:srcRect l="47458" t="2260" r="16949" b="41243"/>
          <a:stretch>
            <a:fillRect/>
          </a:stretch>
        </p:blipFill>
        <p:spPr bwMode="auto">
          <a:xfrm>
            <a:off x="3286125" y="3619500"/>
            <a:ext cx="2540000" cy="3024188"/>
          </a:xfrm>
          <a:prstGeom prst="rect">
            <a:avLst/>
          </a:prstGeom>
          <a:ln>
            <a:solidFill>
              <a:schemeClr val="bg1"/>
            </a:solidFill>
          </a:ln>
          <a:effectLst>
            <a:outerShdw blurRad="190500" algn="tl" rotWithShape="0">
              <a:srgbClr val="000000">
                <a:alpha val="70000"/>
              </a:srgbClr>
            </a:outerShdw>
          </a:effectLst>
        </p:spPr>
      </p:pic>
      <p:pic>
        <p:nvPicPr>
          <p:cNvPr id="8" name="Picture 3" descr="Simon and Yuriko"/>
          <p:cNvPicPr>
            <a:picLocks noChangeAspect="1" noChangeArrowheads="1"/>
          </p:cNvPicPr>
          <p:nvPr/>
        </p:nvPicPr>
        <p:blipFill>
          <a:blip r:embed="rId7" cstate="print"/>
          <a:srcRect t="3510" b="12614"/>
          <a:stretch>
            <a:fillRect/>
          </a:stretch>
        </p:blipFill>
        <p:spPr bwMode="auto">
          <a:xfrm>
            <a:off x="468313" y="277813"/>
            <a:ext cx="4103687" cy="2555875"/>
          </a:xfrm>
          <a:prstGeom prst="rect">
            <a:avLst/>
          </a:prstGeom>
          <a:ln>
            <a:solidFill>
              <a:schemeClr val="bg1"/>
            </a:solidFill>
          </a:ln>
          <a:effectLst>
            <a:outerShdw blurRad="190500" algn="tl" rotWithShape="0">
              <a:srgbClr val="000000">
                <a:alpha val="70000"/>
              </a:srgbClr>
            </a:outerShdw>
          </a:effectLst>
        </p:spPr>
      </p:pic>
      <p:pic>
        <p:nvPicPr>
          <p:cNvPr id="9" name="Picture 5" descr="tony and hildegard"/>
          <p:cNvPicPr>
            <a:picLocks noChangeAspect="1" noChangeArrowheads="1"/>
          </p:cNvPicPr>
          <p:nvPr/>
        </p:nvPicPr>
        <p:blipFill>
          <a:blip r:embed="rId4" cstate="print"/>
          <a:srcRect/>
          <a:stretch>
            <a:fillRect/>
          </a:stretch>
        </p:blipFill>
        <p:spPr bwMode="auto">
          <a:xfrm>
            <a:off x="4786313" y="285750"/>
            <a:ext cx="3857625" cy="2555875"/>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17543"/>
            <a:ext cx="9144000" cy="1711325"/>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As we consider renewing </a:t>
            </a:r>
            <a:r>
              <a:rPr lang="en-GB" sz="4700">
                <a:solidFill>
                  <a:schemeClr val="bg2">
                    <a:lumMod val="75000"/>
                  </a:schemeClr>
                </a:solidFill>
                <a:effectLst/>
              </a:rPr>
              <a:t/>
            </a:r>
            <a:br>
              <a:rPr lang="en-GB" sz="4700">
                <a:solidFill>
                  <a:schemeClr val="bg2">
                    <a:lumMod val="75000"/>
                  </a:schemeClr>
                </a:solidFill>
                <a:effectLst/>
              </a:rPr>
            </a:br>
            <a:r>
              <a:rPr lang="en-GB" sz="4700">
                <a:solidFill>
                  <a:schemeClr val="bg2">
                    <a:lumMod val="75000"/>
                  </a:schemeClr>
                </a:solidFill>
                <a:effectLst/>
              </a:rPr>
              <a:t>our </a:t>
            </a:r>
            <a:r>
              <a:rPr lang="en-GB" sz="4700">
                <a:solidFill>
                  <a:schemeClr val="bg2">
                    <a:lumMod val="75000"/>
                  </a:schemeClr>
                </a:solidFill>
                <a:effectLst/>
              </a:rPr>
              <a:t>marriage vows…</a:t>
            </a:r>
          </a:p>
        </p:txBody>
      </p:sp>
      <p:sp>
        <p:nvSpPr>
          <p:cNvPr id="8195" name="Rectangle 3"/>
          <p:cNvSpPr>
            <a:spLocks noGrp="1" noChangeArrowheads="1"/>
          </p:cNvSpPr>
          <p:nvPr>
            <p:ph idx="1"/>
          </p:nvPr>
        </p:nvSpPr>
        <p:spPr>
          <a:xfrm>
            <a:off x="0" y="3143250"/>
            <a:ext cx="9144000" cy="3000375"/>
          </a:xfrm>
          <a:effectLst>
            <a:outerShdw blurRad="50800" dist="38100" dir="2700000" algn="tl" rotWithShape="0">
              <a:prstClr val="black">
                <a:alpha val="40000"/>
              </a:prstClr>
            </a:outerShdw>
          </a:effectLst>
        </p:spPr>
        <p:txBody>
          <a:bodyPr>
            <a:normAutofit/>
          </a:bodyPr>
          <a:lstStyle/>
          <a:p>
            <a:pPr indent="0" algn="ctr" fontAlgn="auto">
              <a:spcBef>
                <a:spcPts val="0"/>
              </a:spcBef>
              <a:spcAft>
                <a:spcPts val="0"/>
              </a:spcAft>
              <a:buFont typeface="Wingdings" pitchFamily="2" charset="2"/>
              <a:buNone/>
              <a:defRPr/>
            </a:pPr>
            <a:r>
              <a:rPr lang="en-GB" sz="4500" b="1" dirty="0" smtClean="0">
                <a:solidFill>
                  <a:schemeClr val="bg2"/>
                </a:solidFill>
              </a:rPr>
              <a:t>Let’s </a:t>
            </a:r>
            <a:r>
              <a:rPr lang="en-GB" sz="4500" b="1" dirty="0">
                <a:solidFill>
                  <a:schemeClr val="bg2"/>
                </a:solidFill>
              </a:rPr>
              <a:t>consider</a:t>
            </a:r>
            <a:r>
              <a:rPr lang="en-GB" sz="4500" b="1" i="1" dirty="0">
                <a:solidFill>
                  <a:schemeClr val="bg2"/>
                </a:solidFill>
              </a:rPr>
              <a:t> </a:t>
            </a:r>
            <a:r>
              <a:rPr lang="en-GB" sz="4500" b="1" i="1" dirty="0">
                <a:solidFill>
                  <a:srgbClr val="FFCC00"/>
                </a:solidFill>
              </a:rPr>
              <a:t>HOW</a:t>
            </a:r>
            <a:r>
              <a:rPr lang="en-GB" sz="4500" b="1" dirty="0">
                <a:solidFill>
                  <a:schemeClr val="bg2"/>
                </a:solidFill>
              </a:rPr>
              <a:t> do I </a:t>
            </a:r>
            <a:endParaRPr lang="en-GB" sz="4500" b="1" dirty="0" smtClean="0">
              <a:solidFill>
                <a:schemeClr val="bg2"/>
              </a:solidFill>
            </a:endParaRPr>
          </a:p>
          <a:p>
            <a:pPr indent="0" algn="ctr" fontAlgn="auto">
              <a:spcBef>
                <a:spcPts val="0"/>
              </a:spcBef>
              <a:spcAft>
                <a:spcPts val="0"/>
              </a:spcAft>
              <a:buFont typeface="Wingdings" pitchFamily="2" charset="2"/>
              <a:buNone/>
              <a:defRPr/>
            </a:pPr>
            <a:r>
              <a:rPr lang="en-GB" sz="4500" b="1" dirty="0" smtClean="0">
                <a:solidFill>
                  <a:schemeClr val="bg2"/>
                </a:solidFill>
              </a:rPr>
              <a:t>Become a </a:t>
            </a:r>
            <a:r>
              <a:rPr lang="en-GB" sz="4500" b="1" dirty="0">
                <a:solidFill>
                  <a:schemeClr val="bg2"/>
                </a:solidFill>
              </a:rPr>
              <a:t>source of </a:t>
            </a:r>
            <a:endParaRPr lang="en-GB" sz="4500" b="1" dirty="0" smtClean="0">
              <a:solidFill>
                <a:schemeClr val="bg2"/>
              </a:solidFill>
            </a:endParaRPr>
          </a:p>
          <a:p>
            <a:pPr indent="0" algn="ctr" fontAlgn="auto">
              <a:spcBef>
                <a:spcPts val="0"/>
              </a:spcBef>
              <a:spcAft>
                <a:spcPts val="0"/>
              </a:spcAft>
              <a:buFont typeface="Wingdings" pitchFamily="2" charset="2"/>
              <a:buNone/>
              <a:defRPr/>
            </a:pPr>
            <a:r>
              <a:rPr lang="en-GB" sz="4500" b="1" dirty="0" smtClean="0">
                <a:solidFill>
                  <a:schemeClr val="bg2"/>
                </a:solidFill>
              </a:rPr>
              <a:t>happiness </a:t>
            </a:r>
            <a:r>
              <a:rPr lang="en-GB" sz="4500" b="1" dirty="0">
                <a:solidFill>
                  <a:schemeClr val="bg2"/>
                </a:solidFill>
              </a:rPr>
              <a:t>for </a:t>
            </a:r>
            <a:r>
              <a:rPr lang="en-GB" sz="4500" b="1" dirty="0" smtClean="0">
                <a:solidFill>
                  <a:schemeClr val="bg2"/>
                </a:solidFill>
              </a:rPr>
              <a:t>my </a:t>
            </a:r>
            <a:r>
              <a:rPr lang="en-GB" sz="4500" b="1" dirty="0">
                <a:solidFill>
                  <a:schemeClr val="bg2"/>
                </a:solidFill>
              </a:rPr>
              <a:t>spouse </a:t>
            </a:r>
            <a:endParaRPr lang="en-GB" sz="4500" b="1" dirty="0" smtClean="0">
              <a:solidFill>
                <a:schemeClr val="bg2"/>
              </a:solidFill>
            </a:endParaRPr>
          </a:p>
          <a:p>
            <a:pPr indent="0" algn="ctr" fontAlgn="auto">
              <a:spcBef>
                <a:spcPts val="0"/>
              </a:spcBef>
              <a:spcAft>
                <a:spcPts val="0"/>
              </a:spcAft>
              <a:buFont typeface="Wingdings" pitchFamily="2" charset="2"/>
              <a:buNone/>
              <a:defRPr/>
            </a:pPr>
            <a:r>
              <a:rPr lang="en-GB" sz="4500" b="1" dirty="0" smtClean="0">
                <a:solidFill>
                  <a:schemeClr val="bg2"/>
                </a:solidFill>
              </a:rPr>
              <a:t>– </a:t>
            </a:r>
            <a:r>
              <a:rPr lang="en-GB" sz="4500" b="1" dirty="0">
                <a:solidFill>
                  <a:schemeClr val="bg2"/>
                </a:solidFill>
              </a:rPr>
              <a:t>and ‘put my love in</a:t>
            </a:r>
            <a:r>
              <a:rPr lang="en-GB" sz="4500" b="1" dirty="0" smtClean="0">
                <a:solidFill>
                  <a:schemeClr val="bg2"/>
                </a:solidFill>
              </a:rPr>
              <a:t>’ ?</a:t>
            </a:r>
            <a:endParaRPr lang="en-GB" sz="4500" b="1" dirty="0">
              <a:solidFill>
                <a:schemeClr val="bg2"/>
              </a:solidFill>
            </a:endParaRPr>
          </a:p>
        </p:txBody>
      </p:sp>
      <p:cxnSp>
        <p:nvCxnSpPr>
          <p:cNvPr id="5" name="Gerade Verbindung 4"/>
          <p:cNvCxnSpPr/>
          <p:nvPr/>
        </p:nvCxnSpPr>
        <p:spPr>
          <a:xfrm>
            <a:off x="1000125" y="2571750"/>
            <a:ext cx="7127875" cy="0"/>
          </a:xfrm>
          <a:prstGeom prst="line">
            <a:avLst/>
          </a:prstGeom>
          <a:ln w="22225">
            <a:solidFill>
              <a:schemeClr val="accent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142984"/>
            <a:ext cx="9144000" cy="1008045"/>
          </a:xfrm>
          <a:effectLst>
            <a:outerShdw blurRad="50800" dist="38100" dir="2700000" algn="tl" rotWithShape="0">
              <a:prstClr val="black">
                <a:alpha val="40000"/>
              </a:prstClr>
            </a:outerShdw>
          </a:effectLst>
        </p:spPr>
        <p:txBody>
          <a:bodyPr>
            <a:noAutofit/>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The key is to give </a:t>
            </a:r>
            <a:r>
              <a:rPr lang="en-GB" sz="4700">
                <a:solidFill>
                  <a:schemeClr val="bg2">
                    <a:lumMod val="75000"/>
                  </a:schemeClr>
                </a:solidFill>
                <a:effectLst/>
              </a:rPr>
              <a:t/>
            </a:r>
            <a:br>
              <a:rPr lang="en-GB" sz="4700">
                <a:solidFill>
                  <a:schemeClr val="bg2">
                    <a:lumMod val="75000"/>
                  </a:schemeClr>
                </a:solidFill>
                <a:effectLst/>
              </a:rPr>
            </a:br>
            <a:r>
              <a:rPr lang="en-GB" sz="4700">
                <a:solidFill>
                  <a:schemeClr val="bg2">
                    <a:lumMod val="75000"/>
                  </a:schemeClr>
                </a:solidFill>
                <a:effectLst/>
              </a:rPr>
              <a:t>what </a:t>
            </a:r>
            <a:r>
              <a:rPr lang="en-GB" sz="4700">
                <a:solidFill>
                  <a:schemeClr val="bg2">
                    <a:lumMod val="75000"/>
                  </a:schemeClr>
                </a:solidFill>
                <a:effectLst/>
              </a:rPr>
              <a:t>my spouse needs</a:t>
            </a:r>
            <a:r>
              <a:rPr lang="en-GB" sz="4700">
                <a:solidFill>
                  <a:schemeClr val="bg2">
                    <a:lumMod val="75000"/>
                  </a:schemeClr>
                </a:solidFill>
                <a:effectLst/>
              </a:rPr>
              <a:t>:</a:t>
            </a:r>
            <a:endParaRPr sz="4700">
              <a:solidFill>
                <a:schemeClr val="bg2">
                  <a:lumMod val="75000"/>
                </a:schemeClr>
              </a:solidFill>
            </a:endParaRPr>
          </a:p>
        </p:txBody>
      </p:sp>
      <p:sp>
        <p:nvSpPr>
          <p:cNvPr id="10243" name="Rectangle 3"/>
          <p:cNvSpPr>
            <a:spLocks noGrp="1" noChangeArrowheads="1"/>
          </p:cNvSpPr>
          <p:nvPr>
            <p:ph idx="1"/>
          </p:nvPr>
        </p:nvSpPr>
        <p:spPr>
          <a:xfrm>
            <a:off x="714375" y="2643188"/>
            <a:ext cx="7643813" cy="2486025"/>
          </a:xfrm>
          <a:effectLst>
            <a:outerShdw blurRad="50800" dist="38100" dir="2700000" algn="tl" rotWithShape="0">
              <a:prstClr val="black">
                <a:alpha val="40000"/>
              </a:prstClr>
            </a:outerShdw>
          </a:effectLst>
        </p:spPr>
        <p:txBody>
          <a:bodyPr>
            <a:noAutofit/>
          </a:bodyPr>
          <a:lstStyle/>
          <a:p>
            <a:pPr marL="449263" lvl="1" indent="-449263" algn="just" fontAlgn="auto">
              <a:spcBef>
                <a:spcPts val="0"/>
              </a:spcBef>
              <a:spcAft>
                <a:spcPts val="1200"/>
              </a:spcAft>
              <a:buClr>
                <a:schemeClr val="bg2"/>
              </a:buClr>
              <a:buSzPct val="145000"/>
              <a:buFont typeface="Arial" pitchFamily="34" charset="0"/>
              <a:buChar char="•"/>
              <a:defRPr/>
            </a:pPr>
            <a:r>
              <a:rPr lang="en-US" sz="4000" b="1" dirty="0">
                <a:solidFill>
                  <a:schemeClr val="bg2"/>
                </a:solidFill>
              </a:rPr>
              <a:t>to create happiness</a:t>
            </a:r>
          </a:p>
          <a:p>
            <a:pPr marL="449263" lvl="1" indent="-449263" algn="just" fontAlgn="auto">
              <a:spcBef>
                <a:spcPts val="0"/>
              </a:spcBef>
              <a:spcAft>
                <a:spcPts val="1200"/>
              </a:spcAft>
              <a:buClr>
                <a:schemeClr val="bg2"/>
              </a:buClr>
              <a:buSzPct val="145000"/>
              <a:buFont typeface="Arial" pitchFamily="34" charset="0"/>
              <a:buChar char="•"/>
              <a:defRPr/>
            </a:pPr>
            <a:r>
              <a:rPr lang="en-US" sz="4000" b="1" dirty="0">
                <a:solidFill>
                  <a:schemeClr val="bg2"/>
                </a:solidFill>
              </a:rPr>
              <a:t>to heal the heart</a:t>
            </a:r>
          </a:p>
          <a:p>
            <a:pPr marL="449263" lvl="1" indent="-449263" algn="just" fontAlgn="auto">
              <a:spcBef>
                <a:spcPts val="0"/>
              </a:spcBef>
              <a:spcAft>
                <a:spcPts val="1200"/>
              </a:spcAft>
              <a:buClr>
                <a:schemeClr val="bg2"/>
              </a:buClr>
              <a:buSzPct val="145000"/>
              <a:buFont typeface="Arial" pitchFamily="34" charset="0"/>
              <a:buChar char="•"/>
              <a:defRPr/>
            </a:pPr>
            <a:r>
              <a:rPr lang="en-US" sz="4000" b="1" dirty="0">
                <a:solidFill>
                  <a:schemeClr val="bg2"/>
                </a:solidFill>
              </a:rPr>
              <a:t>to support each other in all the work of making the purpose of marriage fulfilled</a:t>
            </a:r>
            <a:r>
              <a:rPr lang="en-US" sz="4000" b="1" dirty="0" smtClean="0">
                <a:solidFill>
                  <a:schemeClr val="bg2"/>
                </a:solidFill>
              </a:rPr>
              <a:t>:</a:t>
            </a:r>
            <a:endParaRPr lang="en-US" sz="4000" b="1" dirty="0">
              <a:solidFill>
                <a:schemeClr val="bg2"/>
              </a:solidFill>
            </a:endParaRPr>
          </a:p>
        </p:txBody>
      </p:sp>
      <p:cxnSp>
        <p:nvCxnSpPr>
          <p:cNvPr id="4" name="Gerade Verbindung 3"/>
          <p:cNvCxnSpPr/>
          <p:nvPr/>
        </p:nvCxnSpPr>
        <p:spPr>
          <a:xfrm>
            <a:off x="785813" y="2286000"/>
            <a:ext cx="7524750"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42938" y="1785938"/>
            <a:ext cx="7858125" cy="4478337"/>
          </a:xfrm>
          <a:prstGeom prst="rect">
            <a:avLst/>
          </a:prstGeom>
          <a:effectLst>
            <a:outerShdw blurRad="50800" dist="38100" dir="2700000" algn="tl" rotWithShape="0">
              <a:prstClr val="black">
                <a:alpha val="40000"/>
              </a:prstClr>
            </a:outerShdw>
          </a:effectLst>
        </p:spPr>
        <p:txBody>
          <a:bodyPr>
            <a:spAutoFit/>
          </a:bodyPr>
          <a:lstStyle/>
          <a:p>
            <a:pPr marL="360363" indent="-360363">
              <a:spcAft>
                <a:spcPts val="2400"/>
              </a:spcAft>
              <a:buFont typeface="+mj-lt"/>
              <a:buAutoNum type="arabicPeriod"/>
              <a:defRPr/>
            </a:pPr>
            <a:r>
              <a:rPr lang="en-US" sz="3500" b="1" dirty="0">
                <a:solidFill>
                  <a:srgbClr val="FFC000"/>
                </a:solidFill>
                <a:latin typeface="+mn-lt"/>
                <a:cs typeface="+mn-cs"/>
              </a:rPr>
              <a:t>The First Blessing </a:t>
            </a:r>
            <a:r>
              <a:rPr lang="en-US" sz="3500" b="1" dirty="0">
                <a:solidFill>
                  <a:schemeClr val="bg2"/>
                </a:solidFill>
                <a:latin typeface="+mn-lt"/>
                <a:cs typeface="+mn-cs"/>
              </a:rPr>
              <a:t>- personal development</a:t>
            </a:r>
          </a:p>
          <a:p>
            <a:pPr marL="360363" indent="-360363">
              <a:spcAft>
                <a:spcPts val="2400"/>
              </a:spcAft>
              <a:buFont typeface="+mj-lt"/>
              <a:buAutoNum type="arabicPeriod"/>
              <a:defRPr/>
            </a:pPr>
            <a:r>
              <a:rPr lang="en-US" sz="3500" b="1" dirty="0">
                <a:solidFill>
                  <a:srgbClr val="FFC000"/>
                </a:solidFill>
                <a:latin typeface="+mn-lt"/>
                <a:cs typeface="+mn-cs"/>
              </a:rPr>
              <a:t>The Second Blessing </a:t>
            </a:r>
            <a:r>
              <a:rPr lang="en-US" sz="3500" b="1" dirty="0">
                <a:solidFill>
                  <a:schemeClr val="bg2"/>
                </a:solidFill>
                <a:latin typeface="+mn-lt"/>
                <a:cs typeface="+mn-cs"/>
              </a:rPr>
              <a:t>-  experiencing conjugal love, and raising children in security and joy</a:t>
            </a:r>
          </a:p>
          <a:p>
            <a:pPr marL="360363" indent="-360363">
              <a:spcAft>
                <a:spcPts val="2400"/>
              </a:spcAft>
              <a:buFont typeface="+mj-lt"/>
              <a:buAutoNum type="arabicPeriod"/>
              <a:defRPr/>
            </a:pPr>
            <a:r>
              <a:rPr lang="en-US" sz="3500" b="1" dirty="0">
                <a:solidFill>
                  <a:srgbClr val="FFC000"/>
                </a:solidFill>
                <a:latin typeface="+mn-lt"/>
                <a:cs typeface="+mn-cs"/>
              </a:rPr>
              <a:t>The Third Blessing </a:t>
            </a:r>
            <a:r>
              <a:rPr lang="en-US" sz="3500" b="1" dirty="0">
                <a:solidFill>
                  <a:schemeClr val="bg2"/>
                </a:solidFill>
                <a:latin typeface="+mn-lt"/>
                <a:cs typeface="+mn-cs"/>
              </a:rPr>
              <a:t>-  living responsibly in God’s creation</a:t>
            </a:r>
            <a:r>
              <a:rPr lang="en-US" sz="3500" i="1" dirty="0">
                <a:solidFill>
                  <a:schemeClr val="bg2"/>
                </a:solidFill>
                <a:latin typeface="+mn-lt"/>
                <a:cs typeface="+mn-cs"/>
              </a:rPr>
              <a:t> </a:t>
            </a:r>
            <a:endParaRPr lang="en-GB" sz="3500" dirty="0">
              <a:solidFill>
                <a:schemeClr val="bg2"/>
              </a:solidFill>
              <a:latin typeface="+mn-lt"/>
              <a:cs typeface="+mn-cs"/>
            </a:endParaRPr>
          </a:p>
        </p:txBody>
      </p:sp>
      <p:sp>
        <p:nvSpPr>
          <p:cNvPr id="5" name="Rectangle 2"/>
          <p:cNvSpPr>
            <a:spLocks noGrp="1" noChangeArrowheads="1"/>
          </p:cNvSpPr>
          <p:nvPr>
            <p:ph type="title"/>
          </p:nvPr>
        </p:nvSpPr>
        <p:spPr>
          <a:xfrm>
            <a:off x="0" y="357166"/>
            <a:ext cx="9144000" cy="1008045"/>
          </a:xfrm>
          <a:effectLst>
            <a:outerShdw blurRad="50800" dist="38100" dir="2700000" algn="tl" rotWithShape="0">
              <a:prstClr val="black">
                <a:alpha val="40000"/>
              </a:prstClr>
            </a:outerShdw>
          </a:effectLst>
        </p:spPr>
        <p:txBody>
          <a:bodyPr>
            <a:noAutofit/>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God’s Three Great Blessings</a:t>
            </a:r>
            <a:endParaRPr sz="4700">
              <a:solidFill>
                <a:schemeClr val="bg2">
                  <a:lumMod val="75000"/>
                </a:schemeClr>
              </a:solidFill>
            </a:endParaRPr>
          </a:p>
        </p:txBody>
      </p:sp>
      <p:cxnSp>
        <p:nvCxnSpPr>
          <p:cNvPr id="6" name="Gerade Verbindung 5"/>
          <p:cNvCxnSpPr/>
          <p:nvPr/>
        </p:nvCxnSpPr>
        <p:spPr>
          <a:xfrm>
            <a:off x="642938" y="1500188"/>
            <a:ext cx="7848600"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700" name="Picture 4" descr="Orr Couple and Parents"/>
          <p:cNvPicPr>
            <a:picLocks noChangeAspect="1" noChangeArrowheads="1"/>
          </p:cNvPicPr>
          <p:nvPr/>
        </p:nvPicPr>
        <p:blipFill>
          <a:blip r:embed="rId3" cstate="print"/>
          <a:srcRect t="8458" b="2137"/>
          <a:stretch>
            <a:fillRect/>
          </a:stretch>
        </p:blipFill>
        <p:spPr bwMode="auto">
          <a:xfrm>
            <a:off x="857250" y="785813"/>
            <a:ext cx="7353300" cy="5292725"/>
          </a:xfrm>
          <a:prstGeom prst="rect">
            <a:avLst/>
          </a:prstGeom>
          <a:ln>
            <a:solidFill>
              <a:schemeClr val="bg1"/>
            </a:solidFill>
          </a:ln>
          <a:effectLst>
            <a:outerShdw blurRad="190500" algn="tl" rotWithShape="0">
              <a:srgbClr val="000000">
                <a:alpha val="70000"/>
              </a:srgbClr>
            </a:outerShdw>
          </a:effectLst>
        </p:spPr>
      </p:pic>
      <p:sp>
        <p:nvSpPr>
          <p:cNvPr id="29698" name="Rectangle 2"/>
          <p:cNvSpPr>
            <a:spLocks noGrp="1" noChangeArrowheads="1"/>
          </p:cNvSpPr>
          <p:nvPr>
            <p:ph type="title"/>
          </p:nvPr>
        </p:nvSpPr>
        <p:spPr>
          <a:xfrm>
            <a:off x="857224" y="285728"/>
            <a:ext cx="7358114" cy="642942"/>
          </a:xfrm>
          <a:solidFill>
            <a:schemeClr val="accent5">
              <a:lumMod val="50000"/>
            </a:schemeClr>
          </a:solidFill>
          <a:ln>
            <a:solidFill>
              <a:schemeClr val="bg1"/>
            </a:solidFill>
          </a:ln>
          <a:effectLst>
            <a:outerShdw blurRad="50800" dist="38100" dir="2700000" algn="tl" rotWithShape="0">
              <a:prstClr val="black">
                <a:alpha val="40000"/>
              </a:prstClr>
            </a:outerShdw>
          </a:effectLst>
        </p:spPr>
        <p:txBody>
          <a:bodyPr>
            <a:normAutofit fontScale="90000"/>
            <a:scene3d>
              <a:camera prst="orthographicFront"/>
              <a:lightRig rig="soft" dir="t">
                <a:rot lat="0" lon="0" rev="16800000"/>
              </a:lightRig>
            </a:scene3d>
            <a:sp3d prstMaterial="softEdge"/>
          </a:bodyPr>
          <a:lstStyle/>
          <a:p>
            <a:pPr fontAlgn="auto">
              <a:spcBef>
                <a:spcPts val="0"/>
              </a:spcBef>
              <a:spcAft>
                <a:spcPts val="0"/>
              </a:spcAft>
              <a:defRPr/>
            </a:pPr>
            <a:r>
              <a:rPr lang="en-GB" spc="120">
                <a:solidFill>
                  <a:schemeClr val="accent5">
                    <a:lumMod val="20000"/>
                    <a:lumOff val="80000"/>
                  </a:schemeClr>
                </a:solidFill>
                <a:effectLst/>
              </a:rPr>
              <a:t>The Three Great Blessings</a:t>
            </a:r>
            <a:endParaRPr lang="en-GB" spc="120">
              <a:solidFill>
                <a:schemeClr val="accent5">
                  <a:lumMod val="20000"/>
                  <a:lumOff val="80000"/>
                </a:schemeClr>
              </a:solidFill>
              <a:effectLst/>
            </a:endParaRPr>
          </a:p>
        </p:txBody>
      </p:sp>
      <p:sp>
        <p:nvSpPr>
          <p:cNvPr id="29699" name="Rectangle 3"/>
          <p:cNvSpPr>
            <a:spLocks noGrp="1" noChangeArrowheads="1"/>
          </p:cNvSpPr>
          <p:nvPr>
            <p:ph idx="1"/>
          </p:nvPr>
        </p:nvSpPr>
        <p:spPr>
          <a:xfrm>
            <a:off x="857250" y="6072188"/>
            <a:ext cx="7358063" cy="482600"/>
          </a:xfrm>
          <a:solidFill>
            <a:schemeClr val="accent5">
              <a:lumMod val="50000"/>
            </a:schemeClr>
          </a:solidFill>
          <a:ln>
            <a:solidFill>
              <a:schemeClr val="bg1"/>
            </a:solidFill>
          </a:ln>
          <a:effectLst>
            <a:outerShdw blurRad="50800" dist="38100" dir="2700000" algn="tl" rotWithShape="0">
              <a:prstClr val="black">
                <a:alpha val="40000"/>
              </a:prstClr>
            </a:outerShdw>
          </a:effectLst>
        </p:spPr>
        <p:txBody>
          <a:bodyPr>
            <a:normAutofit/>
          </a:bodyPr>
          <a:lstStyle/>
          <a:p>
            <a:pPr indent="-274320" algn="ctr" fontAlgn="auto">
              <a:lnSpc>
                <a:spcPct val="90000"/>
              </a:lnSpc>
              <a:spcBef>
                <a:spcPts val="0"/>
              </a:spcBef>
              <a:spcAft>
                <a:spcPts val="0"/>
              </a:spcAft>
              <a:buFont typeface="Wingdings" pitchFamily="2" charset="2"/>
              <a:buNone/>
              <a:defRPr/>
            </a:pPr>
            <a:r>
              <a:rPr lang="en-GB" b="1" dirty="0" smtClean="0">
                <a:solidFill>
                  <a:schemeClr val="accent5">
                    <a:lumMod val="40000"/>
                    <a:lumOff val="60000"/>
                  </a:schemeClr>
                </a:solidFill>
              </a:rPr>
              <a:t>The </a:t>
            </a:r>
            <a:r>
              <a:rPr lang="en-GB" b="1" dirty="0">
                <a:solidFill>
                  <a:schemeClr val="accent5">
                    <a:lumMod val="40000"/>
                    <a:lumOff val="60000"/>
                  </a:schemeClr>
                </a:solidFill>
              </a:rPr>
              <a:t>Second Blessing is the </a:t>
            </a:r>
            <a:r>
              <a:rPr lang="en-GB" b="1" dirty="0" smtClean="0">
                <a:solidFill>
                  <a:schemeClr val="accent5">
                    <a:lumMod val="40000"/>
                    <a:lumOff val="60000"/>
                  </a:schemeClr>
                </a:solidFill>
              </a:rPr>
              <a:t>Marriage </a:t>
            </a:r>
            <a:r>
              <a:rPr lang="en-GB" b="1" dirty="0">
                <a:solidFill>
                  <a:schemeClr val="accent5">
                    <a:lumMod val="40000"/>
                    <a:lumOff val="60000"/>
                  </a:schemeClr>
                </a:solidFill>
              </a:rPr>
              <a:t>Blessing </a:t>
            </a:r>
          </a:p>
          <a:p>
            <a:pPr indent="-274320" algn="ctr" fontAlgn="auto">
              <a:lnSpc>
                <a:spcPct val="90000"/>
              </a:lnSpc>
              <a:spcBef>
                <a:spcPts val="0"/>
              </a:spcBef>
              <a:spcAft>
                <a:spcPts val="0"/>
              </a:spcAft>
              <a:buFont typeface="Wingdings" pitchFamily="2" charset="2"/>
              <a:buNone/>
              <a:defRPr/>
            </a:pPr>
            <a:endParaRPr lang="en-GB" b="1" dirty="0">
              <a:solidFill>
                <a:schemeClr val="accent5">
                  <a:lumMod val="40000"/>
                  <a:lumOff val="60000"/>
                </a:schemeClr>
              </a:solidFill>
            </a:endParaRPr>
          </a:p>
          <a:p>
            <a:pPr indent="-274320" algn="ctr" fontAlgn="auto">
              <a:lnSpc>
                <a:spcPct val="90000"/>
              </a:lnSpc>
              <a:spcBef>
                <a:spcPts val="0"/>
              </a:spcBef>
              <a:spcAft>
                <a:spcPts val="0"/>
              </a:spcAft>
              <a:buFont typeface="Wingdings" pitchFamily="2" charset="2"/>
              <a:buNone/>
              <a:defRPr/>
            </a:pPr>
            <a:endParaRPr lang="en-GB" b="1" dirty="0">
              <a:solidFill>
                <a:schemeClr val="accent5">
                  <a:lumMod val="40000"/>
                  <a:lumOff val="60000"/>
                </a:schemeClr>
              </a:solidFill>
            </a:endParaRPr>
          </a:p>
          <a:p>
            <a:pPr indent="-274320" algn="ctr" fontAlgn="auto">
              <a:lnSpc>
                <a:spcPct val="90000"/>
              </a:lnSpc>
              <a:spcBef>
                <a:spcPts val="0"/>
              </a:spcBef>
              <a:spcAft>
                <a:spcPts val="0"/>
              </a:spcAft>
              <a:buFont typeface="Wingdings" pitchFamily="2" charset="2"/>
              <a:buNone/>
              <a:defRPr/>
            </a:pPr>
            <a:endParaRPr lang="en-GB" b="1" dirty="0">
              <a:solidFill>
                <a:schemeClr val="accent5">
                  <a:lumMod val="40000"/>
                  <a:lumOff val="60000"/>
                </a:schemeClr>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14290"/>
            <a:ext cx="9144000" cy="1139825"/>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Give and Receive Action</a:t>
            </a:r>
          </a:p>
        </p:txBody>
      </p:sp>
      <p:sp>
        <p:nvSpPr>
          <p:cNvPr id="12291" name="Rectangle 3"/>
          <p:cNvSpPr>
            <a:spLocks noGrp="1" noChangeArrowheads="1"/>
          </p:cNvSpPr>
          <p:nvPr>
            <p:ph idx="1"/>
          </p:nvPr>
        </p:nvSpPr>
        <p:spPr>
          <a:xfrm>
            <a:off x="928688" y="1912938"/>
            <a:ext cx="7215187" cy="4587875"/>
          </a:xfrm>
          <a:effectLst>
            <a:outerShdw blurRad="50800" dist="38100" dir="2700000" algn="tl" rotWithShape="0">
              <a:prstClr val="black">
                <a:alpha val="40000"/>
              </a:prstClr>
            </a:outerShdw>
          </a:effectLst>
        </p:spPr>
        <p:txBody>
          <a:bodyPr>
            <a:normAutofit/>
          </a:bodyPr>
          <a:lstStyle/>
          <a:p>
            <a:pPr indent="0" algn="just" fontAlgn="auto">
              <a:spcBef>
                <a:spcPts val="0"/>
              </a:spcBef>
              <a:spcAft>
                <a:spcPts val="1800"/>
              </a:spcAft>
              <a:buFont typeface="Wingdings" pitchFamily="2" charset="2"/>
              <a:buNone/>
              <a:defRPr/>
            </a:pPr>
            <a:r>
              <a:rPr lang="en-GB" sz="3300" b="1" dirty="0" smtClean="0">
                <a:solidFill>
                  <a:schemeClr val="bg2"/>
                </a:solidFill>
              </a:rPr>
              <a:t>“</a:t>
            </a:r>
            <a:r>
              <a:rPr lang="en-GB" sz="3300" b="1" dirty="0">
                <a:solidFill>
                  <a:schemeClr val="bg2"/>
                </a:solidFill>
              </a:rPr>
              <a:t>God created two kinds of human beings, giving men what women need and women what men need, in order to fulfil love.” </a:t>
            </a:r>
            <a:r>
              <a:rPr lang="en-GB" sz="3300" b="1" dirty="0" smtClean="0">
                <a:solidFill>
                  <a:schemeClr val="bg2"/>
                </a:solidFill>
              </a:rPr>
              <a:t>- </a:t>
            </a:r>
            <a:r>
              <a:rPr lang="en-GB" sz="3300" i="1" dirty="0" smtClean="0">
                <a:solidFill>
                  <a:schemeClr val="bg2"/>
                </a:solidFill>
              </a:rPr>
              <a:t>Father </a:t>
            </a:r>
            <a:r>
              <a:rPr lang="en-GB" sz="3300" i="1" dirty="0">
                <a:solidFill>
                  <a:schemeClr val="bg2"/>
                </a:solidFill>
              </a:rPr>
              <a:t>Moon</a:t>
            </a:r>
          </a:p>
          <a:p>
            <a:pPr indent="0" algn="ctr" fontAlgn="auto">
              <a:spcBef>
                <a:spcPts val="0"/>
              </a:spcBef>
              <a:spcAft>
                <a:spcPts val="0"/>
              </a:spcAft>
              <a:buFont typeface="Wingdings" pitchFamily="2" charset="2"/>
              <a:buNone/>
              <a:defRPr/>
            </a:pPr>
            <a:r>
              <a:rPr lang="en-GB" sz="4400" b="1" dirty="0" smtClean="0">
                <a:solidFill>
                  <a:srgbClr val="FFC000"/>
                </a:solidFill>
              </a:rPr>
              <a:t>What </a:t>
            </a:r>
            <a:r>
              <a:rPr lang="en-GB" sz="4400" b="1" dirty="0">
                <a:solidFill>
                  <a:srgbClr val="FFC000"/>
                </a:solidFill>
              </a:rPr>
              <a:t>is it</a:t>
            </a:r>
            <a:r>
              <a:rPr lang="en-GB" sz="4400" b="1" i="1" dirty="0">
                <a:solidFill>
                  <a:srgbClr val="FFC000"/>
                </a:solidFill>
              </a:rPr>
              <a:t> </a:t>
            </a:r>
            <a:endParaRPr lang="en-GB" sz="4400" b="1" i="1" dirty="0" smtClean="0">
              <a:solidFill>
                <a:srgbClr val="FFC000"/>
              </a:solidFill>
            </a:endParaRPr>
          </a:p>
          <a:p>
            <a:pPr indent="0" algn="ctr" fontAlgn="auto">
              <a:spcBef>
                <a:spcPts val="0"/>
              </a:spcBef>
              <a:spcAft>
                <a:spcPts val="0"/>
              </a:spcAft>
              <a:buFont typeface="Wingdings" pitchFamily="2" charset="2"/>
              <a:buNone/>
              <a:defRPr/>
            </a:pPr>
            <a:r>
              <a:rPr lang="en-GB" sz="4400" b="1" i="1" dirty="0" smtClean="0">
                <a:solidFill>
                  <a:schemeClr val="bg2"/>
                </a:solidFill>
              </a:rPr>
              <a:t>that </a:t>
            </a:r>
            <a:r>
              <a:rPr lang="en-GB" sz="4400" b="1" i="1" dirty="0">
                <a:solidFill>
                  <a:schemeClr val="bg2"/>
                </a:solidFill>
              </a:rPr>
              <a:t>men and women have </a:t>
            </a:r>
            <a:endParaRPr lang="en-GB" sz="4400" b="1" i="1" dirty="0" smtClean="0">
              <a:solidFill>
                <a:schemeClr val="bg2"/>
              </a:solidFill>
            </a:endParaRPr>
          </a:p>
          <a:p>
            <a:pPr indent="0" algn="ctr" fontAlgn="auto">
              <a:spcBef>
                <a:spcPts val="0"/>
              </a:spcBef>
              <a:spcAft>
                <a:spcPts val="0"/>
              </a:spcAft>
              <a:buFont typeface="Wingdings" pitchFamily="2" charset="2"/>
              <a:buNone/>
              <a:defRPr/>
            </a:pPr>
            <a:r>
              <a:rPr lang="en-GB" sz="4400" b="1" i="1" dirty="0" smtClean="0">
                <a:solidFill>
                  <a:schemeClr val="bg2"/>
                </a:solidFill>
              </a:rPr>
              <a:t>That the </a:t>
            </a:r>
            <a:r>
              <a:rPr lang="en-GB" sz="4400" b="1" i="1" dirty="0">
                <a:solidFill>
                  <a:schemeClr val="bg2"/>
                </a:solidFill>
              </a:rPr>
              <a:t>other </a:t>
            </a:r>
            <a:r>
              <a:rPr lang="en-GB" sz="4400" b="1" i="1" dirty="0" smtClean="0">
                <a:solidFill>
                  <a:schemeClr val="bg2"/>
                </a:solidFill>
              </a:rPr>
              <a:t>needs</a:t>
            </a:r>
            <a:r>
              <a:rPr lang="en-GB" sz="4400" b="1" i="1" dirty="0">
                <a:solidFill>
                  <a:schemeClr val="bg2"/>
                </a:solidFill>
              </a:rPr>
              <a:t>?</a:t>
            </a:r>
          </a:p>
        </p:txBody>
      </p:sp>
      <p:cxnSp>
        <p:nvCxnSpPr>
          <p:cNvPr id="4" name="Gerade Verbindung 3"/>
          <p:cNvCxnSpPr/>
          <p:nvPr/>
        </p:nvCxnSpPr>
        <p:spPr>
          <a:xfrm>
            <a:off x="1000125" y="1428750"/>
            <a:ext cx="7164388"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Oval 3"/>
          <p:cNvSpPr>
            <a:spLocks noChangeAspect="1" noChangeArrowheads="1"/>
          </p:cNvSpPr>
          <p:nvPr/>
        </p:nvSpPr>
        <p:spPr bwMode="auto">
          <a:xfrm>
            <a:off x="785786" y="1785926"/>
            <a:ext cx="3206928" cy="3204000"/>
          </a:xfrm>
          <a:prstGeom prst="ellipse">
            <a:avLst/>
          </a:prstGeom>
          <a:solidFill>
            <a:schemeClr val="accent3">
              <a:lumMod val="75000"/>
            </a:schemeClr>
          </a:solidFill>
          <a:ln w="50800">
            <a:solidFill>
              <a:schemeClr val="bg1"/>
            </a:solidFill>
            <a:round/>
            <a:headEnd/>
            <a:tailEnd/>
          </a:ln>
          <a:effectLst>
            <a:outerShdw blurRad="50800" dist="38100" dir="2700000" algn="tl" rotWithShape="0">
              <a:prstClr val="black">
                <a:alpha val="40000"/>
              </a:prstClr>
            </a:outerShdw>
          </a:effectLst>
        </p:spPr>
        <p:txBody>
          <a:bodyPr lIns="0" rIns="0" anchor="ctr"/>
          <a:lstStyle/>
          <a:p>
            <a:pPr algn="ctr">
              <a:defRPr/>
            </a:pPr>
            <a:r>
              <a:rPr lang="de-DE" sz="5400" b="1" dirty="0" err="1">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latin typeface="+mn-lt"/>
                <a:cs typeface="+mn-cs"/>
              </a:rPr>
              <a:t>Men</a:t>
            </a:r>
            <a:endParaRPr lang="de-DE" sz="5400" b="1" dirty="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latin typeface="+mn-lt"/>
              <a:cs typeface="+mn-cs"/>
            </a:endParaRPr>
          </a:p>
        </p:txBody>
      </p:sp>
      <p:sp>
        <p:nvSpPr>
          <p:cNvPr id="14341" name="Oval 5"/>
          <p:cNvSpPr>
            <a:spLocks noChangeAspect="1" noChangeArrowheads="1"/>
          </p:cNvSpPr>
          <p:nvPr/>
        </p:nvSpPr>
        <p:spPr bwMode="auto">
          <a:xfrm>
            <a:off x="5151286" y="1857364"/>
            <a:ext cx="3206928" cy="3204000"/>
          </a:xfrm>
          <a:prstGeom prst="ellipse">
            <a:avLst/>
          </a:prstGeom>
          <a:solidFill>
            <a:schemeClr val="accent1">
              <a:lumMod val="75000"/>
            </a:schemeClr>
          </a:solidFill>
          <a:ln w="50800">
            <a:solidFill>
              <a:schemeClr val="bg1"/>
            </a:solidFill>
            <a:round/>
            <a:headEnd/>
            <a:tailEnd/>
          </a:ln>
          <a:effectLst>
            <a:outerShdw blurRad="50800" dist="38100" dir="2700000" algn="tl" rotWithShape="0">
              <a:prstClr val="black">
                <a:alpha val="40000"/>
              </a:prstClr>
            </a:outerShdw>
          </a:effectLst>
        </p:spPr>
        <p:txBody>
          <a:bodyPr lIns="0" rIns="0" anchor="ctr"/>
          <a:lstStyle/>
          <a:p>
            <a:pPr algn="ctr">
              <a:defRPr/>
            </a:pPr>
            <a:r>
              <a:rPr lang="de-DE" sz="5000" b="1" dirty="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n-lt"/>
                <a:cs typeface="+mn-cs"/>
              </a:rPr>
              <a:t>Women</a:t>
            </a:r>
            <a:endParaRPr lang="de-DE" sz="5000" b="1" dirty="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n-lt"/>
              <a:cs typeface="+mn-cs"/>
            </a:endParaRPr>
          </a:p>
        </p:txBody>
      </p:sp>
      <p:sp>
        <p:nvSpPr>
          <p:cNvPr id="14343" name="Freeform 7"/>
          <p:cNvSpPr>
            <a:spLocks noChangeAspect="1"/>
          </p:cNvSpPr>
          <p:nvPr/>
        </p:nvSpPr>
        <p:spPr bwMode="auto">
          <a:xfrm rot="10800000">
            <a:off x="3571875" y="3973513"/>
            <a:ext cx="1990725" cy="527050"/>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tx2"/>
              </a:gs>
              <a:gs pos="100000">
                <a:schemeClr val="accent1"/>
              </a:gs>
            </a:gsLst>
            <a:path path="rect">
              <a:fillToRect l="50000" t="50000" r="50000" b="50000"/>
            </a:path>
          </a:gradFill>
          <a:ln w="31750" cap="flat" cmpd="sng">
            <a:solidFill>
              <a:schemeClr val="bg1"/>
            </a:solidFill>
            <a:prstDash val="solid"/>
            <a:round/>
            <a:headEnd/>
            <a:tailEnd/>
          </a:ln>
          <a:effectLst>
            <a:outerShdw blurRad="50800" dist="38100" dir="2700000" algn="tl" rotWithShape="0">
              <a:prstClr val="black">
                <a:alpha val="40000"/>
              </a:prstClr>
            </a:outerShdw>
          </a:effectLst>
        </p:spPr>
        <p:txBody>
          <a:bodyPr lIns="0" rIns="0" anchor="ctr"/>
          <a:lstStyle/>
          <a:p>
            <a:pPr>
              <a:defRPr/>
            </a:pPr>
            <a:endParaRPr lang="en-GB">
              <a:latin typeface="Arial" pitchFamily="34" charset="0"/>
              <a:cs typeface="+mn-cs"/>
            </a:endParaRPr>
          </a:p>
        </p:txBody>
      </p:sp>
      <p:sp>
        <p:nvSpPr>
          <p:cNvPr id="14344" name="Text Box 8"/>
          <p:cNvSpPr txBox="1">
            <a:spLocks noChangeArrowheads="1"/>
          </p:cNvSpPr>
          <p:nvPr/>
        </p:nvSpPr>
        <p:spPr bwMode="auto">
          <a:xfrm>
            <a:off x="3214688" y="1285875"/>
            <a:ext cx="2714625" cy="101600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6000" b="1" dirty="0">
                <a:solidFill>
                  <a:schemeClr val="bg2"/>
                </a:solidFill>
                <a:latin typeface="+mn-lt"/>
                <a:cs typeface="+mn-cs"/>
              </a:rPr>
              <a:t>Love</a:t>
            </a:r>
          </a:p>
        </p:txBody>
      </p:sp>
      <p:sp>
        <p:nvSpPr>
          <p:cNvPr id="14345" name="Text Box 9"/>
          <p:cNvSpPr txBox="1">
            <a:spLocks noChangeArrowheads="1"/>
          </p:cNvSpPr>
          <p:nvPr/>
        </p:nvSpPr>
        <p:spPr bwMode="auto">
          <a:xfrm>
            <a:off x="3000375" y="4770438"/>
            <a:ext cx="3071813" cy="101600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6000" b="1" dirty="0">
                <a:solidFill>
                  <a:schemeClr val="bg2"/>
                </a:solidFill>
                <a:latin typeface="+mn-lt"/>
                <a:cs typeface="+mn-cs"/>
              </a:rPr>
              <a:t>Respect</a:t>
            </a:r>
          </a:p>
        </p:txBody>
      </p:sp>
      <p:sp>
        <p:nvSpPr>
          <p:cNvPr id="14338" name="Freeform 2"/>
          <p:cNvSpPr>
            <a:spLocks noChangeAspect="1"/>
          </p:cNvSpPr>
          <p:nvPr/>
        </p:nvSpPr>
        <p:spPr bwMode="auto">
          <a:xfrm>
            <a:off x="3576638" y="2357438"/>
            <a:ext cx="1990725" cy="569912"/>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solidFill>
            <a:schemeClr val="accent3">
              <a:lumMod val="75000"/>
            </a:schemeClr>
          </a:solidFill>
          <a:ln w="31750" cap="flat" cmpd="sng">
            <a:solidFill>
              <a:schemeClr val="bg1"/>
            </a:solidFill>
            <a:prstDash val="solid"/>
            <a:round/>
            <a:headEnd/>
            <a:tailEnd/>
          </a:ln>
          <a:effectLst>
            <a:outerShdw blurRad="50800" dist="38100" dir="2700000" algn="tl" rotWithShape="0">
              <a:prstClr val="black">
                <a:alpha val="40000"/>
              </a:prstClr>
            </a:outerShdw>
          </a:effectLst>
        </p:spPr>
        <p:txBody>
          <a:bodyPr lIns="0" rIns="0" anchor="ctr"/>
          <a:lstStyle/>
          <a:p>
            <a:pPr>
              <a:defRPr/>
            </a:pPr>
            <a:endParaRPr lang="en-GB">
              <a:latin typeface="Arial" pitchFamily="34" charset="0"/>
              <a:cs typeface="+mn-cs"/>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hteck 5"/>
          <p:cNvSpPr/>
          <p:nvPr/>
        </p:nvSpPr>
        <p:spPr>
          <a:xfrm>
            <a:off x="357188" y="4130675"/>
            <a:ext cx="8351837" cy="201295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hteck 4"/>
          <p:cNvSpPr/>
          <p:nvPr/>
        </p:nvSpPr>
        <p:spPr>
          <a:xfrm>
            <a:off x="357188" y="1857375"/>
            <a:ext cx="8351837" cy="1928813"/>
          </a:xfrm>
          <a:prstGeom prst="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6" name="Rectangle 2"/>
          <p:cNvSpPr>
            <a:spLocks noGrp="1" noChangeArrowheads="1"/>
          </p:cNvSpPr>
          <p:nvPr>
            <p:ph type="title"/>
          </p:nvPr>
        </p:nvSpPr>
        <p:spPr>
          <a:xfrm>
            <a:off x="1" y="446049"/>
            <a:ext cx="9143999" cy="839811"/>
          </a:xfrm>
          <a:effectLst>
            <a:outerShdw blurRad="50800" dist="38100" dir="2700000" algn="tl" rotWithShape="0">
              <a:prstClr val="black">
                <a:alpha val="40000"/>
              </a:prstClr>
            </a:outerShdw>
          </a:effectLst>
        </p:spPr>
        <p:txBody>
          <a:bodyPr>
            <a:scene3d>
              <a:camera prst="orthographicFront"/>
              <a:lightRig rig="soft" dir="t">
                <a:rot lat="0" lon="0" rev="16800000"/>
              </a:lightRig>
            </a:scene3d>
            <a:sp3d prstMaterial="softEdge"/>
          </a:bodyPr>
          <a:lstStyle/>
          <a:p>
            <a:pPr fontAlgn="auto">
              <a:spcBef>
                <a:spcPts val="0"/>
              </a:spcBef>
              <a:spcAft>
                <a:spcPts val="0"/>
              </a:spcAft>
              <a:defRPr/>
            </a:pPr>
            <a:r>
              <a:rPr lang="en-GB" sz="4700">
                <a:solidFill>
                  <a:schemeClr val="bg2">
                    <a:lumMod val="75000"/>
                  </a:schemeClr>
                </a:solidFill>
                <a:effectLst/>
              </a:rPr>
              <a:t>Love </a:t>
            </a:r>
            <a:r>
              <a:rPr lang="en-GB" sz="4700">
                <a:solidFill>
                  <a:schemeClr val="bg2">
                    <a:lumMod val="75000"/>
                  </a:schemeClr>
                </a:solidFill>
                <a:effectLst/>
              </a:rPr>
              <a:t>and </a:t>
            </a:r>
            <a:r>
              <a:rPr lang="en-GB" sz="4700">
                <a:solidFill>
                  <a:schemeClr val="bg2">
                    <a:lumMod val="75000"/>
                  </a:schemeClr>
                </a:solidFill>
                <a:effectLst/>
              </a:rPr>
              <a:t>Respect</a:t>
            </a:r>
            <a:endParaRPr lang="en-GB" sz="4700">
              <a:solidFill>
                <a:schemeClr val="bg2">
                  <a:lumMod val="75000"/>
                </a:schemeClr>
              </a:solidFill>
              <a:effectLst/>
            </a:endParaRPr>
          </a:p>
        </p:txBody>
      </p:sp>
      <p:sp>
        <p:nvSpPr>
          <p:cNvPr id="16387" name="Rectangle 3"/>
          <p:cNvSpPr>
            <a:spLocks noGrp="1" noChangeArrowheads="1"/>
          </p:cNvSpPr>
          <p:nvPr>
            <p:ph idx="1"/>
          </p:nvPr>
        </p:nvSpPr>
        <p:spPr>
          <a:xfrm>
            <a:off x="428625" y="1903413"/>
            <a:ext cx="8286750" cy="3883025"/>
          </a:xfrm>
          <a:effectLst>
            <a:outerShdw blurRad="457200" dist="50800" dir="4800000" algn="ctr" rotWithShape="0">
              <a:srgbClr val="000000">
                <a:alpha val="60000"/>
              </a:srgbClr>
            </a:outerShdw>
          </a:effectLst>
        </p:spPr>
        <p:txBody>
          <a:bodyPr>
            <a:noAutofit/>
          </a:bodyPr>
          <a:lstStyle/>
          <a:p>
            <a:pPr marL="269875" indent="-269875" fontAlgn="auto">
              <a:lnSpc>
                <a:spcPts val="4400"/>
              </a:lnSpc>
              <a:spcBef>
                <a:spcPts val="0"/>
              </a:spcBef>
              <a:spcAft>
                <a:spcPts val="0"/>
              </a:spcAft>
              <a:buClr>
                <a:schemeClr val="bg1"/>
              </a:buClr>
              <a:buSzTx/>
              <a:buFontTx/>
              <a:buChar char="•"/>
              <a:defRPr/>
            </a:pPr>
            <a:r>
              <a:rPr lang="en-GB" sz="3300" b="1" dirty="0" smtClean="0">
                <a:solidFill>
                  <a:schemeClr val="accent3">
                    <a:lumMod val="20000"/>
                    <a:lumOff val="80000"/>
                  </a:schemeClr>
                </a:solidFill>
                <a:effectLst>
                  <a:outerShdw blurRad="38100" dist="38100" dir="2700000" algn="tl">
                    <a:srgbClr val="000000">
                      <a:alpha val="43137"/>
                    </a:srgbClr>
                  </a:outerShdw>
                </a:effectLst>
              </a:rPr>
              <a:t>MEN</a:t>
            </a:r>
            <a:r>
              <a:rPr lang="en-GB" sz="3300" b="1" dirty="0" smtClean="0">
                <a:solidFill>
                  <a:schemeClr val="accent1">
                    <a:lumMod val="20000"/>
                    <a:lumOff val="80000"/>
                  </a:schemeClr>
                </a:solidFill>
              </a:rPr>
              <a:t> </a:t>
            </a:r>
            <a:r>
              <a:rPr lang="en-GB" sz="3300" b="1" dirty="0">
                <a:solidFill>
                  <a:schemeClr val="accent3">
                    <a:lumMod val="20000"/>
                    <a:lumOff val="80000"/>
                  </a:schemeClr>
                </a:solidFill>
              </a:rPr>
              <a:t>need to feel respected for who they are regardless of their performance</a:t>
            </a:r>
            <a:r>
              <a:rPr lang="en-GB" sz="3300" b="1" dirty="0">
                <a:solidFill>
                  <a:schemeClr val="bg2"/>
                </a:solidFill>
              </a:rPr>
              <a:t>.</a:t>
            </a:r>
          </a:p>
          <a:p>
            <a:pPr marL="269875" indent="-269875" fontAlgn="auto">
              <a:lnSpc>
                <a:spcPts val="4400"/>
              </a:lnSpc>
              <a:spcBef>
                <a:spcPts val="0"/>
              </a:spcBef>
              <a:spcAft>
                <a:spcPts val="5200"/>
              </a:spcAft>
              <a:buClr>
                <a:schemeClr val="bg1"/>
              </a:buClr>
              <a:buSzTx/>
              <a:buFont typeface="Wingdings 2" pitchFamily="18" charset="2"/>
              <a:buNone/>
              <a:defRPr/>
            </a:pPr>
            <a:r>
              <a:rPr lang="en-GB" sz="3300" b="1" i="1" dirty="0" smtClean="0">
                <a:solidFill>
                  <a:schemeClr val="bg2">
                    <a:lumMod val="10000"/>
                  </a:schemeClr>
                </a:solidFill>
              </a:rPr>
              <a:t>	</a:t>
            </a:r>
            <a:r>
              <a:rPr lang="en-GB" sz="3300" b="1" i="1" dirty="0" smtClean="0">
                <a:solidFill>
                  <a:schemeClr val="accent5">
                    <a:lumMod val="40000"/>
                    <a:lumOff val="60000"/>
                  </a:schemeClr>
                </a:solidFill>
              </a:rPr>
              <a:t>It </a:t>
            </a:r>
            <a:r>
              <a:rPr lang="en-GB" sz="3300" b="1" i="1" dirty="0">
                <a:solidFill>
                  <a:schemeClr val="accent5">
                    <a:lumMod val="40000"/>
                    <a:lumOff val="60000"/>
                  </a:schemeClr>
                </a:solidFill>
              </a:rPr>
              <a:t>is their deepest emotional need</a:t>
            </a:r>
          </a:p>
          <a:p>
            <a:pPr marL="269875" indent="-269875" fontAlgn="auto">
              <a:lnSpc>
                <a:spcPts val="4400"/>
              </a:lnSpc>
              <a:spcBef>
                <a:spcPts val="0"/>
              </a:spcBef>
              <a:spcAft>
                <a:spcPts val="0"/>
              </a:spcAft>
              <a:buClr>
                <a:schemeClr val="bg1"/>
              </a:buClr>
              <a:buSzTx/>
              <a:buFontTx/>
              <a:buChar char="•"/>
              <a:defRPr/>
            </a:pPr>
            <a:r>
              <a:rPr lang="en-GB" sz="3300" b="1" dirty="0" smtClean="0">
                <a:solidFill>
                  <a:schemeClr val="accent1">
                    <a:lumMod val="20000"/>
                    <a:lumOff val="80000"/>
                  </a:schemeClr>
                </a:solidFill>
                <a:effectLst>
                  <a:outerShdw blurRad="38100" dist="38100" dir="2700000" algn="tl">
                    <a:srgbClr val="000000">
                      <a:alpha val="43137"/>
                    </a:srgbClr>
                  </a:outerShdw>
                </a:effectLst>
              </a:rPr>
              <a:t>WOMEN</a:t>
            </a:r>
            <a:r>
              <a:rPr lang="en-GB" sz="3300" b="1" dirty="0" smtClean="0">
                <a:solidFill>
                  <a:schemeClr val="bg2">
                    <a:lumMod val="10000"/>
                  </a:schemeClr>
                </a:solidFill>
              </a:rPr>
              <a:t> </a:t>
            </a:r>
            <a:r>
              <a:rPr lang="en-GB" sz="3300" b="1" dirty="0">
                <a:solidFill>
                  <a:schemeClr val="accent1">
                    <a:lumMod val="20000"/>
                    <a:lumOff val="80000"/>
                  </a:schemeClr>
                </a:solidFill>
              </a:rPr>
              <a:t>need to feel loved for who they are apart from their performance.</a:t>
            </a:r>
          </a:p>
          <a:p>
            <a:pPr marL="269875" indent="-269875" fontAlgn="auto">
              <a:lnSpc>
                <a:spcPts val="4400"/>
              </a:lnSpc>
              <a:spcBef>
                <a:spcPts val="0"/>
              </a:spcBef>
              <a:spcAft>
                <a:spcPts val="1200"/>
              </a:spcAft>
              <a:buClr>
                <a:schemeClr val="bg1"/>
              </a:buClr>
              <a:buSzTx/>
              <a:buFont typeface="Wingdings 2" pitchFamily="18" charset="2"/>
              <a:buNone/>
              <a:defRPr/>
            </a:pPr>
            <a:r>
              <a:rPr lang="en-GB" sz="3300" b="1" i="1" dirty="0" smtClean="0">
                <a:solidFill>
                  <a:schemeClr val="bg2">
                    <a:lumMod val="10000"/>
                  </a:schemeClr>
                </a:solidFill>
              </a:rPr>
              <a:t>	</a:t>
            </a:r>
            <a:r>
              <a:rPr lang="en-GB" sz="3300" b="1" i="1" dirty="0" smtClean="0">
                <a:solidFill>
                  <a:schemeClr val="accent5">
                    <a:lumMod val="40000"/>
                    <a:lumOff val="60000"/>
                  </a:schemeClr>
                </a:solidFill>
              </a:rPr>
              <a:t>It </a:t>
            </a:r>
            <a:r>
              <a:rPr lang="en-GB" sz="3300" b="1" i="1" dirty="0">
                <a:solidFill>
                  <a:schemeClr val="accent5">
                    <a:lumMod val="40000"/>
                    <a:lumOff val="60000"/>
                  </a:schemeClr>
                </a:solidFill>
              </a:rPr>
              <a:t>is their deepest emotional </a:t>
            </a:r>
            <a:r>
              <a:rPr lang="en-GB" sz="3300" b="1" i="1" dirty="0" smtClean="0">
                <a:solidFill>
                  <a:schemeClr val="accent5">
                    <a:lumMod val="40000"/>
                    <a:lumOff val="60000"/>
                  </a:schemeClr>
                </a:solidFill>
              </a:rPr>
              <a:t>need</a:t>
            </a:r>
            <a:endParaRPr lang="en-GB" sz="3300" b="1" i="1" dirty="0">
              <a:solidFill>
                <a:schemeClr val="accent5">
                  <a:lumMod val="40000"/>
                  <a:lumOff val="60000"/>
                </a:schemeClr>
              </a:solidFill>
            </a:endParaRPr>
          </a:p>
        </p:txBody>
      </p:sp>
      <p:cxnSp>
        <p:nvCxnSpPr>
          <p:cNvPr id="4" name="Gerade Verbindung 3"/>
          <p:cNvCxnSpPr/>
          <p:nvPr/>
        </p:nvCxnSpPr>
        <p:spPr>
          <a:xfrm>
            <a:off x="366713" y="1428750"/>
            <a:ext cx="8351837" cy="0"/>
          </a:xfrm>
          <a:prstGeom prst="line">
            <a:avLst/>
          </a:prstGeom>
          <a:ln w="222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0</TotalTime>
  <Words>2165</Words>
  <Application>Microsoft Office PowerPoint</Application>
  <PresentationFormat>On-screen Show (4:3)</PresentationFormat>
  <Paragraphs>171</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Candara</vt:lpstr>
      <vt:lpstr>Wingdings 2</vt:lpstr>
      <vt:lpstr>Wingdings</vt:lpstr>
      <vt:lpstr>Human</vt:lpstr>
      <vt:lpstr>The Heart-Power Program – part 1</vt:lpstr>
      <vt:lpstr>Slide 2</vt:lpstr>
      <vt:lpstr>As we consider renewing  our marriage vows…</vt:lpstr>
      <vt:lpstr>The key is to give  what my spouse needs:</vt:lpstr>
      <vt:lpstr>God’s Three Great Blessings</vt:lpstr>
      <vt:lpstr>The Three Great Blessings</vt:lpstr>
      <vt:lpstr>Give and Receive Action</vt:lpstr>
      <vt:lpstr>Slide 8</vt:lpstr>
      <vt:lpstr>Love and Respect</vt:lpstr>
      <vt:lpstr>Love and Respect</vt:lpstr>
      <vt:lpstr>Slide 11</vt:lpstr>
      <vt:lpstr>When we  have a conflict  we usually feel deflated:</vt:lpstr>
      <vt:lpstr>When we  have a conflict  we usually feel deflated:</vt:lpstr>
      <vt:lpstr>So, what is a husband’s love?</vt:lpstr>
      <vt:lpstr>So, what is a husband’s love?</vt:lpstr>
      <vt:lpstr>How can a wife fill her  husband’s need for respect ?</vt:lpstr>
      <vt:lpstr>How can a wife fill her  husband’s need for respect ?</vt:lpstr>
      <vt:lpstr>Slide 18</vt:lpstr>
      <vt:lpstr>Here’s another way  of looking at it</vt:lpstr>
      <vt:lpstr>Here’s another way  of looking at it</vt:lpstr>
      <vt:lpstr>Problems in these relationships…</vt:lpstr>
      <vt:lpstr>Problems in these relationships…</vt:lpstr>
      <vt:lpstr>Some solutions  - For Him  </vt:lpstr>
      <vt:lpstr>Some solutions  - For Him  </vt:lpstr>
      <vt:lpstr>For Her</vt:lpstr>
      <vt:lpstr>For Her</vt:lpstr>
      <vt:lpstr>This brings us  to the end of part 1</vt:lpstr>
      <vt:lpstr>Thank you for your listening!</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Heart-Power  Program</dc:title>
  <dc:creator>pc-01</dc:creator>
  <cp:lastModifiedBy>Daddy</cp:lastModifiedBy>
  <cp:revision>63</cp:revision>
  <dcterms:created xsi:type="dcterms:W3CDTF">2009-09-02T09:42:42Z</dcterms:created>
  <dcterms:modified xsi:type="dcterms:W3CDTF">2009-09-14T09:33:48Z</dcterms:modified>
</cp:coreProperties>
</file>