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81" r:id="rId2"/>
    <p:sldId id="301" r:id="rId3"/>
    <p:sldId id="280" r:id="rId4"/>
    <p:sldId id="257" r:id="rId5"/>
    <p:sldId id="303" r:id="rId6"/>
    <p:sldId id="305" r:id="rId7"/>
    <p:sldId id="304" r:id="rId8"/>
    <p:sldId id="302" r:id="rId9"/>
    <p:sldId id="283" r:id="rId10"/>
    <p:sldId id="284" r:id="rId11"/>
    <p:sldId id="306" r:id="rId12"/>
    <p:sldId id="300" r:id="rId13"/>
    <p:sldId id="307" r:id="rId14"/>
    <p:sldId id="308" r:id="rId15"/>
    <p:sldId id="290" r:id="rId16"/>
    <p:sldId id="291" r:id="rId17"/>
    <p:sldId id="309" r:id="rId18"/>
    <p:sldId id="310" r:id="rId19"/>
    <p:sldId id="311" r:id="rId20"/>
    <p:sldId id="312" r:id="rId21"/>
    <p:sldId id="295" r:id="rId22"/>
    <p:sldId id="279" r:id="rId23"/>
    <p:sldId id="285" r:id="rId24"/>
    <p:sldId id="297" r:id="rId25"/>
    <p:sldId id="278" r:id="rId26"/>
    <p:sldId id="296" r:id="rId27"/>
    <p:sldId id="298" r:id="rId28"/>
    <p:sldId id="313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1" autoAdjust="0"/>
  </p:normalViewPr>
  <p:slideViewPr>
    <p:cSldViewPr>
      <p:cViewPr varScale="1">
        <p:scale>
          <a:sx n="78" d="100"/>
          <a:sy n="78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D41D585-0B50-40E6-8037-5D5ED517D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99C2C-D581-4B4B-A552-B073C4D12CF8}" type="slidenum">
              <a:rPr lang="en-GB"/>
              <a:pPr/>
              <a:t>1</a:t>
            </a:fld>
            <a:endParaRPr lang="en-GB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Welcome back!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DF0B1-4F75-40C2-9933-620784A2D1A8}" type="slidenum">
              <a:rPr lang="en-GB"/>
              <a:pPr/>
              <a:t>10</a:t>
            </a:fld>
            <a:endParaRPr lang="en-GB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This slide is describing the different sensitivities of men and women.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7FFCF-AE1D-49FF-8DF3-76E4679279A2}" type="slidenum">
              <a:rPr lang="en-GB"/>
              <a:pPr/>
              <a:t>11</a:t>
            </a:fld>
            <a:endParaRPr lang="en-GB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This slide is describing the different sensitivities of men and women.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DF960-00F8-41EA-B02F-B4EB4A67E194}" type="slidenum">
              <a:rPr lang="en-GB"/>
              <a:pPr/>
              <a:t>12</a:t>
            </a:fld>
            <a:endParaRPr lang="en-GB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There are many ways to express your love other than talking about your feelings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FD798-3940-4712-BEF2-8034FFB3D251}" type="slidenum">
              <a:rPr lang="en-GB"/>
              <a:pPr/>
              <a:t>13</a:t>
            </a:fld>
            <a:endParaRPr lang="en-GB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There are many ways to express your love other than talking about your feelings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5CC09-5D7A-41D5-9A63-6688246DB3F2}" type="slidenum">
              <a:rPr lang="en-GB"/>
              <a:pPr/>
              <a:t>14</a:t>
            </a:fld>
            <a:endParaRPr lang="en-GB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There are many ways to express your love other than talking about your feelings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D63EB-A1B8-4752-84A4-F0A4E0F7E1FC}" type="slidenum">
              <a:rPr lang="en-GB"/>
              <a:pPr/>
              <a:t>15</a:t>
            </a:fld>
            <a:endParaRPr lang="en-GB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Note to the staff: This is the time to give out the worksheet.  Step One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16B43-3F8D-40BD-9D53-8357DDE2123B}" type="slidenum">
              <a:rPr lang="en-GB"/>
              <a:pPr/>
              <a:t>16</a:t>
            </a:fld>
            <a:endParaRPr lang="en-GB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Here are the four times of day to repeat your mental phrase about the value of your spouse to you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37E83-2DED-40FC-B13D-07EF16577356}" type="slidenum">
              <a:rPr lang="en-GB"/>
              <a:pPr/>
              <a:t>17</a:t>
            </a:fld>
            <a:endParaRPr lang="en-GB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Note to the staff: This is the time to give out the worksheet.  Step One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13D52-2435-439A-AE4D-F7F671F72AF1}" type="slidenum">
              <a:rPr lang="en-GB"/>
              <a:pPr/>
              <a:t>18</a:t>
            </a:fld>
            <a:endParaRPr lang="en-GB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Note to the staff: This is the time to give out the worksheet.  Step One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05515-6FEB-4C8E-99BE-DEAF761583A8}" type="slidenum">
              <a:rPr lang="en-GB"/>
              <a:pPr/>
              <a:t>19</a:t>
            </a:fld>
            <a:endParaRPr lang="en-GB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Note to the staff: This is the time to give out the worksheet.  Step One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3CFA3-BDEF-431E-91EA-00105E12CF9D}" type="slidenum">
              <a:rPr lang="en-GB"/>
              <a:pPr/>
              <a:t>2</a:t>
            </a:fld>
            <a:endParaRPr lang="en-GB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Part 2 is going to be more practical.</a:t>
            </a: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AF444-DF24-4671-AFBA-5901F077EE9A}" type="slidenum">
              <a:rPr lang="en-GB"/>
              <a:pPr/>
              <a:t>20</a:t>
            </a:fld>
            <a:endParaRPr lang="en-GB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Note to the staff: This is the time to give out the worksheet.  Step One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5504E-2A7F-4C5E-B2FD-84FCEE886E77}" type="slidenum">
              <a:rPr lang="en-GB"/>
              <a:pPr/>
              <a:t>21</a:t>
            </a:fld>
            <a:endParaRPr lang="en-GB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This approach doesn’t take a lot of time, but makes a big impact. ( Note to the lecturer - So those are the four steps. Now let’s look at the importance of community before everyone fills in the worksheet 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E4192-AA3A-4BE5-9199-7EF1CFDD4F2D}" type="slidenum">
              <a:rPr lang="en-GB"/>
              <a:pPr/>
              <a:t>22</a:t>
            </a:fld>
            <a:endParaRPr lang="en-GB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Families thrive in a loving community.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81D9E-A479-4764-AF69-66942B18CD51}" type="slidenum">
              <a:rPr lang="en-GB"/>
              <a:pPr/>
              <a:t>23</a:t>
            </a:fld>
            <a:endParaRPr lang="en-GB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Building the World Peace Blessing Community is the work of each one of us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D8767-E262-4C12-9A4F-53D5ADAD8BBB}" type="slidenum">
              <a:rPr lang="en-GB"/>
              <a:pPr/>
              <a:t>24</a:t>
            </a:fld>
            <a:endParaRPr lang="en-GB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Blessed Couples from all over the world, and community meetings organised by them.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02F3B-72D1-440B-927C-D597B1EB8D2A}" type="slidenum">
              <a:rPr lang="en-GB"/>
              <a:pPr/>
              <a:t>25</a:t>
            </a:fld>
            <a:endParaRPr lang="en-GB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Time for an exercise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EF5D6-915C-4CD6-9C70-A4969970A422}" type="slidenum">
              <a:rPr lang="en-GB"/>
              <a:pPr/>
              <a:t>26</a:t>
            </a:fld>
            <a:endParaRPr lang="en-GB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Writing your goals gives you more power to reach for them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DCB0F-2B80-4FB5-A3BD-F958E58FD75E}" type="slidenum">
              <a:rPr lang="en-GB"/>
              <a:pPr/>
              <a:t>27</a:t>
            </a:fld>
            <a:endParaRPr lang="en-GB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Here we acknowledging some of the sources of the ideas and inspiration behind the Heart-Power Program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0B685-AAC1-4404-B4FC-2FEC85150187}" type="slidenum">
              <a:rPr lang="en-GB"/>
              <a:pPr/>
              <a:t>28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Welcome to the Heart-Power Program! In this session we hope to highlight  practical ways in which we can experience the joy of God’s Second Blessing (to marry and  raise a family ), by understanding what the needs of man and woman are and how to approach filling those needs for each other.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65101-CC47-412A-9BEF-BD274D2DE442}" type="slidenum">
              <a:rPr lang="en-GB"/>
              <a:pPr/>
              <a:t>3</a:t>
            </a:fld>
            <a:endParaRPr lang="en-GB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According to Dr. Gary Chapman, author of “The 5 Love Languages”, on average it takes 2 years before a couple leave the time of the euphoria of ‘falling in love’, or the joy of the early romantic experience, and start to be aware of their own needs.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16E9C-BA9F-4131-940F-22C02131C945}" type="slidenum">
              <a:rPr lang="en-GB"/>
              <a:pPr/>
              <a:t>4</a:t>
            </a:fld>
            <a:endParaRPr lang="en-GB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Refresh your mind and heart towards each other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A2998-0A2B-4F8D-957A-6D36A09B78AB}" type="slidenum">
              <a:rPr lang="en-GB"/>
              <a:pPr/>
              <a:t>5</a:t>
            </a:fld>
            <a:endParaRPr lang="en-GB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Appreciating – sometimes you need a break from the relationship to nurture yourself, and come back to the relationship renewed.  Connecting – your marriage is enriched by your connection with the wider community.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00F29-9586-4705-A75C-B9ACFC88D8A0}" type="slidenum">
              <a:rPr lang="en-GB"/>
              <a:pPr/>
              <a:t>6</a:t>
            </a:fld>
            <a:endParaRPr lang="en-GB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Appreciating – sometimes you need a break from the relationship to nurture yourself, and come back to the relationship renewed.  Connecting – your marriage is enriched by your connection with the wider community.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28D6E-273B-4526-8548-6E277C266C8B}" type="slidenum">
              <a:rPr lang="en-GB"/>
              <a:pPr/>
              <a:t>7</a:t>
            </a:fld>
            <a:endParaRPr lang="en-GB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Appreciating – sometimes you need a break from the relationship to nurture yourself, and come back to the relationship renewed.  Connecting – your marriage is enriched by your connection with the wider community.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1E479-1A2C-4288-9180-418E9CB78723}" type="slidenum">
              <a:rPr lang="en-GB"/>
              <a:pPr/>
              <a:t>8</a:t>
            </a:fld>
            <a:endParaRPr lang="en-GB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Some people believe we need a minimum of 8 hugs a day to be healthy!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F6731-0C83-4DEE-80A8-90609DD05210}" type="slidenum">
              <a:rPr lang="en-GB"/>
              <a:pPr/>
              <a:t>9</a:t>
            </a:fld>
            <a:endParaRPr lang="en-GB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Scientific Research is showing the correlation between our behaviour and hormones – when you behave wisely, that will make you feel better. (Note to the lecturer – please read “How to Improve your Marriage without Talking about it.” by Patricia Love and Steven Stosny for more information about this scientific research.)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917F-C072-4E80-AEA2-1BA2534D8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D5CD-DC77-4ED3-AAA0-D5A928E43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8EEE-B7BB-4BAF-90D5-6D69A777E2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9BE7-F3AA-4BBA-B6DE-082700EF98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ED5F0-0FBF-449F-8035-61562A628F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17917-C928-4E17-B791-92789ABAD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9D18-C6BB-48B0-9F5E-150373A80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AF80-0D90-4A34-8392-59CD4BA22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E480-E59A-422D-8F99-B14D2B0A70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0380-1A74-4013-BF4D-50E98F503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1351-1173-43CC-B655-78A6EE1860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51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906A57B2-49A1-4462-964B-E50716EBF9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transition>
    <p:wipe dir="r"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_Slide1.sldx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African couple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</a:blip>
          <a:srcRect l="48484" t="2260" r="17670" b="41243"/>
          <a:stretch>
            <a:fillRect/>
          </a:stretch>
        </p:blipFill>
        <p:spPr bwMode="auto">
          <a:xfrm>
            <a:off x="6429375" y="3643313"/>
            <a:ext cx="2357438" cy="29527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352" name="Picture 8" descr="Oleg and Martella"/>
          <p:cNvPicPr>
            <a:picLocks noChangeAspect="1" noChangeArrowheads="1"/>
          </p:cNvPicPr>
          <p:nvPr/>
        </p:nvPicPr>
        <p:blipFill>
          <a:blip r:embed="rId4" cstate="print"/>
          <a:srcRect l="9899" t="2794" r="11764" b="2210"/>
          <a:stretch>
            <a:fillRect/>
          </a:stretch>
        </p:blipFill>
        <p:spPr bwMode="auto">
          <a:xfrm>
            <a:off x="5572125" y="285750"/>
            <a:ext cx="3201988" cy="25923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353" name="Picture 9" descr="footprints 0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D99C0"/>
              </a:clrFrom>
              <a:clrTo>
                <a:srgbClr val="7D99C0">
                  <a:alpha val="0"/>
                </a:srgbClr>
              </a:clrTo>
            </a:clrChange>
          </a:blip>
          <a:srcRect l="2162" t="23726" b="9584"/>
          <a:stretch>
            <a:fillRect/>
          </a:stretch>
        </p:blipFill>
        <p:spPr bwMode="auto">
          <a:xfrm>
            <a:off x="357188" y="285750"/>
            <a:ext cx="5072062" cy="25923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354" name="Picture 10" descr="Sun Jin Nim and In Sup N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300" y="3643313"/>
            <a:ext cx="2052638" cy="29527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6058"/>
            <a:ext cx="9144000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0">
            <a:sp3d prstMaterial="matte">
              <a:contourClr>
                <a:srgbClr val="FFFFFF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</a:rPr>
              <a:t>The Heart-Power </a:t>
            </a:r>
            <a:r>
              <a:rPr lang="en-GB" sz="440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</a:rPr>
              <a:t>Program </a:t>
            </a:r>
            <a:r>
              <a:rPr lang="en-GB" sz="4400" b="0" i="1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</a:rPr>
              <a:t>– part 2</a:t>
            </a:r>
            <a:endParaRPr lang="en-GB" sz="4400" b="0" i="1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</a:endParaRPr>
          </a:p>
        </p:txBody>
      </p:sp>
      <p:pic>
        <p:nvPicPr>
          <p:cNvPr id="13" name="Picture 3" descr="Simon and Yuriko"/>
          <p:cNvPicPr>
            <a:picLocks noChangeAspect="1" noChangeArrowheads="1"/>
          </p:cNvPicPr>
          <p:nvPr/>
        </p:nvPicPr>
        <p:blipFill>
          <a:blip r:embed="rId7" cstate="print"/>
          <a:srcRect t="3510" r="18600" b="12614"/>
          <a:stretch>
            <a:fillRect/>
          </a:stretch>
        </p:blipFill>
        <p:spPr bwMode="auto">
          <a:xfrm>
            <a:off x="2500313" y="3643313"/>
            <a:ext cx="3857625" cy="29527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85713"/>
            <a:ext cx="9144001" cy="16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  <a:t>As we saw in part 1, men &amp; women </a:t>
            </a:r>
            <a:b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  <a:t>are different in the way we respond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100263"/>
            <a:ext cx="8572500" cy="45434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60363" indent="-360363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300" b="1" dirty="0">
                <a:solidFill>
                  <a:schemeClr val="bg2"/>
                </a:solidFill>
              </a:rPr>
              <a:t>Talking makes women move closer, but it makes men move away.</a:t>
            </a:r>
          </a:p>
          <a:p>
            <a:pPr marL="360363" indent="-360363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None/>
              <a:defRPr/>
            </a:pPr>
            <a:endParaRPr lang="en-GB" sz="3300" b="1" dirty="0">
              <a:solidFill>
                <a:schemeClr val="bg2"/>
              </a:solidFill>
            </a:endParaRPr>
          </a:p>
          <a:p>
            <a:pPr marL="360363" indent="-360363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300" b="1" dirty="0">
                <a:solidFill>
                  <a:schemeClr val="bg2"/>
                </a:solidFill>
              </a:rPr>
              <a:t>Men have a heightened sensitivity to feel shame and inadequacy, for example when they are criticised or nagged at.  Shame may lead a man to hide and not speak about it, but show it with annoyance, impatience, anger or shutting down</a:t>
            </a:r>
            <a:r>
              <a:rPr lang="en-GB" sz="3300" b="1" dirty="0" smtClean="0">
                <a:solidFill>
                  <a:schemeClr val="bg2"/>
                </a:solidFill>
              </a:rPr>
              <a:t>.</a:t>
            </a:r>
            <a:endParaRPr lang="en-GB" sz="33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357188" y="1785938"/>
            <a:ext cx="842327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85713"/>
            <a:ext cx="9144001" cy="16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  <a:t>As we saw in part 1, men &amp; women </a:t>
            </a:r>
            <a:b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  <a:t>are different in the way we respond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143125"/>
            <a:ext cx="8291513" cy="4311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60363" indent="-360363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Women </a:t>
            </a:r>
            <a:r>
              <a:rPr lang="en-GB" sz="3300" b="1" dirty="0">
                <a:solidFill>
                  <a:schemeClr val="bg2"/>
                </a:solidFill>
              </a:rPr>
              <a:t>feel fear of being isolated and shut out very strongly, for example when their husband doesn’t answer them, or if they are left too often alone with children in a ‘nuclear family</a:t>
            </a:r>
            <a:r>
              <a:rPr lang="en-GB" sz="3300" b="1" dirty="0" smtClean="0">
                <a:solidFill>
                  <a:schemeClr val="bg2"/>
                </a:solidFill>
              </a:rPr>
              <a:t>’.</a:t>
            </a:r>
          </a:p>
          <a:p>
            <a:pPr marL="360363" indent="-360363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 2" pitchFamily="18" charset="2"/>
              <a:buNone/>
              <a:defRPr/>
            </a:pPr>
            <a:r>
              <a:rPr lang="en-GB" sz="3300" b="1" dirty="0">
                <a:solidFill>
                  <a:schemeClr val="bg2"/>
                </a:solidFill>
              </a:rPr>
              <a:t/>
            </a:r>
            <a:br>
              <a:rPr lang="en-GB" sz="3300" b="1" dirty="0">
                <a:solidFill>
                  <a:schemeClr val="bg2"/>
                </a:solidFill>
              </a:rPr>
            </a:br>
            <a:r>
              <a:rPr lang="en-GB" sz="3300" b="1" dirty="0" smtClean="0">
                <a:solidFill>
                  <a:schemeClr val="bg2"/>
                </a:solidFill>
              </a:rPr>
              <a:t>Of </a:t>
            </a:r>
            <a:r>
              <a:rPr lang="en-GB" sz="3300" b="1" dirty="0">
                <a:solidFill>
                  <a:schemeClr val="bg2"/>
                </a:solidFill>
              </a:rPr>
              <a:t>course, women feel enormous fear and anger if they are  verbally, emotionally, sexually or physically abused</a:t>
            </a:r>
            <a:r>
              <a:rPr lang="en-GB" sz="3300" b="1" dirty="0" smtClean="0">
                <a:solidFill>
                  <a:schemeClr val="bg2"/>
                </a:solidFill>
              </a:rPr>
              <a:t>.</a:t>
            </a:r>
            <a:endParaRPr lang="en-GB" sz="33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357188" y="1857375"/>
            <a:ext cx="842327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971675"/>
            <a:ext cx="7429500" cy="388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63538" indent="-3635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400" b="1" dirty="0">
                <a:solidFill>
                  <a:schemeClr val="bg2"/>
                </a:solidFill>
              </a:rPr>
              <a:t>Love is about connection without hurting each other … but not necessarily about talking-communication</a:t>
            </a:r>
            <a:r>
              <a:rPr lang="en-GB" sz="3400" b="1" dirty="0" smtClean="0">
                <a:solidFill>
                  <a:schemeClr val="bg2"/>
                </a:solidFill>
              </a:rPr>
              <a:t>.</a:t>
            </a:r>
          </a:p>
          <a:p>
            <a:pPr marL="363538" indent="-3635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endParaRPr lang="en-GB" sz="3400" b="1" dirty="0">
              <a:solidFill>
                <a:schemeClr val="bg2"/>
              </a:solidFill>
            </a:endParaRPr>
          </a:p>
          <a:p>
            <a:pPr marL="363538" indent="-3635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400" b="1" dirty="0">
                <a:solidFill>
                  <a:schemeClr val="bg2"/>
                </a:solidFill>
              </a:rPr>
              <a:t>Many people feel more love from a hug and physical intimacy than talking about feelings.</a:t>
            </a:r>
          </a:p>
          <a:p>
            <a:pPr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  <a:p>
            <a:pPr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" y="428604"/>
            <a:ext cx="9144001" cy="78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Connection and Compassion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928688" y="1285875"/>
            <a:ext cx="728662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543050"/>
            <a:ext cx="7429500" cy="388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63538" indent="-363538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Positive</a:t>
            </a:r>
            <a:r>
              <a:rPr lang="en-GB" sz="3300" b="1" dirty="0">
                <a:solidFill>
                  <a:schemeClr val="bg2"/>
                </a:solidFill>
              </a:rPr>
              <a:t>, encouraging words and generous acts of service as well as positive thoughts  sent to each other all create a positive </a:t>
            </a:r>
            <a:r>
              <a:rPr lang="en-GB" sz="3300" b="1" dirty="0" smtClean="0">
                <a:solidFill>
                  <a:schemeClr val="bg2"/>
                </a:solidFill>
              </a:rPr>
              <a:t>hormone response … serotonin </a:t>
            </a:r>
            <a:r>
              <a:rPr lang="en-GB" sz="3300" b="1" dirty="0">
                <a:solidFill>
                  <a:schemeClr val="bg2"/>
                </a:solidFill>
              </a:rPr>
              <a:t>is secreted, which creates calmness and relaxation and a sense of well being</a:t>
            </a:r>
            <a:r>
              <a:rPr lang="en-GB" sz="3300" b="1" dirty="0" smtClean="0">
                <a:solidFill>
                  <a:schemeClr val="bg2"/>
                </a:solidFill>
              </a:rPr>
              <a:t>.</a:t>
            </a:r>
          </a:p>
          <a:p>
            <a:pPr marL="363538" indent="-3635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Being </a:t>
            </a:r>
            <a:r>
              <a:rPr lang="en-GB" sz="3300" b="1" dirty="0">
                <a:solidFill>
                  <a:schemeClr val="bg2"/>
                </a:solidFill>
              </a:rPr>
              <a:t>generous towards your beloved with your time and resources  also makes them feel cared for.</a:t>
            </a:r>
          </a:p>
          <a:p>
            <a:pPr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  <a:p>
            <a:pPr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" y="357166"/>
            <a:ext cx="9144001" cy="78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Connection and Compassion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857250" y="1214438"/>
            <a:ext cx="7358063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185988"/>
            <a:ext cx="7786688" cy="388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63538" indent="-363538" fontAlgn="auto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defRPr/>
            </a:pPr>
            <a:r>
              <a:rPr lang="en-GB" sz="3600" b="1" dirty="0" smtClean="0">
                <a:solidFill>
                  <a:schemeClr val="bg2"/>
                </a:solidFill>
              </a:rPr>
              <a:t>Men will tend to feel ashamed, and withdraw, or attack</a:t>
            </a:r>
          </a:p>
          <a:p>
            <a:pPr marL="363538" indent="-363538" fontAlgn="auto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defRPr/>
            </a:pPr>
            <a:r>
              <a:rPr lang="en-GB" sz="3600" b="1" dirty="0" smtClean="0">
                <a:solidFill>
                  <a:schemeClr val="bg2"/>
                </a:solidFill>
              </a:rPr>
              <a:t>Whereas women tend to feel afraid, and become anxious and demanding, nagging or complaining</a:t>
            </a:r>
          </a:p>
          <a:p>
            <a:pPr marL="363538" indent="-363538" fontAlgn="auto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defRPr/>
            </a:pPr>
            <a:r>
              <a:rPr lang="en-GB" sz="3600" b="1" dirty="0" smtClean="0">
                <a:solidFill>
                  <a:schemeClr val="bg2"/>
                </a:solidFill>
              </a:rPr>
              <a:t>So the four steps are designed to transform the shame and fear into connection and compassion</a:t>
            </a:r>
          </a:p>
          <a:p>
            <a:pPr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  <a:p>
            <a:pPr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" y="1114434"/>
            <a:ext cx="9144001" cy="78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So, when we make mistakes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and</a:t>
            </a:r>
            <a:r>
              <a:rPr lang="en-GB" sz="4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hurt each other…</a:t>
            </a:r>
            <a:endParaRPr lang="en-GB" sz="4800" dirty="0">
              <a:solidFill>
                <a:schemeClr val="bg2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785813" y="2000250"/>
            <a:ext cx="757237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774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>
                <a:solidFill>
                  <a:schemeClr val="bg2">
                    <a:lumMod val="75000"/>
                  </a:schemeClr>
                </a:solidFill>
                <a:effectLst/>
              </a:rPr>
              <a:t>Step One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314450"/>
            <a:ext cx="7934325" cy="5400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0"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800" b="1" dirty="0">
                <a:solidFill>
                  <a:schemeClr val="bg2">
                    <a:lumMod val="75000"/>
                  </a:schemeClr>
                </a:solidFill>
              </a:rPr>
              <a:t>Hold your partner in your </a:t>
            </a:r>
            <a:r>
              <a:rPr lang="en-GB" sz="3800" b="1" dirty="0" smtClean="0">
                <a:solidFill>
                  <a:schemeClr val="bg2">
                    <a:lumMod val="75000"/>
                  </a:schemeClr>
                </a:solidFill>
              </a:rPr>
              <a:t>heart </a:t>
            </a:r>
          </a:p>
          <a:p>
            <a:pPr indent="0" algn="ctr" fontAlgn="auto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GB" sz="3800" b="1" dirty="0" smtClean="0">
                <a:solidFill>
                  <a:schemeClr val="bg2">
                    <a:lumMod val="75000"/>
                  </a:schemeClr>
                </a:solidFill>
              </a:rPr>
              <a:t>During four </a:t>
            </a:r>
            <a:r>
              <a:rPr lang="en-GB" sz="3800" b="1" dirty="0">
                <a:solidFill>
                  <a:schemeClr val="bg2">
                    <a:lumMod val="75000"/>
                  </a:schemeClr>
                </a:solidFill>
              </a:rPr>
              <a:t>crucial times of the da</a:t>
            </a:r>
            <a:r>
              <a:rPr lang="en-GB" sz="3700" b="1" dirty="0">
                <a:solidFill>
                  <a:schemeClr val="bg2">
                    <a:lumMod val="75000"/>
                  </a:schemeClr>
                </a:solidFill>
              </a:rPr>
              <a:t>y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GB" sz="3000" b="1" dirty="0">
                <a:solidFill>
                  <a:schemeClr val="bg2"/>
                </a:solidFill>
              </a:rPr>
              <a:t>Focus your attention on keeping him/her close to your heart. Write with a brief phrase that acknowledges your partner's value to you.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GB" sz="3000" b="1" dirty="0">
                <a:solidFill>
                  <a:schemeClr val="bg2"/>
                </a:solidFill>
              </a:rPr>
              <a:t>e.g. “ He  gives my life purpose”, or “She  is teaching me how to love” or “ He/She is the reason we have joy and love in our family”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GB" sz="3000" b="1" dirty="0">
                <a:solidFill>
                  <a:schemeClr val="bg2"/>
                </a:solidFill>
              </a:rPr>
              <a:t>It can include simply reaching out your hand for a brief touch or making eye contact, or both. 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642938" y="1214438"/>
            <a:ext cx="777557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V="1">
            <a:off x="642938" y="2357438"/>
            <a:ext cx="777557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3999" cy="1350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>
                <a:solidFill>
                  <a:schemeClr val="bg2">
                    <a:lumMod val="75000"/>
                  </a:schemeClr>
                </a:solidFill>
                <a:effectLst/>
              </a:rPr>
              <a:t>Repeat this phrase (silently) or the </a:t>
            </a:r>
            <a:br>
              <a:rPr lang="en-GB" sz="360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en-GB" sz="3600">
                <a:solidFill>
                  <a:schemeClr val="bg2">
                    <a:lumMod val="75000"/>
                  </a:schemeClr>
                </a:solidFill>
                <a:effectLst/>
              </a:rPr>
              <a:t>simple gesture at 4 crucial times of the day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960563"/>
            <a:ext cx="7858125" cy="4897437"/>
          </a:xfrm>
        </p:spPr>
        <p:txBody>
          <a:bodyPr>
            <a:noAutofit/>
          </a:bodyPr>
          <a:lstStyle/>
          <a:p>
            <a:pPr marL="539750" indent="-53975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GB" sz="3000" b="1" dirty="0">
                <a:solidFill>
                  <a:schemeClr val="bg2"/>
                </a:solidFill>
              </a:rPr>
              <a:t>When you wake up</a:t>
            </a:r>
          </a:p>
          <a:p>
            <a:pPr marL="539750" indent="-53975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GB" sz="3000" b="1" dirty="0">
                <a:solidFill>
                  <a:schemeClr val="bg2"/>
                </a:solidFill>
              </a:rPr>
              <a:t>When you set out for work, or begin the daily tasks</a:t>
            </a:r>
          </a:p>
          <a:p>
            <a:pPr marL="539750" indent="-53975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GB" sz="3000" b="1" dirty="0">
                <a:solidFill>
                  <a:schemeClr val="bg2"/>
                </a:solidFill>
              </a:rPr>
              <a:t>When you return home from work or begin the evening time</a:t>
            </a:r>
          </a:p>
          <a:p>
            <a:pPr marL="539750" indent="-539750" fontAlgn="auto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GB" sz="3000" b="1" dirty="0">
                <a:solidFill>
                  <a:schemeClr val="bg2"/>
                </a:solidFill>
              </a:rPr>
              <a:t>As you lie down to bed at night</a:t>
            </a:r>
          </a:p>
          <a:p>
            <a:pPr indent="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000" b="1" i="1" dirty="0" smtClean="0">
                <a:solidFill>
                  <a:schemeClr val="bg2"/>
                </a:solidFill>
              </a:rPr>
              <a:t>This </a:t>
            </a:r>
            <a:r>
              <a:rPr lang="en-GB" sz="3000" b="1" i="1" dirty="0">
                <a:solidFill>
                  <a:schemeClr val="bg2"/>
                </a:solidFill>
              </a:rPr>
              <a:t>gets a line of positive thought between you </a:t>
            </a:r>
            <a:r>
              <a:rPr lang="en-GB" sz="3000" b="1" i="1" dirty="0" smtClean="0">
                <a:solidFill>
                  <a:schemeClr val="bg2"/>
                </a:solidFill>
              </a:rPr>
              <a:t>and your </a:t>
            </a:r>
            <a:r>
              <a:rPr lang="en-GB" sz="3000" b="1" i="1" dirty="0">
                <a:solidFill>
                  <a:schemeClr val="bg2"/>
                </a:solidFill>
              </a:rPr>
              <a:t>spouse going from the very beginning to the end of the day.</a:t>
            </a: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285750" y="1785938"/>
            <a:ext cx="86042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774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>
                <a:solidFill>
                  <a:schemeClr val="bg2">
                    <a:lumMod val="75000"/>
                  </a:schemeClr>
                </a:solidFill>
                <a:effectLst/>
              </a:rPr>
              <a:t>Step Two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709613" y="1314450"/>
            <a:ext cx="7934325" cy="5400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74320"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800" b="1" dirty="0">
                <a:solidFill>
                  <a:schemeClr val="bg2">
                    <a:lumMod val="75000"/>
                  </a:schemeClr>
                </a:solidFill>
              </a:rPr>
              <a:t>Hold </a:t>
            </a:r>
            <a:r>
              <a:rPr lang="en-GB" sz="3800" b="1" dirty="0" smtClean="0">
                <a:solidFill>
                  <a:schemeClr val="bg2">
                    <a:lumMod val="75000"/>
                  </a:schemeClr>
                </a:solidFill>
              </a:rPr>
              <a:t>positive thoughts about </a:t>
            </a:r>
          </a:p>
          <a:p>
            <a:pPr indent="-274320" algn="ctr" fontAlgn="auto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GB" sz="3800" b="1" dirty="0" smtClean="0">
                <a:solidFill>
                  <a:schemeClr val="bg2">
                    <a:lumMod val="75000"/>
                  </a:schemeClr>
                </a:solidFill>
              </a:rPr>
              <a:t>your relationship</a:t>
            </a:r>
            <a:endParaRPr lang="en-GB" sz="3800" b="1" dirty="0">
              <a:solidFill>
                <a:schemeClr val="bg2">
                  <a:lumMod val="75000"/>
                </a:schemeClr>
              </a:solidFill>
            </a:endParaRPr>
          </a:p>
          <a:p>
            <a:pPr indent="-27432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Several times in the morning and afternoon - as often as you can -  stop for ten seconds to think positive thoughts about your partner and your relationship.  Write three on your worksheet...  e.g.</a:t>
            </a:r>
          </a:p>
          <a:p>
            <a:pPr marL="900113" indent="-45085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1. 	He/she is sincere</a:t>
            </a:r>
          </a:p>
          <a:p>
            <a:pPr marL="900113" indent="-45085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2. 	He/she is generous</a:t>
            </a:r>
          </a:p>
          <a:p>
            <a:pPr marL="900113" indent="-45085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3. 	We take time for deep communication every week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714375" y="1214438"/>
            <a:ext cx="770413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flipV="1">
            <a:off x="725488" y="2357438"/>
            <a:ext cx="7704137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774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>
                <a:solidFill>
                  <a:schemeClr val="bg2">
                    <a:lumMod val="75000"/>
                  </a:schemeClr>
                </a:solidFill>
                <a:effectLst/>
              </a:rPr>
              <a:t>Step Three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43013"/>
            <a:ext cx="8143875" cy="5400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74320" algn="ctr" fontAlgn="auto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GB" sz="3600" b="1" dirty="0" smtClean="0">
                <a:solidFill>
                  <a:schemeClr val="bg2">
                    <a:lumMod val="75000"/>
                  </a:schemeClr>
                </a:solidFill>
              </a:rPr>
              <a:t>Hug your partner at least  three times a day and hold it for a long warm  embrace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This kind of embrace increases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err="1" smtClean="0">
                <a:solidFill>
                  <a:schemeClr val="bg2"/>
                </a:solidFill>
              </a:rPr>
              <a:t>seritonin</a:t>
            </a:r>
            <a:r>
              <a:rPr lang="en-GB" sz="3200" b="1" dirty="0" smtClean="0">
                <a:solidFill>
                  <a:schemeClr val="bg2"/>
                </a:solidFill>
              </a:rPr>
              <a:t> levels to give a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general calming effect. When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you hug, give compassion and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Gratitude for your blessings,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And consciously sooth away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His shame and her fear with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Your attitude of respect and </a:t>
            </a:r>
          </a:p>
          <a:p>
            <a:pPr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love, caring and tenderness.</a:t>
            </a:r>
            <a:endParaRPr lang="en-GB" b="1" dirty="0">
              <a:solidFill>
                <a:schemeClr val="bg2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571500" y="1143000"/>
            <a:ext cx="80279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un Jin Nim and In Sup N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471738"/>
            <a:ext cx="2703512" cy="3886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Gerade Verbindung 6"/>
          <p:cNvCxnSpPr/>
          <p:nvPr/>
        </p:nvCxnSpPr>
        <p:spPr>
          <a:xfrm flipV="1">
            <a:off x="571500" y="2286000"/>
            <a:ext cx="80279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774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>
                <a:solidFill>
                  <a:schemeClr val="bg2">
                    <a:lumMod val="75000"/>
                  </a:schemeClr>
                </a:solidFill>
                <a:effectLst/>
              </a:rPr>
              <a:t>Step Four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357313"/>
            <a:ext cx="8072438" cy="5400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74320" algn="ctr" fontAlgn="auto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GB" sz="3700" b="1" dirty="0" smtClean="0">
                <a:solidFill>
                  <a:schemeClr val="bg2">
                    <a:lumMod val="75000"/>
                  </a:schemeClr>
                </a:solidFill>
              </a:rPr>
              <a:t>Make a decision </a:t>
            </a:r>
            <a:r>
              <a:rPr lang="en-GB" sz="3700" b="1" i="1" dirty="0" smtClean="0">
                <a:solidFill>
                  <a:schemeClr val="bg2">
                    <a:lumMod val="75000"/>
                  </a:schemeClr>
                </a:solidFill>
              </a:rPr>
              <a:t>(perhaps even a contract with yourself)</a:t>
            </a:r>
            <a:r>
              <a:rPr lang="en-GB" sz="3700" b="1" dirty="0" smtClean="0">
                <a:solidFill>
                  <a:schemeClr val="bg2">
                    <a:lumMod val="75000"/>
                  </a:schemeClr>
                </a:solidFill>
              </a:rPr>
              <a:t> to hand out </a:t>
            </a:r>
          </a:p>
          <a:p>
            <a:pPr indent="-274320" algn="ctr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GB" sz="3700" b="1" dirty="0" smtClean="0">
                <a:solidFill>
                  <a:schemeClr val="bg2">
                    <a:lumMod val="75000"/>
                  </a:schemeClr>
                </a:solidFill>
              </a:rPr>
              <a:t>love with compassion and generosity</a:t>
            </a:r>
          </a:p>
          <a:p>
            <a:pPr indent="-274320" algn="ctr" fontAlgn="auto">
              <a:lnSpc>
                <a:spcPts val="36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Decide on at least one thing you will do every day to express ‘loving kindness’.</a:t>
            </a:r>
          </a:p>
          <a:p>
            <a:pPr indent="-274320" algn="ctr" fontAlgn="auto">
              <a:lnSpc>
                <a:spcPts val="36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  e.g. 1. Thank him/her specifically for something they do each day</a:t>
            </a:r>
          </a:p>
          <a:p>
            <a:pPr indent="-274320" algn="ctr" fontAlgn="auto">
              <a:lnSpc>
                <a:spcPts val="36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2. Write a love/gratitude note and put it some where for him/her to find.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857250" y="1214438"/>
            <a:ext cx="745172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857250" y="3000375"/>
            <a:ext cx="745172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052513"/>
            <a:ext cx="7286625" cy="4305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indent="-274320" algn="ctr"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GB" sz="3800" b="1" dirty="0">
                <a:solidFill>
                  <a:schemeClr val="bg2"/>
                </a:solidFill>
              </a:rPr>
              <a:t>In part 1 we learned about love and respect.</a:t>
            </a:r>
          </a:p>
          <a:p>
            <a:pPr indent="-274320" algn="ctr"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GB" sz="3800" b="1" dirty="0" smtClean="0">
                <a:solidFill>
                  <a:schemeClr val="bg2"/>
                </a:solidFill>
              </a:rPr>
              <a:t>In </a:t>
            </a:r>
            <a:r>
              <a:rPr lang="en-GB" sz="3800" b="1" dirty="0">
                <a:solidFill>
                  <a:schemeClr val="bg2"/>
                </a:solidFill>
              </a:rPr>
              <a:t>part 2 we’ll be looking at an exercise consisting of 4 steps that has helped many marriages.</a:t>
            </a:r>
          </a:p>
          <a:p>
            <a:pPr indent="-274320" algn="ctr"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GB" sz="3800" b="1" dirty="0" smtClean="0">
                <a:solidFill>
                  <a:schemeClr val="bg2"/>
                </a:solidFill>
              </a:rPr>
              <a:t>First </a:t>
            </a:r>
            <a:r>
              <a:rPr lang="en-GB" sz="3800" b="1" dirty="0">
                <a:solidFill>
                  <a:schemeClr val="bg2"/>
                </a:solidFill>
              </a:rPr>
              <a:t>of all, we’re going to look at some back ground information</a:t>
            </a:r>
            <a:endParaRPr lang="en-US" sz="3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774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>
                <a:solidFill>
                  <a:schemeClr val="bg2">
                    <a:lumMod val="75000"/>
                  </a:schemeClr>
                </a:solidFill>
                <a:effectLst/>
              </a:rPr>
              <a:t>Step Four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357313"/>
            <a:ext cx="8143875" cy="5400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7432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700" b="1" dirty="0" smtClean="0">
                <a:solidFill>
                  <a:schemeClr val="bg2">
                    <a:lumMod val="75000"/>
                  </a:schemeClr>
                </a:solidFill>
              </a:rPr>
              <a:t>Make a decision </a:t>
            </a:r>
            <a:r>
              <a:rPr lang="en-GB" sz="3700" b="1" i="1" dirty="0" smtClean="0">
                <a:solidFill>
                  <a:schemeClr val="bg2">
                    <a:lumMod val="75000"/>
                  </a:schemeClr>
                </a:solidFill>
              </a:rPr>
              <a:t>(perhaps even a contract with yourself)</a:t>
            </a:r>
            <a:r>
              <a:rPr lang="en-GB" sz="3700" b="1" dirty="0" smtClean="0">
                <a:solidFill>
                  <a:schemeClr val="bg2">
                    <a:lumMod val="75000"/>
                  </a:schemeClr>
                </a:solidFill>
              </a:rPr>
              <a:t> to hand out </a:t>
            </a:r>
          </a:p>
          <a:p>
            <a:pPr indent="-27432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700" b="1" dirty="0" smtClean="0">
                <a:solidFill>
                  <a:schemeClr val="bg2">
                    <a:lumMod val="75000"/>
                  </a:schemeClr>
                </a:solidFill>
              </a:rPr>
              <a:t>love with compassion and generosity</a:t>
            </a:r>
          </a:p>
          <a:p>
            <a:pPr indent="-274320" algn="ctr" fontAlgn="auto">
              <a:lnSpc>
                <a:spcPts val="36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3. Do something new to show your love…make him his favourite food, or </a:t>
            </a:r>
          </a:p>
          <a:p>
            <a:pPr indent="-274320"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buy her a little gift or write her a card </a:t>
            </a:r>
          </a:p>
          <a:p>
            <a:pPr indent="-274320"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with sincere sentiments expressed, or do </a:t>
            </a:r>
          </a:p>
          <a:p>
            <a:pPr indent="-274320"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an extra chore with a cheerful heart.</a:t>
            </a:r>
          </a:p>
          <a:p>
            <a:pPr indent="-274320" algn="ctr" fontAlgn="auto">
              <a:lnSpc>
                <a:spcPts val="36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        4. Write  a card or note expressing what you respect and admire about him.</a:t>
            </a:r>
            <a:endParaRPr lang="en-GB" sz="3300" b="1" dirty="0">
              <a:solidFill>
                <a:schemeClr val="bg2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857250" y="2928938"/>
            <a:ext cx="745172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928688" y="1214438"/>
            <a:ext cx="745172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385888"/>
            <a:ext cx="8286750" cy="5400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7432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000" b="1" dirty="0" smtClean="0">
                <a:solidFill>
                  <a:schemeClr val="bg2"/>
                </a:solidFill>
              </a:rPr>
              <a:t>In </a:t>
            </a:r>
            <a:r>
              <a:rPr lang="en-GB" sz="3000" b="1" dirty="0">
                <a:solidFill>
                  <a:schemeClr val="bg2"/>
                </a:solidFill>
              </a:rPr>
              <a:t>return for the privilege of loving you </a:t>
            </a:r>
            <a:r>
              <a:rPr lang="en-GB" sz="3000" b="1" dirty="0" smtClean="0">
                <a:solidFill>
                  <a:schemeClr val="bg2"/>
                </a:solidFill>
              </a:rPr>
              <a:t>……….., </a:t>
            </a:r>
            <a:r>
              <a:rPr lang="en-GB" sz="3000" b="1" dirty="0">
                <a:solidFill>
                  <a:schemeClr val="bg2"/>
                </a:solidFill>
              </a:rPr>
              <a:t>I commit myself to the following generous gesture/s:</a:t>
            </a:r>
          </a:p>
          <a:p>
            <a:pPr indent="-27432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000" b="1" dirty="0">
                <a:solidFill>
                  <a:schemeClr val="bg2"/>
                </a:solidFill>
              </a:rPr>
              <a:t>1</a:t>
            </a:r>
            <a:r>
              <a:rPr lang="en-GB" sz="3000" b="1" dirty="0" smtClean="0">
                <a:solidFill>
                  <a:schemeClr val="bg2"/>
                </a:solidFill>
              </a:rPr>
              <a:t>.   </a:t>
            </a:r>
            <a:r>
              <a:rPr lang="en-GB" sz="2000" b="1" dirty="0" smtClean="0">
                <a:solidFill>
                  <a:schemeClr val="bg2"/>
                </a:solidFill>
              </a:rPr>
              <a:t>___________________________</a:t>
            </a:r>
            <a:endParaRPr lang="en-GB" sz="2000" b="1" dirty="0">
              <a:solidFill>
                <a:schemeClr val="bg2"/>
              </a:solidFill>
            </a:endParaRPr>
          </a:p>
          <a:p>
            <a:pPr indent="-27432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000" b="1" dirty="0">
                <a:solidFill>
                  <a:schemeClr val="bg2"/>
                </a:solidFill>
              </a:rPr>
              <a:t>2</a:t>
            </a:r>
            <a:r>
              <a:rPr lang="en-GB" sz="3000" b="1" dirty="0" smtClean="0">
                <a:solidFill>
                  <a:schemeClr val="bg2"/>
                </a:solidFill>
              </a:rPr>
              <a:t>.  </a:t>
            </a:r>
            <a:r>
              <a:rPr lang="en-GB" sz="2000" b="1" dirty="0" smtClean="0">
                <a:solidFill>
                  <a:schemeClr val="bg2"/>
                </a:solidFill>
              </a:rPr>
              <a:t>___________________________</a:t>
            </a:r>
            <a:endParaRPr lang="en-GB" sz="2000" b="1" dirty="0">
              <a:solidFill>
                <a:schemeClr val="bg2"/>
              </a:solidFill>
            </a:endParaRPr>
          </a:p>
          <a:p>
            <a:pPr indent="-274320" fontAlgn="auto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3000" b="1" dirty="0">
                <a:solidFill>
                  <a:schemeClr val="bg2"/>
                </a:solidFill>
              </a:rPr>
              <a:t>3</a:t>
            </a:r>
            <a:r>
              <a:rPr lang="en-GB" sz="3000" b="1" dirty="0" smtClean="0">
                <a:solidFill>
                  <a:schemeClr val="bg2"/>
                </a:solidFill>
              </a:rPr>
              <a:t>.  </a:t>
            </a:r>
            <a:r>
              <a:rPr lang="en-GB" sz="2000" b="1" dirty="0" smtClean="0">
                <a:solidFill>
                  <a:schemeClr val="bg2"/>
                </a:solidFill>
              </a:rPr>
              <a:t>___________________________</a:t>
            </a:r>
            <a:endParaRPr lang="en-GB" sz="2000" b="1" dirty="0">
              <a:solidFill>
                <a:schemeClr val="bg2"/>
              </a:solidFill>
            </a:endParaRPr>
          </a:p>
          <a:p>
            <a:pPr indent="-274320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000" b="1" dirty="0" smtClean="0">
                <a:solidFill>
                  <a:schemeClr val="bg2"/>
                </a:solidFill>
              </a:rPr>
              <a:t>One </a:t>
            </a:r>
            <a:r>
              <a:rPr lang="en-GB" sz="3000" b="1" dirty="0">
                <a:solidFill>
                  <a:schemeClr val="bg2"/>
                </a:solidFill>
              </a:rPr>
              <a:t>of the amazing and wonderful things about this approach is that - once you decide what to do and fill up your work sheet -  it takes less than 5 minutes a day to do. But that 5 minutes will be effecting your whole day positively.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57166"/>
            <a:ext cx="9144000" cy="774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lnSpcReduction="10000"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The contract might read like this:</a:t>
            </a: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285750" y="1214438"/>
            <a:ext cx="86042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Art workshop"/>
          <p:cNvPicPr>
            <a:picLocks noChangeAspect="1" noChangeArrowheads="1"/>
          </p:cNvPicPr>
          <p:nvPr/>
        </p:nvPicPr>
        <p:blipFill>
          <a:blip r:embed="rId3" cstate="print"/>
          <a:srcRect t="13686"/>
          <a:stretch>
            <a:fillRect/>
          </a:stretch>
        </p:blipFill>
        <p:spPr bwMode="auto">
          <a:xfrm>
            <a:off x="285750" y="1643063"/>
            <a:ext cx="4435475" cy="26638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49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800">
                <a:solidFill>
                  <a:schemeClr val="bg2">
                    <a:lumMod val="75000"/>
                  </a:schemeClr>
                </a:solidFill>
                <a:effectLst/>
              </a:rPr>
              <a:t>Some experiences of heart  come through relationships in a loving community</a:t>
            </a:r>
          </a:p>
        </p:txBody>
      </p:sp>
      <p:pic>
        <p:nvPicPr>
          <p:cNvPr id="25605" name="Picture 5" descr="Patrick and Sarah Stacey at ca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93850" y="4429125"/>
            <a:ext cx="3121025" cy="2087563"/>
          </a:xfr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7" name="Picture 7" descr="summer campo at the s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643063"/>
            <a:ext cx="3981450" cy="26638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6" name="Picture 6" descr="CIMG02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4429125"/>
            <a:ext cx="2784475" cy="20875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Gerade Verbindung 8"/>
          <p:cNvCxnSpPr/>
          <p:nvPr/>
        </p:nvCxnSpPr>
        <p:spPr>
          <a:xfrm flipV="1">
            <a:off x="285750" y="1500188"/>
            <a:ext cx="86042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057400"/>
            <a:ext cx="8501062" cy="4514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63538" indent="-363538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100" b="1" dirty="0">
                <a:solidFill>
                  <a:schemeClr val="bg2"/>
                </a:solidFill>
              </a:rPr>
              <a:t>Study more about the Principles of Peace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100" b="1" dirty="0">
                <a:solidFill>
                  <a:schemeClr val="bg2"/>
                </a:solidFill>
              </a:rPr>
              <a:t>Mentor the younger couples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100" b="1" dirty="0">
                <a:solidFill>
                  <a:schemeClr val="bg2"/>
                </a:solidFill>
              </a:rPr>
              <a:t>Have family fun times together as a community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100" b="1" dirty="0">
                <a:solidFill>
                  <a:schemeClr val="bg2"/>
                </a:solidFill>
              </a:rPr>
              <a:t>Reach out for support when you need it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100" b="1" dirty="0">
                <a:solidFill>
                  <a:schemeClr val="bg2"/>
                </a:solidFill>
              </a:rPr>
              <a:t>Create a culture of heart together – sing dance and celebrate together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100" b="1" dirty="0">
                <a:solidFill>
                  <a:schemeClr val="bg2"/>
                </a:solidFill>
              </a:rPr>
              <a:t>Solve social problems through service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3100" b="1" dirty="0">
                <a:solidFill>
                  <a:schemeClr val="bg2"/>
                </a:solidFill>
              </a:rPr>
              <a:t>Start up a local support/social/ service group or join one that is already active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15888"/>
            <a:ext cx="9144000" cy="149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bg2">
                    <a:lumMod val="75000"/>
                  </a:schemeClr>
                </a:solidFill>
              </a:rPr>
              <a:t>Experience being part of the World Peace Blessing Community </a:t>
            </a:r>
            <a:endParaRPr lang="en-GB" sz="3800" dirty="0">
              <a:solidFill>
                <a:schemeClr val="bg2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285750" y="1928813"/>
            <a:ext cx="86042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394450" y="285750"/>
          <a:ext cx="1220788" cy="1800225"/>
        </p:xfrm>
        <a:graphic>
          <a:graphicData uri="http://schemas.openxmlformats.org/presentationml/2006/ole">
            <p:oleObj spid="_x0000_s1026" name="Acrobat Document" r:id="rId4" imgW="3266877" imgH="4819362" progId="AcroExch.Document.7">
              <p:embed/>
            </p:oleObj>
          </a:graphicData>
        </a:graphic>
      </p:graphicFrame>
      <p:graphicFrame>
        <p:nvGraphicFramePr>
          <p:cNvPr id="1028" name="Object 20"/>
          <p:cNvGraphicFramePr>
            <a:graphicFrameLocks noChangeAspect="1"/>
          </p:cNvGraphicFramePr>
          <p:nvPr>
            <p:ph sz="half" idx="2"/>
          </p:nvPr>
        </p:nvGraphicFramePr>
        <p:xfrm>
          <a:off x="407988" y="4572000"/>
          <a:ext cx="2905125" cy="1944688"/>
        </p:xfrm>
        <a:graphic>
          <a:graphicData uri="http://schemas.openxmlformats.org/presentationml/2006/ole">
            <p:oleObj spid="_x0000_s1028" name="Photo Editor Photo" r:id="rId5" imgW="6990476" imgH="4676190" progId="MSPhotoEd.3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428750" y="285750"/>
          <a:ext cx="2400300" cy="1800225"/>
        </p:xfrm>
        <a:graphic>
          <a:graphicData uri="http://schemas.openxmlformats.org/presentationml/2006/ole">
            <p:oleObj spid="_x0000_s1027" name="Microsoft Office PowerPoint 2007 Template" r:id="rId6" imgW="4570378" imgH="3427533" progId="PowerPoint.Template.12">
              <p:embed/>
            </p:oleObj>
          </a:graphicData>
        </a:graphic>
      </p:graphicFrame>
      <p:pic>
        <p:nvPicPr>
          <p:cNvPr id="87050" name="Picture 10" descr="family pic (1)"/>
          <p:cNvPicPr>
            <a:picLocks noChangeAspect="1" noChangeArrowheads="1"/>
          </p:cNvPicPr>
          <p:nvPr/>
        </p:nvPicPr>
        <p:blipFill>
          <a:blip r:embed="rId7" cstate="print"/>
          <a:srcRect l="11427" r="15764" b="44963"/>
          <a:stretch>
            <a:fillRect/>
          </a:stretch>
        </p:blipFill>
        <p:spPr bwMode="auto">
          <a:xfrm>
            <a:off x="4037013" y="2143125"/>
            <a:ext cx="4035425" cy="23034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051" name="Picture 11" descr="CIMG2682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 l="7080" r="15031" b="13214"/>
          <a:stretch>
            <a:fillRect/>
          </a:stretch>
        </p:blipFill>
        <p:spPr bwMode="auto">
          <a:xfrm>
            <a:off x="3906838" y="285750"/>
            <a:ext cx="2422525" cy="18002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052" name="Picture 12" descr="family04"/>
          <p:cNvPicPr>
            <a:picLocks noChangeAspect="1" noChangeArrowheads="1"/>
          </p:cNvPicPr>
          <p:nvPr/>
        </p:nvPicPr>
        <p:blipFill>
          <a:blip r:embed="rId9" cstate="print"/>
          <a:srcRect l="15125" t="10912" r="14876" b="11977"/>
          <a:stretch>
            <a:fillRect/>
          </a:stretch>
        </p:blipFill>
        <p:spPr bwMode="auto">
          <a:xfrm>
            <a:off x="1136650" y="2143125"/>
            <a:ext cx="2792413" cy="23034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054" name="Picture 14" descr="Beautiful sunset 0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8363" y="4572000"/>
            <a:ext cx="2592387" cy="19446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063" name="Picture 23" descr="May 26th 2005"/>
          <p:cNvPicPr>
            <a:picLocks noChangeAspect="1" noChangeArrowheads="1"/>
          </p:cNvPicPr>
          <p:nvPr/>
        </p:nvPicPr>
        <p:blipFill>
          <a:blip r:embed="rId11" cstate="print"/>
          <a:srcRect r="2833" b="781"/>
          <a:stretch>
            <a:fillRect/>
          </a:stretch>
        </p:blipFill>
        <p:spPr bwMode="auto">
          <a:xfrm>
            <a:off x="6119813" y="4572000"/>
            <a:ext cx="2667000" cy="19446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28938"/>
            <a:ext cx="8229600" cy="25542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700" dirty="0">
              <a:solidFill>
                <a:schemeClr val="hlink"/>
              </a:solidFill>
            </a:endParaRPr>
          </a:p>
          <a:p>
            <a:pPr indent="-274320" algn="ctr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000" b="1" dirty="0">
                <a:solidFill>
                  <a:schemeClr val="bg2"/>
                </a:solidFill>
              </a:rPr>
              <a:t>This program would be a good choice for you to focus on while </a:t>
            </a:r>
            <a:endParaRPr lang="en-GB" sz="4000" b="1" dirty="0" smtClean="0">
              <a:solidFill>
                <a:schemeClr val="bg2"/>
              </a:solidFill>
            </a:endParaRPr>
          </a:p>
          <a:p>
            <a:pPr indent="-274320" algn="ctr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000" b="1" dirty="0" smtClean="0">
                <a:solidFill>
                  <a:schemeClr val="bg2"/>
                </a:solidFill>
              </a:rPr>
              <a:t>you </a:t>
            </a:r>
            <a:r>
              <a:rPr lang="en-GB" sz="4000" b="1" dirty="0">
                <a:solidFill>
                  <a:schemeClr val="bg2"/>
                </a:solidFill>
              </a:rPr>
              <a:t>are offering 40 days of purification and renewal after </a:t>
            </a:r>
            <a:endParaRPr lang="en-GB" sz="4000" b="1" dirty="0" smtClean="0">
              <a:solidFill>
                <a:schemeClr val="bg2"/>
              </a:solidFill>
            </a:endParaRPr>
          </a:p>
          <a:p>
            <a:pPr indent="-274320" algn="ctr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000" b="1" dirty="0" smtClean="0">
                <a:solidFill>
                  <a:schemeClr val="bg2"/>
                </a:solidFill>
              </a:rPr>
              <a:t>the </a:t>
            </a:r>
            <a:r>
              <a:rPr lang="en-GB" sz="4000" b="1" dirty="0">
                <a:solidFill>
                  <a:schemeClr val="bg2"/>
                </a:solidFill>
              </a:rPr>
              <a:t>World Peace Blessing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500174"/>
            <a:ext cx="9144000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bg2">
                    <a:lumMod val="75000"/>
                  </a:schemeClr>
                </a:solidFill>
              </a:rPr>
              <a:t>Please take 10 minutes to write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bg2">
                    <a:lumMod val="75000"/>
                  </a:schemeClr>
                </a:solidFill>
              </a:rPr>
              <a:t>On your work sheet. Fill in steps one, two and four.</a:t>
            </a:r>
            <a:endParaRPr lang="en-GB" sz="4000" dirty="0">
              <a:solidFill>
                <a:schemeClr val="bg2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642938" y="3071813"/>
            <a:ext cx="788352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 descr="Four Steps work sheet"/>
          <p:cNvPicPr>
            <a:picLocks noChangeAspect="1" noChangeArrowheads="1"/>
          </p:cNvPicPr>
          <p:nvPr/>
        </p:nvPicPr>
        <p:blipFill>
          <a:blip r:embed="rId3" cstate="print"/>
          <a:srcRect l="10460" r="7025" b="8222"/>
          <a:stretch>
            <a:fillRect/>
          </a:stretch>
        </p:blipFill>
        <p:spPr bwMode="auto">
          <a:xfrm>
            <a:off x="395288" y="285750"/>
            <a:ext cx="4462462" cy="62865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5214938" y="1857375"/>
            <a:ext cx="3571875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4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4000" b="1" dirty="0" smtClean="0">
                <a:solidFill>
                  <a:schemeClr val="bg2"/>
                </a:solidFill>
              </a:rPr>
              <a:t>Writing </a:t>
            </a:r>
            <a:r>
              <a:rPr lang="en-GB" sz="4000" b="1" dirty="0">
                <a:solidFill>
                  <a:schemeClr val="bg2"/>
                </a:solidFill>
              </a:rPr>
              <a:t>down  </a:t>
            </a:r>
            <a:r>
              <a:rPr lang="en-GB" sz="4000" b="1" dirty="0" smtClean="0">
                <a:solidFill>
                  <a:schemeClr val="bg2"/>
                </a:solidFill>
              </a:rPr>
              <a:t>your </a:t>
            </a:r>
            <a:r>
              <a:rPr lang="en-GB" sz="4000" b="1" dirty="0">
                <a:solidFill>
                  <a:schemeClr val="bg2"/>
                </a:solidFill>
              </a:rPr>
              <a:t>goals is a </a:t>
            </a:r>
            <a:r>
              <a:rPr lang="en-GB" sz="4000" b="1" dirty="0" smtClean="0">
                <a:solidFill>
                  <a:schemeClr val="bg2"/>
                </a:solidFill>
              </a:rPr>
              <a:t> powerful way </a:t>
            </a:r>
            <a:r>
              <a:rPr lang="en-GB" sz="4000" b="1" dirty="0">
                <a:solidFill>
                  <a:schemeClr val="bg2"/>
                </a:solidFill>
              </a:rPr>
              <a:t>to </a:t>
            </a:r>
            <a:r>
              <a:rPr lang="en-GB" sz="4000" b="1" dirty="0" smtClean="0">
                <a:solidFill>
                  <a:schemeClr val="bg2"/>
                </a:solidFill>
              </a:rPr>
              <a:t>help </a:t>
            </a:r>
            <a:r>
              <a:rPr lang="en-GB" sz="4000" b="1" dirty="0">
                <a:solidFill>
                  <a:schemeClr val="bg2"/>
                </a:solidFill>
              </a:rPr>
              <a:t>you </a:t>
            </a:r>
            <a:r>
              <a:rPr lang="en-GB" sz="4000" b="1" dirty="0" smtClean="0">
                <a:solidFill>
                  <a:schemeClr val="bg2"/>
                </a:solidFill>
              </a:rPr>
              <a:t>get started</a:t>
            </a:r>
            <a:r>
              <a:rPr lang="en-GB" sz="4000" b="1" dirty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1341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>
                <a:solidFill>
                  <a:schemeClr val="bg2">
                    <a:lumMod val="75000"/>
                  </a:schemeClr>
                </a:solidFill>
                <a:effectLst/>
              </a:rPr>
              <a:t>Special thanks to those who have inspired us with their ideas: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1500"/>
            <a:ext cx="8218487" cy="501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60363" indent="-36036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2600" dirty="0">
                <a:solidFill>
                  <a:schemeClr val="bg2"/>
                </a:solidFill>
              </a:rPr>
              <a:t>Emerson and Sarah </a:t>
            </a:r>
            <a:r>
              <a:rPr lang="en-GB" sz="2600" dirty="0" err="1">
                <a:solidFill>
                  <a:schemeClr val="bg2"/>
                </a:solidFill>
              </a:rPr>
              <a:t>Eggerichs</a:t>
            </a:r>
            <a:r>
              <a:rPr lang="en-GB" sz="2600" dirty="0">
                <a:solidFill>
                  <a:schemeClr val="bg2"/>
                </a:solidFill>
              </a:rPr>
              <a:t> - “Love and Respect”</a:t>
            </a:r>
          </a:p>
          <a:p>
            <a:pPr marL="360363" indent="-36036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2600" dirty="0" smtClean="0">
                <a:solidFill>
                  <a:schemeClr val="bg2"/>
                </a:solidFill>
              </a:rPr>
              <a:t>Steven </a:t>
            </a:r>
            <a:r>
              <a:rPr lang="en-GB" sz="2600" dirty="0" err="1">
                <a:solidFill>
                  <a:schemeClr val="bg2"/>
                </a:solidFill>
              </a:rPr>
              <a:t>Stosny</a:t>
            </a:r>
            <a:r>
              <a:rPr lang="en-GB" sz="2600" dirty="0">
                <a:solidFill>
                  <a:schemeClr val="bg2"/>
                </a:solidFill>
              </a:rPr>
              <a:t> and Patricia Love - “How to Improve your Marriage without Talking About it - Finding Love Beyond Words”</a:t>
            </a:r>
          </a:p>
          <a:p>
            <a:pPr marL="360363" indent="-36036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2600" dirty="0" err="1" smtClean="0">
                <a:solidFill>
                  <a:schemeClr val="bg2"/>
                </a:solidFill>
              </a:rPr>
              <a:t>Harville</a:t>
            </a:r>
            <a:r>
              <a:rPr lang="en-GB" sz="2600" dirty="0" smtClean="0">
                <a:solidFill>
                  <a:schemeClr val="bg2"/>
                </a:solidFill>
              </a:rPr>
              <a:t> </a:t>
            </a:r>
            <a:r>
              <a:rPr lang="en-GB" sz="2600" dirty="0">
                <a:solidFill>
                  <a:schemeClr val="bg2"/>
                </a:solidFill>
              </a:rPr>
              <a:t>Hendrix and Helen La Kelly Hunt – for being united in their marriage enrichment work and showing the example of how to listen and create a sacred space.</a:t>
            </a:r>
          </a:p>
          <a:p>
            <a:pPr marL="360363" indent="-36036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2600" dirty="0" smtClean="0">
                <a:solidFill>
                  <a:schemeClr val="bg2"/>
                </a:solidFill>
              </a:rPr>
              <a:t>Gary </a:t>
            </a:r>
            <a:r>
              <a:rPr lang="en-GB" sz="2600" dirty="0">
                <a:solidFill>
                  <a:schemeClr val="bg2"/>
                </a:solidFill>
              </a:rPr>
              <a:t>Chapman – “The 5 Love Languages”</a:t>
            </a:r>
          </a:p>
          <a:p>
            <a:pPr marL="360363" indent="-36036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2600" dirty="0" smtClean="0">
                <a:solidFill>
                  <a:schemeClr val="bg2"/>
                </a:solidFill>
              </a:rPr>
              <a:t>Father </a:t>
            </a:r>
            <a:r>
              <a:rPr lang="en-GB" sz="2600" dirty="0">
                <a:solidFill>
                  <a:schemeClr val="bg2"/>
                </a:solidFill>
              </a:rPr>
              <a:t>and Mother Moon – “The Four Great Realms of Heart”, “The 3 Great Blessings” and much more.</a:t>
            </a:r>
          </a:p>
          <a:p>
            <a:pPr marL="360363" indent="-360363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defRPr/>
            </a:pPr>
            <a:r>
              <a:rPr lang="en-GB" sz="2600" dirty="0" smtClean="0">
                <a:solidFill>
                  <a:schemeClr val="bg2"/>
                </a:solidFill>
              </a:rPr>
              <a:t>Smart </a:t>
            </a:r>
            <a:r>
              <a:rPr lang="en-GB" sz="2600" dirty="0">
                <a:solidFill>
                  <a:schemeClr val="bg2"/>
                </a:solidFill>
              </a:rPr>
              <a:t>Marriages Coalition – Diane </a:t>
            </a:r>
            <a:r>
              <a:rPr lang="en-GB" sz="2600" dirty="0" err="1">
                <a:solidFill>
                  <a:schemeClr val="bg2"/>
                </a:solidFill>
              </a:rPr>
              <a:t>Sollee</a:t>
            </a:r>
            <a:r>
              <a:rPr lang="en-GB" sz="2600" dirty="0">
                <a:solidFill>
                  <a:schemeClr val="bg2"/>
                </a:solidFill>
              </a:rPr>
              <a:t>, </a:t>
            </a:r>
            <a:r>
              <a:rPr lang="en-GB" sz="2600" dirty="0" smtClean="0">
                <a:solidFill>
                  <a:schemeClr val="bg2"/>
                </a:solidFill>
              </a:rPr>
              <a:t>Director</a:t>
            </a:r>
            <a:endParaRPr lang="en-GB" sz="20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571500" y="1785938"/>
            <a:ext cx="79565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14620"/>
            <a:ext cx="9144000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0">
            <a:normAutofit/>
            <a:sp3d prstMaterial="matte">
              <a:contourClr>
                <a:srgbClr val="FFFFFF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200">
                <a:ln>
                  <a:noFill/>
                </a:ln>
                <a:solidFill>
                  <a:srgbClr val="FFCC00"/>
                </a:solidFill>
                <a:effectLst/>
              </a:rPr>
              <a:t>Thank you for your listening!</a:t>
            </a:r>
            <a:endParaRPr lang="en-GB" sz="4200">
              <a:ln>
                <a:noFill/>
              </a:ln>
              <a:solidFill>
                <a:srgbClr val="FFCC00"/>
              </a:solidFill>
              <a:effectLst/>
            </a:endParaRPr>
          </a:p>
        </p:txBody>
      </p:sp>
      <p:pic>
        <p:nvPicPr>
          <p:cNvPr id="3076" name="Picture 4" descr="Ashley and Susan in the garden 21 years later"/>
          <p:cNvPicPr>
            <a:picLocks noChangeAspect="1" noChangeArrowheads="1"/>
          </p:cNvPicPr>
          <p:nvPr/>
        </p:nvPicPr>
        <p:blipFill>
          <a:blip r:embed="rId3" cstate="print"/>
          <a:srcRect l="291" t="19012" b="2563"/>
          <a:stretch>
            <a:fillRect/>
          </a:stretch>
        </p:blipFill>
        <p:spPr bwMode="auto">
          <a:xfrm>
            <a:off x="6034088" y="3619500"/>
            <a:ext cx="2609850" cy="30241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5" descr="tony and hildeg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07975"/>
            <a:ext cx="32924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SC07935"/>
          <p:cNvPicPr>
            <a:picLocks noChangeAspect="1" noChangeArrowheads="1"/>
          </p:cNvPicPr>
          <p:nvPr/>
        </p:nvPicPr>
        <p:blipFill>
          <a:blip r:embed="rId5" cstate="print"/>
          <a:srcRect l="52682" t="10698" r="3210" b="19603"/>
          <a:stretch>
            <a:fillRect/>
          </a:stretch>
        </p:blipFill>
        <p:spPr bwMode="auto">
          <a:xfrm>
            <a:off x="447675" y="3619500"/>
            <a:ext cx="2552700" cy="30241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African couple"/>
          <p:cNvPicPr>
            <a:picLocks noChangeAspect="1" noChangeArrowheads="1"/>
          </p:cNvPicPr>
          <p:nvPr/>
        </p:nvPicPr>
        <p:blipFill>
          <a:blip r:embed="rId6" cstate="print">
            <a:lum bright="18000" contrast="36000"/>
          </a:blip>
          <a:srcRect l="47458" t="2260" r="16949" b="41243"/>
          <a:stretch>
            <a:fillRect/>
          </a:stretch>
        </p:blipFill>
        <p:spPr bwMode="auto">
          <a:xfrm>
            <a:off x="3286125" y="3619500"/>
            <a:ext cx="2540000" cy="30241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Simon and Yuriko"/>
          <p:cNvPicPr>
            <a:picLocks noChangeAspect="1" noChangeArrowheads="1"/>
          </p:cNvPicPr>
          <p:nvPr/>
        </p:nvPicPr>
        <p:blipFill>
          <a:blip r:embed="rId7" cstate="print"/>
          <a:srcRect t="3510" b="12614"/>
          <a:stretch>
            <a:fillRect/>
          </a:stretch>
        </p:blipFill>
        <p:spPr bwMode="auto">
          <a:xfrm>
            <a:off x="468313" y="277813"/>
            <a:ext cx="4103687" cy="25558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 descr="tony and hildeg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85750"/>
            <a:ext cx="3857625" cy="25558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4604_210142770692_607785692_7156730_6231970_n"/>
          <p:cNvPicPr>
            <a:picLocks noChangeAspect="1" noChangeArrowheads="1"/>
          </p:cNvPicPr>
          <p:nvPr/>
        </p:nvPicPr>
        <p:blipFill>
          <a:blip r:embed="rId3" cstate="print"/>
          <a:srcRect l="18517" r="18102"/>
          <a:stretch>
            <a:fillRect/>
          </a:stretch>
        </p:blipFill>
        <p:spPr bwMode="auto">
          <a:xfrm>
            <a:off x="5072063" y="1803400"/>
            <a:ext cx="3700462" cy="43783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28638" y="1714500"/>
            <a:ext cx="4471987" cy="4946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dirty="0">
                <a:solidFill>
                  <a:schemeClr val="bg2"/>
                </a:solidFill>
              </a:rPr>
              <a:t>Growing our love and developing it requires action</a:t>
            </a:r>
            <a:r>
              <a:rPr lang="en-GB" sz="3200" b="1" dirty="0" smtClean="0">
                <a:solidFill>
                  <a:schemeClr val="bg2"/>
                </a:solidFill>
              </a:rPr>
              <a:t>. On </a:t>
            </a:r>
            <a:r>
              <a:rPr lang="en-GB" sz="3200" b="1" dirty="0">
                <a:solidFill>
                  <a:schemeClr val="bg2"/>
                </a:solidFill>
              </a:rPr>
              <a:t>average </a:t>
            </a:r>
            <a:r>
              <a:rPr lang="en-GB" sz="3200" b="1" dirty="0" smtClean="0">
                <a:solidFill>
                  <a:schemeClr val="bg2"/>
                </a:solidFill>
              </a:rPr>
              <a:t>couples end </a:t>
            </a:r>
            <a:r>
              <a:rPr lang="en-GB" sz="3200" b="1" dirty="0">
                <a:solidFill>
                  <a:schemeClr val="bg2"/>
                </a:solidFill>
              </a:rPr>
              <a:t>the ‘in love’ stage </a:t>
            </a:r>
            <a:r>
              <a:rPr lang="en-GB" sz="3200" b="1" dirty="0" smtClean="0">
                <a:solidFill>
                  <a:schemeClr val="bg2"/>
                </a:solidFill>
              </a:rPr>
              <a:t>of </a:t>
            </a:r>
            <a:r>
              <a:rPr lang="en-GB" sz="3200" b="1" dirty="0">
                <a:solidFill>
                  <a:schemeClr val="bg2"/>
                </a:solidFill>
              </a:rPr>
              <a:t>their relationship </a:t>
            </a:r>
            <a:r>
              <a:rPr lang="en-GB" sz="3200" b="1" dirty="0" smtClean="0">
                <a:solidFill>
                  <a:schemeClr val="bg2"/>
                </a:solidFill>
              </a:rPr>
              <a:t>after two </a:t>
            </a:r>
            <a:r>
              <a:rPr lang="en-GB" sz="3200" b="1" dirty="0">
                <a:solidFill>
                  <a:schemeClr val="bg2"/>
                </a:solidFill>
              </a:rPr>
              <a:t>years.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200" b="1" dirty="0" smtClean="0">
              <a:solidFill>
                <a:schemeClr val="bg2"/>
              </a:solidFill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dirty="0" smtClean="0">
                <a:solidFill>
                  <a:schemeClr val="bg2"/>
                </a:solidFill>
              </a:rPr>
              <a:t>When </a:t>
            </a:r>
            <a:r>
              <a:rPr lang="en-GB" sz="3200" b="1" dirty="0">
                <a:solidFill>
                  <a:schemeClr val="bg2"/>
                </a:solidFill>
              </a:rPr>
              <a:t>that </a:t>
            </a:r>
            <a:r>
              <a:rPr lang="en-GB" sz="3200" b="1" dirty="0" smtClean="0">
                <a:solidFill>
                  <a:schemeClr val="bg2"/>
                </a:solidFill>
              </a:rPr>
              <a:t>happens we  </a:t>
            </a:r>
            <a:r>
              <a:rPr lang="en-GB" sz="3200" b="1" dirty="0">
                <a:solidFill>
                  <a:schemeClr val="bg2"/>
                </a:solidFill>
              </a:rPr>
              <a:t>need to make </a:t>
            </a:r>
            <a:r>
              <a:rPr lang="en-GB" sz="3200" b="1" dirty="0" smtClean="0">
                <a:solidFill>
                  <a:schemeClr val="bg2"/>
                </a:solidFill>
              </a:rPr>
              <a:t>more </a:t>
            </a:r>
            <a:r>
              <a:rPr lang="en-GB" sz="3200" b="1" dirty="0">
                <a:solidFill>
                  <a:schemeClr val="bg2"/>
                </a:solidFill>
              </a:rPr>
              <a:t>conscious effort to keep love alive.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9255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700">
                <a:solidFill>
                  <a:schemeClr val="bg2">
                    <a:lumMod val="75000"/>
                  </a:schemeClr>
                </a:solidFill>
                <a:effectLst/>
              </a:rPr>
              <a:t>Love is a Verb</a:t>
            </a:r>
            <a:endParaRPr lang="en-GB" sz="470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571500" y="1428750"/>
            <a:ext cx="82438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6292199"/>
          <p:cNvPicPr>
            <a:picLocks noChangeAspect="1" noChangeArrowheads="1"/>
          </p:cNvPicPr>
          <p:nvPr/>
        </p:nvPicPr>
        <p:blipFill>
          <a:blip r:embed="rId3" cstate="print"/>
          <a:srcRect l="16464"/>
          <a:stretch>
            <a:fillRect/>
          </a:stretch>
        </p:blipFill>
        <p:spPr bwMode="auto">
          <a:xfrm>
            <a:off x="4643438" y="2500313"/>
            <a:ext cx="4129087" cy="37084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566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  <a:t>You can keep your relationship </a:t>
            </a:r>
            <a:b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en-GB" sz="4300">
                <a:solidFill>
                  <a:schemeClr val="bg2">
                    <a:lumMod val="75000"/>
                  </a:schemeClr>
                </a:solidFill>
                <a:effectLst/>
              </a:rPr>
              <a:t>well- conditioned, and renew it too: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357438"/>
            <a:ext cx="4214812" cy="4176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274638" indent="-274638" fontAlgn="auto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Char char="•"/>
              <a:defRPr/>
            </a:pPr>
            <a:r>
              <a:rPr lang="en-GB" sz="3300" b="1" dirty="0">
                <a:solidFill>
                  <a:schemeClr val="bg2"/>
                </a:solidFill>
              </a:rPr>
              <a:t>By practicing healthy thinking patterns</a:t>
            </a:r>
          </a:p>
          <a:p>
            <a:pPr marL="274638" indent="-274638" fontAlgn="auto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Char char="•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By </a:t>
            </a:r>
            <a:r>
              <a:rPr lang="en-GB" sz="3300" b="1" dirty="0">
                <a:solidFill>
                  <a:schemeClr val="bg2"/>
                </a:solidFill>
              </a:rPr>
              <a:t>consciously behaving in loving ways.</a:t>
            </a:r>
          </a:p>
          <a:p>
            <a:pPr marL="274638" indent="-274638" fontAlgn="auto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Char char="•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By </a:t>
            </a:r>
            <a:r>
              <a:rPr lang="en-GB" sz="3300" b="1" dirty="0">
                <a:solidFill>
                  <a:schemeClr val="bg2"/>
                </a:solidFill>
              </a:rPr>
              <a:t>repairing hurts through giving what your spouse needs 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28625" y="1928813"/>
            <a:ext cx="831532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57166"/>
            <a:ext cx="9144000" cy="17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7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Build and repair 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7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connection of heart by:</a:t>
            </a:r>
            <a:endParaRPr lang="en-GB" sz="4700" dirty="0">
              <a:solidFill>
                <a:schemeClr val="bg2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428625" y="1928813"/>
            <a:ext cx="82438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28625" y="2143125"/>
            <a:ext cx="8286750" cy="3878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GB" sz="3300" dirty="0">
                <a:solidFill>
                  <a:srgbClr val="FFC000"/>
                </a:solidFill>
                <a:latin typeface="+mn-lt"/>
              </a:rPr>
              <a:t>IMPROVING </a:t>
            </a:r>
            <a:r>
              <a:rPr lang="en-GB" sz="3300" dirty="0">
                <a:solidFill>
                  <a:schemeClr val="bg2"/>
                </a:solidFill>
                <a:latin typeface="+mn-lt"/>
              </a:rPr>
              <a:t>- Make things a </a:t>
            </a:r>
            <a:r>
              <a:rPr lang="en-GB" sz="3300" i="1" dirty="0">
                <a:solidFill>
                  <a:schemeClr val="bg2"/>
                </a:solidFill>
                <a:latin typeface="+mn-lt"/>
              </a:rPr>
              <a:t>little</a:t>
            </a:r>
            <a:r>
              <a:rPr lang="en-GB" sz="3300" dirty="0">
                <a:solidFill>
                  <a:schemeClr val="bg2"/>
                </a:solidFill>
                <a:latin typeface="+mn-lt"/>
              </a:rPr>
              <a:t> better – you can’t do it all at once. </a:t>
            </a:r>
          </a:p>
          <a:p>
            <a:pPr>
              <a:spcAft>
                <a:spcPts val="1800"/>
              </a:spcAft>
              <a:defRPr/>
            </a:pPr>
            <a:r>
              <a:rPr lang="en-GB" sz="3300" dirty="0">
                <a:solidFill>
                  <a:srgbClr val="FFC000"/>
                </a:solidFill>
                <a:latin typeface="+mn-lt"/>
              </a:rPr>
              <a:t>APPRECIATING </a:t>
            </a:r>
            <a:r>
              <a:rPr lang="en-GB" sz="3300" dirty="0">
                <a:solidFill>
                  <a:schemeClr val="bg2"/>
                </a:solidFill>
                <a:latin typeface="+mn-lt"/>
              </a:rPr>
              <a:t>- Allowing yourself to feel enriched by the good and genuine qualities of another person or something in nature or something human-made, like music or art which is beautiful.</a:t>
            </a:r>
            <a:endParaRPr lang="en-GB" sz="33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57166"/>
            <a:ext cx="9144000" cy="17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7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Build and repair 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7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connection of heart by:</a:t>
            </a:r>
            <a:endParaRPr lang="en-GB" sz="4700" dirty="0">
              <a:solidFill>
                <a:schemeClr val="bg2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428625" y="1928813"/>
            <a:ext cx="82438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357188" y="2146300"/>
            <a:ext cx="8429625" cy="4354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GB" sz="3300" dirty="0">
                <a:solidFill>
                  <a:srgbClr val="FFC000"/>
                </a:solidFill>
                <a:latin typeface="+mn-lt"/>
              </a:rPr>
              <a:t>CONNECTING</a:t>
            </a:r>
            <a:r>
              <a:rPr lang="en-GB" sz="28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+mn-lt"/>
              </a:rPr>
              <a:t>- Emotionally fitting together with another person or with something larger than oneself like God, nature, social causes or a community.</a:t>
            </a:r>
          </a:p>
          <a:p>
            <a:pPr>
              <a:spcAft>
                <a:spcPts val="0"/>
              </a:spcAft>
              <a:defRPr/>
            </a:pPr>
            <a:r>
              <a:rPr lang="en-GB" sz="3300" dirty="0">
                <a:solidFill>
                  <a:srgbClr val="FFC000"/>
                </a:solidFill>
                <a:latin typeface="+mn-lt"/>
              </a:rPr>
              <a:t>PROTECTING</a:t>
            </a:r>
            <a:r>
              <a:rPr lang="en-GB" sz="28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2800" dirty="0">
                <a:solidFill>
                  <a:schemeClr val="bg2"/>
                </a:solidFill>
                <a:latin typeface="+mn-lt"/>
              </a:rPr>
              <a:t>- Safe-guarding the emotional and physical well-being of another person. </a:t>
            </a:r>
          </a:p>
          <a:p>
            <a:pPr algn="ctr">
              <a:spcAft>
                <a:spcPts val="0"/>
              </a:spcAft>
              <a:defRPr/>
            </a:pPr>
            <a:r>
              <a:rPr lang="en-GB" sz="2800" b="0" i="1" dirty="0">
                <a:solidFill>
                  <a:srgbClr val="FFC000"/>
                </a:solidFill>
                <a:latin typeface="+mn-lt"/>
              </a:rPr>
              <a:t>help him relieve his </a:t>
            </a:r>
            <a:r>
              <a:rPr lang="en-GB" sz="2800" b="0" i="1" dirty="0">
                <a:solidFill>
                  <a:schemeClr val="bg2"/>
                </a:solidFill>
                <a:latin typeface="+mn-lt"/>
              </a:rPr>
              <a:t>dread of failure as a provider, 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2800" b="0" i="1" dirty="0">
                <a:solidFill>
                  <a:schemeClr val="bg2"/>
                </a:solidFill>
                <a:latin typeface="+mn-lt"/>
              </a:rPr>
              <a:t>lover, protector and father</a:t>
            </a:r>
            <a:br>
              <a:rPr lang="en-GB" sz="2800" b="0" i="1" dirty="0">
                <a:solidFill>
                  <a:schemeClr val="bg2"/>
                </a:solidFill>
                <a:latin typeface="+mn-lt"/>
              </a:rPr>
            </a:br>
            <a:r>
              <a:rPr lang="en-GB" sz="2800" b="0" i="1" dirty="0">
                <a:solidFill>
                  <a:srgbClr val="FFC000"/>
                </a:solidFill>
                <a:latin typeface="+mn-lt"/>
              </a:rPr>
              <a:t>help her relieve her </a:t>
            </a:r>
            <a:r>
              <a:rPr lang="en-GB" sz="2800" b="0" i="1" dirty="0">
                <a:solidFill>
                  <a:schemeClr val="bg2"/>
                </a:solidFill>
                <a:latin typeface="+mn-lt"/>
              </a:rPr>
              <a:t>fear of isolation (being alone), deprivation and harm (to herself or others).</a:t>
            </a:r>
            <a:endParaRPr lang="en-GB" sz="2800" b="0" i="1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57166"/>
            <a:ext cx="9144000" cy="17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7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Build and repair 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7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connection of heart by:</a:t>
            </a:r>
            <a:endParaRPr lang="en-GB" sz="4700" dirty="0">
              <a:solidFill>
                <a:schemeClr val="bg2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000125" y="1928813"/>
            <a:ext cx="72151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8375" y="2500313"/>
            <a:ext cx="3675063" cy="3500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>
            <a:normAutofit/>
          </a:bodyPr>
          <a:lstStyle/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GB" sz="3600" kern="0" dirty="0">
                <a:solidFill>
                  <a:schemeClr val="bg2"/>
                </a:solidFill>
                <a:latin typeface="+mn-lt"/>
                <a:ea typeface="+mn-lt"/>
                <a:cs typeface="+mn-lt"/>
              </a:rPr>
              <a:t>If you feel like :</a:t>
            </a:r>
          </a:p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sz="3600" kern="0" dirty="0">
              <a:solidFill>
                <a:schemeClr val="bg2"/>
              </a:solidFill>
              <a:latin typeface="+mn-lt"/>
              <a:ea typeface="+mn-lt"/>
              <a:cs typeface="+mn-lt"/>
            </a:endParaRPr>
          </a:p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GB" sz="36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lt"/>
                <a:cs typeface="+mn-lt"/>
              </a:rPr>
              <a:t>blaming</a:t>
            </a:r>
          </a:p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GB" sz="36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lt"/>
                <a:cs typeface="+mn-lt"/>
              </a:rPr>
              <a:t>withdrawing</a:t>
            </a:r>
          </a:p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GB" sz="36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lt"/>
                <a:cs typeface="+mn-lt"/>
              </a:rPr>
              <a:t>attacking</a:t>
            </a:r>
            <a:endParaRPr lang="en-GB" sz="3600" kern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72125" y="2500313"/>
            <a:ext cx="2933700" cy="327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>
            <a:normAutofit/>
          </a:bodyPr>
          <a:lstStyle/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GB" sz="3600" kern="0" dirty="0">
                <a:solidFill>
                  <a:schemeClr val="bg2"/>
                </a:solidFill>
                <a:latin typeface="+mn-lt"/>
                <a:ea typeface="+mn-lt"/>
                <a:cs typeface="+mn-lt"/>
              </a:rPr>
              <a:t>Make a small </a:t>
            </a:r>
          </a:p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GB" sz="3600" kern="0" dirty="0">
                <a:solidFill>
                  <a:schemeClr val="bg2"/>
                </a:solidFill>
                <a:latin typeface="+mn-lt"/>
                <a:ea typeface="+mn-lt"/>
                <a:cs typeface="+mn-lt"/>
              </a:rPr>
              <a:t>change to:</a:t>
            </a:r>
          </a:p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GB" sz="3600" kern="0" dirty="0">
                <a:solidFill>
                  <a:srgbClr val="FFC000"/>
                </a:solidFill>
                <a:latin typeface="+mn-lt"/>
                <a:ea typeface="+mn-lt"/>
                <a:cs typeface="+mn-lt"/>
              </a:rPr>
              <a:t>appreciate!</a:t>
            </a:r>
          </a:p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GB" sz="3600" kern="0" dirty="0">
                <a:solidFill>
                  <a:srgbClr val="FFC000"/>
                </a:solidFill>
                <a:latin typeface="+mn-lt"/>
                <a:ea typeface="+mn-lt"/>
                <a:cs typeface="+mn-lt"/>
              </a:rPr>
              <a:t>connect!</a:t>
            </a:r>
          </a:p>
          <a:p>
            <a:pPr indent="-274320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GB" sz="3600" kern="0" dirty="0">
                <a:solidFill>
                  <a:srgbClr val="FFC000"/>
                </a:solidFill>
                <a:latin typeface="+mn-lt"/>
                <a:ea typeface="+mn-lt"/>
                <a:cs typeface="+mn-lt"/>
              </a:rPr>
              <a:t>protect!</a:t>
            </a:r>
            <a:endParaRPr lang="en-GB" sz="3600" kern="0" dirty="0">
              <a:solidFill>
                <a:srgbClr val="FFC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" name="Gestreifter Pfeil nach rechts 8"/>
          <p:cNvSpPr/>
          <p:nvPr/>
        </p:nvSpPr>
        <p:spPr>
          <a:xfrm>
            <a:off x="4000500" y="3714750"/>
            <a:ext cx="1143000" cy="341313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Gestreifter Pfeil nach rechts 11"/>
          <p:cNvSpPr/>
          <p:nvPr/>
        </p:nvSpPr>
        <p:spPr>
          <a:xfrm>
            <a:off x="4000500" y="4230688"/>
            <a:ext cx="1143000" cy="341312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Gestreifter Pfeil nach rechts 12"/>
          <p:cNvSpPr/>
          <p:nvPr/>
        </p:nvSpPr>
        <p:spPr>
          <a:xfrm>
            <a:off x="4000500" y="4786313"/>
            <a:ext cx="1143000" cy="341312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2036763"/>
            <a:ext cx="7572375" cy="4678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49263" indent="-449263" fontAlgn="auto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Hold </a:t>
            </a:r>
            <a:r>
              <a:rPr lang="en-GB" sz="3300" b="1" dirty="0">
                <a:solidFill>
                  <a:schemeClr val="bg2"/>
                </a:solidFill>
              </a:rPr>
              <a:t>your partner in your </a:t>
            </a:r>
            <a:r>
              <a:rPr lang="en-GB" sz="3300" b="1" dirty="0" smtClean="0">
                <a:solidFill>
                  <a:schemeClr val="bg2"/>
                </a:solidFill>
              </a:rPr>
              <a:t>heart during </a:t>
            </a:r>
            <a:r>
              <a:rPr lang="en-GB" sz="3300" b="1" dirty="0">
                <a:solidFill>
                  <a:schemeClr val="bg2"/>
                </a:solidFill>
              </a:rPr>
              <a:t>four crucial times of the </a:t>
            </a:r>
            <a:r>
              <a:rPr lang="en-GB" sz="3300" b="1" dirty="0" smtClean="0">
                <a:solidFill>
                  <a:schemeClr val="bg2"/>
                </a:solidFill>
              </a:rPr>
              <a:t>day</a:t>
            </a:r>
          </a:p>
          <a:p>
            <a:pPr marL="449263" indent="-449263" fontAlgn="auto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Hold positive thoughts about your relationship</a:t>
            </a:r>
          </a:p>
          <a:p>
            <a:pPr marL="449263" indent="-449263" fontAlgn="auto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Hug </a:t>
            </a:r>
            <a:r>
              <a:rPr lang="en-GB" sz="3300" b="1" dirty="0">
                <a:solidFill>
                  <a:schemeClr val="bg2"/>
                </a:solidFill>
              </a:rPr>
              <a:t>your partner a lot – at least three </a:t>
            </a:r>
            <a:r>
              <a:rPr lang="en-GB" sz="3300" b="1" dirty="0" smtClean="0">
                <a:solidFill>
                  <a:schemeClr val="bg2"/>
                </a:solidFill>
              </a:rPr>
              <a:t>times a </a:t>
            </a:r>
            <a:r>
              <a:rPr lang="en-GB" sz="3300" b="1" dirty="0">
                <a:solidFill>
                  <a:schemeClr val="bg2"/>
                </a:solidFill>
              </a:rPr>
              <a:t>day </a:t>
            </a:r>
          </a:p>
          <a:p>
            <a:pPr marL="449263" indent="-449263" fontAlgn="auto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en-GB" sz="3300" b="1" dirty="0" smtClean="0">
                <a:solidFill>
                  <a:schemeClr val="bg2"/>
                </a:solidFill>
              </a:rPr>
              <a:t>Make </a:t>
            </a:r>
            <a:r>
              <a:rPr lang="en-GB" sz="3300" b="1" dirty="0">
                <a:solidFill>
                  <a:schemeClr val="bg2"/>
                </a:solidFill>
              </a:rPr>
              <a:t>a contract to hand out love </a:t>
            </a:r>
            <a:r>
              <a:rPr lang="en-GB" sz="3300" b="1" dirty="0" smtClean="0">
                <a:solidFill>
                  <a:schemeClr val="bg2"/>
                </a:solidFill>
              </a:rPr>
              <a:t>with compassion </a:t>
            </a:r>
            <a:r>
              <a:rPr lang="en-GB" sz="3300" b="1" dirty="0">
                <a:solidFill>
                  <a:schemeClr val="bg2"/>
                </a:solidFill>
              </a:rPr>
              <a:t>and </a:t>
            </a:r>
            <a:r>
              <a:rPr lang="en-GB" sz="3300" b="1" dirty="0" smtClean="0">
                <a:solidFill>
                  <a:schemeClr val="bg2"/>
                </a:solidFill>
              </a:rPr>
              <a:t>generosity</a:t>
            </a:r>
            <a:endParaRPr lang="en-US" sz="3300" b="1" dirty="0">
              <a:solidFill>
                <a:schemeClr val="bg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57166"/>
            <a:ext cx="9144000" cy="17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700" dirty="0">
                <a:solidFill>
                  <a:schemeClr val="bg2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Four steps towards a better connection with your spouse</a:t>
            </a:r>
            <a:endParaRPr lang="en-GB" sz="4700" dirty="0">
              <a:solidFill>
                <a:schemeClr val="bg2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714375" y="1928813"/>
            <a:ext cx="77152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225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bg2">
                    <a:lumMod val="75000"/>
                  </a:schemeClr>
                </a:solidFill>
                <a:effectLst/>
              </a:rPr>
              <a:t>Why should we do this?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928813"/>
            <a:ext cx="8501063" cy="4732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60363" indent="-360363" fontAlgn="auto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01000"/>
              <a:defRPr/>
            </a:pPr>
            <a:r>
              <a:rPr lang="en-GB" b="1" dirty="0">
                <a:solidFill>
                  <a:schemeClr val="bg2"/>
                </a:solidFill>
              </a:rPr>
              <a:t>Because when you connect with positive thoughts, hugs and a compassionate heart,  the needs of both the man and the woman will be met.</a:t>
            </a:r>
          </a:p>
          <a:p>
            <a:pPr marL="360363" indent="-360363" fontAlgn="auto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01000"/>
              <a:defRPr/>
            </a:pPr>
            <a:r>
              <a:rPr lang="en-GB" b="1" dirty="0">
                <a:solidFill>
                  <a:schemeClr val="bg2"/>
                </a:solidFill>
              </a:rPr>
              <a:t>When you don’t connect well, or hurt each other there is a hormonal reaction – </a:t>
            </a:r>
            <a:r>
              <a:rPr lang="en-GB" b="1" dirty="0" err="1">
                <a:solidFill>
                  <a:schemeClr val="bg2"/>
                </a:solidFill>
              </a:rPr>
              <a:t>cortisol</a:t>
            </a:r>
            <a:r>
              <a:rPr lang="en-GB" b="1" dirty="0">
                <a:solidFill>
                  <a:schemeClr val="bg2"/>
                </a:solidFill>
              </a:rPr>
              <a:t> is secreted – and you feel really </a:t>
            </a:r>
            <a:r>
              <a:rPr lang="en-GB" b="1" dirty="0" smtClean="0">
                <a:solidFill>
                  <a:schemeClr val="bg2"/>
                </a:solidFill>
              </a:rPr>
              <a:t>bad.</a:t>
            </a:r>
            <a:endParaRPr lang="en-GB" b="1" dirty="0">
              <a:solidFill>
                <a:schemeClr val="bg2"/>
              </a:solidFill>
            </a:endParaRPr>
          </a:p>
          <a:p>
            <a:pPr marL="360363" indent="-360363" fontAlgn="auto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01000"/>
              <a:defRPr/>
            </a:pPr>
            <a:r>
              <a:rPr lang="en-GB" b="1" dirty="0" smtClean="0">
                <a:solidFill>
                  <a:schemeClr val="bg2"/>
                </a:solidFill>
              </a:rPr>
              <a:t>The </a:t>
            </a:r>
            <a:r>
              <a:rPr lang="en-GB" b="1" dirty="0">
                <a:solidFill>
                  <a:schemeClr val="bg2"/>
                </a:solidFill>
              </a:rPr>
              <a:t>bad feeling is meant to urge you to make a positive change – which will allow the hormone serotonin to be secreted making you both feel </a:t>
            </a:r>
            <a:r>
              <a:rPr lang="en-GB" b="1" dirty="0" smtClean="0">
                <a:solidFill>
                  <a:schemeClr val="bg2"/>
                </a:solidFill>
              </a:rPr>
              <a:t>good</a:t>
            </a:r>
            <a:r>
              <a:rPr lang="en-GB" b="1" dirty="0">
                <a:solidFill>
                  <a:schemeClr val="bg2"/>
                </a:solidFill>
              </a:rPr>
              <a:t>!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357188" y="1500188"/>
            <a:ext cx="842327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807</TotalTime>
  <Words>2050</Words>
  <Application>Microsoft Office PowerPoint</Application>
  <PresentationFormat>On-screen Show (4:3)</PresentationFormat>
  <Paragraphs>192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Candara</vt:lpstr>
      <vt:lpstr>Wingdings 2</vt:lpstr>
      <vt:lpstr>Wingdings</vt:lpstr>
      <vt:lpstr>Human</vt:lpstr>
      <vt:lpstr>Adobe Acrobat Document</vt:lpstr>
      <vt:lpstr>Microsoft Office PowerPoint 2007 Template</vt:lpstr>
      <vt:lpstr>Microsoft Photo Editor 3.0 Photo</vt:lpstr>
      <vt:lpstr>The Heart-Power Program – part 2</vt:lpstr>
      <vt:lpstr>Slide 2</vt:lpstr>
      <vt:lpstr>Love is a Verb</vt:lpstr>
      <vt:lpstr>You can keep your relationship  well- conditioned, and renew it too:</vt:lpstr>
      <vt:lpstr>Slide 5</vt:lpstr>
      <vt:lpstr>Slide 6</vt:lpstr>
      <vt:lpstr>Slide 7</vt:lpstr>
      <vt:lpstr>Slide 8</vt:lpstr>
      <vt:lpstr>Why should we do this?</vt:lpstr>
      <vt:lpstr>As we saw in part 1, men &amp; women  are different in the way we respond</vt:lpstr>
      <vt:lpstr>As we saw in part 1, men &amp; women  are different in the way we respond</vt:lpstr>
      <vt:lpstr>Slide 12</vt:lpstr>
      <vt:lpstr>Slide 13</vt:lpstr>
      <vt:lpstr>Slide 14</vt:lpstr>
      <vt:lpstr>Step One</vt:lpstr>
      <vt:lpstr>Repeat this phrase (silently) or the  simple gesture at 4 crucial times of the day</vt:lpstr>
      <vt:lpstr>Step Two</vt:lpstr>
      <vt:lpstr>Step Three</vt:lpstr>
      <vt:lpstr>Step Four</vt:lpstr>
      <vt:lpstr>Step Four</vt:lpstr>
      <vt:lpstr>Slide 21</vt:lpstr>
      <vt:lpstr>Some experiences of heart  come through relationships in a loving community</vt:lpstr>
      <vt:lpstr>Slide 23</vt:lpstr>
      <vt:lpstr>Slide 24</vt:lpstr>
      <vt:lpstr>Slide 25</vt:lpstr>
      <vt:lpstr>Slide 26</vt:lpstr>
      <vt:lpstr>Special thanks to those who have inspired us with their ideas:</vt:lpstr>
      <vt:lpstr>Thank you for your listening!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Heart-Power part 2</dc:title>
  <dc:creator>pc-01</dc:creator>
  <cp:lastModifiedBy>Daddy</cp:lastModifiedBy>
  <cp:revision>45</cp:revision>
  <dcterms:created xsi:type="dcterms:W3CDTF">2009-09-02T11:08:30Z</dcterms:created>
  <dcterms:modified xsi:type="dcterms:W3CDTF">2009-09-14T09:37:06Z</dcterms:modified>
</cp:coreProperties>
</file>