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70" r:id="rId6"/>
    <p:sldId id="271" r:id="rId7"/>
    <p:sldId id="272" r:id="rId8"/>
    <p:sldId id="261" r:id="rId9"/>
    <p:sldId id="262" r:id="rId10"/>
    <p:sldId id="260" r:id="rId11"/>
    <p:sldId id="263" r:id="rId12"/>
    <p:sldId id="264" r:id="rId13"/>
    <p:sldId id="265" r:id="rId14"/>
    <p:sldId id="266" r:id="rId15"/>
    <p:sldId id="267" r:id="rId16"/>
    <p:sldId id="268" r:id="rId17"/>
    <p:sldId id="274" r:id="rId18"/>
    <p:sldId id="273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38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B698C-B886-4757-98BF-C962CE4FB595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D0BA9-4470-4D1A-8D34-4FB06C032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29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B3B384-FC09-4A73-854E-B143C0E69B79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2" eaLnBrk="1" hangingPunct="1"/>
            <a:endParaRPr lang="en-GB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B3B384-FC09-4A73-854E-B143C0E69B79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2" eaLnBrk="1" hangingPunct="1"/>
            <a:endParaRPr lang="en-GB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1pPr>
            <a:lvl2pPr marL="37931725" indent="-37474525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-68" charset="-128"/>
              </a:defRPr>
            </a:lvl9pPr>
          </a:lstStyle>
          <a:p>
            <a:fld id="{DFDA94AA-EE56-4B66-A739-DDAB03F7879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-6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1745DAE-F2E3-4AD7-83C8-0F4BEA91A97F}" type="datetimeFigureOut">
              <a:rPr lang="en-GB" smtClean="0"/>
              <a:t>24/03/2016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6CD14BA-1563-4907-B7C5-27CFB14358D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/>
              <a:t>How does God’s love come to earth?</a:t>
            </a:r>
          </a:p>
        </p:txBody>
      </p:sp>
      <p:sp>
        <p:nvSpPr>
          <p:cNvPr id="4" name="AutoShape 2" descr="Image result for couple with chil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4824536" cy="289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458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5904656"/>
          </a:xfrm>
        </p:spPr>
        <p:txBody>
          <a:bodyPr>
            <a:normAutofit fontScale="92500" lnSpcReduction="20000"/>
          </a:bodyPr>
          <a:lstStyle/>
          <a:p>
            <a:pPr marL="355600" indent="-309563"/>
            <a:r>
              <a:rPr lang="en-US" sz="3200" b="1" dirty="0" smtClean="0"/>
              <a:t>The </a:t>
            </a:r>
            <a:r>
              <a:rPr lang="en-US" sz="3200" b="1" dirty="0"/>
              <a:t>three blessings are not: “Be fruitful, love each other deeply as husband and wife, and take dominion over the earth”. </a:t>
            </a:r>
            <a:endParaRPr lang="en-US" sz="3200" b="1" dirty="0" smtClean="0"/>
          </a:p>
          <a:p>
            <a:pPr marL="355600" indent="-309563"/>
            <a:r>
              <a:rPr lang="en-US" sz="3200" b="1" dirty="0" smtClean="0"/>
              <a:t>God </a:t>
            </a:r>
            <a:r>
              <a:rPr lang="en-US" sz="3200" b="1" dirty="0"/>
              <a:t>enters and blesses both the present and future society through the act of </a:t>
            </a:r>
            <a:r>
              <a:rPr lang="en-US" sz="3200" b="1" dirty="0" smtClean="0"/>
              <a:t>multiplication – through creating </a:t>
            </a:r>
            <a:r>
              <a:rPr lang="en-US" sz="3200" b="1" dirty="0"/>
              <a:t>and raising children. </a:t>
            </a:r>
            <a:endParaRPr lang="en-US" sz="3200" b="1" dirty="0" smtClean="0"/>
          </a:p>
          <a:p>
            <a:pPr marL="355600" indent="-309563"/>
            <a:r>
              <a:rPr lang="en-US" sz="3200" b="1" dirty="0" smtClean="0"/>
              <a:t>It </a:t>
            </a:r>
            <a:r>
              <a:rPr lang="en-US" sz="3200" b="1" dirty="0"/>
              <a:t>is the task of couples to love each other so as to </a:t>
            </a:r>
            <a:r>
              <a:rPr lang="en-US" sz="3200" b="1" dirty="0" smtClean="0"/>
              <a:t>represent God in front of their children – to create a Godly </a:t>
            </a:r>
            <a:r>
              <a:rPr lang="en-US" sz="3200" b="1" dirty="0"/>
              <a:t>environment to raise God’s children in</a:t>
            </a:r>
            <a:r>
              <a:rPr lang="en-US" sz="3200" b="1" dirty="0" smtClean="0"/>
              <a:t>.</a:t>
            </a:r>
          </a:p>
          <a:p>
            <a:pPr marL="355600" indent="-309563"/>
            <a:r>
              <a:rPr lang="en-US" sz="3200" b="1" dirty="0" smtClean="0"/>
              <a:t>Their love for each other and for their children has a profound effect on the wider society – massive ripple effect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728851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2160240"/>
          </a:xfrm>
        </p:spPr>
        <p:txBody>
          <a:bodyPr>
            <a:noAutofit/>
          </a:bodyPr>
          <a:lstStyle/>
          <a:p>
            <a:r>
              <a:rPr lang="en-GB" sz="4400" b="1" dirty="0" smtClean="0"/>
              <a:t>The three important social forces are created by a loving married couple having children</a:t>
            </a:r>
            <a:endParaRPr lang="en-GB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3672448"/>
          </a:xfrm>
        </p:spPr>
        <p:txBody>
          <a:bodyPr>
            <a:normAutofit/>
          </a:bodyPr>
          <a:lstStyle/>
          <a:p>
            <a:pPr marL="444500" indent="-398463">
              <a:tabLst>
                <a:tab pos="444500" algn="l"/>
              </a:tabLst>
            </a:pPr>
            <a:r>
              <a:rPr lang="en-US" altLang="en-US" sz="4400" b="1" dirty="0"/>
              <a:t>Multiplication</a:t>
            </a:r>
          </a:p>
          <a:p>
            <a:pPr marL="444500" indent="-398463">
              <a:tabLst>
                <a:tab pos="444500" algn="l"/>
              </a:tabLst>
            </a:pPr>
            <a:r>
              <a:rPr lang="en-US" altLang="en-US" sz="4400" b="1" dirty="0" smtClean="0"/>
              <a:t>Existence (Continuity)</a:t>
            </a:r>
            <a:endParaRPr lang="en-US" altLang="en-US" sz="4400" b="1" dirty="0"/>
          </a:p>
          <a:p>
            <a:pPr marL="444500" indent="-398463">
              <a:tabLst>
                <a:tab pos="444500" algn="l"/>
              </a:tabLst>
            </a:pPr>
            <a:r>
              <a:rPr lang="en-US" altLang="en-US" sz="4400" b="1" dirty="0" smtClean="0"/>
              <a:t>Action (Lineage Improvement)</a:t>
            </a:r>
            <a:endParaRPr lang="en-US" altLang="en-US" sz="4400" b="1" dirty="0"/>
          </a:p>
          <a:p>
            <a:pPr marL="45720" indent="0">
              <a:buNone/>
            </a:pPr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300538"/>
            <a:ext cx="3744416" cy="248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201622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Does God Come to Dwell on Earth Through a loving Married Couple Creating Children? - </a:t>
            </a:r>
            <a:r>
              <a:rPr lang="en-GB" dirty="0" smtClean="0">
                <a:solidFill>
                  <a:schemeClr val="tx1"/>
                </a:solidFill>
              </a:rPr>
              <a:t>Multiplication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568952" cy="4536504"/>
          </a:xfrm>
        </p:spPr>
        <p:txBody>
          <a:bodyPr>
            <a:normAutofit lnSpcReduction="10000"/>
          </a:bodyPr>
          <a:lstStyle/>
          <a:p>
            <a:pPr marL="355600" indent="-309563"/>
            <a:r>
              <a:rPr lang="en-US" sz="2800" b="1" dirty="0" smtClean="0"/>
              <a:t>Humans bring meaning </a:t>
            </a:r>
            <a:r>
              <a:rPr lang="en-US" sz="2800" b="1" dirty="0"/>
              <a:t>to God’s existence</a:t>
            </a:r>
            <a:r>
              <a:rPr lang="en-US" sz="2800" b="1" dirty="0" smtClean="0"/>
              <a:t>. </a:t>
            </a:r>
          </a:p>
          <a:p>
            <a:pPr marL="355600" indent="-309563"/>
            <a:r>
              <a:rPr lang="en-US" sz="2800" b="1" dirty="0" smtClean="0"/>
              <a:t>New children touch God’s heart in unique ways </a:t>
            </a:r>
            <a:endParaRPr lang="en-GB" sz="2800" b="1" dirty="0" smtClean="0"/>
          </a:p>
          <a:p>
            <a:pPr marL="355600" indent="-309563"/>
            <a:r>
              <a:rPr lang="en-GB" sz="2800" b="1" dirty="0" smtClean="0"/>
              <a:t>Having children creates parental, protective, group-beneficial, self-censoring attitudes which seek to build goodness across society (limits selfishness  - ‘my rights’ thinking)</a:t>
            </a:r>
          </a:p>
          <a:p>
            <a:pPr marL="355600" indent="-309563"/>
            <a:r>
              <a:rPr lang="en-GB" sz="2800" b="1" dirty="0" smtClean="0"/>
              <a:t>Producing around 2.1 children creates long term stability – to look after the old – stops need for future excessive taxation on young or large scale, destabilizing immigration</a:t>
            </a:r>
          </a:p>
          <a:p>
            <a:pPr marL="355600" indent="-309563"/>
            <a:endParaRPr lang="en-GB" sz="2800" b="1" dirty="0" smtClean="0"/>
          </a:p>
          <a:p>
            <a:pPr marL="355600" indent="-309563"/>
            <a:endParaRPr lang="en-GB" sz="2800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236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201622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Does God Come to Dwell on Earth Through a loving Married Couple Creating Children? </a:t>
            </a:r>
            <a:r>
              <a:rPr lang="en-US" altLang="en-US" b="1" dirty="0" smtClean="0">
                <a:solidFill>
                  <a:schemeClr val="tx1"/>
                </a:solidFill>
              </a:rPr>
              <a:t>Continuity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568952" cy="4392488"/>
          </a:xfrm>
        </p:spPr>
        <p:txBody>
          <a:bodyPr>
            <a:normAutofit/>
          </a:bodyPr>
          <a:lstStyle/>
          <a:p>
            <a:pPr marL="355600" indent="-309563"/>
            <a:r>
              <a:rPr lang="en-US" sz="2800" b="1" dirty="0"/>
              <a:t>M</a:t>
            </a:r>
            <a:r>
              <a:rPr lang="en-US" sz="2800" b="1" dirty="0" smtClean="0"/>
              <a:t>arital-home </a:t>
            </a:r>
            <a:r>
              <a:rPr lang="en-US" sz="2800" b="1" dirty="0"/>
              <a:t>is the natural school of love </a:t>
            </a:r>
            <a:r>
              <a:rPr lang="en-US" sz="2800" b="1" dirty="0" smtClean="0"/>
              <a:t>– children learn about social norms and love – prepare to be positive contributors to society</a:t>
            </a:r>
          </a:p>
          <a:p>
            <a:pPr marL="355600" indent="-309563"/>
            <a:r>
              <a:rPr lang="en-US" sz="2800" b="1" dirty="0" smtClean="0"/>
              <a:t>Present </a:t>
            </a:r>
            <a:r>
              <a:rPr lang="en-US" sz="2800" b="1" dirty="0"/>
              <a:t>day and future well-being of culture is also determined by the optimal outcomes for </a:t>
            </a:r>
            <a:r>
              <a:rPr lang="en-US" sz="2800" b="1" dirty="0" smtClean="0"/>
              <a:t>children – fruitful children</a:t>
            </a:r>
          </a:p>
          <a:p>
            <a:pPr marL="355600" indent="-309563"/>
            <a:r>
              <a:rPr lang="en-US" sz="2800" b="1" dirty="0" smtClean="0"/>
              <a:t>Prevents the growth of large numbers of hurt children who struggle later in life – and protects against the growth of national debts</a:t>
            </a:r>
            <a:endParaRPr lang="en-GB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35213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1872208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How Does God Come to Dwell on Earth Through a Loving Married Couple Creating Children? </a:t>
            </a:r>
            <a:r>
              <a:rPr lang="en-US" altLang="en-US" b="1" dirty="0" smtClean="0">
                <a:solidFill>
                  <a:schemeClr val="tx1"/>
                </a:solidFill>
              </a:rPr>
              <a:t>Lineage Improvement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536504"/>
          </a:xfrm>
        </p:spPr>
        <p:txBody>
          <a:bodyPr>
            <a:normAutofit/>
          </a:bodyPr>
          <a:lstStyle/>
          <a:p>
            <a:pPr marL="355600" indent="-309563"/>
            <a:r>
              <a:rPr lang="en-US" sz="2800" dirty="0" smtClean="0"/>
              <a:t>If a </a:t>
            </a:r>
            <a:r>
              <a:rPr lang="en-US" sz="2800" dirty="0"/>
              <a:t>married </a:t>
            </a:r>
            <a:r>
              <a:rPr lang="en-US" sz="2800" dirty="0" smtClean="0"/>
              <a:t>partner </a:t>
            </a:r>
            <a:r>
              <a:rPr lang="en-US" sz="2800" dirty="0"/>
              <a:t>develops themself in some way then this development might get passed onto his or her children – thus allowing the child a more enriched life. These small developments, over time, are passed on down the family tree and are also passed on out into the wider community. </a:t>
            </a:r>
            <a:endParaRPr lang="en-US" sz="2800" dirty="0" smtClean="0"/>
          </a:p>
          <a:p>
            <a:pPr marL="355600" indent="-309563"/>
            <a:r>
              <a:rPr lang="en-US" sz="2800" dirty="0" smtClean="0"/>
              <a:t>Stone </a:t>
            </a:r>
            <a:r>
              <a:rPr lang="en-US" sz="2800" dirty="0"/>
              <a:t>Age tribal communities to today’s advanced societies. </a:t>
            </a:r>
            <a:r>
              <a:rPr lang="en-US" sz="2800" dirty="0" smtClean="0"/>
              <a:t>Impossible without marriage. </a:t>
            </a:r>
          </a:p>
          <a:p>
            <a:pPr marL="355600" indent="-309563"/>
            <a:r>
              <a:rPr lang="en-US" sz="2800" dirty="0" smtClean="0"/>
              <a:t>Only the marital-family can do this. Other forms of raising children are, on average, lineage declining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729043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315200" cy="864096"/>
          </a:xfrm>
        </p:spPr>
        <p:txBody>
          <a:bodyPr>
            <a:normAutofit/>
          </a:bodyPr>
          <a:lstStyle/>
          <a:p>
            <a:r>
              <a:rPr lang="en-US" dirty="0"/>
              <a:t>God might define marriage as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56625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2800" b="1" dirty="0" smtClean="0"/>
              <a:t>a </a:t>
            </a:r>
            <a:r>
              <a:rPr lang="en-US" sz="2800" b="1" i="1" dirty="0"/>
              <a:t>union which leads to the existence, continuity and development of the human family over the course of many, many generations.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45720" indent="0" algn="ctr">
              <a:buNone/>
            </a:pPr>
            <a:endParaRPr lang="en-US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love and marriage of a heterosexual couple doesn’t just serve themselves – it serves as a foundation for </a:t>
            </a:r>
            <a:r>
              <a:rPr lang="en-US" sz="2400" b="1" dirty="0" smtClean="0"/>
              <a:t>God </a:t>
            </a:r>
            <a:r>
              <a:rPr lang="en-US" sz="2400" b="1" dirty="0"/>
              <a:t>to </a:t>
            </a:r>
            <a:r>
              <a:rPr lang="en-US" sz="2400" b="1" dirty="0" smtClean="0"/>
              <a:t>enter and bless the wider </a:t>
            </a:r>
            <a:r>
              <a:rPr lang="en-US" sz="2400" b="1" dirty="0"/>
              <a:t>society. </a:t>
            </a:r>
            <a:endParaRPr lang="en-US" sz="2400" b="1" dirty="0" smtClean="0"/>
          </a:p>
          <a:p>
            <a:r>
              <a:rPr lang="en-US" sz="2400" b="1" dirty="0" smtClean="0"/>
              <a:t>They consistently strive to love each other and thus create the best environment to </a:t>
            </a:r>
            <a:r>
              <a:rPr lang="en-US" sz="2400" b="1" dirty="0"/>
              <a:t>love, honor and raise their biological children</a:t>
            </a:r>
            <a:endParaRPr lang="en-GB" sz="2400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25144"/>
            <a:ext cx="3024336" cy="201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93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7144" y="116632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ea typeface="宋体" pitchFamily="64" charset="-122"/>
              </a:rPr>
              <a:t>God comes to dwell with man across time - 3rd Blessing – take dominion  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393190" y="3446840"/>
            <a:ext cx="3530600" cy="3274553"/>
            <a:chOff x="3473" y="1269"/>
            <a:chExt cx="2224" cy="2097"/>
          </a:xfrm>
        </p:grpSpPr>
        <p:sp>
          <p:nvSpPr>
            <p:cNvPr id="33827" name="Line 37"/>
            <p:cNvSpPr>
              <a:spLocks noChangeAspect="1" noChangeShapeType="1"/>
            </p:cNvSpPr>
            <p:nvPr/>
          </p:nvSpPr>
          <p:spPr bwMode="auto">
            <a:xfrm flipH="1" flipV="1">
              <a:off x="3829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8" name="Line 38"/>
            <p:cNvSpPr>
              <a:spLocks noChangeAspect="1" noChangeShapeType="1"/>
            </p:cNvSpPr>
            <p:nvPr/>
          </p:nvSpPr>
          <p:spPr bwMode="auto">
            <a:xfrm flipV="1">
              <a:off x="4623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9" name="Line 39"/>
            <p:cNvSpPr>
              <a:spLocks noChangeAspect="1" noChangeShapeType="1"/>
            </p:cNvSpPr>
            <p:nvPr/>
          </p:nvSpPr>
          <p:spPr bwMode="auto">
            <a:xfrm flipH="1" flipV="1">
              <a:off x="4623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0" name="Line 40"/>
            <p:cNvSpPr>
              <a:spLocks noChangeAspect="1" noChangeShapeType="1"/>
            </p:cNvSpPr>
            <p:nvPr/>
          </p:nvSpPr>
          <p:spPr bwMode="auto">
            <a:xfrm flipV="1">
              <a:off x="3829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69" name="Oval 41"/>
            <p:cNvSpPr>
              <a:spLocks noChangeAspect="1" noChangeArrowheads="1"/>
            </p:cNvSpPr>
            <p:nvPr/>
          </p:nvSpPr>
          <p:spPr bwMode="auto">
            <a:xfrm>
              <a:off x="3559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0" name="Text Box 42"/>
            <p:cNvSpPr txBox="1">
              <a:spLocks noChangeAspect="1" noChangeArrowheads="1"/>
            </p:cNvSpPr>
            <p:nvPr/>
          </p:nvSpPr>
          <p:spPr bwMode="auto">
            <a:xfrm>
              <a:off x="3473" y="2168"/>
              <a:ext cx="8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Person</a:t>
              </a:r>
            </a:p>
          </p:txBody>
        </p:sp>
        <p:grpSp>
          <p:nvGrpSpPr>
            <p:cNvPr id="33833" name="Group 43"/>
            <p:cNvGrpSpPr>
              <a:grpSpLocks noChangeAspect="1"/>
            </p:cNvGrpSpPr>
            <p:nvPr/>
          </p:nvGrpSpPr>
          <p:grpSpPr bwMode="auto">
            <a:xfrm>
              <a:off x="4245" y="1937"/>
              <a:ext cx="757" cy="757"/>
              <a:chOff x="2339" y="1729"/>
              <a:chExt cx="1081" cy="1081"/>
            </a:xfrm>
          </p:grpSpPr>
          <p:sp>
            <p:nvSpPr>
              <p:cNvPr id="33842" name="Freeform 4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43" name="Group 4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45" name="Freeform 4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46" name="Freeform 4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44" name="Freeform 4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77" name="Text Box 49"/>
            <p:cNvSpPr txBox="1">
              <a:spLocks noChangeAspect="1" noChangeArrowheads="1"/>
            </p:cNvSpPr>
            <p:nvPr/>
          </p:nvSpPr>
          <p:spPr bwMode="auto">
            <a:xfrm>
              <a:off x="4402" y="2197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sp>
          <p:nvSpPr>
            <p:cNvPr id="355378" name="Oval 50"/>
            <p:cNvSpPr>
              <a:spLocks noChangeAspect="1" noChangeArrowheads="1"/>
            </p:cNvSpPr>
            <p:nvPr/>
          </p:nvSpPr>
          <p:spPr bwMode="auto">
            <a:xfrm>
              <a:off x="5030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9" name="Text Box 51"/>
            <p:cNvSpPr txBox="1">
              <a:spLocks noChangeAspect="1" noChangeArrowheads="1"/>
            </p:cNvSpPr>
            <p:nvPr/>
          </p:nvSpPr>
          <p:spPr bwMode="auto">
            <a:xfrm>
              <a:off x="5060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Things</a:t>
              </a:r>
            </a:p>
          </p:txBody>
        </p:sp>
        <p:sp>
          <p:nvSpPr>
            <p:cNvPr id="355380" name="Oval 52"/>
            <p:cNvSpPr>
              <a:spLocks noChangeAspect="1" noChangeArrowheads="1"/>
            </p:cNvSpPr>
            <p:nvPr/>
          </p:nvSpPr>
          <p:spPr bwMode="auto">
            <a:xfrm>
              <a:off x="4284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81" name="Text Box 53"/>
            <p:cNvSpPr txBox="1">
              <a:spLocks noChangeAspect="1" noChangeArrowheads="1"/>
            </p:cNvSpPr>
            <p:nvPr/>
          </p:nvSpPr>
          <p:spPr bwMode="auto">
            <a:xfrm>
              <a:off x="4243" y="2850"/>
              <a:ext cx="75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Good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Environment</a:t>
              </a:r>
            </a:p>
          </p:txBody>
        </p:sp>
        <p:grpSp>
          <p:nvGrpSpPr>
            <p:cNvPr id="33839" name="Group 54"/>
            <p:cNvGrpSpPr>
              <a:grpSpLocks/>
            </p:cNvGrpSpPr>
            <p:nvPr/>
          </p:nvGrpSpPr>
          <p:grpSpPr bwMode="auto">
            <a:xfrm>
              <a:off x="4290" y="1269"/>
              <a:ext cx="667" cy="667"/>
              <a:chOff x="2049" y="1111"/>
              <a:chExt cx="667" cy="667"/>
            </a:xfrm>
          </p:grpSpPr>
          <p:sp>
            <p:nvSpPr>
              <p:cNvPr id="355383" name="Oval 5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8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440150" y="1556792"/>
            <a:ext cx="816429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As fruitful people with minds and bodies which think and act in ways which benefit the whole  - Take Dominion</a:t>
            </a:r>
            <a:endParaRPr lang="en-GB" altLang="en-US" sz="3600" dirty="0">
              <a:latin typeface="Franklin Gothic Medium" pitchFamily="34" charset="0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509142" y="1305203"/>
            <a:ext cx="8280400" cy="9031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989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4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7144" y="116632"/>
            <a:ext cx="9144000" cy="118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ea typeface="宋体" pitchFamily="64" charset="-122"/>
              </a:rPr>
              <a:t>There are various forms of dominion over the earth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440150" y="1556792"/>
            <a:ext cx="834939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Use the physical world in order to create products which improve the quality of life</a:t>
            </a:r>
          </a:p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Be a good steward – take care of the earth for future citizens</a:t>
            </a:r>
          </a:p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Political </a:t>
            </a:r>
            <a:r>
              <a:rPr lang="en-GB" altLang="en-US" sz="3600" dirty="0" smtClean="0">
                <a:latin typeface="Franklin Gothic Medium" pitchFamily="34" charset="0"/>
              </a:rPr>
              <a:t>leaders </a:t>
            </a:r>
            <a:r>
              <a:rPr lang="en-GB" altLang="en-US" sz="3600" dirty="0" smtClean="0">
                <a:latin typeface="Franklin Gothic Medium" pitchFamily="34" charset="0"/>
              </a:rPr>
              <a:t>seek policies which benefit the whole over the long-term </a:t>
            </a:r>
            <a:endParaRPr lang="en-GB" altLang="en-US" sz="3600" dirty="0">
              <a:latin typeface="Franklin Gothic Medium" pitchFamily="34" charset="0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509142" y="1305203"/>
            <a:ext cx="8280400" cy="9031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36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4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3024188" y="4214533"/>
            <a:ext cx="3095625" cy="2464081"/>
            <a:chOff x="1905" y="2047"/>
            <a:chExt cx="1950" cy="2160"/>
          </a:xfrm>
        </p:grpSpPr>
        <p:sp>
          <p:nvSpPr>
            <p:cNvPr id="33870" name="Oval 3"/>
            <p:cNvSpPr>
              <a:spLocks noChangeAspect="1" noChangeArrowheads="1"/>
            </p:cNvSpPr>
            <p:nvPr/>
          </p:nvSpPr>
          <p:spPr bwMode="auto">
            <a:xfrm>
              <a:off x="1905" y="2257"/>
              <a:ext cx="1950" cy="1950"/>
            </a:xfrm>
            <a:prstGeom prst="ellipse">
              <a:avLst/>
            </a:prstGeom>
            <a:solidFill>
              <a:srgbClr val="00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1" name="Oval 4"/>
            <p:cNvSpPr>
              <a:spLocks noChangeAspect="1" noChangeArrowheads="1"/>
            </p:cNvSpPr>
            <p:nvPr/>
          </p:nvSpPr>
          <p:spPr bwMode="auto">
            <a:xfrm>
              <a:off x="2086" y="2160"/>
              <a:ext cx="1587" cy="1587"/>
            </a:xfrm>
            <a:prstGeom prst="ellipse">
              <a:avLst/>
            </a:prstGeom>
            <a:solidFill>
              <a:srgbClr val="00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2" name="Oval 5"/>
            <p:cNvSpPr>
              <a:spLocks noChangeAspect="1" noChangeArrowheads="1"/>
            </p:cNvSpPr>
            <p:nvPr/>
          </p:nvSpPr>
          <p:spPr bwMode="auto">
            <a:xfrm>
              <a:off x="2290" y="2137"/>
              <a:ext cx="1179" cy="1179"/>
            </a:xfrm>
            <a:prstGeom prst="ellipse">
              <a:avLst/>
            </a:prstGeom>
            <a:solidFill>
              <a:srgbClr val="008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3" name="Oval 6"/>
            <p:cNvSpPr>
              <a:spLocks noChangeAspect="1" noChangeArrowheads="1"/>
            </p:cNvSpPr>
            <p:nvPr/>
          </p:nvSpPr>
          <p:spPr bwMode="auto">
            <a:xfrm>
              <a:off x="2426" y="2047"/>
              <a:ext cx="907" cy="907"/>
            </a:xfrm>
            <a:prstGeom prst="ellipse">
              <a:avLst/>
            </a:prstGeom>
            <a:solidFill>
              <a:srgbClr val="00A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55335" name="Text Box 7"/>
          <p:cNvSpPr txBox="1">
            <a:spLocks noChangeAspect="1" noChangeArrowheads="1"/>
          </p:cNvSpPr>
          <p:nvPr/>
        </p:nvSpPr>
        <p:spPr bwMode="auto">
          <a:xfrm>
            <a:off x="3968750" y="4254500"/>
            <a:ext cx="12049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Family</a:t>
            </a:r>
          </a:p>
        </p:txBody>
      </p:sp>
      <p:sp>
        <p:nvSpPr>
          <p:cNvPr id="355336" name="Text Box 8"/>
          <p:cNvSpPr txBox="1">
            <a:spLocks noChangeAspect="1" noChangeArrowheads="1"/>
          </p:cNvSpPr>
          <p:nvPr/>
        </p:nvSpPr>
        <p:spPr bwMode="auto">
          <a:xfrm>
            <a:off x="3635375" y="4795838"/>
            <a:ext cx="18716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1800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Society</a:t>
            </a:r>
          </a:p>
        </p:txBody>
      </p:sp>
      <p:sp>
        <p:nvSpPr>
          <p:cNvPr id="355337" name="Text Box 9"/>
          <p:cNvSpPr txBox="1">
            <a:spLocks noChangeAspect="1" noChangeArrowheads="1"/>
          </p:cNvSpPr>
          <p:nvPr/>
        </p:nvSpPr>
        <p:spPr bwMode="auto">
          <a:xfrm>
            <a:off x="3635375" y="5426075"/>
            <a:ext cx="18716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Nation</a:t>
            </a:r>
          </a:p>
        </p:txBody>
      </p:sp>
      <p:sp>
        <p:nvSpPr>
          <p:cNvPr id="355338" name="Text Box 10"/>
          <p:cNvSpPr txBox="1">
            <a:spLocks noChangeAspect="1" noChangeArrowheads="1"/>
          </p:cNvSpPr>
          <p:nvPr/>
        </p:nvSpPr>
        <p:spPr bwMode="auto">
          <a:xfrm>
            <a:off x="3132138" y="6100763"/>
            <a:ext cx="2879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One World Family</a:t>
            </a:r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7144" y="116632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ea typeface="宋体" pitchFamily="64" charset="-122"/>
              </a:rPr>
              <a:t>3 fundamental ways God comes to dwell with man across time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800350" y="1844824"/>
            <a:ext cx="3482975" cy="2392213"/>
            <a:chOff x="1262" y="1111"/>
            <a:chExt cx="2194" cy="2097"/>
          </a:xfrm>
        </p:grpSpPr>
        <p:sp>
          <p:nvSpPr>
            <p:cNvPr id="33847" name="Line 13"/>
            <p:cNvSpPr>
              <a:spLocks noChangeAspect="1" noChangeShapeType="1"/>
            </p:cNvSpPr>
            <p:nvPr/>
          </p:nvSpPr>
          <p:spPr bwMode="auto">
            <a:xfrm flipH="1" flipV="1">
              <a:off x="1588" y="2160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8" name="Line 14"/>
            <p:cNvSpPr>
              <a:spLocks noChangeAspect="1" noChangeShapeType="1"/>
            </p:cNvSpPr>
            <p:nvPr/>
          </p:nvSpPr>
          <p:spPr bwMode="auto">
            <a:xfrm flipV="1">
              <a:off x="2382" y="2160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9" name="Line 15"/>
            <p:cNvSpPr>
              <a:spLocks noChangeAspect="1" noChangeShapeType="1"/>
            </p:cNvSpPr>
            <p:nvPr/>
          </p:nvSpPr>
          <p:spPr bwMode="auto">
            <a:xfrm flipH="1" flipV="1">
              <a:off x="2382" y="1366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0" name="Line 16"/>
            <p:cNvSpPr>
              <a:spLocks noChangeAspect="1" noChangeShapeType="1"/>
            </p:cNvSpPr>
            <p:nvPr/>
          </p:nvSpPr>
          <p:spPr bwMode="auto">
            <a:xfrm flipV="1">
              <a:off x="1588" y="1366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3851" name="Group 17"/>
            <p:cNvGrpSpPr>
              <a:grpSpLocks noChangeAspect="1"/>
            </p:cNvGrpSpPr>
            <p:nvPr/>
          </p:nvGrpSpPr>
          <p:grpSpPr bwMode="auto">
            <a:xfrm>
              <a:off x="1262" y="1808"/>
              <a:ext cx="811" cy="666"/>
              <a:chOff x="1280" y="2080"/>
              <a:chExt cx="1158" cy="952"/>
            </a:xfrm>
          </p:grpSpPr>
          <p:sp>
            <p:nvSpPr>
              <p:cNvPr id="355346" name="Oval 18"/>
              <p:cNvSpPr>
                <a:spLocks noChangeAspect="1" noChangeArrowheads="1"/>
              </p:cNvSpPr>
              <p:nvPr/>
            </p:nvSpPr>
            <p:spPr bwMode="auto">
              <a:xfrm>
                <a:off x="1360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47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280" y="2282"/>
                <a:ext cx="115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Husband</a:t>
                </a:r>
              </a:p>
            </p:txBody>
          </p:sp>
        </p:grpSp>
        <p:grpSp>
          <p:nvGrpSpPr>
            <p:cNvPr id="33852" name="Group 20"/>
            <p:cNvGrpSpPr>
              <a:grpSpLocks noChangeAspect="1"/>
            </p:cNvGrpSpPr>
            <p:nvPr/>
          </p:nvGrpSpPr>
          <p:grpSpPr bwMode="auto">
            <a:xfrm>
              <a:off x="2004" y="1779"/>
              <a:ext cx="757" cy="757"/>
              <a:chOff x="2339" y="1729"/>
              <a:chExt cx="1081" cy="1081"/>
            </a:xfrm>
          </p:grpSpPr>
          <p:sp>
            <p:nvSpPr>
              <p:cNvPr id="33863" name="Freeform 21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64" name="Group 22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66" name="Freeform 23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67" name="Freeform 24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65" name="Freeform 25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54" name="Text Box 26"/>
            <p:cNvSpPr txBox="1">
              <a:spLocks noChangeAspect="1" noChangeArrowheads="1"/>
            </p:cNvSpPr>
            <p:nvPr/>
          </p:nvSpPr>
          <p:spPr bwMode="auto">
            <a:xfrm>
              <a:off x="2161" y="2039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grpSp>
          <p:nvGrpSpPr>
            <p:cNvPr id="33854" name="Group 27"/>
            <p:cNvGrpSpPr>
              <a:grpSpLocks noChangeAspect="1"/>
            </p:cNvGrpSpPr>
            <p:nvPr/>
          </p:nvGrpSpPr>
          <p:grpSpPr bwMode="auto">
            <a:xfrm>
              <a:off x="2789" y="1808"/>
              <a:ext cx="667" cy="666"/>
              <a:chOff x="3461" y="2080"/>
              <a:chExt cx="952" cy="952"/>
            </a:xfrm>
          </p:grpSpPr>
          <p:sp>
            <p:nvSpPr>
              <p:cNvPr id="355356" name="Oval 28"/>
              <p:cNvSpPr>
                <a:spLocks noChangeAspect="1" noChangeArrowheads="1"/>
              </p:cNvSpPr>
              <p:nvPr/>
            </p:nvSpPr>
            <p:spPr bwMode="auto">
              <a:xfrm>
                <a:off x="3461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8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57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3525" y="2299"/>
                <a:ext cx="86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Wife</a:t>
                </a:r>
              </a:p>
            </p:txBody>
          </p:sp>
        </p:grpSp>
        <p:grpSp>
          <p:nvGrpSpPr>
            <p:cNvPr id="33855" name="Group 30"/>
            <p:cNvGrpSpPr>
              <a:grpSpLocks noChangeAspect="1"/>
            </p:cNvGrpSpPr>
            <p:nvPr/>
          </p:nvGrpSpPr>
          <p:grpSpPr bwMode="auto">
            <a:xfrm>
              <a:off x="2002" y="2541"/>
              <a:ext cx="759" cy="667"/>
              <a:chOff x="2336" y="3128"/>
              <a:chExt cx="1084" cy="952"/>
            </a:xfrm>
          </p:grpSpPr>
          <p:sp>
            <p:nvSpPr>
              <p:cNvPr id="355359" name="Oval 31"/>
              <p:cNvSpPr>
                <a:spLocks noChangeAspect="1" noChangeArrowheads="1"/>
              </p:cNvSpPr>
              <p:nvPr/>
            </p:nvSpPr>
            <p:spPr bwMode="auto">
              <a:xfrm>
                <a:off x="2395" y="3128"/>
                <a:ext cx="951" cy="952"/>
              </a:xfrm>
              <a:prstGeom prst="ellipse">
                <a:avLst/>
              </a:prstGeom>
              <a:gradFill rotWithShape="1">
                <a:gsLst>
                  <a:gs pos="0">
                    <a:srgbClr val="00FAC8"/>
                  </a:gs>
                  <a:gs pos="100000">
                    <a:srgbClr val="00AA8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0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2336" y="3478"/>
                <a:ext cx="1084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9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Child</a:t>
                </a:r>
              </a:p>
            </p:txBody>
          </p:sp>
        </p:grpSp>
        <p:grpSp>
          <p:nvGrpSpPr>
            <p:cNvPr id="33856" name="Group 33"/>
            <p:cNvGrpSpPr>
              <a:grpSpLocks/>
            </p:cNvGrpSpPr>
            <p:nvPr/>
          </p:nvGrpSpPr>
          <p:grpSpPr bwMode="auto">
            <a:xfrm>
              <a:off x="2049" y="1111"/>
              <a:ext cx="667" cy="667"/>
              <a:chOff x="2049" y="1111"/>
              <a:chExt cx="667" cy="667"/>
            </a:xfrm>
          </p:grpSpPr>
          <p:sp>
            <p:nvSpPr>
              <p:cNvPr id="355362" name="Oval 34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3" name="Text Box 35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561013" y="2994174"/>
            <a:ext cx="3482975" cy="2392213"/>
            <a:chOff x="3503" y="1269"/>
            <a:chExt cx="2194" cy="2097"/>
          </a:xfrm>
        </p:grpSpPr>
        <p:sp>
          <p:nvSpPr>
            <p:cNvPr id="33827" name="Line 37"/>
            <p:cNvSpPr>
              <a:spLocks noChangeAspect="1" noChangeShapeType="1"/>
            </p:cNvSpPr>
            <p:nvPr/>
          </p:nvSpPr>
          <p:spPr bwMode="auto">
            <a:xfrm flipH="1" flipV="1">
              <a:off x="3829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8" name="Line 38"/>
            <p:cNvSpPr>
              <a:spLocks noChangeAspect="1" noChangeShapeType="1"/>
            </p:cNvSpPr>
            <p:nvPr/>
          </p:nvSpPr>
          <p:spPr bwMode="auto">
            <a:xfrm flipV="1">
              <a:off x="4623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9" name="Line 39"/>
            <p:cNvSpPr>
              <a:spLocks noChangeAspect="1" noChangeShapeType="1"/>
            </p:cNvSpPr>
            <p:nvPr/>
          </p:nvSpPr>
          <p:spPr bwMode="auto">
            <a:xfrm flipH="1" flipV="1">
              <a:off x="4623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0" name="Line 40"/>
            <p:cNvSpPr>
              <a:spLocks noChangeAspect="1" noChangeShapeType="1"/>
            </p:cNvSpPr>
            <p:nvPr/>
          </p:nvSpPr>
          <p:spPr bwMode="auto">
            <a:xfrm flipV="1">
              <a:off x="3829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69" name="Oval 41"/>
            <p:cNvSpPr>
              <a:spLocks noChangeAspect="1" noChangeArrowheads="1"/>
            </p:cNvSpPr>
            <p:nvPr/>
          </p:nvSpPr>
          <p:spPr bwMode="auto">
            <a:xfrm>
              <a:off x="3559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0" name="Text Box 42"/>
            <p:cNvSpPr txBox="1">
              <a:spLocks noChangeAspect="1" noChangeArrowheads="1"/>
            </p:cNvSpPr>
            <p:nvPr/>
          </p:nvSpPr>
          <p:spPr bwMode="auto">
            <a:xfrm>
              <a:off x="3503" y="2080"/>
              <a:ext cx="8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Person</a:t>
              </a:r>
            </a:p>
          </p:txBody>
        </p:sp>
        <p:grpSp>
          <p:nvGrpSpPr>
            <p:cNvPr id="33833" name="Group 43"/>
            <p:cNvGrpSpPr>
              <a:grpSpLocks noChangeAspect="1"/>
            </p:cNvGrpSpPr>
            <p:nvPr/>
          </p:nvGrpSpPr>
          <p:grpSpPr bwMode="auto">
            <a:xfrm>
              <a:off x="4245" y="1937"/>
              <a:ext cx="757" cy="757"/>
              <a:chOff x="2339" y="1729"/>
              <a:chExt cx="1081" cy="1081"/>
            </a:xfrm>
          </p:grpSpPr>
          <p:sp>
            <p:nvSpPr>
              <p:cNvPr id="33842" name="Freeform 4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43" name="Group 4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45" name="Freeform 4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46" name="Freeform 4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44" name="Freeform 4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77" name="Text Box 49"/>
            <p:cNvSpPr txBox="1">
              <a:spLocks noChangeAspect="1" noChangeArrowheads="1"/>
            </p:cNvSpPr>
            <p:nvPr/>
          </p:nvSpPr>
          <p:spPr bwMode="auto">
            <a:xfrm>
              <a:off x="4402" y="2197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sp>
          <p:nvSpPr>
            <p:cNvPr id="355378" name="Oval 50"/>
            <p:cNvSpPr>
              <a:spLocks noChangeAspect="1" noChangeArrowheads="1"/>
            </p:cNvSpPr>
            <p:nvPr/>
          </p:nvSpPr>
          <p:spPr bwMode="auto">
            <a:xfrm>
              <a:off x="5030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9" name="Text Box 51"/>
            <p:cNvSpPr txBox="1">
              <a:spLocks noChangeAspect="1" noChangeArrowheads="1"/>
            </p:cNvSpPr>
            <p:nvPr/>
          </p:nvSpPr>
          <p:spPr bwMode="auto">
            <a:xfrm>
              <a:off x="5060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Things</a:t>
              </a:r>
            </a:p>
          </p:txBody>
        </p:sp>
        <p:sp>
          <p:nvSpPr>
            <p:cNvPr id="355380" name="Oval 52"/>
            <p:cNvSpPr>
              <a:spLocks noChangeAspect="1" noChangeArrowheads="1"/>
            </p:cNvSpPr>
            <p:nvPr/>
          </p:nvSpPr>
          <p:spPr bwMode="auto">
            <a:xfrm>
              <a:off x="4284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81" name="Text Box 53"/>
            <p:cNvSpPr txBox="1">
              <a:spLocks noChangeAspect="1" noChangeArrowheads="1"/>
            </p:cNvSpPr>
            <p:nvPr/>
          </p:nvSpPr>
          <p:spPr bwMode="auto">
            <a:xfrm>
              <a:off x="4243" y="2850"/>
              <a:ext cx="75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Good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Environment</a:t>
              </a:r>
            </a:p>
          </p:txBody>
        </p:sp>
        <p:grpSp>
          <p:nvGrpSpPr>
            <p:cNvPr id="33839" name="Group 54"/>
            <p:cNvGrpSpPr>
              <a:grpSpLocks/>
            </p:cNvGrpSpPr>
            <p:nvPr/>
          </p:nvGrpSpPr>
          <p:grpSpPr bwMode="auto">
            <a:xfrm>
              <a:off x="4290" y="1269"/>
              <a:ext cx="667" cy="667"/>
              <a:chOff x="2049" y="1111"/>
              <a:chExt cx="667" cy="667"/>
            </a:xfrm>
          </p:grpSpPr>
          <p:sp>
            <p:nvSpPr>
              <p:cNvPr id="355383" name="Oval 5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8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grpSp>
        <p:nvGrpSpPr>
          <p:cNvPr id="33802" name="Group 57"/>
          <p:cNvGrpSpPr>
            <a:grpSpLocks/>
          </p:cNvGrpSpPr>
          <p:nvPr/>
        </p:nvGrpSpPr>
        <p:grpSpPr bwMode="auto">
          <a:xfrm>
            <a:off x="88900" y="2951313"/>
            <a:ext cx="3394075" cy="2392212"/>
            <a:chOff x="56" y="1269"/>
            <a:chExt cx="2138" cy="2097"/>
          </a:xfrm>
        </p:grpSpPr>
        <p:sp>
          <p:nvSpPr>
            <p:cNvPr id="33807" name="Line 58"/>
            <p:cNvSpPr>
              <a:spLocks noChangeAspect="1" noChangeShapeType="1"/>
            </p:cNvSpPr>
            <p:nvPr/>
          </p:nvSpPr>
          <p:spPr bwMode="auto">
            <a:xfrm flipH="1" flipV="1">
              <a:off x="326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8" name="Line 59"/>
            <p:cNvSpPr>
              <a:spLocks noChangeAspect="1" noChangeShapeType="1"/>
            </p:cNvSpPr>
            <p:nvPr/>
          </p:nvSpPr>
          <p:spPr bwMode="auto">
            <a:xfrm flipV="1">
              <a:off x="1120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9" name="Line 60"/>
            <p:cNvSpPr>
              <a:spLocks noChangeAspect="1" noChangeShapeType="1"/>
            </p:cNvSpPr>
            <p:nvPr/>
          </p:nvSpPr>
          <p:spPr bwMode="auto">
            <a:xfrm flipH="1" flipV="1">
              <a:off x="1120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Line 61"/>
            <p:cNvSpPr>
              <a:spLocks noChangeAspect="1" noChangeShapeType="1"/>
            </p:cNvSpPr>
            <p:nvPr/>
          </p:nvSpPr>
          <p:spPr bwMode="auto">
            <a:xfrm flipV="1">
              <a:off x="326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90" name="Oval 62"/>
            <p:cNvSpPr>
              <a:spLocks noChangeAspect="1" noChangeArrowheads="1"/>
            </p:cNvSpPr>
            <p:nvPr/>
          </p:nvSpPr>
          <p:spPr bwMode="auto">
            <a:xfrm>
              <a:off x="56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2" name="Group 63"/>
            <p:cNvGrpSpPr>
              <a:grpSpLocks noChangeAspect="1"/>
            </p:cNvGrpSpPr>
            <p:nvPr/>
          </p:nvGrpSpPr>
          <p:grpSpPr bwMode="auto">
            <a:xfrm>
              <a:off x="742" y="1937"/>
              <a:ext cx="757" cy="757"/>
              <a:chOff x="2339" y="1729"/>
              <a:chExt cx="1081" cy="1081"/>
            </a:xfrm>
          </p:grpSpPr>
          <p:sp>
            <p:nvSpPr>
              <p:cNvPr id="33822" name="Freeform 6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23" name="Group 6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25" name="Freeform 6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26" name="Freeform 6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24" name="Freeform 6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97" name="Text Box 69"/>
            <p:cNvSpPr txBox="1">
              <a:spLocks noChangeAspect="1" noChangeArrowheads="1"/>
            </p:cNvSpPr>
            <p:nvPr/>
          </p:nvSpPr>
          <p:spPr bwMode="auto">
            <a:xfrm>
              <a:off x="899" y="2197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sp>
          <p:nvSpPr>
            <p:cNvPr id="355398" name="Oval 70"/>
            <p:cNvSpPr>
              <a:spLocks noChangeAspect="1" noChangeArrowheads="1"/>
            </p:cNvSpPr>
            <p:nvPr/>
          </p:nvSpPr>
          <p:spPr bwMode="auto">
            <a:xfrm>
              <a:off x="1527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99" name="Text Box 71"/>
            <p:cNvSpPr txBox="1">
              <a:spLocks noChangeAspect="1" noChangeArrowheads="1"/>
            </p:cNvSpPr>
            <p:nvPr/>
          </p:nvSpPr>
          <p:spPr bwMode="auto">
            <a:xfrm>
              <a:off x="1557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Body</a:t>
              </a:r>
            </a:p>
          </p:txBody>
        </p:sp>
        <p:sp>
          <p:nvSpPr>
            <p:cNvPr id="355400" name="Oval 72"/>
            <p:cNvSpPr>
              <a:spLocks noChangeAspect="1" noChangeArrowheads="1"/>
            </p:cNvSpPr>
            <p:nvPr/>
          </p:nvSpPr>
          <p:spPr bwMode="auto">
            <a:xfrm>
              <a:off x="781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401" name="Text Box 73"/>
            <p:cNvSpPr txBox="1">
              <a:spLocks noChangeAspect="1" noChangeArrowheads="1"/>
            </p:cNvSpPr>
            <p:nvPr/>
          </p:nvSpPr>
          <p:spPr bwMode="auto">
            <a:xfrm>
              <a:off x="740" y="2850"/>
              <a:ext cx="759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Mature Person</a:t>
              </a:r>
            </a:p>
          </p:txBody>
        </p:sp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787" y="1269"/>
              <a:ext cx="667" cy="667"/>
              <a:chOff x="2049" y="1111"/>
              <a:chExt cx="667" cy="667"/>
            </a:xfrm>
          </p:grpSpPr>
          <p:sp>
            <p:nvSpPr>
              <p:cNvPr id="355403" name="Oval 7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404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  <p:sp>
          <p:nvSpPr>
            <p:cNvPr id="355405" name="Text Box 77"/>
            <p:cNvSpPr txBox="1">
              <a:spLocks noChangeAspect="1" noChangeArrowheads="1"/>
            </p:cNvSpPr>
            <p:nvPr/>
          </p:nvSpPr>
          <p:spPr bwMode="auto">
            <a:xfrm>
              <a:off x="83" y="2169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Mind</a:t>
              </a:r>
            </a:p>
          </p:txBody>
        </p: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280988" y="1998597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Be ‘Fruitful’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3138342" y="1350358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Multiply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5700713" y="1835237"/>
            <a:ext cx="3371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Have Dominion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509142" y="1305203"/>
            <a:ext cx="8280400" cy="9031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320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355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5" grpId="0"/>
      <p:bldP spid="355336" grpId="0"/>
      <p:bldP spid="355337" grpId="0"/>
      <p:bldP spid="355338" grpId="0"/>
      <p:bldP spid="355410" grpId="0"/>
      <p:bldP spid="355410" grpId="1"/>
      <p:bldP spid="3554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04856" cy="79208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This is our human responsibility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5"/>
          </a:xfrm>
        </p:spPr>
        <p:txBody>
          <a:bodyPr>
            <a:normAutofit lnSpcReduction="10000"/>
          </a:bodyPr>
          <a:lstStyle/>
          <a:p>
            <a:pPr marL="355600" indent="-309563"/>
            <a:r>
              <a:rPr lang="en-GB" sz="2800" b="1" dirty="0" smtClean="0"/>
              <a:t>We all have the potential to achieve fruitfulness, to multiply and to take dominion </a:t>
            </a:r>
          </a:p>
          <a:p>
            <a:pPr marL="355600" indent="-309563"/>
            <a:r>
              <a:rPr lang="en-GB" sz="2800" b="1" dirty="0"/>
              <a:t>There is no chance a social welfare democracy can survive unless the </a:t>
            </a:r>
            <a:r>
              <a:rPr lang="en-GB" sz="2800" b="1" dirty="0" smtClean="0"/>
              <a:t>1st </a:t>
            </a:r>
            <a:r>
              <a:rPr lang="en-GB" sz="2800" b="1" dirty="0"/>
              <a:t>and 2</a:t>
            </a:r>
            <a:r>
              <a:rPr lang="en-GB" sz="2800" b="1" baseline="30000" dirty="0"/>
              <a:t>nd</a:t>
            </a:r>
            <a:r>
              <a:rPr lang="en-GB" sz="2800" b="1" dirty="0"/>
              <a:t> blessing are first manifested to some reasonable level in the vast majority of the population</a:t>
            </a:r>
            <a:r>
              <a:rPr lang="en-GB" sz="2800" b="1" dirty="0" smtClean="0"/>
              <a:t>. </a:t>
            </a:r>
          </a:p>
          <a:p>
            <a:pPr marL="355600" indent="-309563"/>
            <a:r>
              <a:rPr lang="en-GB" sz="2800" b="1" dirty="0" smtClean="0"/>
              <a:t>All social organisations need to help people fulfil their human responsibilities</a:t>
            </a:r>
            <a:endParaRPr lang="en-GB" sz="2800" b="1" dirty="0"/>
          </a:p>
          <a:p>
            <a:pPr marL="355600" indent="-309563"/>
            <a:r>
              <a:rPr lang="en-GB" sz="2800" b="1" dirty="0" smtClean="0"/>
              <a:t>If we do this, the world will be the happiest place it can be</a:t>
            </a:r>
          </a:p>
          <a:p>
            <a:pPr marL="355600" indent="-309563"/>
            <a:r>
              <a:rPr lang="en-GB" sz="2800" b="1" dirty="0" smtClean="0"/>
              <a:t>God dwells on </a:t>
            </a:r>
            <a:r>
              <a:rPr lang="en-GB" sz="2800" b="1" dirty="0" err="1" smtClean="0"/>
              <a:t>earh</a:t>
            </a:r>
            <a:endParaRPr lang="en-GB" sz="2800" b="1" dirty="0" smtClean="0"/>
          </a:p>
          <a:p>
            <a:pPr marL="355600" indent="-309563"/>
            <a:r>
              <a:rPr lang="en-GB" sz="2800" b="1" dirty="0" smtClean="0"/>
              <a:t>We live in JOY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61" y="4941168"/>
            <a:ext cx="2625919" cy="1750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15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3024188" y="3249613"/>
            <a:ext cx="3095625" cy="3429000"/>
            <a:chOff x="1905" y="2047"/>
            <a:chExt cx="1950" cy="2160"/>
          </a:xfrm>
        </p:grpSpPr>
        <p:sp>
          <p:nvSpPr>
            <p:cNvPr id="33870" name="Oval 3"/>
            <p:cNvSpPr>
              <a:spLocks noChangeAspect="1" noChangeArrowheads="1"/>
            </p:cNvSpPr>
            <p:nvPr/>
          </p:nvSpPr>
          <p:spPr bwMode="auto">
            <a:xfrm>
              <a:off x="1905" y="2257"/>
              <a:ext cx="1950" cy="1950"/>
            </a:xfrm>
            <a:prstGeom prst="ellipse">
              <a:avLst/>
            </a:prstGeom>
            <a:solidFill>
              <a:srgbClr val="00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1" name="Oval 4"/>
            <p:cNvSpPr>
              <a:spLocks noChangeAspect="1" noChangeArrowheads="1"/>
            </p:cNvSpPr>
            <p:nvPr/>
          </p:nvSpPr>
          <p:spPr bwMode="auto">
            <a:xfrm>
              <a:off x="2086" y="2160"/>
              <a:ext cx="1587" cy="1587"/>
            </a:xfrm>
            <a:prstGeom prst="ellipse">
              <a:avLst/>
            </a:prstGeom>
            <a:solidFill>
              <a:srgbClr val="00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2" name="Oval 5"/>
            <p:cNvSpPr>
              <a:spLocks noChangeAspect="1" noChangeArrowheads="1"/>
            </p:cNvSpPr>
            <p:nvPr/>
          </p:nvSpPr>
          <p:spPr bwMode="auto">
            <a:xfrm>
              <a:off x="2290" y="2137"/>
              <a:ext cx="1179" cy="1179"/>
            </a:xfrm>
            <a:prstGeom prst="ellipse">
              <a:avLst/>
            </a:prstGeom>
            <a:solidFill>
              <a:srgbClr val="008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3" name="Oval 6"/>
            <p:cNvSpPr>
              <a:spLocks noChangeAspect="1" noChangeArrowheads="1"/>
            </p:cNvSpPr>
            <p:nvPr/>
          </p:nvSpPr>
          <p:spPr bwMode="auto">
            <a:xfrm>
              <a:off x="2426" y="2047"/>
              <a:ext cx="907" cy="907"/>
            </a:xfrm>
            <a:prstGeom prst="ellipse">
              <a:avLst/>
            </a:prstGeom>
            <a:solidFill>
              <a:srgbClr val="00A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55335" name="Text Box 7"/>
          <p:cNvSpPr txBox="1">
            <a:spLocks noChangeAspect="1" noChangeArrowheads="1"/>
          </p:cNvSpPr>
          <p:nvPr/>
        </p:nvSpPr>
        <p:spPr bwMode="auto">
          <a:xfrm>
            <a:off x="3968750" y="4254500"/>
            <a:ext cx="12049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Family</a:t>
            </a:r>
          </a:p>
        </p:txBody>
      </p:sp>
      <p:sp>
        <p:nvSpPr>
          <p:cNvPr id="355336" name="Text Box 8"/>
          <p:cNvSpPr txBox="1">
            <a:spLocks noChangeAspect="1" noChangeArrowheads="1"/>
          </p:cNvSpPr>
          <p:nvPr/>
        </p:nvSpPr>
        <p:spPr bwMode="auto">
          <a:xfrm>
            <a:off x="3635375" y="4795838"/>
            <a:ext cx="18716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1800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Society</a:t>
            </a:r>
          </a:p>
        </p:txBody>
      </p:sp>
      <p:sp>
        <p:nvSpPr>
          <p:cNvPr id="355337" name="Text Box 9"/>
          <p:cNvSpPr txBox="1">
            <a:spLocks noChangeAspect="1" noChangeArrowheads="1"/>
          </p:cNvSpPr>
          <p:nvPr/>
        </p:nvSpPr>
        <p:spPr bwMode="auto">
          <a:xfrm>
            <a:off x="3635375" y="5426075"/>
            <a:ext cx="18716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Nation</a:t>
            </a:r>
          </a:p>
        </p:txBody>
      </p:sp>
      <p:sp>
        <p:nvSpPr>
          <p:cNvPr id="355338" name="Text Box 10"/>
          <p:cNvSpPr txBox="1">
            <a:spLocks noChangeAspect="1" noChangeArrowheads="1"/>
          </p:cNvSpPr>
          <p:nvPr/>
        </p:nvSpPr>
        <p:spPr bwMode="auto">
          <a:xfrm>
            <a:off x="3132138" y="6100763"/>
            <a:ext cx="2879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One World Family</a:t>
            </a:r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ea typeface="宋体" pitchFamily="64" charset="-122"/>
              </a:rPr>
              <a:t>God gave Adam and Eve three </a:t>
            </a:r>
            <a:r>
              <a:rPr lang="en-US" altLang="zh-CN" sz="3600" dirty="0">
                <a:solidFill>
                  <a:srgbClr val="FFFF99"/>
                </a:solidFill>
                <a:ea typeface="宋体" pitchFamily="64" charset="-122"/>
              </a:rPr>
              <a:t>blessings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800350" y="908050"/>
            <a:ext cx="3482975" cy="3328988"/>
            <a:chOff x="1262" y="1111"/>
            <a:chExt cx="2194" cy="2097"/>
          </a:xfrm>
        </p:grpSpPr>
        <p:sp>
          <p:nvSpPr>
            <p:cNvPr id="33847" name="Line 13"/>
            <p:cNvSpPr>
              <a:spLocks noChangeAspect="1" noChangeShapeType="1"/>
            </p:cNvSpPr>
            <p:nvPr/>
          </p:nvSpPr>
          <p:spPr bwMode="auto">
            <a:xfrm flipH="1" flipV="1">
              <a:off x="1588" y="2160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8" name="Line 14"/>
            <p:cNvSpPr>
              <a:spLocks noChangeAspect="1" noChangeShapeType="1"/>
            </p:cNvSpPr>
            <p:nvPr/>
          </p:nvSpPr>
          <p:spPr bwMode="auto">
            <a:xfrm flipV="1">
              <a:off x="2382" y="2160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9" name="Line 15"/>
            <p:cNvSpPr>
              <a:spLocks noChangeAspect="1" noChangeShapeType="1"/>
            </p:cNvSpPr>
            <p:nvPr/>
          </p:nvSpPr>
          <p:spPr bwMode="auto">
            <a:xfrm flipH="1" flipV="1">
              <a:off x="2382" y="1366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0" name="Line 16"/>
            <p:cNvSpPr>
              <a:spLocks noChangeAspect="1" noChangeShapeType="1"/>
            </p:cNvSpPr>
            <p:nvPr/>
          </p:nvSpPr>
          <p:spPr bwMode="auto">
            <a:xfrm flipV="1">
              <a:off x="1588" y="1366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3851" name="Group 17"/>
            <p:cNvGrpSpPr>
              <a:grpSpLocks noChangeAspect="1"/>
            </p:cNvGrpSpPr>
            <p:nvPr/>
          </p:nvGrpSpPr>
          <p:grpSpPr bwMode="auto">
            <a:xfrm>
              <a:off x="1262" y="1808"/>
              <a:ext cx="811" cy="666"/>
              <a:chOff x="1280" y="2080"/>
              <a:chExt cx="1158" cy="952"/>
            </a:xfrm>
          </p:grpSpPr>
          <p:sp>
            <p:nvSpPr>
              <p:cNvPr id="355346" name="Oval 18"/>
              <p:cNvSpPr>
                <a:spLocks noChangeAspect="1" noChangeArrowheads="1"/>
              </p:cNvSpPr>
              <p:nvPr/>
            </p:nvSpPr>
            <p:spPr bwMode="auto">
              <a:xfrm>
                <a:off x="1360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47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280" y="2282"/>
                <a:ext cx="115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Husband</a:t>
                </a:r>
              </a:p>
            </p:txBody>
          </p:sp>
        </p:grpSp>
        <p:grpSp>
          <p:nvGrpSpPr>
            <p:cNvPr id="33852" name="Group 20"/>
            <p:cNvGrpSpPr>
              <a:grpSpLocks noChangeAspect="1"/>
            </p:cNvGrpSpPr>
            <p:nvPr/>
          </p:nvGrpSpPr>
          <p:grpSpPr bwMode="auto">
            <a:xfrm>
              <a:off x="2004" y="1779"/>
              <a:ext cx="757" cy="757"/>
              <a:chOff x="2339" y="1729"/>
              <a:chExt cx="1081" cy="1081"/>
            </a:xfrm>
          </p:grpSpPr>
          <p:sp>
            <p:nvSpPr>
              <p:cNvPr id="33863" name="Freeform 21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64" name="Group 22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66" name="Freeform 23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67" name="Freeform 24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65" name="Freeform 25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54" name="Text Box 26"/>
            <p:cNvSpPr txBox="1">
              <a:spLocks noChangeAspect="1" noChangeArrowheads="1"/>
            </p:cNvSpPr>
            <p:nvPr/>
          </p:nvSpPr>
          <p:spPr bwMode="auto">
            <a:xfrm>
              <a:off x="2161" y="2039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grpSp>
          <p:nvGrpSpPr>
            <p:cNvPr id="33854" name="Group 27"/>
            <p:cNvGrpSpPr>
              <a:grpSpLocks noChangeAspect="1"/>
            </p:cNvGrpSpPr>
            <p:nvPr/>
          </p:nvGrpSpPr>
          <p:grpSpPr bwMode="auto">
            <a:xfrm>
              <a:off x="2789" y="1808"/>
              <a:ext cx="667" cy="666"/>
              <a:chOff x="3461" y="2080"/>
              <a:chExt cx="952" cy="952"/>
            </a:xfrm>
          </p:grpSpPr>
          <p:sp>
            <p:nvSpPr>
              <p:cNvPr id="355356" name="Oval 28"/>
              <p:cNvSpPr>
                <a:spLocks noChangeAspect="1" noChangeArrowheads="1"/>
              </p:cNvSpPr>
              <p:nvPr/>
            </p:nvSpPr>
            <p:spPr bwMode="auto">
              <a:xfrm>
                <a:off x="3461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8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57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3525" y="2299"/>
                <a:ext cx="86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Wife</a:t>
                </a:r>
              </a:p>
            </p:txBody>
          </p:sp>
        </p:grpSp>
        <p:grpSp>
          <p:nvGrpSpPr>
            <p:cNvPr id="33855" name="Group 30"/>
            <p:cNvGrpSpPr>
              <a:grpSpLocks noChangeAspect="1"/>
            </p:cNvGrpSpPr>
            <p:nvPr/>
          </p:nvGrpSpPr>
          <p:grpSpPr bwMode="auto">
            <a:xfrm>
              <a:off x="2002" y="2541"/>
              <a:ext cx="759" cy="667"/>
              <a:chOff x="2336" y="3128"/>
              <a:chExt cx="1084" cy="952"/>
            </a:xfrm>
          </p:grpSpPr>
          <p:sp>
            <p:nvSpPr>
              <p:cNvPr id="355359" name="Oval 31"/>
              <p:cNvSpPr>
                <a:spLocks noChangeAspect="1" noChangeArrowheads="1"/>
              </p:cNvSpPr>
              <p:nvPr/>
            </p:nvSpPr>
            <p:spPr bwMode="auto">
              <a:xfrm>
                <a:off x="2395" y="3128"/>
                <a:ext cx="951" cy="952"/>
              </a:xfrm>
              <a:prstGeom prst="ellipse">
                <a:avLst/>
              </a:prstGeom>
              <a:gradFill rotWithShape="1">
                <a:gsLst>
                  <a:gs pos="0">
                    <a:srgbClr val="00FAC8"/>
                  </a:gs>
                  <a:gs pos="100000">
                    <a:srgbClr val="00AA8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0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2336" y="3478"/>
                <a:ext cx="1084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9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Child</a:t>
                </a:r>
              </a:p>
            </p:txBody>
          </p:sp>
        </p:grpSp>
        <p:grpSp>
          <p:nvGrpSpPr>
            <p:cNvPr id="33856" name="Group 33"/>
            <p:cNvGrpSpPr>
              <a:grpSpLocks/>
            </p:cNvGrpSpPr>
            <p:nvPr/>
          </p:nvGrpSpPr>
          <p:grpSpPr bwMode="auto">
            <a:xfrm>
              <a:off x="2049" y="1111"/>
              <a:ext cx="667" cy="667"/>
              <a:chOff x="2049" y="1111"/>
              <a:chExt cx="667" cy="667"/>
            </a:xfrm>
          </p:grpSpPr>
          <p:sp>
            <p:nvSpPr>
              <p:cNvPr id="355362" name="Oval 34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3" name="Text Box 35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561013" y="2057400"/>
            <a:ext cx="3482975" cy="3328988"/>
            <a:chOff x="3503" y="1269"/>
            <a:chExt cx="2194" cy="2097"/>
          </a:xfrm>
        </p:grpSpPr>
        <p:sp>
          <p:nvSpPr>
            <p:cNvPr id="33827" name="Line 37"/>
            <p:cNvSpPr>
              <a:spLocks noChangeAspect="1" noChangeShapeType="1"/>
            </p:cNvSpPr>
            <p:nvPr/>
          </p:nvSpPr>
          <p:spPr bwMode="auto">
            <a:xfrm flipH="1" flipV="1">
              <a:off x="3829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8" name="Line 38"/>
            <p:cNvSpPr>
              <a:spLocks noChangeAspect="1" noChangeShapeType="1"/>
            </p:cNvSpPr>
            <p:nvPr/>
          </p:nvSpPr>
          <p:spPr bwMode="auto">
            <a:xfrm flipV="1">
              <a:off x="4623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29" name="Line 39"/>
            <p:cNvSpPr>
              <a:spLocks noChangeAspect="1" noChangeShapeType="1"/>
            </p:cNvSpPr>
            <p:nvPr/>
          </p:nvSpPr>
          <p:spPr bwMode="auto">
            <a:xfrm flipH="1" flipV="1">
              <a:off x="4623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30" name="Line 40"/>
            <p:cNvSpPr>
              <a:spLocks noChangeAspect="1" noChangeShapeType="1"/>
            </p:cNvSpPr>
            <p:nvPr/>
          </p:nvSpPr>
          <p:spPr bwMode="auto">
            <a:xfrm flipV="1">
              <a:off x="3829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69" name="Oval 41"/>
            <p:cNvSpPr>
              <a:spLocks noChangeAspect="1" noChangeArrowheads="1"/>
            </p:cNvSpPr>
            <p:nvPr/>
          </p:nvSpPr>
          <p:spPr bwMode="auto">
            <a:xfrm>
              <a:off x="3559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0" name="Text Box 42"/>
            <p:cNvSpPr txBox="1">
              <a:spLocks noChangeAspect="1" noChangeArrowheads="1"/>
            </p:cNvSpPr>
            <p:nvPr/>
          </p:nvSpPr>
          <p:spPr bwMode="auto">
            <a:xfrm>
              <a:off x="3503" y="2080"/>
              <a:ext cx="81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80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Person</a:t>
              </a:r>
            </a:p>
          </p:txBody>
        </p:sp>
        <p:grpSp>
          <p:nvGrpSpPr>
            <p:cNvPr id="33833" name="Group 43"/>
            <p:cNvGrpSpPr>
              <a:grpSpLocks noChangeAspect="1"/>
            </p:cNvGrpSpPr>
            <p:nvPr/>
          </p:nvGrpSpPr>
          <p:grpSpPr bwMode="auto">
            <a:xfrm>
              <a:off x="4245" y="1937"/>
              <a:ext cx="757" cy="757"/>
              <a:chOff x="2339" y="1729"/>
              <a:chExt cx="1081" cy="1081"/>
            </a:xfrm>
          </p:grpSpPr>
          <p:sp>
            <p:nvSpPr>
              <p:cNvPr id="33842" name="Freeform 4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43" name="Group 4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45" name="Freeform 4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46" name="Freeform 4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44" name="Freeform 4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77" name="Text Box 49"/>
            <p:cNvSpPr txBox="1">
              <a:spLocks noChangeAspect="1" noChangeArrowheads="1"/>
            </p:cNvSpPr>
            <p:nvPr/>
          </p:nvSpPr>
          <p:spPr bwMode="auto">
            <a:xfrm>
              <a:off x="4402" y="2197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sp>
          <p:nvSpPr>
            <p:cNvPr id="355378" name="Oval 50"/>
            <p:cNvSpPr>
              <a:spLocks noChangeAspect="1" noChangeArrowheads="1"/>
            </p:cNvSpPr>
            <p:nvPr/>
          </p:nvSpPr>
          <p:spPr bwMode="auto">
            <a:xfrm>
              <a:off x="5030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79" name="Text Box 51"/>
            <p:cNvSpPr txBox="1">
              <a:spLocks noChangeAspect="1" noChangeArrowheads="1"/>
            </p:cNvSpPr>
            <p:nvPr/>
          </p:nvSpPr>
          <p:spPr bwMode="auto">
            <a:xfrm>
              <a:off x="5060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Things</a:t>
              </a:r>
            </a:p>
          </p:txBody>
        </p:sp>
        <p:sp>
          <p:nvSpPr>
            <p:cNvPr id="355380" name="Oval 52"/>
            <p:cNvSpPr>
              <a:spLocks noChangeAspect="1" noChangeArrowheads="1"/>
            </p:cNvSpPr>
            <p:nvPr/>
          </p:nvSpPr>
          <p:spPr bwMode="auto">
            <a:xfrm>
              <a:off x="4284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81" name="Text Box 53"/>
            <p:cNvSpPr txBox="1">
              <a:spLocks noChangeAspect="1" noChangeArrowheads="1"/>
            </p:cNvSpPr>
            <p:nvPr/>
          </p:nvSpPr>
          <p:spPr bwMode="auto">
            <a:xfrm>
              <a:off x="4243" y="2850"/>
              <a:ext cx="75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Good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lang="en-US" altLang="en-US" sz="14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Environment</a:t>
              </a:r>
            </a:p>
          </p:txBody>
        </p:sp>
        <p:grpSp>
          <p:nvGrpSpPr>
            <p:cNvPr id="33839" name="Group 54"/>
            <p:cNvGrpSpPr>
              <a:grpSpLocks/>
            </p:cNvGrpSpPr>
            <p:nvPr/>
          </p:nvGrpSpPr>
          <p:grpSpPr bwMode="auto">
            <a:xfrm>
              <a:off x="4290" y="1269"/>
              <a:ext cx="667" cy="667"/>
              <a:chOff x="2049" y="1111"/>
              <a:chExt cx="667" cy="667"/>
            </a:xfrm>
          </p:grpSpPr>
          <p:sp>
            <p:nvSpPr>
              <p:cNvPr id="355383" name="Oval 5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84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grpSp>
        <p:nvGrpSpPr>
          <p:cNvPr id="33802" name="Group 57"/>
          <p:cNvGrpSpPr>
            <a:grpSpLocks/>
          </p:cNvGrpSpPr>
          <p:nvPr/>
        </p:nvGrpSpPr>
        <p:grpSpPr bwMode="auto">
          <a:xfrm>
            <a:off x="88900" y="2014538"/>
            <a:ext cx="3394075" cy="3328987"/>
            <a:chOff x="56" y="1269"/>
            <a:chExt cx="2138" cy="2097"/>
          </a:xfrm>
        </p:grpSpPr>
        <p:sp>
          <p:nvSpPr>
            <p:cNvPr id="33807" name="Line 58"/>
            <p:cNvSpPr>
              <a:spLocks noChangeAspect="1" noChangeShapeType="1"/>
            </p:cNvSpPr>
            <p:nvPr/>
          </p:nvSpPr>
          <p:spPr bwMode="auto">
            <a:xfrm flipH="1" flipV="1">
              <a:off x="326" y="2318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8" name="Line 59"/>
            <p:cNvSpPr>
              <a:spLocks noChangeAspect="1" noChangeShapeType="1"/>
            </p:cNvSpPr>
            <p:nvPr/>
          </p:nvSpPr>
          <p:spPr bwMode="auto">
            <a:xfrm flipV="1">
              <a:off x="1120" y="2318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09" name="Line 60"/>
            <p:cNvSpPr>
              <a:spLocks noChangeAspect="1" noChangeShapeType="1"/>
            </p:cNvSpPr>
            <p:nvPr/>
          </p:nvSpPr>
          <p:spPr bwMode="auto">
            <a:xfrm flipH="1" flipV="1">
              <a:off x="1120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Line 61"/>
            <p:cNvSpPr>
              <a:spLocks noChangeAspect="1" noChangeShapeType="1"/>
            </p:cNvSpPr>
            <p:nvPr/>
          </p:nvSpPr>
          <p:spPr bwMode="auto">
            <a:xfrm flipV="1">
              <a:off x="326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90" name="Oval 62"/>
            <p:cNvSpPr>
              <a:spLocks noChangeAspect="1" noChangeArrowheads="1"/>
            </p:cNvSpPr>
            <p:nvPr/>
          </p:nvSpPr>
          <p:spPr bwMode="auto">
            <a:xfrm>
              <a:off x="56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2" name="Group 63"/>
            <p:cNvGrpSpPr>
              <a:grpSpLocks noChangeAspect="1"/>
            </p:cNvGrpSpPr>
            <p:nvPr/>
          </p:nvGrpSpPr>
          <p:grpSpPr bwMode="auto">
            <a:xfrm>
              <a:off x="742" y="1937"/>
              <a:ext cx="757" cy="757"/>
              <a:chOff x="2339" y="1729"/>
              <a:chExt cx="1081" cy="1081"/>
            </a:xfrm>
          </p:grpSpPr>
          <p:sp>
            <p:nvSpPr>
              <p:cNvPr id="33822" name="Freeform 6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23" name="Group 65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25" name="Freeform 66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26" name="Freeform 67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24" name="Freeform 68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97" name="Text Box 69"/>
            <p:cNvSpPr txBox="1">
              <a:spLocks noChangeAspect="1" noChangeArrowheads="1"/>
            </p:cNvSpPr>
            <p:nvPr/>
          </p:nvSpPr>
          <p:spPr bwMode="auto">
            <a:xfrm>
              <a:off x="899" y="2197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sp>
          <p:nvSpPr>
            <p:cNvPr id="355398" name="Oval 70"/>
            <p:cNvSpPr>
              <a:spLocks noChangeAspect="1" noChangeArrowheads="1"/>
            </p:cNvSpPr>
            <p:nvPr/>
          </p:nvSpPr>
          <p:spPr bwMode="auto">
            <a:xfrm>
              <a:off x="1527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99" name="Text Box 71"/>
            <p:cNvSpPr txBox="1">
              <a:spLocks noChangeAspect="1" noChangeArrowheads="1"/>
            </p:cNvSpPr>
            <p:nvPr/>
          </p:nvSpPr>
          <p:spPr bwMode="auto">
            <a:xfrm>
              <a:off x="1557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Body</a:t>
              </a:r>
            </a:p>
          </p:txBody>
        </p:sp>
        <p:sp>
          <p:nvSpPr>
            <p:cNvPr id="355400" name="Oval 72"/>
            <p:cNvSpPr>
              <a:spLocks noChangeAspect="1" noChangeArrowheads="1"/>
            </p:cNvSpPr>
            <p:nvPr/>
          </p:nvSpPr>
          <p:spPr bwMode="auto">
            <a:xfrm>
              <a:off x="781" y="2699"/>
              <a:ext cx="666" cy="667"/>
            </a:xfrm>
            <a:prstGeom prst="ellipse">
              <a:avLst/>
            </a:prstGeom>
            <a:gradFill rotWithShape="1">
              <a:gsLst>
                <a:gs pos="0">
                  <a:srgbClr val="00FAC8"/>
                </a:gs>
                <a:gs pos="100000">
                  <a:srgbClr val="00AA8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401" name="Text Box 73"/>
            <p:cNvSpPr txBox="1">
              <a:spLocks noChangeAspect="1" noChangeArrowheads="1"/>
            </p:cNvSpPr>
            <p:nvPr/>
          </p:nvSpPr>
          <p:spPr bwMode="auto">
            <a:xfrm>
              <a:off x="740" y="2850"/>
              <a:ext cx="759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Mature Person</a:t>
              </a:r>
            </a:p>
          </p:txBody>
        </p:sp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787" y="1269"/>
              <a:ext cx="667" cy="667"/>
              <a:chOff x="2049" y="1111"/>
              <a:chExt cx="667" cy="667"/>
            </a:xfrm>
          </p:grpSpPr>
          <p:sp>
            <p:nvSpPr>
              <p:cNvPr id="355403" name="Oval 7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404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  <p:sp>
          <p:nvSpPr>
            <p:cNvPr id="355405" name="Text Box 77"/>
            <p:cNvSpPr txBox="1">
              <a:spLocks noChangeAspect="1" noChangeArrowheads="1"/>
            </p:cNvSpPr>
            <p:nvPr/>
          </p:nvSpPr>
          <p:spPr bwMode="auto">
            <a:xfrm>
              <a:off x="83" y="2169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Mind</a:t>
              </a:r>
            </a:p>
          </p:txBody>
        </p: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431800" y="1133475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Be ‘Fruitful’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3178175" y="825454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Multiply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5700713" y="1133475"/>
            <a:ext cx="3371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>
                <a:latin typeface="Franklin Gothic Medium" pitchFamily="34" charset="0"/>
              </a:rPr>
              <a:t>Have Dominion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06400" y="762000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96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355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5" grpId="0"/>
      <p:bldP spid="355336" grpId="0"/>
      <p:bldP spid="355337" grpId="0"/>
      <p:bldP spid="355338" grpId="0"/>
      <p:bldP spid="355410" grpId="0"/>
      <p:bldP spid="355410" grpId="1"/>
      <p:bldP spid="3554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891264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What does it mean that God gave men and women  ‘3 Blessings’?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84784"/>
            <a:ext cx="8856984" cy="4824577"/>
          </a:xfrm>
        </p:spPr>
        <p:txBody>
          <a:bodyPr>
            <a:normAutofit/>
          </a:bodyPr>
          <a:lstStyle/>
          <a:p>
            <a:pPr marL="355600" indent="-309563"/>
            <a:r>
              <a:rPr lang="en-GB" sz="3200" dirty="0" smtClean="0"/>
              <a:t>Are we saying that God gave man and women a path through which to feel joy? “I feel blessed” – I feel loved?</a:t>
            </a:r>
            <a:endParaRPr lang="en-GB" sz="3200" dirty="0"/>
          </a:p>
          <a:p>
            <a:pPr marL="355600" indent="-309563"/>
            <a:r>
              <a:rPr lang="en-GB" sz="3200" dirty="0" smtClean="0"/>
              <a:t>Or are we talking about how God blesses mankind with His presence when man fulfils his portion of responsibility?</a:t>
            </a:r>
            <a:endParaRPr lang="en-GB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33647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07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79375"/>
            <a:ext cx="9144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latin typeface="Arial Rounded MT Bold" pitchFamily="34" charset="0"/>
                <a:ea typeface="宋体" pitchFamily="64" charset="-122"/>
              </a:rPr>
              <a:t>In the previous section – G&amp;T action</a:t>
            </a:r>
            <a:endParaRPr lang="sk-SK" altLang="en-US" sz="3600" dirty="0">
              <a:solidFill>
                <a:srgbClr val="FFFF99"/>
              </a:solidFill>
              <a:latin typeface="Arial Rounded MT Bold" pitchFamily="34" charset="0"/>
              <a:ea typeface="宋体" pitchFamily="64" charset="-122"/>
            </a:endParaRP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392112" y="1222375"/>
            <a:ext cx="4827588" cy="3098800"/>
            <a:chOff x="1360" y="770"/>
            <a:chExt cx="3041" cy="1952"/>
          </a:xfrm>
        </p:grpSpPr>
        <p:grpSp>
          <p:nvGrpSpPr>
            <p:cNvPr id="60433" name="Group 4"/>
            <p:cNvGrpSpPr>
              <a:grpSpLocks/>
            </p:cNvGrpSpPr>
            <p:nvPr/>
          </p:nvGrpSpPr>
          <p:grpSpPr bwMode="auto">
            <a:xfrm>
              <a:off x="2394" y="770"/>
              <a:ext cx="952" cy="952"/>
              <a:chOff x="2394" y="661"/>
              <a:chExt cx="952" cy="952"/>
            </a:xfrm>
          </p:grpSpPr>
          <p:sp>
            <p:nvSpPr>
              <p:cNvPr id="281605" name="Oval 5"/>
              <p:cNvSpPr>
                <a:spLocks noChangeAspect="1" noChangeArrowheads="1"/>
              </p:cNvSpPr>
              <p:nvPr/>
            </p:nvSpPr>
            <p:spPr bwMode="auto">
              <a:xfrm>
                <a:off x="2394" y="661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GB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60443" name="Freeform 6"/>
              <p:cNvSpPr>
                <a:spLocks noChangeAspect="1"/>
              </p:cNvSpPr>
              <p:nvPr/>
            </p:nvSpPr>
            <p:spPr bwMode="auto">
              <a:xfrm>
                <a:off x="2767" y="1441"/>
                <a:ext cx="206" cy="70"/>
              </a:xfrm>
              <a:custGeom>
                <a:avLst/>
                <a:gdLst>
                  <a:gd name="T0" fmla="*/ 205 w 847"/>
                  <a:gd name="T1" fmla="*/ 35 h 291"/>
                  <a:gd name="T2" fmla="*/ 104 w 847"/>
                  <a:gd name="T3" fmla="*/ 70 h 291"/>
                  <a:gd name="T4" fmla="*/ 27 w 847"/>
                  <a:gd name="T5" fmla="*/ 41 h 291"/>
                  <a:gd name="T6" fmla="*/ 22 w 847"/>
                  <a:gd name="T7" fmla="*/ 50 h 291"/>
                  <a:gd name="T8" fmla="*/ 0 w 847"/>
                  <a:gd name="T9" fmla="*/ 9 h 291"/>
                  <a:gd name="T10" fmla="*/ 48 w 847"/>
                  <a:gd name="T11" fmla="*/ 8 h 291"/>
                  <a:gd name="T12" fmla="*/ 44 w 847"/>
                  <a:gd name="T13" fmla="*/ 16 h 291"/>
                  <a:gd name="T14" fmla="*/ 105 w 847"/>
                  <a:gd name="T15" fmla="*/ 38 h 291"/>
                  <a:gd name="T16" fmla="*/ 187 w 847"/>
                  <a:gd name="T17" fmla="*/ 8 h 291"/>
                  <a:gd name="T18" fmla="*/ 205 w 847"/>
                  <a:gd name="T19" fmla="*/ 35 h 2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7" h="291">
                    <a:moveTo>
                      <a:pt x="843" y="144"/>
                    </a:moveTo>
                    <a:cubicBezTo>
                      <a:pt x="697" y="236"/>
                      <a:pt x="570" y="291"/>
                      <a:pt x="426" y="291"/>
                    </a:cubicBezTo>
                    <a:cubicBezTo>
                      <a:pt x="281" y="291"/>
                      <a:pt x="196" y="219"/>
                      <a:pt x="112" y="171"/>
                    </a:cubicBezTo>
                    <a:cubicBezTo>
                      <a:pt x="103" y="186"/>
                      <a:pt x="91" y="207"/>
                      <a:pt x="91" y="207"/>
                    </a:cubicBezTo>
                    <a:cubicBezTo>
                      <a:pt x="91" y="207"/>
                      <a:pt x="0" y="39"/>
                      <a:pt x="0" y="39"/>
                    </a:cubicBezTo>
                    <a:cubicBezTo>
                      <a:pt x="0" y="39"/>
                      <a:pt x="202" y="37"/>
                      <a:pt x="198" y="33"/>
                    </a:cubicBezTo>
                    <a:cubicBezTo>
                      <a:pt x="198" y="29"/>
                      <a:pt x="187" y="65"/>
                      <a:pt x="179" y="65"/>
                    </a:cubicBezTo>
                    <a:cubicBezTo>
                      <a:pt x="296" y="127"/>
                      <a:pt x="310" y="156"/>
                      <a:pt x="432" y="156"/>
                    </a:cubicBezTo>
                    <a:cubicBezTo>
                      <a:pt x="553" y="156"/>
                      <a:pt x="632" y="117"/>
                      <a:pt x="768" y="33"/>
                    </a:cubicBezTo>
                    <a:cubicBezTo>
                      <a:pt x="745" y="0"/>
                      <a:pt x="847" y="132"/>
                      <a:pt x="843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DFDF"/>
                  </a:gs>
                  <a:gs pos="100000">
                    <a:srgbClr val="E6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607" name="Oval 7"/>
              <p:cNvSpPr>
                <a:spLocks noChangeAspect="1" noChangeArrowheads="1"/>
              </p:cNvSpPr>
              <p:nvPr/>
            </p:nvSpPr>
            <p:spPr bwMode="auto">
              <a:xfrm>
                <a:off x="2489" y="1164"/>
                <a:ext cx="319" cy="319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08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2489" y="1170"/>
                <a:ext cx="317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7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S</a:t>
                </a:r>
              </a:p>
            </p:txBody>
          </p:sp>
          <p:sp>
            <p:nvSpPr>
              <p:cNvPr id="281609" name="Oval 9"/>
              <p:cNvSpPr>
                <a:spLocks noChangeAspect="1" noChangeArrowheads="1"/>
              </p:cNvSpPr>
              <p:nvPr/>
            </p:nvSpPr>
            <p:spPr bwMode="auto">
              <a:xfrm>
                <a:off x="2932" y="1164"/>
                <a:ext cx="319" cy="319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60447" name="Freeform 10"/>
              <p:cNvSpPr>
                <a:spLocks noChangeAspect="1"/>
              </p:cNvSpPr>
              <p:nvPr/>
            </p:nvSpPr>
            <p:spPr bwMode="auto">
              <a:xfrm rot="10800000">
                <a:off x="2767" y="1137"/>
                <a:ext cx="206" cy="70"/>
              </a:xfrm>
              <a:custGeom>
                <a:avLst/>
                <a:gdLst>
                  <a:gd name="T0" fmla="*/ 205 w 847"/>
                  <a:gd name="T1" fmla="*/ 35 h 291"/>
                  <a:gd name="T2" fmla="*/ 104 w 847"/>
                  <a:gd name="T3" fmla="*/ 70 h 291"/>
                  <a:gd name="T4" fmla="*/ 27 w 847"/>
                  <a:gd name="T5" fmla="*/ 41 h 291"/>
                  <a:gd name="T6" fmla="*/ 22 w 847"/>
                  <a:gd name="T7" fmla="*/ 50 h 291"/>
                  <a:gd name="T8" fmla="*/ 0 w 847"/>
                  <a:gd name="T9" fmla="*/ 9 h 291"/>
                  <a:gd name="T10" fmla="*/ 48 w 847"/>
                  <a:gd name="T11" fmla="*/ 8 h 291"/>
                  <a:gd name="T12" fmla="*/ 44 w 847"/>
                  <a:gd name="T13" fmla="*/ 16 h 291"/>
                  <a:gd name="T14" fmla="*/ 105 w 847"/>
                  <a:gd name="T15" fmla="*/ 38 h 291"/>
                  <a:gd name="T16" fmla="*/ 187 w 847"/>
                  <a:gd name="T17" fmla="*/ 8 h 291"/>
                  <a:gd name="T18" fmla="*/ 205 w 847"/>
                  <a:gd name="T19" fmla="*/ 35 h 2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7" h="291">
                    <a:moveTo>
                      <a:pt x="843" y="144"/>
                    </a:moveTo>
                    <a:cubicBezTo>
                      <a:pt x="697" y="236"/>
                      <a:pt x="570" y="291"/>
                      <a:pt x="426" y="291"/>
                    </a:cubicBezTo>
                    <a:cubicBezTo>
                      <a:pt x="281" y="291"/>
                      <a:pt x="196" y="219"/>
                      <a:pt x="112" y="171"/>
                    </a:cubicBezTo>
                    <a:cubicBezTo>
                      <a:pt x="103" y="186"/>
                      <a:pt x="91" y="207"/>
                      <a:pt x="91" y="207"/>
                    </a:cubicBezTo>
                    <a:cubicBezTo>
                      <a:pt x="91" y="207"/>
                      <a:pt x="0" y="39"/>
                      <a:pt x="0" y="39"/>
                    </a:cubicBezTo>
                    <a:cubicBezTo>
                      <a:pt x="0" y="39"/>
                      <a:pt x="202" y="37"/>
                      <a:pt x="198" y="33"/>
                    </a:cubicBezTo>
                    <a:cubicBezTo>
                      <a:pt x="198" y="29"/>
                      <a:pt x="187" y="65"/>
                      <a:pt x="179" y="65"/>
                    </a:cubicBezTo>
                    <a:cubicBezTo>
                      <a:pt x="296" y="127"/>
                      <a:pt x="310" y="156"/>
                      <a:pt x="432" y="156"/>
                    </a:cubicBezTo>
                    <a:cubicBezTo>
                      <a:pt x="553" y="156"/>
                      <a:pt x="632" y="117"/>
                      <a:pt x="768" y="33"/>
                    </a:cubicBezTo>
                    <a:cubicBezTo>
                      <a:pt x="745" y="0"/>
                      <a:pt x="847" y="132"/>
                      <a:pt x="843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BE1FF"/>
                  </a:gs>
                  <a:gs pos="100000">
                    <a:srgbClr val="005AD7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611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2555" y="770"/>
                <a:ext cx="63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altLang="en-US" sz="32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  <p:sp>
            <p:nvSpPr>
              <p:cNvPr id="281612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2938" y="1170"/>
                <a:ext cx="316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7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O</a:t>
                </a:r>
              </a:p>
            </p:txBody>
          </p:sp>
        </p:grpSp>
        <p:grpSp>
          <p:nvGrpSpPr>
            <p:cNvPr id="60434" name="Group 13"/>
            <p:cNvGrpSpPr>
              <a:grpSpLocks noChangeAspect="1"/>
            </p:cNvGrpSpPr>
            <p:nvPr/>
          </p:nvGrpSpPr>
          <p:grpSpPr bwMode="auto">
            <a:xfrm>
              <a:off x="1360" y="1770"/>
              <a:ext cx="952" cy="952"/>
              <a:chOff x="1366" y="818"/>
              <a:chExt cx="998" cy="998"/>
            </a:xfrm>
          </p:grpSpPr>
          <p:sp>
            <p:nvSpPr>
              <p:cNvPr id="281614" name="Oval 14"/>
              <p:cNvSpPr>
                <a:spLocks noChangeAspect="1" noChangeArrowheads="1"/>
              </p:cNvSpPr>
              <p:nvPr/>
            </p:nvSpPr>
            <p:spPr bwMode="auto">
              <a:xfrm>
                <a:off x="1366" y="818"/>
                <a:ext cx="998" cy="998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15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366" y="1164"/>
                <a:ext cx="98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2400" r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Subject</a:t>
                </a:r>
              </a:p>
            </p:txBody>
          </p:sp>
        </p:grpSp>
        <p:grpSp>
          <p:nvGrpSpPr>
            <p:cNvPr id="60435" name="Group 16"/>
            <p:cNvGrpSpPr>
              <a:grpSpLocks noChangeAspect="1"/>
            </p:cNvGrpSpPr>
            <p:nvPr/>
          </p:nvGrpSpPr>
          <p:grpSpPr bwMode="auto">
            <a:xfrm>
              <a:off x="3449" y="1770"/>
              <a:ext cx="952" cy="952"/>
              <a:chOff x="3408" y="818"/>
              <a:chExt cx="998" cy="998"/>
            </a:xfrm>
          </p:grpSpPr>
          <p:sp>
            <p:nvSpPr>
              <p:cNvPr id="281617" name="Oval 17"/>
              <p:cNvSpPr>
                <a:spLocks noChangeAspect="1" noChangeArrowheads="1"/>
              </p:cNvSpPr>
              <p:nvPr/>
            </p:nvSpPr>
            <p:spPr bwMode="auto">
              <a:xfrm>
                <a:off x="3408" y="818"/>
                <a:ext cx="998" cy="998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18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3421" y="1167"/>
                <a:ext cx="98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2400" r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Object</a:t>
                </a:r>
              </a:p>
            </p:txBody>
          </p:sp>
        </p:grpSp>
        <p:sp>
          <p:nvSpPr>
            <p:cNvPr id="60436" name="AutoShape 19"/>
            <p:cNvSpPr>
              <a:spLocks noChangeArrowheads="1"/>
            </p:cNvSpPr>
            <p:nvPr/>
          </p:nvSpPr>
          <p:spPr bwMode="auto">
            <a:xfrm rot="-2700000">
              <a:off x="2119" y="1644"/>
              <a:ext cx="374" cy="147"/>
            </a:xfrm>
            <a:prstGeom prst="leftArrow">
              <a:avLst>
                <a:gd name="adj1" fmla="val 50000"/>
                <a:gd name="adj2" fmla="val 6360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437" name="AutoShape 20"/>
            <p:cNvSpPr>
              <a:spLocks noChangeArrowheads="1"/>
            </p:cNvSpPr>
            <p:nvPr/>
          </p:nvSpPr>
          <p:spPr bwMode="auto">
            <a:xfrm rot="-8100000">
              <a:off x="3256" y="1629"/>
              <a:ext cx="374" cy="147"/>
            </a:xfrm>
            <a:prstGeom prst="leftArrow">
              <a:avLst>
                <a:gd name="adj1" fmla="val 50000"/>
                <a:gd name="adj2" fmla="val 6360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0420" name="Rectangle 21"/>
          <p:cNvSpPr>
            <a:spLocks noChangeArrowheads="1"/>
          </p:cNvSpPr>
          <p:nvPr/>
        </p:nvSpPr>
        <p:spPr bwMode="auto">
          <a:xfrm>
            <a:off x="431800" y="4554538"/>
            <a:ext cx="828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Aft>
                <a:spcPct val="50000"/>
              </a:spcAft>
              <a:buClr>
                <a:schemeClr val="bg1"/>
              </a:buClr>
              <a:buFontTx/>
              <a:buChar char="•"/>
            </a:pPr>
            <a:endParaRPr lang="en-US" altLang="en-US" sz="2800">
              <a:latin typeface="Franklin Gothic Medium" pitchFamily="34" charset="0"/>
            </a:endParaRPr>
          </a:p>
        </p:txBody>
      </p: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431800" y="998538"/>
            <a:ext cx="8280400" cy="428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endParaRPr lang="en-GB" altLang="en-US" sz="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60422" name="Group 23"/>
          <p:cNvGrpSpPr>
            <a:grpSpLocks noChangeAspect="1"/>
          </p:cNvGrpSpPr>
          <p:nvPr/>
        </p:nvGrpSpPr>
        <p:grpSpPr bwMode="auto">
          <a:xfrm>
            <a:off x="2033587" y="3000375"/>
            <a:ext cx="1584325" cy="1131888"/>
            <a:chOff x="2515" y="994"/>
            <a:chExt cx="1045" cy="747"/>
          </a:xfrm>
        </p:grpSpPr>
        <p:sp>
          <p:nvSpPr>
            <p:cNvPr id="60431" name="Freeform 24"/>
            <p:cNvSpPr>
              <a:spLocks noChangeAspect="1"/>
            </p:cNvSpPr>
            <p:nvPr/>
          </p:nvSpPr>
          <p:spPr bwMode="auto">
            <a:xfrm>
              <a:off x="2515" y="994"/>
              <a:ext cx="1045" cy="239"/>
            </a:xfrm>
            <a:custGeom>
              <a:avLst/>
              <a:gdLst>
                <a:gd name="T0" fmla="*/ 0 w 861"/>
                <a:gd name="T1" fmla="*/ 155 h 197"/>
                <a:gd name="T2" fmla="*/ 495 w 861"/>
                <a:gd name="T3" fmla="*/ 0 h 197"/>
                <a:gd name="T4" fmla="*/ 913 w 861"/>
                <a:gd name="T5" fmla="*/ 116 h 197"/>
                <a:gd name="T6" fmla="*/ 936 w 861"/>
                <a:gd name="T7" fmla="*/ 80 h 197"/>
                <a:gd name="T8" fmla="*/ 1045 w 861"/>
                <a:gd name="T9" fmla="*/ 237 h 197"/>
                <a:gd name="T10" fmla="*/ 851 w 861"/>
                <a:gd name="T11" fmla="*/ 233 h 197"/>
                <a:gd name="T12" fmla="*/ 873 w 861"/>
                <a:gd name="T13" fmla="*/ 195 h 197"/>
                <a:gd name="T14" fmla="*/ 495 w 861"/>
                <a:gd name="T15" fmla="*/ 93 h 197"/>
                <a:gd name="T16" fmla="*/ 50 w 861"/>
                <a:gd name="T17" fmla="*/ 239 h 197"/>
                <a:gd name="T18" fmla="*/ 0 w 861"/>
                <a:gd name="T19" fmla="*/ 155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1" h="197">
                  <a:moveTo>
                    <a:pt x="0" y="128"/>
                  </a:moveTo>
                  <a:cubicBezTo>
                    <a:pt x="132" y="45"/>
                    <a:pt x="277" y="0"/>
                    <a:pt x="408" y="0"/>
                  </a:cubicBezTo>
                  <a:cubicBezTo>
                    <a:pt x="539" y="0"/>
                    <a:pt x="660" y="54"/>
                    <a:pt x="752" y="96"/>
                  </a:cubicBezTo>
                  <a:cubicBezTo>
                    <a:pt x="760" y="82"/>
                    <a:pt x="771" y="66"/>
                    <a:pt x="771" y="66"/>
                  </a:cubicBezTo>
                  <a:cubicBezTo>
                    <a:pt x="771" y="66"/>
                    <a:pt x="861" y="195"/>
                    <a:pt x="861" y="195"/>
                  </a:cubicBezTo>
                  <a:cubicBezTo>
                    <a:pt x="861" y="195"/>
                    <a:pt x="701" y="192"/>
                    <a:pt x="701" y="192"/>
                  </a:cubicBezTo>
                  <a:cubicBezTo>
                    <a:pt x="701" y="192"/>
                    <a:pt x="712" y="172"/>
                    <a:pt x="719" y="161"/>
                  </a:cubicBezTo>
                  <a:cubicBezTo>
                    <a:pt x="613" y="105"/>
                    <a:pt x="518" y="77"/>
                    <a:pt x="408" y="77"/>
                  </a:cubicBezTo>
                  <a:cubicBezTo>
                    <a:pt x="298" y="77"/>
                    <a:pt x="177" y="104"/>
                    <a:pt x="41" y="197"/>
                  </a:cubicBezTo>
                  <a:cubicBezTo>
                    <a:pt x="41" y="197"/>
                    <a:pt x="0" y="128"/>
                    <a:pt x="0" y="12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5AD7"/>
                </a:gs>
                <a:gs pos="100000">
                  <a:srgbClr val="CBE1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2" name="Freeform 25"/>
            <p:cNvSpPr>
              <a:spLocks noChangeAspect="1"/>
            </p:cNvSpPr>
            <p:nvPr/>
          </p:nvSpPr>
          <p:spPr bwMode="auto">
            <a:xfrm rot="10800000">
              <a:off x="2515" y="1502"/>
              <a:ext cx="1045" cy="239"/>
            </a:xfrm>
            <a:custGeom>
              <a:avLst/>
              <a:gdLst>
                <a:gd name="T0" fmla="*/ 0 w 861"/>
                <a:gd name="T1" fmla="*/ 155 h 197"/>
                <a:gd name="T2" fmla="*/ 495 w 861"/>
                <a:gd name="T3" fmla="*/ 0 h 197"/>
                <a:gd name="T4" fmla="*/ 913 w 861"/>
                <a:gd name="T5" fmla="*/ 116 h 197"/>
                <a:gd name="T6" fmla="*/ 936 w 861"/>
                <a:gd name="T7" fmla="*/ 80 h 197"/>
                <a:gd name="T8" fmla="*/ 1045 w 861"/>
                <a:gd name="T9" fmla="*/ 237 h 197"/>
                <a:gd name="T10" fmla="*/ 851 w 861"/>
                <a:gd name="T11" fmla="*/ 233 h 197"/>
                <a:gd name="T12" fmla="*/ 873 w 861"/>
                <a:gd name="T13" fmla="*/ 195 h 197"/>
                <a:gd name="T14" fmla="*/ 495 w 861"/>
                <a:gd name="T15" fmla="*/ 93 h 197"/>
                <a:gd name="T16" fmla="*/ 50 w 861"/>
                <a:gd name="T17" fmla="*/ 239 h 197"/>
                <a:gd name="T18" fmla="*/ 0 w 861"/>
                <a:gd name="T19" fmla="*/ 155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1" h="197">
                  <a:moveTo>
                    <a:pt x="0" y="128"/>
                  </a:moveTo>
                  <a:cubicBezTo>
                    <a:pt x="132" y="45"/>
                    <a:pt x="277" y="0"/>
                    <a:pt x="408" y="0"/>
                  </a:cubicBezTo>
                  <a:cubicBezTo>
                    <a:pt x="539" y="0"/>
                    <a:pt x="660" y="54"/>
                    <a:pt x="752" y="96"/>
                  </a:cubicBezTo>
                  <a:cubicBezTo>
                    <a:pt x="760" y="82"/>
                    <a:pt x="771" y="66"/>
                    <a:pt x="771" y="66"/>
                  </a:cubicBezTo>
                  <a:cubicBezTo>
                    <a:pt x="771" y="66"/>
                    <a:pt x="861" y="195"/>
                    <a:pt x="861" y="195"/>
                  </a:cubicBezTo>
                  <a:cubicBezTo>
                    <a:pt x="861" y="195"/>
                    <a:pt x="701" y="192"/>
                    <a:pt x="701" y="192"/>
                  </a:cubicBezTo>
                  <a:cubicBezTo>
                    <a:pt x="701" y="192"/>
                    <a:pt x="712" y="172"/>
                    <a:pt x="719" y="161"/>
                  </a:cubicBezTo>
                  <a:cubicBezTo>
                    <a:pt x="613" y="105"/>
                    <a:pt x="518" y="77"/>
                    <a:pt x="408" y="77"/>
                  </a:cubicBezTo>
                  <a:cubicBezTo>
                    <a:pt x="298" y="77"/>
                    <a:pt x="177" y="104"/>
                    <a:pt x="41" y="197"/>
                  </a:cubicBezTo>
                  <a:cubicBezTo>
                    <a:pt x="41" y="197"/>
                    <a:pt x="0" y="128"/>
                    <a:pt x="0" y="128"/>
                  </a:cubicBezTo>
                  <a:close/>
                </a:path>
              </a:pathLst>
            </a:custGeom>
            <a:gradFill rotWithShape="1">
              <a:gsLst>
                <a:gs pos="0">
                  <a:srgbClr val="E60000"/>
                </a:gs>
                <a:gs pos="100000">
                  <a:srgbClr val="FFDFD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423" name="AutoShape 26"/>
          <p:cNvSpPr>
            <a:spLocks noChangeArrowheads="1"/>
          </p:cNvSpPr>
          <p:nvPr/>
        </p:nvSpPr>
        <p:spPr bwMode="auto">
          <a:xfrm>
            <a:off x="2625725" y="3551238"/>
            <a:ext cx="485775" cy="1539875"/>
          </a:xfrm>
          <a:prstGeom prst="downArrow">
            <a:avLst>
              <a:gd name="adj1" fmla="val 50000"/>
              <a:gd name="adj2" fmla="val 79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4" name="Oval 27"/>
          <p:cNvSpPr>
            <a:spLocks noChangeArrowheads="1"/>
          </p:cNvSpPr>
          <p:nvPr/>
        </p:nvSpPr>
        <p:spPr bwMode="auto">
          <a:xfrm>
            <a:off x="1601467" y="5287963"/>
            <a:ext cx="2602232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/>
              <a:t>Forces</a:t>
            </a:r>
          </a:p>
        </p:txBody>
      </p:sp>
      <p:sp>
        <p:nvSpPr>
          <p:cNvPr id="60425" name="Line 29"/>
          <p:cNvSpPr>
            <a:spLocks noChangeShapeType="1"/>
          </p:cNvSpPr>
          <p:nvPr/>
        </p:nvSpPr>
        <p:spPr bwMode="auto">
          <a:xfrm>
            <a:off x="4203699" y="5715000"/>
            <a:ext cx="1235363" cy="0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6" name="Text Box 30"/>
          <p:cNvSpPr txBox="1">
            <a:spLocks noChangeArrowheads="1"/>
          </p:cNvSpPr>
          <p:nvPr/>
        </p:nvSpPr>
        <p:spPr bwMode="auto">
          <a:xfrm>
            <a:off x="5439062" y="3949135"/>
            <a:ext cx="345638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smtClean="0"/>
              <a:t>The circular interaction creates wider forces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Multiplication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Existence</a:t>
            </a:r>
            <a:endParaRPr lang="en-US" altLang="en-US" sz="2800" b="1" dirty="0"/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Action</a:t>
            </a:r>
            <a:endParaRPr lang="en-US" altLang="en-US" sz="2800" b="1" dirty="0"/>
          </a:p>
        </p:txBody>
      </p:sp>
      <p:sp>
        <p:nvSpPr>
          <p:cNvPr id="60428" name="Text Box 32"/>
          <p:cNvSpPr txBox="1">
            <a:spLocks noChangeArrowheads="1"/>
          </p:cNvSpPr>
          <p:nvPr/>
        </p:nvSpPr>
        <p:spPr bwMode="auto">
          <a:xfrm>
            <a:off x="517525" y="1674813"/>
            <a:ext cx="1463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30" name="Text Box 34"/>
          <p:cNvSpPr txBox="1">
            <a:spLocks noChangeArrowheads="1"/>
          </p:cNvSpPr>
          <p:nvPr/>
        </p:nvSpPr>
        <p:spPr bwMode="auto">
          <a:xfrm>
            <a:off x="4846733" y="1190021"/>
            <a:ext cx="439000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/>
              <a:t>God is </a:t>
            </a:r>
            <a:r>
              <a:rPr lang="en-US" altLang="en-US" sz="2800" b="1" dirty="0" smtClean="0"/>
              <a:t>becomes present in the world through give </a:t>
            </a:r>
            <a:r>
              <a:rPr lang="en-US" altLang="en-US" sz="2800" b="1" dirty="0"/>
              <a:t>and take </a:t>
            </a:r>
            <a:r>
              <a:rPr lang="en-US" altLang="en-US" sz="2800" b="1" dirty="0" smtClean="0"/>
              <a:t>action - Immanence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42062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GB" altLang="en-US" sz="3200" dirty="0" smtClean="0">
                <a:latin typeface="Franklin Gothic Medium" pitchFamily="34" charset="0"/>
              </a:rPr>
              <a:t>What does it mean to be ‘Fruitful’?</a:t>
            </a:r>
            <a:endParaRPr lang="en-GB" altLang="en-US" sz="3200" dirty="0">
              <a:latin typeface="Franklin Gothic Medium" pitchFamily="34" charset="0"/>
            </a:endParaRPr>
          </a:p>
        </p:txBody>
      </p:sp>
      <p:grpSp>
        <p:nvGrpSpPr>
          <p:cNvPr id="33802" name="Group 57"/>
          <p:cNvGrpSpPr>
            <a:grpSpLocks/>
          </p:cNvGrpSpPr>
          <p:nvPr/>
        </p:nvGrpSpPr>
        <p:grpSpPr bwMode="auto">
          <a:xfrm>
            <a:off x="88900" y="1025526"/>
            <a:ext cx="4051052" cy="4821233"/>
            <a:chOff x="56" y="1269"/>
            <a:chExt cx="2138" cy="2371"/>
          </a:xfrm>
        </p:grpSpPr>
        <p:sp>
          <p:nvSpPr>
            <p:cNvPr id="33809" name="Line 60"/>
            <p:cNvSpPr>
              <a:spLocks noChangeAspect="1" noChangeShapeType="1"/>
            </p:cNvSpPr>
            <p:nvPr/>
          </p:nvSpPr>
          <p:spPr bwMode="auto">
            <a:xfrm flipH="1" flipV="1">
              <a:off x="1120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Line 61"/>
            <p:cNvSpPr>
              <a:spLocks noChangeAspect="1" noChangeShapeType="1"/>
            </p:cNvSpPr>
            <p:nvPr/>
          </p:nvSpPr>
          <p:spPr bwMode="auto">
            <a:xfrm flipV="1">
              <a:off x="326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90" name="Oval 62"/>
            <p:cNvSpPr>
              <a:spLocks noChangeAspect="1" noChangeArrowheads="1"/>
            </p:cNvSpPr>
            <p:nvPr/>
          </p:nvSpPr>
          <p:spPr bwMode="auto">
            <a:xfrm>
              <a:off x="56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2" name="Group 63"/>
            <p:cNvGrpSpPr>
              <a:grpSpLocks noChangeAspect="1"/>
            </p:cNvGrpSpPr>
            <p:nvPr/>
          </p:nvGrpSpPr>
          <p:grpSpPr bwMode="auto">
            <a:xfrm>
              <a:off x="742" y="2079"/>
              <a:ext cx="757" cy="411"/>
              <a:chOff x="2339" y="1933"/>
              <a:chExt cx="1081" cy="587"/>
            </a:xfrm>
          </p:grpSpPr>
          <p:sp>
            <p:nvSpPr>
              <p:cNvPr id="33822" name="Freeform 6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4" name="Freeform 68"/>
              <p:cNvSpPr>
                <a:spLocks noChangeAspect="1"/>
              </p:cNvSpPr>
              <p:nvPr/>
            </p:nvSpPr>
            <p:spPr bwMode="auto">
              <a:xfrm rot="10800000">
                <a:off x="2339" y="227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98" name="Oval 70"/>
            <p:cNvSpPr>
              <a:spLocks noChangeAspect="1" noChangeArrowheads="1"/>
            </p:cNvSpPr>
            <p:nvPr/>
          </p:nvSpPr>
          <p:spPr bwMode="auto">
            <a:xfrm>
              <a:off x="1527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99" name="Text Box 71"/>
            <p:cNvSpPr txBox="1">
              <a:spLocks noChangeAspect="1" noChangeArrowheads="1"/>
            </p:cNvSpPr>
            <p:nvPr/>
          </p:nvSpPr>
          <p:spPr bwMode="auto">
            <a:xfrm>
              <a:off x="1557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Body</a:t>
              </a:r>
            </a:p>
          </p:txBody>
        </p:sp>
        <p:sp>
          <p:nvSpPr>
            <p:cNvPr id="355401" name="Text Box 73"/>
            <p:cNvSpPr txBox="1">
              <a:spLocks noChangeAspect="1" noChangeArrowheads="1"/>
            </p:cNvSpPr>
            <p:nvPr/>
          </p:nvSpPr>
          <p:spPr bwMode="auto">
            <a:xfrm>
              <a:off x="382" y="2770"/>
              <a:ext cx="1470" cy="8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36000" tIns="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 </a:t>
              </a:r>
              <a:r>
                <a:rPr lang="en-US" altLang="en-US" sz="28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How can we are a ‘fruitful’ person who brings God to earth? </a:t>
              </a:r>
              <a:endPara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787" y="1269"/>
              <a:ext cx="667" cy="667"/>
              <a:chOff x="2049" y="1111"/>
              <a:chExt cx="667" cy="667"/>
            </a:xfrm>
          </p:grpSpPr>
          <p:sp>
            <p:nvSpPr>
              <p:cNvPr id="355403" name="Oval 7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404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  <p:sp>
          <p:nvSpPr>
            <p:cNvPr id="355405" name="Text Box 77"/>
            <p:cNvSpPr txBox="1">
              <a:spLocks noChangeAspect="1" noChangeArrowheads="1"/>
            </p:cNvSpPr>
            <p:nvPr/>
          </p:nvSpPr>
          <p:spPr bwMode="auto">
            <a:xfrm>
              <a:off x="83" y="2169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Mind</a:t>
              </a:r>
            </a:p>
          </p:txBody>
        </p: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4139952" y="1006605"/>
            <a:ext cx="4824536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800" dirty="0" smtClean="0">
                <a:latin typeface="+mn-lt"/>
              </a:rPr>
              <a:t>Fruitful research: “useful”</a:t>
            </a:r>
          </a:p>
          <a:p>
            <a:pPr algn="ctr">
              <a:spcBef>
                <a:spcPct val="50000"/>
              </a:spcBef>
            </a:pPr>
            <a:r>
              <a:rPr lang="en-GB" altLang="en-US" sz="2800" dirty="0" smtClean="0">
                <a:latin typeface="+mn-lt"/>
              </a:rPr>
              <a:t>Fruitful day: Achieved important goals</a:t>
            </a:r>
          </a:p>
          <a:p>
            <a:pPr algn="ctr">
              <a:spcBef>
                <a:spcPct val="50000"/>
              </a:spcBef>
            </a:pPr>
            <a:r>
              <a:rPr lang="en-GB" altLang="en-US" sz="2800" dirty="0" smtClean="0">
                <a:latin typeface="+mn-lt"/>
              </a:rPr>
              <a:t>Fruitful Relationship: Can build meaningful relationships</a:t>
            </a:r>
          </a:p>
          <a:p>
            <a:pPr algn="ctr">
              <a:spcBef>
                <a:spcPct val="50000"/>
              </a:spcBef>
            </a:pPr>
            <a:r>
              <a:rPr lang="en-GB" sz="2800" dirty="0" smtClean="0">
                <a:latin typeface="+mn-lt"/>
              </a:rPr>
              <a:t>Fruitful </a:t>
            </a:r>
            <a:r>
              <a:rPr lang="en-GB" sz="2800" dirty="0">
                <a:latin typeface="+mn-lt"/>
              </a:rPr>
              <a:t>Meeting: Implies the power to give rise to </a:t>
            </a:r>
            <a:r>
              <a:rPr lang="en-GB" sz="2800" dirty="0" smtClean="0">
                <a:latin typeface="+mn-lt"/>
              </a:rPr>
              <a:t>growth</a:t>
            </a:r>
          </a:p>
          <a:p>
            <a:pPr algn="ctr">
              <a:spcBef>
                <a:spcPct val="50000"/>
              </a:spcBef>
            </a:pPr>
            <a:r>
              <a:rPr lang="en-GB" sz="2800" dirty="0" smtClean="0">
                <a:latin typeface="+mn-lt"/>
              </a:rPr>
              <a:t>Fruitful Tree: Abundance </a:t>
            </a:r>
            <a:endParaRPr lang="en-GB" sz="2800" dirty="0">
              <a:latin typeface="+mn-lt"/>
            </a:endParaRPr>
          </a:p>
          <a:p>
            <a:pPr algn="ctr">
              <a:spcBef>
                <a:spcPct val="50000"/>
              </a:spcBef>
            </a:pPr>
            <a:endParaRPr lang="en-GB" altLang="en-US" sz="2800" dirty="0" smtClean="0">
              <a:latin typeface="+mn-lt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06400" y="762000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82" name="AutoShape 26"/>
          <p:cNvSpPr>
            <a:spLocks noChangeArrowheads="1"/>
          </p:cNvSpPr>
          <p:nvPr/>
        </p:nvSpPr>
        <p:spPr bwMode="auto">
          <a:xfrm>
            <a:off x="1879949" y="2915691"/>
            <a:ext cx="438636" cy="1161381"/>
          </a:xfrm>
          <a:prstGeom prst="downArrow">
            <a:avLst>
              <a:gd name="adj1" fmla="val 50000"/>
              <a:gd name="adj2" fmla="val 79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3" name="Text Box 73"/>
          <p:cNvSpPr txBox="1">
            <a:spLocks noChangeAspect="1" noChangeArrowheads="1"/>
          </p:cNvSpPr>
          <p:nvPr/>
        </p:nvSpPr>
        <p:spPr bwMode="auto">
          <a:xfrm>
            <a:off x="971600" y="6110022"/>
            <a:ext cx="7341575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 These are the signs of a fruitful person</a:t>
            </a:r>
            <a:endParaRPr lang="en-US" altLang="en-US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84" name="AutoShape 19"/>
          <p:cNvSpPr>
            <a:spLocks noChangeArrowheads="1"/>
          </p:cNvSpPr>
          <p:nvPr/>
        </p:nvSpPr>
        <p:spPr bwMode="auto">
          <a:xfrm rot="18900000">
            <a:off x="1091861" y="2265134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" name="AutoShape 20"/>
          <p:cNvSpPr>
            <a:spLocks noChangeArrowheads="1"/>
          </p:cNvSpPr>
          <p:nvPr/>
        </p:nvSpPr>
        <p:spPr bwMode="auto">
          <a:xfrm rot="13500000">
            <a:off x="2561266" y="2234632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125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GB" altLang="en-US" sz="3200" dirty="0" smtClean="0">
                <a:latin typeface="Franklin Gothic Medium" pitchFamily="34" charset="0"/>
              </a:rPr>
              <a:t>How does one develop oneself to be ‘Fruitful’?</a:t>
            </a:r>
            <a:endParaRPr lang="en-GB" altLang="en-US" sz="3200" dirty="0">
              <a:latin typeface="Franklin Gothic Medium" pitchFamily="34" charset="0"/>
            </a:endParaRPr>
          </a:p>
        </p:txBody>
      </p:sp>
      <p:grpSp>
        <p:nvGrpSpPr>
          <p:cNvPr id="33802" name="Group 57"/>
          <p:cNvGrpSpPr>
            <a:grpSpLocks/>
          </p:cNvGrpSpPr>
          <p:nvPr/>
        </p:nvGrpSpPr>
        <p:grpSpPr bwMode="auto">
          <a:xfrm>
            <a:off x="88900" y="1025526"/>
            <a:ext cx="4051052" cy="2771548"/>
            <a:chOff x="56" y="1269"/>
            <a:chExt cx="2138" cy="1363"/>
          </a:xfrm>
        </p:grpSpPr>
        <p:sp>
          <p:nvSpPr>
            <p:cNvPr id="33809" name="Line 60"/>
            <p:cNvSpPr>
              <a:spLocks noChangeAspect="1" noChangeShapeType="1"/>
            </p:cNvSpPr>
            <p:nvPr/>
          </p:nvSpPr>
          <p:spPr bwMode="auto">
            <a:xfrm flipH="1" flipV="1">
              <a:off x="1120" y="1524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10" name="Line 61"/>
            <p:cNvSpPr>
              <a:spLocks noChangeAspect="1" noChangeShapeType="1"/>
            </p:cNvSpPr>
            <p:nvPr/>
          </p:nvSpPr>
          <p:spPr bwMode="auto">
            <a:xfrm flipV="1">
              <a:off x="326" y="1524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5390" name="Oval 62"/>
            <p:cNvSpPr>
              <a:spLocks noChangeAspect="1" noChangeArrowheads="1"/>
            </p:cNvSpPr>
            <p:nvPr/>
          </p:nvSpPr>
          <p:spPr bwMode="auto">
            <a:xfrm>
              <a:off x="56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5AA0FF"/>
                </a:gs>
                <a:gs pos="100000">
                  <a:srgbClr val="005AD7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grpSp>
          <p:nvGrpSpPr>
            <p:cNvPr id="33812" name="Group 63"/>
            <p:cNvGrpSpPr>
              <a:grpSpLocks noChangeAspect="1"/>
            </p:cNvGrpSpPr>
            <p:nvPr/>
          </p:nvGrpSpPr>
          <p:grpSpPr bwMode="auto">
            <a:xfrm>
              <a:off x="742" y="2079"/>
              <a:ext cx="757" cy="411"/>
              <a:chOff x="2339" y="1933"/>
              <a:chExt cx="1081" cy="587"/>
            </a:xfrm>
          </p:grpSpPr>
          <p:sp>
            <p:nvSpPr>
              <p:cNvPr id="33822" name="Freeform 64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824" name="Freeform 68"/>
              <p:cNvSpPr>
                <a:spLocks noChangeAspect="1"/>
              </p:cNvSpPr>
              <p:nvPr/>
            </p:nvSpPr>
            <p:spPr bwMode="auto">
              <a:xfrm rot="10800000">
                <a:off x="2339" y="227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98" name="Oval 70"/>
            <p:cNvSpPr>
              <a:spLocks noChangeAspect="1" noChangeArrowheads="1"/>
            </p:cNvSpPr>
            <p:nvPr/>
          </p:nvSpPr>
          <p:spPr bwMode="auto">
            <a:xfrm>
              <a:off x="1527" y="1966"/>
              <a:ext cx="667" cy="666"/>
            </a:xfrm>
            <a:prstGeom prst="ellipse">
              <a:avLst/>
            </a:prstGeom>
            <a:gradFill rotWithShape="1">
              <a:gsLst>
                <a:gs pos="0">
                  <a:srgbClr val="FF9191"/>
                </a:gs>
                <a:gs pos="100000">
                  <a:srgbClr val="E6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lIns="0" r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GB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endParaRPr>
            </a:p>
          </p:txBody>
        </p:sp>
        <p:sp>
          <p:nvSpPr>
            <p:cNvPr id="355399" name="Text Box 71"/>
            <p:cNvSpPr txBox="1">
              <a:spLocks noChangeAspect="1" noChangeArrowheads="1"/>
            </p:cNvSpPr>
            <p:nvPr/>
          </p:nvSpPr>
          <p:spPr bwMode="auto">
            <a:xfrm>
              <a:off x="1557" y="2165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9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Body</a:t>
              </a:r>
            </a:p>
          </p:txBody>
        </p:sp>
        <p:grpSp>
          <p:nvGrpSpPr>
            <p:cNvPr id="33818" name="Group 74"/>
            <p:cNvGrpSpPr>
              <a:grpSpLocks/>
            </p:cNvGrpSpPr>
            <p:nvPr/>
          </p:nvGrpSpPr>
          <p:grpSpPr bwMode="auto">
            <a:xfrm>
              <a:off x="787" y="1269"/>
              <a:ext cx="667" cy="667"/>
              <a:chOff x="2049" y="1111"/>
              <a:chExt cx="667" cy="667"/>
            </a:xfrm>
          </p:grpSpPr>
          <p:sp>
            <p:nvSpPr>
              <p:cNvPr id="355403" name="Oval 75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404" name="Text Box 76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  <p:sp>
          <p:nvSpPr>
            <p:cNvPr id="355405" name="Text Box 77"/>
            <p:cNvSpPr txBox="1">
              <a:spLocks noChangeAspect="1" noChangeArrowheads="1"/>
            </p:cNvSpPr>
            <p:nvPr/>
          </p:nvSpPr>
          <p:spPr bwMode="auto">
            <a:xfrm>
              <a:off x="83" y="2169"/>
              <a:ext cx="604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46800" tIns="61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Mind</a:t>
              </a:r>
            </a:p>
          </p:txBody>
        </p: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5004048" y="1624337"/>
            <a:ext cx="396044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b="1" dirty="0" smtClean="0">
                <a:latin typeface="+mn-lt"/>
              </a:rPr>
              <a:t>What does my mind need to think </a:t>
            </a:r>
            <a:r>
              <a:rPr lang="en-GB" altLang="en-US" sz="3600" b="1" dirty="0">
                <a:latin typeface="+mn-lt"/>
              </a:rPr>
              <a:t>about </a:t>
            </a:r>
            <a:r>
              <a:rPr lang="en-GB" altLang="en-US" sz="3600" b="1" dirty="0" smtClean="0">
                <a:latin typeface="+mn-lt"/>
              </a:rPr>
              <a:t>developing so </a:t>
            </a:r>
            <a:r>
              <a:rPr lang="en-GB" altLang="en-US" sz="3600" b="1" dirty="0">
                <a:latin typeface="+mn-lt"/>
              </a:rPr>
              <a:t>I can grow to be fruitful?  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06400" y="762000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>
            <a:off x="1879949" y="2915691"/>
            <a:ext cx="438636" cy="1161381"/>
          </a:xfrm>
          <a:prstGeom prst="downArrow">
            <a:avLst>
              <a:gd name="adj1" fmla="val 50000"/>
              <a:gd name="adj2" fmla="val 79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140059" y="4149080"/>
            <a:ext cx="486398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200" b="1" dirty="0" smtClean="0"/>
              <a:t>I am blessing to society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Create growth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Useful to the world</a:t>
            </a:r>
            <a:endParaRPr lang="en-US" altLang="en-US" sz="2800" b="1" dirty="0"/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Offer sustainable goodness – my gifts</a:t>
            </a:r>
            <a:endParaRPr lang="en-US" altLang="en-US" sz="2800" b="1" dirty="0"/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 rot="18900000">
            <a:off x="1055860" y="2218375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 rot="13500000">
            <a:off x="2579267" y="2234631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874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18864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Why are these signs of a fruitful </a:t>
            </a:r>
            <a:r>
              <a:rPr lang="en-US" alt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person – someone who is a blessing to the world?</a:t>
            </a:r>
            <a:endParaRPr lang="en-GB" altLang="en-US" sz="3600" dirty="0">
              <a:latin typeface="Franklin Gothic Medium" pitchFamily="34" charset="0"/>
            </a:endParaRPr>
          </a:p>
        </p:txBody>
      </p: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201040" y="1772816"/>
            <a:ext cx="8741919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 person of Integrity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 </a:t>
            </a:r>
            <a:r>
              <a:rPr lang="en-GB" sz="3600" dirty="0">
                <a:latin typeface="+mn-lt"/>
              </a:rPr>
              <a:t>wholehearted, loving, generous person</a:t>
            </a:r>
            <a:endParaRPr lang="en-GB" sz="3600" dirty="0" smtClean="0">
              <a:latin typeface="+mn-lt"/>
            </a:endParaRP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An emotionally secure person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 person who seeks to develop their intellect and wisdom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A person who can relate well with others</a:t>
            </a:r>
          </a:p>
          <a:p>
            <a:pPr algn="ctr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   </a:t>
            </a:r>
            <a:endParaRPr lang="en-GB" sz="3600" dirty="0">
              <a:latin typeface="+mn-lt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31799" y="1556792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289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79375"/>
            <a:ext cx="9144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altLang="zh-CN" sz="3600" dirty="0" smtClean="0">
                <a:solidFill>
                  <a:srgbClr val="FFFF99"/>
                </a:solidFill>
                <a:latin typeface="Arial Rounded MT Bold" pitchFamily="34" charset="0"/>
                <a:ea typeface="宋体" pitchFamily="64" charset="-122"/>
              </a:rPr>
              <a:t>The 2nd Blessing</a:t>
            </a:r>
            <a:endParaRPr lang="sk-SK" altLang="en-US" sz="3600" dirty="0">
              <a:solidFill>
                <a:srgbClr val="FFFF99"/>
              </a:solidFill>
              <a:latin typeface="Arial Rounded MT Bold" pitchFamily="34" charset="0"/>
              <a:ea typeface="宋体" pitchFamily="64" charset="-122"/>
            </a:endParaRPr>
          </a:p>
        </p:txBody>
      </p:sp>
      <p:grpSp>
        <p:nvGrpSpPr>
          <p:cNvPr id="60419" name="Group 3"/>
          <p:cNvGrpSpPr>
            <a:grpSpLocks/>
          </p:cNvGrpSpPr>
          <p:nvPr/>
        </p:nvGrpSpPr>
        <p:grpSpPr bwMode="auto">
          <a:xfrm>
            <a:off x="392112" y="1222375"/>
            <a:ext cx="4827588" cy="3098800"/>
            <a:chOff x="1360" y="770"/>
            <a:chExt cx="3041" cy="1952"/>
          </a:xfrm>
        </p:grpSpPr>
        <p:grpSp>
          <p:nvGrpSpPr>
            <p:cNvPr id="60433" name="Group 4"/>
            <p:cNvGrpSpPr>
              <a:grpSpLocks/>
            </p:cNvGrpSpPr>
            <p:nvPr/>
          </p:nvGrpSpPr>
          <p:grpSpPr bwMode="auto">
            <a:xfrm>
              <a:off x="2394" y="770"/>
              <a:ext cx="952" cy="952"/>
              <a:chOff x="2394" y="661"/>
              <a:chExt cx="952" cy="952"/>
            </a:xfrm>
          </p:grpSpPr>
          <p:sp>
            <p:nvSpPr>
              <p:cNvPr id="281605" name="Oval 5"/>
              <p:cNvSpPr>
                <a:spLocks noChangeAspect="1" noChangeArrowheads="1"/>
              </p:cNvSpPr>
              <p:nvPr/>
            </p:nvSpPr>
            <p:spPr bwMode="auto">
              <a:xfrm>
                <a:off x="2394" y="661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defRPr/>
                </a:pPr>
                <a:endParaRPr lang="en-GB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60443" name="Freeform 6"/>
              <p:cNvSpPr>
                <a:spLocks noChangeAspect="1"/>
              </p:cNvSpPr>
              <p:nvPr/>
            </p:nvSpPr>
            <p:spPr bwMode="auto">
              <a:xfrm>
                <a:off x="2767" y="1441"/>
                <a:ext cx="206" cy="70"/>
              </a:xfrm>
              <a:custGeom>
                <a:avLst/>
                <a:gdLst>
                  <a:gd name="T0" fmla="*/ 205 w 847"/>
                  <a:gd name="T1" fmla="*/ 35 h 291"/>
                  <a:gd name="T2" fmla="*/ 104 w 847"/>
                  <a:gd name="T3" fmla="*/ 70 h 291"/>
                  <a:gd name="T4" fmla="*/ 27 w 847"/>
                  <a:gd name="T5" fmla="*/ 41 h 291"/>
                  <a:gd name="T6" fmla="*/ 22 w 847"/>
                  <a:gd name="T7" fmla="*/ 50 h 291"/>
                  <a:gd name="T8" fmla="*/ 0 w 847"/>
                  <a:gd name="T9" fmla="*/ 9 h 291"/>
                  <a:gd name="T10" fmla="*/ 48 w 847"/>
                  <a:gd name="T11" fmla="*/ 8 h 291"/>
                  <a:gd name="T12" fmla="*/ 44 w 847"/>
                  <a:gd name="T13" fmla="*/ 16 h 291"/>
                  <a:gd name="T14" fmla="*/ 105 w 847"/>
                  <a:gd name="T15" fmla="*/ 38 h 291"/>
                  <a:gd name="T16" fmla="*/ 187 w 847"/>
                  <a:gd name="T17" fmla="*/ 8 h 291"/>
                  <a:gd name="T18" fmla="*/ 205 w 847"/>
                  <a:gd name="T19" fmla="*/ 35 h 2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7" h="291">
                    <a:moveTo>
                      <a:pt x="843" y="144"/>
                    </a:moveTo>
                    <a:cubicBezTo>
                      <a:pt x="697" y="236"/>
                      <a:pt x="570" y="291"/>
                      <a:pt x="426" y="291"/>
                    </a:cubicBezTo>
                    <a:cubicBezTo>
                      <a:pt x="281" y="291"/>
                      <a:pt x="196" y="219"/>
                      <a:pt x="112" y="171"/>
                    </a:cubicBezTo>
                    <a:cubicBezTo>
                      <a:pt x="103" y="186"/>
                      <a:pt x="91" y="207"/>
                      <a:pt x="91" y="207"/>
                    </a:cubicBezTo>
                    <a:cubicBezTo>
                      <a:pt x="91" y="207"/>
                      <a:pt x="0" y="39"/>
                      <a:pt x="0" y="39"/>
                    </a:cubicBezTo>
                    <a:cubicBezTo>
                      <a:pt x="0" y="39"/>
                      <a:pt x="202" y="37"/>
                      <a:pt x="198" y="33"/>
                    </a:cubicBezTo>
                    <a:cubicBezTo>
                      <a:pt x="198" y="29"/>
                      <a:pt x="187" y="65"/>
                      <a:pt x="179" y="65"/>
                    </a:cubicBezTo>
                    <a:cubicBezTo>
                      <a:pt x="296" y="127"/>
                      <a:pt x="310" y="156"/>
                      <a:pt x="432" y="156"/>
                    </a:cubicBezTo>
                    <a:cubicBezTo>
                      <a:pt x="553" y="156"/>
                      <a:pt x="632" y="117"/>
                      <a:pt x="768" y="33"/>
                    </a:cubicBezTo>
                    <a:cubicBezTo>
                      <a:pt x="745" y="0"/>
                      <a:pt x="847" y="132"/>
                      <a:pt x="843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DFDF"/>
                  </a:gs>
                  <a:gs pos="100000">
                    <a:srgbClr val="E6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607" name="Oval 7"/>
              <p:cNvSpPr>
                <a:spLocks noChangeAspect="1" noChangeArrowheads="1"/>
              </p:cNvSpPr>
              <p:nvPr/>
            </p:nvSpPr>
            <p:spPr bwMode="auto">
              <a:xfrm>
                <a:off x="2489" y="1164"/>
                <a:ext cx="319" cy="319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08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2489" y="1170"/>
                <a:ext cx="317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7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S</a:t>
                </a:r>
              </a:p>
            </p:txBody>
          </p:sp>
          <p:sp>
            <p:nvSpPr>
              <p:cNvPr id="281609" name="Oval 9"/>
              <p:cNvSpPr>
                <a:spLocks noChangeAspect="1" noChangeArrowheads="1"/>
              </p:cNvSpPr>
              <p:nvPr/>
            </p:nvSpPr>
            <p:spPr bwMode="auto">
              <a:xfrm>
                <a:off x="2932" y="1164"/>
                <a:ext cx="319" cy="319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60447" name="Freeform 10"/>
              <p:cNvSpPr>
                <a:spLocks noChangeAspect="1"/>
              </p:cNvSpPr>
              <p:nvPr/>
            </p:nvSpPr>
            <p:spPr bwMode="auto">
              <a:xfrm rot="10800000">
                <a:off x="2767" y="1137"/>
                <a:ext cx="206" cy="70"/>
              </a:xfrm>
              <a:custGeom>
                <a:avLst/>
                <a:gdLst>
                  <a:gd name="T0" fmla="*/ 205 w 847"/>
                  <a:gd name="T1" fmla="*/ 35 h 291"/>
                  <a:gd name="T2" fmla="*/ 104 w 847"/>
                  <a:gd name="T3" fmla="*/ 70 h 291"/>
                  <a:gd name="T4" fmla="*/ 27 w 847"/>
                  <a:gd name="T5" fmla="*/ 41 h 291"/>
                  <a:gd name="T6" fmla="*/ 22 w 847"/>
                  <a:gd name="T7" fmla="*/ 50 h 291"/>
                  <a:gd name="T8" fmla="*/ 0 w 847"/>
                  <a:gd name="T9" fmla="*/ 9 h 291"/>
                  <a:gd name="T10" fmla="*/ 48 w 847"/>
                  <a:gd name="T11" fmla="*/ 8 h 291"/>
                  <a:gd name="T12" fmla="*/ 44 w 847"/>
                  <a:gd name="T13" fmla="*/ 16 h 291"/>
                  <a:gd name="T14" fmla="*/ 105 w 847"/>
                  <a:gd name="T15" fmla="*/ 38 h 291"/>
                  <a:gd name="T16" fmla="*/ 187 w 847"/>
                  <a:gd name="T17" fmla="*/ 8 h 291"/>
                  <a:gd name="T18" fmla="*/ 205 w 847"/>
                  <a:gd name="T19" fmla="*/ 35 h 29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47" h="291">
                    <a:moveTo>
                      <a:pt x="843" y="144"/>
                    </a:moveTo>
                    <a:cubicBezTo>
                      <a:pt x="697" y="236"/>
                      <a:pt x="570" y="291"/>
                      <a:pt x="426" y="291"/>
                    </a:cubicBezTo>
                    <a:cubicBezTo>
                      <a:pt x="281" y="291"/>
                      <a:pt x="196" y="219"/>
                      <a:pt x="112" y="171"/>
                    </a:cubicBezTo>
                    <a:cubicBezTo>
                      <a:pt x="103" y="186"/>
                      <a:pt x="91" y="207"/>
                      <a:pt x="91" y="207"/>
                    </a:cubicBezTo>
                    <a:cubicBezTo>
                      <a:pt x="91" y="207"/>
                      <a:pt x="0" y="39"/>
                      <a:pt x="0" y="39"/>
                    </a:cubicBezTo>
                    <a:cubicBezTo>
                      <a:pt x="0" y="39"/>
                      <a:pt x="202" y="37"/>
                      <a:pt x="198" y="33"/>
                    </a:cubicBezTo>
                    <a:cubicBezTo>
                      <a:pt x="198" y="29"/>
                      <a:pt x="187" y="65"/>
                      <a:pt x="179" y="65"/>
                    </a:cubicBezTo>
                    <a:cubicBezTo>
                      <a:pt x="296" y="127"/>
                      <a:pt x="310" y="156"/>
                      <a:pt x="432" y="156"/>
                    </a:cubicBezTo>
                    <a:cubicBezTo>
                      <a:pt x="553" y="156"/>
                      <a:pt x="632" y="117"/>
                      <a:pt x="768" y="33"/>
                    </a:cubicBezTo>
                    <a:cubicBezTo>
                      <a:pt x="745" y="0"/>
                      <a:pt x="847" y="132"/>
                      <a:pt x="843" y="14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CBE1FF"/>
                  </a:gs>
                  <a:gs pos="100000">
                    <a:srgbClr val="005AD7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611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2555" y="770"/>
                <a:ext cx="63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altLang="en-US" sz="32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  <p:sp>
            <p:nvSpPr>
              <p:cNvPr id="281612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2938" y="1170"/>
                <a:ext cx="316" cy="3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7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O</a:t>
                </a:r>
              </a:p>
            </p:txBody>
          </p:sp>
        </p:grpSp>
        <p:grpSp>
          <p:nvGrpSpPr>
            <p:cNvPr id="60434" name="Group 13"/>
            <p:cNvGrpSpPr>
              <a:grpSpLocks noChangeAspect="1"/>
            </p:cNvGrpSpPr>
            <p:nvPr/>
          </p:nvGrpSpPr>
          <p:grpSpPr bwMode="auto">
            <a:xfrm>
              <a:off x="1360" y="1770"/>
              <a:ext cx="952" cy="952"/>
              <a:chOff x="1366" y="818"/>
              <a:chExt cx="998" cy="998"/>
            </a:xfrm>
          </p:grpSpPr>
          <p:sp>
            <p:nvSpPr>
              <p:cNvPr id="281614" name="Oval 14"/>
              <p:cNvSpPr>
                <a:spLocks noChangeAspect="1" noChangeArrowheads="1"/>
              </p:cNvSpPr>
              <p:nvPr/>
            </p:nvSpPr>
            <p:spPr bwMode="auto">
              <a:xfrm>
                <a:off x="1366" y="818"/>
                <a:ext cx="998" cy="998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15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1366" y="1164"/>
                <a:ext cx="98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2400" r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8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Husband</a:t>
                </a:r>
                <a:endParaRPr lang="en-US" alt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ranklin Gothic Medium" pitchFamily="34" charset="0"/>
                </a:endParaRPr>
              </a:p>
            </p:txBody>
          </p:sp>
        </p:grpSp>
        <p:grpSp>
          <p:nvGrpSpPr>
            <p:cNvPr id="60435" name="Group 16"/>
            <p:cNvGrpSpPr>
              <a:grpSpLocks noChangeAspect="1"/>
            </p:cNvGrpSpPr>
            <p:nvPr/>
          </p:nvGrpSpPr>
          <p:grpSpPr bwMode="auto">
            <a:xfrm>
              <a:off x="3449" y="1770"/>
              <a:ext cx="952" cy="952"/>
              <a:chOff x="3408" y="818"/>
              <a:chExt cx="998" cy="998"/>
            </a:xfrm>
          </p:grpSpPr>
          <p:sp>
            <p:nvSpPr>
              <p:cNvPr id="281617" name="Oval 17"/>
              <p:cNvSpPr>
                <a:spLocks noChangeAspect="1" noChangeArrowheads="1"/>
              </p:cNvSpPr>
              <p:nvPr/>
            </p:nvSpPr>
            <p:spPr bwMode="auto">
              <a:xfrm>
                <a:off x="3408" y="818"/>
                <a:ext cx="998" cy="998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 anchor="ctr"/>
              <a:lstStyle/>
              <a:p>
                <a:pPr algn="ctr">
                  <a:defRPr/>
                </a:pPr>
                <a:endParaRPr lang="en-GB" altLang="en-US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281618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3421" y="1167"/>
                <a:ext cx="985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36000" tIns="32400" rIns="36000">
                <a:spAutoFit/>
              </a:bodyPr>
              <a:lstStyle/>
              <a:p>
                <a:pPr algn="ctr">
                  <a:defRPr/>
                </a:pPr>
                <a:r>
                  <a:rPr lang="en-US" altLang="en-US" sz="2800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Franklin Gothic Medium" pitchFamily="34" charset="0"/>
                  </a:rPr>
                  <a:t>Wife</a:t>
                </a:r>
                <a:endParaRPr lang="en-US" altLang="en-US" sz="28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ranklin Gothic Medium" pitchFamily="34" charset="0"/>
                </a:endParaRPr>
              </a:p>
            </p:txBody>
          </p:sp>
        </p:grpSp>
        <p:sp>
          <p:nvSpPr>
            <p:cNvPr id="60436" name="AutoShape 19"/>
            <p:cNvSpPr>
              <a:spLocks noChangeArrowheads="1"/>
            </p:cNvSpPr>
            <p:nvPr/>
          </p:nvSpPr>
          <p:spPr bwMode="auto">
            <a:xfrm rot="-2700000">
              <a:off x="2119" y="1644"/>
              <a:ext cx="374" cy="147"/>
            </a:xfrm>
            <a:prstGeom prst="leftArrow">
              <a:avLst>
                <a:gd name="adj1" fmla="val 50000"/>
                <a:gd name="adj2" fmla="val 6360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437" name="AutoShape 20"/>
            <p:cNvSpPr>
              <a:spLocks noChangeArrowheads="1"/>
            </p:cNvSpPr>
            <p:nvPr/>
          </p:nvSpPr>
          <p:spPr bwMode="auto">
            <a:xfrm rot="-8100000">
              <a:off x="3256" y="1629"/>
              <a:ext cx="374" cy="147"/>
            </a:xfrm>
            <a:prstGeom prst="leftArrow">
              <a:avLst>
                <a:gd name="adj1" fmla="val 50000"/>
                <a:gd name="adj2" fmla="val 63605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0420" name="Rectangle 21"/>
          <p:cNvSpPr>
            <a:spLocks noChangeArrowheads="1"/>
          </p:cNvSpPr>
          <p:nvPr/>
        </p:nvSpPr>
        <p:spPr bwMode="auto">
          <a:xfrm>
            <a:off x="431800" y="4554538"/>
            <a:ext cx="828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Aft>
                <a:spcPct val="50000"/>
              </a:spcAft>
              <a:buClr>
                <a:schemeClr val="bg1"/>
              </a:buClr>
              <a:buFontTx/>
              <a:buChar char="•"/>
            </a:pPr>
            <a:endParaRPr lang="en-US" altLang="en-US" sz="2800">
              <a:latin typeface="Franklin Gothic Medium" pitchFamily="34" charset="0"/>
            </a:endParaRPr>
          </a:p>
        </p:txBody>
      </p: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431800" y="998538"/>
            <a:ext cx="8280400" cy="42862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endParaRPr lang="en-GB" altLang="en-US" sz="2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60422" name="Group 23"/>
          <p:cNvGrpSpPr>
            <a:grpSpLocks noChangeAspect="1"/>
          </p:cNvGrpSpPr>
          <p:nvPr/>
        </p:nvGrpSpPr>
        <p:grpSpPr bwMode="auto">
          <a:xfrm>
            <a:off x="2033587" y="3000375"/>
            <a:ext cx="1584325" cy="1131888"/>
            <a:chOff x="2515" y="994"/>
            <a:chExt cx="1045" cy="747"/>
          </a:xfrm>
        </p:grpSpPr>
        <p:sp>
          <p:nvSpPr>
            <p:cNvPr id="60431" name="Freeform 24"/>
            <p:cNvSpPr>
              <a:spLocks noChangeAspect="1"/>
            </p:cNvSpPr>
            <p:nvPr/>
          </p:nvSpPr>
          <p:spPr bwMode="auto">
            <a:xfrm>
              <a:off x="2515" y="994"/>
              <a:ext cx="1045" cy="239"/>
            </a:xfrm>
            <a:custGeom>
              <a:avLst/>
              <a:gdLst>
                <a:gd name="T0" fmla="*/ 0 w 861"/>
                <a:gd name="T1" fmla="*/ 155 h 197"/>
                <a:gd name="T2" fmla="*/ 495 w 861"/>
                <a:gd name="T3" fmla="*/ 0 h 197"/>
                <a:gd name="T4" fmla="*/ 913 w 861"/>
                <a:gd name="T5" fmla="*/ 116 h 197"/>
                <a:gd name="T6" fmla="*/ 936 w 861"/>
                <a:gd name="T7" fmla="*/ 80 h 197"/>
                <a:gd name="T8" fmla="*/ 1045 w 861"/>
                <a:gd name="T9" fmla="*/ 237 h 197"/>
                <a:gd name="T10" fmla="*/ 851 w 861"/>
                <a:gd name="T11" fmla="*/ 233 h 197"/>
                <a:gd name="T12" fmla="*/ 873 w 861"/>
                <a:gd name="T13" fmla="*/ 195 h 197"/>
                <a:gd name="T14" fmla="*/ 495 w 861"/>
                <a:gd name="T15" fmla="*/ 93 h 197"/>
                <a:gd name="T16" fmla="*/ 50 w 861"/>
                <a:gd name="T17" fmla="*/ 239 h 197"/>
                <a:gd name="T18" fmla="*/ 0 w 861"/>
                <a:gd name="T19" fmla="*/ 155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1" h="197">
                  <a:moveTo>
                    <a:pt x="0" y="128"/>
                  </a:moveTo>
                  <a:cubicBezTo>
                    <a:pt x="132" y="45"/>
                    <a:pt x="277" y="0"/>
                    <a:pt x="408" y="0"/>
                  </a:cubicBezTo>
                  <a:cubicBezTo>
                    <a:pt x="539" y="0"/>
                    <a:pt x="660" y="54"/>
                    <a:pt x="752" y="96"/>
                  </a:cubicBezTo>
                  <a:cubicBezTo>
                    <a:pt x="760" y="82"/>
                    <a:pt x="771" y="66"/>
                    <a:pt x="771" y="66"/>
                  </a:cubicBezTo>
                  <a:cubicBezTo>
                    <a:pt x="771" y="66"/>
                    <a:pt x="861" y="195"/>
                    <a:pt x="861" y="195"/>
                  </a:cubicBezTo>
                  <a:cubicBezTo>
                    <a:pt x="861" y="195"/>
                    <a:pt x="701" y="192"/>
                    <a:pt x="701" y="192"/>
                  </a:cubicBezTo>
                  <a:cubicBezTo>
                    <a:pt x="701" y="192"/>
                    <a:pt x="712" y="172"/>
                    <a:pt x="719" y="161"/>
                  </a:cubicBezTo>
                  <a:cubicBezTo>
                    <a:pt x="613" y="105"/>
                    <a:pt x="518" y="77"/>
                    <a:pt x="408" y="77"/>
                  </a:cubicBezTo>
                  <a:cubicBezTo>
                    <a:pt x="298" y="77"/>
                    <a:pt x="177" y="104"/>
                    <a:pt x="41" y="197"/>
                  </a:cubicBezTo>
                  <a:cubicBezTo>
                    <a:pt x="41" y="197"/>
                    <a:pt x="0" y="128"/>
                    <a:pt x="0" y="128"/>
                  </a:cubicBezTo>
                  <a:close/>
                </a:path>
              </a:pathLst>
            </a:custGeom>
            <a:gradFill rotWithShape="1">
              <a:gsLst>
                <a:gs pos="0">
                  <a:srgbClr val="005AD7"/>
                </a:gs>
                <a:gs pos="100000">
                  <a:srgbClr val="CBE1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432" name="Freeform 25"/>
            <p:cNvSpPr>
              <a:spLocks noChangeAspect="1"/>
            </p:cNvSpPr>
            <p:nvPr/>
          </p:nvSpPr>
          <p:spPr bwMode="auto">
            <a:xfrm rot="10800000">
              <a:off x="2515" y="1502"/>
              <a:ext cx="1045" cy="239"/>
            </a:xfrm>
            <a:custGeom>
              <a:avLst/>
              <a:gdLst>
                <a:gd name="T0" fmla="*/ 0 w 861"/>
                <a:gd name="T1" fmla="*/ 155 h 197"/>
                <a:gd name="T2" fmla="*/ 495 w 861"/>
                <a:gd name="T3" fmla="*/ 0 h 197"/>
                <a:gd name="T4" fmla="*/ 913 w 861"/>
                <a:gd name="T5" fmla="*/ 116 h 197"/>
                <a:gd name="T6" fmla="*/ 936 w 861"/>
                <a:gd name="T7" fmla="*/ 80 h 197"/>
                <a:gd name="T8" fmla="*/ 1045 w 861"/>
                <a:gd name="T9" fmla="*/ 237 h 197"/>
                <a:gd name="T10" fmla="*/ 851 w 861"/>
                <a:gd name="T11" fmla="*/ 233 h 197"/>
                <a:gd name="T12" fmla="*/ 873 w 861"/>
                <a:gd name="T13" fmla="*/ 195 h 197"/>
                <a:gd name="T14" fmla="*/ 495 w 861"/>
                <a:gd name="T15" fmla="*/ 93 h 197"/>
                <a:gd name="T16" fmla="*/ 50 w 861"/>
                <a:gd name="T17" fmla="*/ 239 h 197"/>
                <a:gd name="T18" fmla="*/ 0 w 861"/>
                <a:gd name="T19" fmla="*/ 155 h 1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61" h="197">
                  <a:moveTo>
                    <a:pt x="0" y="128"/>
                  </a:moveTo>
                  <a:cubicBezTo>
                    <a:pt x="132" y="45"/>
                    <a:pt x="277" y="0"/>
                    <a:pt x="408" y="0"/>
                  </a:cubicBezTo>
                  <a:cubicBezTo>
                    <a:pt x="539" y="0"/>
                    <a:pt x="660" y="54"/>
                    <a:pt x="752" y="96"/>
                  </a:cubicBezTo>
                  <a:cubicBezTo>
                    <a:pt x="760" y="82"/>
                    <a:pt x="771" y="66"/>
                    <a:pt x="771" y="66"/>
                  </a:cubicBezTo>
                  <a:cubicBezTo>
                    <a:pt x="771" y="66"/>
                    <a:pt x="861" y="195"/>
                    <a:pt x="861" y="195"/>
                  </a:cubicBezTo>
                  <a:cubicBezTo>
                    <a:pt x="861" y="195"/>
                    <a:pt x="701" y="192"/>
                    <a:pt x="701" y="192"/>
                  </a:cubicBezTo>
                  <a:cubicBezTo>
                    <a:pt x="701" y="192"/>
                    <a:pt x="712" y="172"/>
                    <a:pt x="719" y="161"/>
                  </a:cubicBezTo>
                  <a:cubicBezTo>
                    <a:pt x="613" y="105"/>
                    <a:pt x="518" y="77"/>
                    <a:pt x="408" y="77"/>
                  </a:cubicBezTo>
                  <a:cubicBezTo>
                    <a:pt x="298" y="77"/>
                    <a:pt x="177" y="104"/>
                    <a:pt x="41" y="197"/>
                  </a:cubicBezTo>
                  <a:cubicBezTo>
                    <a:pt x="41" y="197"/>
                    <a:pt x="0" y="128"/>
                    <a:pt x="0" y="128"/>
                  </a:cubicBezTo>
                  <a:close/>
                </a:path>
              </a:pathLst>
            </a:custGeom>
            <a:gradFill rotWithShape="1">
              <a:gsLst>
                <a:gs pos="0">
                  <a:srgbClr val="E60000"/>
                </a:gs>
                <a:gs pos="100000">
                  <a:srgbClr val="FFDFD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0423" name="AutoShape 26"/>
          <p:cNvSpPr>
            <a:spLocks noChangeArrowheads="1"/>
          </p:cNvSpPr>
          <p:nvPr/>
        </p:nvSpPr>
        <p:spPr bwMode="auto">
          <a:xfrm>
            <a:off x="2625725" y="3551238"/>
            <a:ext cx="485775" cy="1539875"/>
          </a:xfrm>
          <a:prstGeom prst="downArrow">
            <a:avLst>
              <a:gd name="adj1" fmla="val 50000"/>
              <a:gd name="adj2" fmla="val 792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4" name="Oval 27"/>
          <p:cNvSpPr>
            <a:spLocks noChangeArrowheads="1"/>
          </p:cNvSpPr>
          <p:nvPr/>
        </p:nvSpPr>
        <p:spPr bwMode="auto">
          <a:xfrm>
            <a:off x="1601467" y="5144998"/>
            <a:ext cx="2602232" cy="105736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000" b="1" dirty="0"/>
              <a:t>Forces</a:t>
            </a:r>
          </a:p>
        </p:txBody>
      </p:sp>
      <p:sp>
        <p:nvSpPr>
          <p:cNvPr id="60425" name="Line 29"/>
          <p:cNvSpPr>
            <a:spLocks noChangeShapeType="1"/>
          </p:cNvSpPr>
          <p:nvPr/>
        </p:nvSpPr>
        <p:spPr bwMode="auto">
          <a:xfrm>
            <a:off x="4203699" y="5715000"/>
            <a:ext cx="1024509" cy="0"/>
          </a:xfrm>
          <a:prstGeom prst="line">
            <a:avLst/>
          </a:prstGeom>
          <a:noFill/>
          <a:ln w="57150">
            <a:solidFill>
              <a:schemeClr val="bg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26" name="Text Box 30"/>
          <p:cNvSpPr txBox="1">
            <a:spLocks noChangeArrowheads="1"/>
          </p:cNvSpPr>
          <p:nvPr/>
        </p:nvSpPr>
        <p:spPr bwMode="auto">
          <a:xfrm>
            <a:off x="5228208" y="3971174"/>
            <a:ext cx="37447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 smtClean="0"/>
              <a:t>Their loving interaction creates wider social forces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Multiplication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Existence</a:t>
            </a:r>
            <a:endParaRPr lang="en-US" altLang="en-US" sz="2800" b="1" dirty="0"/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altLang="en-US" sz="2800" b="1" dirty="0" smtClean="0"/>
              <a:t>Action</a:t>
            </a:r>
            <a:endParaRPr lang="en-US" altLang="en-US" sz="2800" b="1" dirty="0"/>
          </a:p>
        </p:txBody>
      </p:sp>
      <p:sp>
        <p:nvSpPr>
          <p:cNvPr id="60428" name="Text Box 32"/>
          <p:cNvSpPr txBox="1">
            <a:spLocks noChangeArrowheads="1"/>
          </p:cNvSpPr>
          <p:nvPr/>
        </p:nvSpPr>
        <p:spPr bwMode="auto">
          <a:xfrm>
            <a:off x="517525" y="1674813"/>
            <a:ext cx="1463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30" name="Text Box 34"/>
          <p:cNvSpPr txBox="1">
            <a:spLocks noChangeArrowheads="1"/>
          </p:cNvSpPr>
          <p:nvPr/>
        </p:nvSpPr>
        <p:spPr bwMode="auto">
          <a:xfrm>
            <a:off x="4572000" y="1190021"/>
            <a:ext cx="466474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 dirty="0"/>
              <a:t>God is </a:t>
            </a:r>
            <a:r>
              <a:rPr lang="en-US" altLang="en-US" sz="2400" b="1" dirty="0" smtClean="0"/>
              <a:t>becomes present on earth in and through give </a:t>
            </a:r>
            <a:r>
              <a:rPr lang="en-US" altLang="en-US" sz="2400" b="1" dirty="0"/>
              <a:t>and take </a:t>
            </a:r>
            <a:r>
              <a:rPr lang="en-US" altLang="en-US" sz="2400" b="1" dirty="0" smtClean="0"/>
              <a:t>action between husband and wife</a:t>
            </a:r>
            <a:endParaRPr lang="en-US" altLang="en-US" sz="2400" b="1" dirty="0"/>
          </a:p>
        </p:txBody>
      </p:sp>
      <p:sp>
        <p:nvSpPr>
          <p:cNvPr id="32" name="AutoShape 20"/>
          <p:cNvSpPr>
            <a:spLocks noChangeArrowheads="1"/>
          </p:cNvSpPr>
          <p:nvPr/>
        </p:nvSpPr>
        <p:spPr bwMode="auto">
          <a:xfrm rot="8251650">
            <a:off x="1428501" y="2375275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AutoShape 20"/>
          <p:cNvSpPr>
            <a:spLocks noChangeArrowheads="1"/>
          </p:cNvSpPr>
          <p:nvPr/>
        </p:nvSpPr>
        <p:spPr bwMode="auto">
          <a:xfrm rot="2692705">
            <a:off x="3540714" y="2362397"/>
            <a:ext cx="593725" cy="233363"/>
          </a:xfrm>
          <a:prstGeom prst="leftArrow">
            <a:avLst>
              <a:gd name="adj1" fmla="val 50000"/>
              <a:gd name="adj2" fmla="val 63605"/>
            </a:avLst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85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691142" y="3220244"/>
            <a:ext cx="3095625" cy="3429000"/>
            <a:chOff x="1905" y="2047"/>
            <a:chExt cx="1950" cy="2160"/>
          </a:xfrm>
        </p:grpSpPr>
        <p:sp>
          <p:nvSpPr>
            <p:cNvPr id="33870" name="Oval 3"/>
            <p:cNvSpPr>
              <a:spLocks noChangeAspect="1" noChangeArrowheads="1"/>
            </p:cNvSpPr>
            <p:nvPr/>
          </p:nvSpPr>
          <p:spPr bwMode="auto">
            <a:xfrm>
              <a:off x="1905" y="2257"/>
              <a:ext cx="1950" cy="1950"/>
            </a:xfrm>
            <a:prstGeom prst="ellipse">
              <a:avLst/>
            </a:prstGeom>
            <a:solidFill>
              <a:srgbClr val="006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1" name="Oval 4"/>
            <p:cNvSpPr>
              <a:spLocks noChangeAspect="1" noChangeArrowheads="1"/>
            </p:cNvSpPr>
            <p:nvPr/>
          </p:nvSpPr>
          <p:spPr bwMode="auto">
            <a:xfrm>
              <a:off x="2086" y="2160"/>
              <a:ext cx="1587" cy="1587"/>
            </a:xfrm>
            <a:prstGeom prst="ellipse">
              <a:avLst/>
            </a:prstGeom>
            <a:solidFill>
              <a:srgbClr val="007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2" name="Oval 5"/>
            <p:cNvSpPr>
              <a:spLocks noChangeAspect="1" noChangeArrowheads="1"/>
            </p:cNvSpPr>
            <p:nvPr/>
          </p:nvSpPr>
          <p:spPr bwMode="auto">
            <a:xfrm>
              <a:off x="2290" y="2137"/>
              <a:ext cx="1179" cy="1179"/>
            </a:xfrm>
            <a:prstGeom prst="ellipse">
              <a:avLst/>
            </a:prstGeom>
            <a:solidFill>
              <a:srgbClr val="008C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33873" name="Oval 6"/>
            <p:cNvSpPr>
              <a:spLocks noChangeAspect="1" noChangeArrowheads="1"/>
            </p:cNvSpPr>
            <p:nvPr/>
          </p:nvSpPr>
          <p:spPr bwMode="auto">
            <a:xfrm>
              <a:off x="2426" y="2047"/>
              <a:ext cx="907" cy="907"/>
            </a:xfrm>
            <a:prstGeom prst="ellipse">
              <a:avLst/>
            </a:prstGeom>
            <a:solidFill>
              <a:srgbClr val="00A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sp>
        <p:nvSpPr>
          <p:cNvPr id="355335" name="Text Box 7"/>
          <p:cNvSpPr txBox="1">
            <a:spLocks noChangeAspect="1" noChangeArrowheads="1"/>
          </p:cNvSpPr>
          <p:nvPr/>
        </p:nvSpPr>
        <p:spPr bwMode="auto">
          <a:xfrm>
            <a:off x="5635704" y="4225131"/>
            <a:ext cx="12049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Family</a:t>
            </a:r>
          </a:p>
        </p:txBody>
      </p:sp>
      <p:sp>
        <p:nvSpPr>
          <p:cNvPr id="355336" name="Text Box 8"/>
          <p:cNvSpPr txBox="1">
            <a:spLocks noChangeAspect="1" noChangeArrowheads="1"/>
          </p:cNvSpPr>
          <p:nvPr/>
        </p:nvSpPr>
        <p:spPr bwMode="auto">
          <a:xfrm>
            <a:off x="5302329" y="4766469"/>
            <a:ext cx="1871663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1800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Society</a:t>
            </a:r>
          </a:p>
        </p:txBody>
      </p:sp>
      <p:sp>
        <p:nvSpPr>
          <p:cNvPr id="355337" name="Text Box 9"/>
          <p:cNvSpPr txBox="1">
            <a:spLocks noChangeAspect="1" noChangeArrowheads="1"/>
          </p:cNvSpPr>
          <p:nvPr/>
        </p:nvSpPr>
        <p:spPr bwMode="auto">
          <a:xfrm>
            <a:off x="5302329" y="5396706"/>
            <a:ext cx="18716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Nation</a:t>
            </a:r>
          </a:p>
        </p:txBody>
      </p:sp>
      <p:sp>
        <p:nvSpPr>
          <p:cNvPr id="355338" name="Text Box 10"/>
          <p:cNvSpPr txBox="1">
            <a:spLocks noChangeAspect="1" noChangeArrowheads="1"/>
          </p:cNvSpPr>
          <p:nvPr/>
        </p:nvSpPr>
        <p:spPr bwMode="auto">
          <a:xfrm>
            <a:off x="4799092" y="6071394"/>
            <a:ext cx="28797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ranklin Gothic Medium" pitchFamily="34" charset="0"/>
              </a:rPr>
              <a:t>One World Family</a:t>
            </a:r>
          </a:p>
        </p:txBody>
      </p:sp>
      <p:sp>
        <p:nvSpPr>
          <p:cNvPr id="33799" name="Rectangle 11"/>
          <p:cNvSpPr>
            <a:spLocks noChangeArrowheads="1"/>
          </p:cNvSpPr>
          <p:nvPr/>
        </p:nvSpPr>
        <p:spPr bwMode="auto">
          <a:xfrm>
            <a:off x="0" y="0"/>
            <a:ext cx="9144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GB" altLang="en-US" sz="3600" dirty="0" smtClean="0">
                <a:solidFill>
                  <a:srgbClr val="FFFF99"/>
                </a:solidFill>
                <a:ea typeface="宋体" pitchFamily="64" charset="-122"/>
              </a:rPr>
              <a:t>The Forces that the Couple Generate </a:t>
            </a:r>
            <a:endParaRPr lang="sk-SK" altLang="en-US" sz="3600" dirty="0">
              <a:solidFill>
                <a:srgbClr val="FFFF99"/>
              </a:solidFill>
              <a:ea typeface="宋体" pitchFamily="64" charset="-122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67304" y="878681"/>
            <a:ext cx="3482975" cy="3328988"/>
            <a:chOff x="1262" y="1111"/>
            <a:chExt cx="2194" cy="2097"/>
          </a:xfrm>
        </p:grpSpPr>
        <p:sp>
          <p:nvSpPr>
            <p:cNvPr id="33847" name="Line 13"/>
            <p:cNvSpPr>
              <a:spLocks noChangeAspect="1" noChangeShapeType="1"/>
            </p:cNvSpPr>
            <p:nvPr/>
          </p:nvSpPr>
          <p:spPr bwMode="auto">
            <a:xfrm flipH="1" flipV="1">
              <a:off x="1588" y="2160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8" name="Line 14"/>
            <p:cNvSpPr>
              <a:spLocks noChangeAspect="1" noChangeShapeType="1"/>
            </p:cNvSpPr>
            <p:nvPr/>
          </p:nvSpPr>
          <p:spPr bwMode="auto">
            <a:xfrm flipV="1">
              <a:off x="2382" y="2160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49" name="Line 15"/>
            <p:cNvSpPr>
              <a:spLocks noChangeAspect="1" noChangeShapeType="1"/>
            </p:cNvSpPr>
            <p:nvPr/>
          </p:nvSpPr>
          <p:spPr bwMode="auto">
            <a:xfrm flipH="1" flipV="1">
              <a:off x="2382" y="1366"/>
              <a:ext cx="795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850" name="Line 16"/>
            <p:cNvSpPr>
              <a:spLocks noChangeAspect="1" noChangeShapeType="1"/>
            </p:cNvSpPr>
            <p:nvPr/>
          </p:nvSpPr>
          <p:spPr bwMode="auto">
            <a:xfrm flipV="1">
              <a:off x="1588" y="1366"/>
              <a:ext cx="794" cy="794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3851" name="Group 17"/>
            <p:cNvGrpSpPr>
              <a:grpSpLocks noChangeAspect="1"/>
            </p:cNvGrpSpPr>
            <p:nvPr/>
          </p:nvGrpSpPr>
          <p:grpSpPr bwMode="auto">
            <a:xfrm>
              <a:off x="1262" y="1808"/>
              <a:ext cx="811" cy="666"/>
              <a:chOff x="1280" y="2080"/>
              <a:chExt cx="1158" cy="952"/>
            </a:xfrm>
          </p:grpSpPr>
          <p:sp>
            <p:nvSpPr>
              <p:cNvPr id="355346" name="Oval 18"/>
              <p:cNvSpPr>
                <a:spLocks noChangeAspect="1" noChangeArrowheads="1"/>
              </p:cNvSpPr>
              <p:nvPr/>
            </p:nvSpPr>
            <p:spPr bwMode="auto">
              <a:xfrm>
                <a:off x="1360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5AA0FF"/>
                  </a:gs>
                  <a:gs pos="100000">
                    <a:srgbClr val="005AD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47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1280" y="2282"/>
                <a:ext cx="1158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Husband</a:t>
                </a:r>
              </a:p>
            </p:txBody>
          </p:sp>
        </p:grpSp>
        <p:grpSp>
          <p:nvGrpSpPr>
            <p:cNvPr id="33852" name="Group 20"/>
            <p:cNvGrpSpPr>
              <a:grpSpLocks noChangeAspect="1"/>
            </p:cNvGrpSpPr>
            <p:nvPr/>
          </p:nvGrpSpPr>
          <p:grpSpPr bwMode="auto">
            <a:xfrm>
              <a:off x="2004" y="1779"/>
              <a:ext cx="757" cy="757"/>
              <a:chOff x="2339" y="1729"/>
              <a:chExt cx="1081" cy="1081"/>
            </a:xfrm>
          </p:grpSpPr>
          <p:sp>
            <p:nvSpPr>
              <p:cNvPr id="33863" name="Freeform 21"/>
              <p:cNvSpPr>
                <a:spLocks noChangeAspect="1"/>
              </p:cNvSpPr>
              <p:nvPr/>
            </p:nvSpPr>
            <p:spPr bwMode="auto">
              <a:xfrm>
                <a:off x="2339" y="1933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5AD7"/>
                  </a:gs>
                  <a:gs pos="100000">
                    <a:srgbClr val="CBE1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3864" name="Group 22"/>
              <p:cNvGrpSpPr>
                <a:grpSpLocks noChangeAspect="1"/>
              </p:cNvGrpSpPr>
              <p:nvPr/>
            </p:nvGrpSpPr>
            <p:grpSpPr bwMode="auto">
              <a:xfrm rot="5400000">
                <a:off x="2339" y="1929"/>
                <a:ext cx="1081" cy="681"/>
                <a:chOff x="128" y="1933"/>
                <a:chExt cx="1081" cy="681"/>
              </a:xfrm>
            </p:grpSpPr>
            <p:sp>
              <p:nvSpPr>
                <p:cNvPr id="33866" name="Freeform 23"/>
                <p:cNvSpPr>
                  <a:spLocks noChangeAspect="1"/>
                </p:cNvSpPr>
                <p:nvPr/>
              </p:nvSpPr>
              <p:spPr bwMode="auto">
                <a:xfrm>
                  <a:off x="128" y="1933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7832"/>
                    </a:gs>
                    <a:gs pos="100000">
                      <a:srgbClr val="FFE7D7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3867" name="Freeform 24"/>
                <p:cNvSpPr>
                  <a:spLocks noChangeAspect="1"/>
                </p:cNvSpPr>
                <p:nvPr/>
              </p:nvSpPr>
              <p:spPr bwMode="auto">
                <a:xfrm rot="10800000">
                  <a:off x="128" y="2367"/>
                  <a:ext cx="1081" cy="247"/>
                </a:xfrm>
                <a:custGeom>
                  <a:avLst/>
                  <a:gdLst>
                    <a:gd name="T0" fmla="*/ 0 w 861"/>
                    <a:gd name="T1" fmla="*/ 1227 h 197"/>
                    <a:gd name="T2" fmla="*/ 3967 w 861"/>
                    <a:gd name="T3" fmla="*/ 0 h 197"/>
                    <a:gd name="T4" fmla="*/ 7315 w 861"/>
                    <a:gd name="T5" fmla="*/ 917 h 197"/>
                    <a:gd name="T6" fmla="*/ 7498 w 861"/>
                    <a:gd name="T7" fmla="*/ 632 h 197"/>
                    <a:gd name="T8" fmla="*/ 8379 w 861"/>
                    <a:gd name="T9" fmla="*/ 1869 h 197"/>
                    <a:gd name="T10" fmla="*/ 6821 w 861"/>
                    <a:gd name="T11" fmla="*/ 1847 h 197"/>
                    <a:gd name="T12" fmla="*/ 7003 w 861"/>
                    <a:gd name="T13" fmla="*/ 1541 h 197"/>
                    <a:gd name="T14" fmla="*/ 3967 w 861"/>
                    <a:gd name="T15" fmla="*/ 747 h 197"/>
                    <a:gd name="T16" fmla="*/ 393 w 861"/>
                    <a:gd name="T17" fmla="*/ 1896 h 197"/>
                    <a:gd name="T18" fmla="*/ 0 w 861"/>
                    <a:gd name="T19" fmla="*/ 1227 h 19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861"/>
                    <a:gd name="T31" fmla="*/ 0 h 197"/>
                    <a:gd name="T32" fmla="*/ 861 w 861"/>
                    <a:gd name="T33" fmla="*/ 197 h 19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861" h="197">
                      <a:moveTo>
                        <a:pt x="0" y="128"/>
                      </a:moveTo>
                      <a:cubicBezTo>
                        <a:pt x="132" y="45"/>
                        <a:pt x="277" y="0"/>
                        <a:pt x="408" y="0"/>
                      </a:cubicBezTo>
                      <a:cubicBezTo>
                        <a:pt x="539" y="0"/>
                        <a:pt x="660" y="54"/>
                        <a:pt x="752" y="96"/>
                      </a:cubicBezTo>
                      <a:cubicBezTo>
                        <a:pt x="760" y="82"/>
                        <a:pt x="771" y="66"/>
                        <a:pt x="771" y="66"/>
                      </a:cubicBezTo>
                      <a:cubicBezTo>
                        <a:pt x="771" y="66"/>
                        <a:pt x="861" y="195"/>
                        <a:pt x="861" y="195"/>
                      </a:cubicBezTo>
                      <a:cubicBezTo>
                        <a:pt x="861" y="195"/>
                        <a:pt x="701" y="192"/>
                        <a:pt x="701" y="192"/>
                      </a:cubicBezTo>
                      <a:cubicBezTo>
                        <a:pt x="701" y="192"/>
                        <a:pt x="712" y="172"/>
                        <a:pt x="719" y="161"/>
                      </a:cubicBezTo>
                      <a:cubicBezTo>
                        <a:pt x="613" y="105"/>
                        <a:pt x="518" y="77"/>
                        <a:pt x="408" y="77"/>
                      </a:cubicBezTo>
                      <a:cubicBezTo>
                        <a:pt x="298" y="77"/>
                        <a:pt x="177" y="104"/>
                        <a:pt x="41" y="197"/>
                      </a:cubicBezTo>
                      <a:cubicBezTo>
                        <a:pt x="41" y="197"/>
                        <a:pt x="0" y="128"/>
                        <a:pt x="0" y="12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AA87"/>
                    </a:gs>
                    <a:gs pos="100000">
                      <a:srgbClr val="D7FFF6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17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3865" name="Freeform 25"/>
              <p:cNvSpPr>
                <a:spLocks noChangeAspect="1"/>
              </p:cNvSpPr>
              <p:nvPr/>
            </p:nvSpPr>
            <p:spPr bwMode="auto">
              <a:xfrm rot="10800000">
                <a:off x="2339" y="2367"/>
                <a:ext cx="1081" cy="247"/>
              </a:xfrm>
              <a:custGeom>
                <a:avLst/>
                <a:gdLst>
                  <a:gd name="T0" fmla="*/ 0 w 861"/>
                  <a:gd name="T1" fmla="*/ 1227 h 197"/>
                  <a:gd name="T2" fmla="*/ 3967 w 861"/>
                  <a:gd name="T3" fmla="*/ 0 h 197"/>
                  <a:gd name="T4" fmla="*/ 7315 w 861"/>
                  <a:gd name="T5" fmla="*/ 917 h 197"/>
                  <a:gd name="T6" fmla="*/ 7498 w 861"/>
                  <a:gd name="T7" fmla="*/ 632 h 197"/>
                  <a:gd name="T8" fmla="*/ 8379 w 861"/>
                  <a:gd name="T9" fmla="*/ 1869 h 197"/>
                  <a:gd name="T10" fmla="*/ 6821 w 861"/>
                  <a:gd name="T11" fmla="*/ 1847 h 197"/>
                  <a:gd name="T12" fmla="*/ 7003 w 861"/>
                  <a:gd name="T13" fmla="*/ 1541 h 197"/>
                  <a:gd name="T14" fmla="*/ 3967 w 861"/>
                  <a:gd name="T15" fmla="*/ 747 h 197"/>
                  <a:gd name="T16" fmla="*/ 393 w 861"/>
                  <a:gd name="T17" fmla="*/ 1896 h 197"/>
                  <a:gd name="T18" fmla="*/ 0 w 861"/>
                  <a:gd name="T19" fmla="*/ 1227 h 19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861"/>
                  <a:gd name="T31" fmla="*/ 0 h 197"/>
                  <a:gd name="T32" fmla="*/ 861 w 861"/>
                  <a:gd name="T33" fmla="*/ 197 h 19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861" h="197">
                    <a:moveTo>
                      <a:pt x="0" y="128"/>
                    </a:moveTo>
                    <a:cubicBezTo>
                      <a:pt x="132" y="45"/>
                      <a:pt x="277" y="0"/>
                      <a:pt x="408" y="0"/>
                    </a:cubicBezTo>
                    <a:cubicBezTo>
                      <a:pt x="539" y="0"/>
                      <a:pt x="660" y="54"/>
                      <a:pt x="752" y="96"/>
                    </a:cubicBezTo>
                    <a:cubicBezTo>
                      <a:pt x="760" y="82"/>
                      <a:pt x="771" y="66"/>
                      <a:pt x="771" y="66"/>
                    </a:cubicBezTo>
                    <a:cubicBezTo>
                      <a:pt x="771" y="66"/>
                      <a:pt x="861" y="195"/>
                      <a:pt x="861" y="195"/>
                    </a:cubicBezTo>
                    <a:cubicBezTo>
                      <a:pt x="861" y="195"/>
                      <a:pt x="701" y="192"/>
                      <a:pt x="701" y="192"/>
                    </a:cubicBezTo>
                    <a:cubicBezTo>
                      <a:pt x="701" y="192"/>
                      <a:pt x="712" y="172"/>
                      <a:pt x="719" y="161"/>
                    </a:cubicBezTo>
                    <a:cubicBezTo>
                      <a:pt x="613" y="105"/>
                      <a:pt x="518" y="77"/>
                      <a:pt x="408" y="77"/>
                    </a:cubicBezTo>
                    <a:cubicBezTo>
                      <a:pt x="298" y="77"/>
                      <a:pt x="177" y="104"/>
                      <a:pt x="41" y="197"/>
                    </a:cubicBezTo>
                    <a:cubicBezTo>
                      <a:pt x="41" y="197"/>
                      <a:pt x="0" y="128"/>
                      <a:pt x="0" y="128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60000"/>
                  </a:gs>
                  <a:gs pos="100000">
                    <a:srgbClr val="FFDFD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54" name="Text Box 26"/>
            <p:cNvSpPr txBox="1">
              <a:spLocks noChangeAspect="1" noChangeArrowheads="1"/>
            </p:cNvSpPr>
            <p:nvPr/>
          </p:nvSpPr>
          <p:spPr bwMode="auto">
            <a:xfrm>
              <a:off x="2161" y="2039"/>
              <a:ext cx="441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25200" rIns="3600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Rounded MT Bold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defRPr/>
              </a:pPr>
              <a:r>
                <a:rPr lang="en-US" altLang="en-US" sz="1400" b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rPr>
                <a:t>True Love</a:t>
              </a:r>
            </a:p>
          </p:txBody>
        </p:sp>
        <p:grpSp>
          <p:nvGrpSpPr>
            <p:cNvPr id="33854" name="Group 27"/>
            <p:cNvGrpSpPr>
              <a:grpSpLocks noChangeAspect="1"/>
            </p:cNvGrpSpPr>
            <p:nvPr/>
          </p:nvGrpSpPr>
          <p:grpSpPr bwMode="auto">
            <a:xfrm>
              <a:off x="2789" y="1808"/>
              <a:ext cx="667" cy="666"/>
              <a:chOff x="3461" y="2080"/>
              <a:chExt cx="952" cy="952"/>
            </a:xfrm>
          </p:grpSpPr>
          <p:sp>
            <p:nvSpPr>
              <p:cNvPr id="355356" name="Oval 28"/>
              <p:cNvSpPr>
                <a:spLocks noChangeAspect="1" noChangeArrowheads="1"/>
              </p:cNvSpPr>
              <p:nvPr/>
            </p:nvSpPr>
            <p:spPr bwMode="auto">
              <a:xfrm>
                <a:off x="3461" y="2080"/>
                <a:ext cx="952" cy="952"/>
              </a:xfrm>
              <a:prstGeom prst="ellipse">
                <a:avLst/>
              </a:prstGeom>
              <a:gradFill rotWithShape="1">
                <a:gsLst>
                  <a:gs pos="0">
                    <a:srgbClr val="FF9191"/>
                  </a:gs>
                  <a:gs pos="100000">
                    <a:srgbClr val="E600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28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57" name="Text Box 29"/>
              <p:cNvSpPr txBox="1">
                <a:spLocks noChangeAspect="1" noChangeArrowheads="1"/>
              </p:cNvSpPr>
              <p:nvPr/>
            </p:nvSpPr>
            <p:spPr bwMode="auto">
              <a:xfrm>
                <a:off x="3525" y="2299"/>
                <a:ext cx="86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18000" tIns="6120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Wife</a:t>
                </a:r>
              </a:p>
            </p:txBody>
          </p:sp>
        </p:grpSp>
        <p:grpSp>
          <p:nvGrpSpPr>
            <p:cNvPr id="33855" name="Group 30"/>
            <p:cNvGrpSpPr>
              <a:grpSpLocks noChangeAspect="1"/>
            </p:cNvGrpSpPr>
            <p:nvPr/>
          </p:nvGrpSpPr>
          <p:grpSpPr bwMode="auto">
            <a:xfrm>
              <a:off x="2002" y="2541"/>
              <a:ext cx="759" cy="667"/>
              <a:chOff x="2336" y="3128"/>
              <a:chExt cx="1084" cy="952"/>
            </a:xfrm>
          </p:grpSpPr>
          <p:sp>
            <p:nvSpPr>
              <p:cNvPr id="355359" name="Oval 31"/>
              <p:cNvSpPr>
                <a:spLocks noChangeAspect="1" noChangeArrowheads="1"/>
              </p:cNvSpPr>
              <p:nvPr/>
            </p:nvSpPr>
            <p:spPr bwMode="auto">
              <a:xfrm>
                <a:off x="2395" y="3128"/>
                <a:ext cx="951" cy="952"/>
              </a:xfrm>
              <a:prstGeom prst="ellipse">
                <a:avLst/>
              </a:prstGeom>
              <a:gradFill rotWithShape="1">
                <a:gsLst>
                  <a:gs pos="0">
                    <a:srgbClr val="00FAC8"/>
                  </a:gs>
                  <a:gs pos="100000">
                    <a:srgbClr val="00AA87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0" name="Text Box 32"/>
              <p:cNvSpPr txBox="1">
                <a:spLocks noChangeAspect="1" noChangeArrowheads="1"/>
              </p:cNvSpPr>
              <p:nvPr/>
            </p:nvSpPr>
            <p:spPr bwMode="auto">
              <a:xfrm>
                <a:off x="2336" y="3478"/>
                <a:ext cx="1084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36000" tIns="0" rIns="360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19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</a:rPr>
                  <a:t>Child</a:t>
                </a:r>
              </a:p>
            </p:txBody>
          </p:sp>
        </p:grpSp>
        <p:grpSp>
          <p:nvGrpSpPr>
            <p:cNvPr id="33856" name="Group 33"/>
            <p:cNvGrpSpPr>
              <a:grpSpLocks/>
            </p:cNvGrpSpPr>
            <p:nvPr/>
          </p:nvGrpSpPr>
          <p:grpSpPr bwMode="auto">
            <a:xfrm>
              <a:off x="2049" y="1111"/>
              <a:ext cx="667" cy="667"/>
              <a:chOff x="2049" y="1111"/>
              <a:chExt cx="667" cy="667"/>
            </a:xfrm>
          </p:grpSpPr>
          <p:sp>
            <p:nvSpPr>
              <p:cNvPr id="355362" name="Oval 34"/>
              <p:cNvSpPr>
                <a:spLocks noChangeAspect="1" noChangeArrowheads="1"/>
              </p:cNvSpPr>
              <p:nvPr/>
            </p:nvSpPr>
            <p:spPr bwMode="auto">
              <a:xfrm>
                <a:off x="2049" y="1111"/>
                <a:ext cx="667" cy="667"/>
              </a:xfrm>
              <a:prstGeom prst="ellipse">
                <a:avLst/>
              </a:prstGeom>
              <a:gradFill rotWithShape="1">
                <a:gsLst>
                  <a:gs pos="0">
                    <a:srgbClr val="FFB482"/>
                  </a:gs>
                  <a:gs pos="100000">
                    <a:srgbClr val="FF783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GB" altLang="en-US" sz="3200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Franklin Gothic Medium" pitchFamily="34" charset="0"/>
                </a:endParaRPr>
              </a:p>
            </p:txBody>
          </p:sp>
          <p:sp>
            <p:nvSpPr>
              <p:cNvPr id="355363" name="Text Box 35"/>
              <p:cNvSpPr txBox="1">
                <a:spLocks noChangeAspect="1" noChangeArrowheads="1"/>
              </p:cNvSpPr>
              <p:nvPr/>
            </p:nvSpPr>
            <p:spPr bwMode="auto">
              <a:xfrm>
                <a:off x="2049" y="1316"/>
                <a:ext cx="660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tIns="2520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 Rounded MT Bold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2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Franklin Gothic Medium" pitchFamily="34" charset="0"/>
                    <a:ea typeface="宋体" pitchFamily="64" charset="-122"/>
                  </a:rPr>
                  <a:t>God</a:t>
                </a:r>
              </a:p>
            </p:txBody>
          </p:sp>
        </p:grpSp>
      </p:grpSp>
      <p:sp>
        <p:nvSpPr>
          <p:cNvPr id="33803" name="Text Box 81"/>
          <p:cNvSpPr txBox="1">
            <a:spLocks noChangeArrowheads="1"/>
          </p:cNvSpPr>
          <p:nvPr/>
        </p:nvSpPr>
        <p:spPr bwMode="auto">
          <a:xfrm>
            <a:off x="431800" y="1133475"/>
            <a:ext cx="392417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600" dirty="0" smtClean="0">
                <a:latin typeface="Franklin Gothic Medium" pitchFamily="34" charset="0"/>
              </a:rPr>
              <a:t>Are expressed in the birth of a child – and then spread out into the community and world – and God’s love becomes apparent across society</a:t>
            </a:r>
            <a:endParaRPr lang="en-GB" altLang="en-US" sz="3600" dirty="0">
              <a:latin typeface="Franklin Gothic Medium" pitchFamily="34" charset="0"/>
            </a:endParaRP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406400" y="762000"/>
            <a:ext cx="8280400" cy="42863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99FF99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Rounded MT Bold" pitchFamily="34" charset="0"/>
                <a:cs typeface="Arial" charset="0"/>
              </a:defRPr>
            </a:lvl9pPr>
          </a:lstStyle>
          <a:p>
            <a:pPr>
              <a:defRPr/>
            </a:pPr>
            <a:endParaRPr lang="en-GB" altLang="en-US" sz="20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56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5" grpId="0"/>
      <p:bldP spid="355336" grpId="0"/>
      <p:bldP spid="355337" grpId="0"/>
      <p:bldP spid="35533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526</TotalTime>
  <Words>1105</Words>
  <Application>Microsoft Office PowerPoint</Application>
  <PresentationFormat>On-screen Show (4:3)</PresentationFormat>
  <Paragraphs>170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Perspective</vt:lpstr>
      <vt:lpstr>How does God’s love come to earth?</vt:lpstr>
      <vt:lpstr>PowerPoint Presentation</vt:lpstr>
      <vt:lpstr>What does it mean that God gave men and women  ‘3 Blessings’?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three important social forces are created by a loving married couple having children</vt:lpstr>
      <vt:lpstr>How Does God Come to Dwell on Earth Through a loving Married Couple Creating Children? - Multiplication</vt:lpstr>
      <vt:lpstr>How Does God Come to Dwell on Earth Through a loving Married Couple Creating Children? Continuity</vt:lpstr>
      <vt:lpstr>How Does God Come to Dwell on Earth Through a Loving Married Couple Creating Children? Lineage Improvement</vt:lpstr>
      <vt:lpstr>God might define marriage as:</vt:lpstr>
      <vt:lpstr>PowerPoint Presentation</vt:lpstr>
      <vt:lpstr>PowerPoint Presentation</vt:lpstr>
      <vt:lpstr>PowerPoint Presentation</vt:lpstr>
      <vt:lpstr>This is our human responsibility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</dc:creator>
  <cp:lastModifiedBy>Stephen</cp:lastModifiedBy>
  <cp:revision>29</cp:revision>
  <dcterms:created xsi:type="dcterms:W3CDTF">2016-03-07T16:07:54Z</dcterms:created>
  <dcterms:modified xsi:type="dcterms:W3CDTF">2016-03-24T10:02:50Z</dcterms:modified>
</cp:coreProperties>
</file>