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65"/>
  </p:notesMasterIdLst>
  <p:sldIdLst>
    <p:sldId id="256" r:id="rId2"/>
    <p:sldId id="335" r:id="rId3"/>
    <p:sldId id="363" r:id="rId4"/>
    <p:sldId id="364" r:id="rId5"/>
    <p:sldId id="263" r:id="rId6"/>
    <p:sldId id="315" r:id="rId7"/>
    <p:sldId id="267" r:id="rId8"/>
    <p:sldId id="316" r:id="rId9"/>
    <p:sldId id="385" r:id="rId10"/>
    <p:sldId id="318" r:id="rId11"/>
    <p:sldId id="319" r:id="rId12"/>
    <p:sldId id="270" r:id="rId13"/>
    <p:sldId id="336" r:id="rId14"/>
    <p:sldId id="317" r:id="rId15"/>
    <p:sldId id="337" r:id="rId16"/>
    <p:sldId id="340" r:id="rId17"/>
    <p:sldId id="365" r:id="rId18"/>
    <p:sldId id="341" r:id="rId19"/>
    <p:sldId id="342" r:id="rId20"/>
    <p:sldId id="343" r:id="rId21"/>
    <p:sldId id="344" r:id="rId22"/>
    <p:sldId id="366" r:id="rId23"/>
    <p:sldId id="346" r:id="rId24"/>
    <p:sldId id="354" r:id="rId25"/>
    <p:sldId id="368" r:id="rId26"/>
    <p:sldId id="386" r:id="rId27"/>
    <p:sldId id="345" r:id="rId28"/>
    <p:sldId id="359" r:id="rId29"/>
    <p:sldId id="347" r:id="rId30"/>
    <p:sldId id="367" r:id="rId31"/>
    <p:sldId id="372" r:id="rId32"/>
    <p:sldId id="373" r:id="rId33"/>
    <p:sldId id="350" r:id="rId34"/>
    <p:sldId id="369" r:id="rId35"/>
    <p:sldId id="375" r:id="rId36"/>
    <p:sldId id="384" r:id="rId37"/>
    <p:sldId id="392" r:id="rId38"/>
    <p:sldId id="395" r:id="rId39"/>
    <p:sldId id="371" r:id="rId40"/>
    <p:sldId id="360" r:id="rId41"/>
    <p:sldId id="370" r:id="rId42"/>
    <p:sldId id="374" r:id="rId43"/>
    <p:sldId id="376" r:id="rId44"/>
    <p:sldId id="396" r:id="rId45"/>
    <p:sldId id="378" r:id="rId46"/>
    <p:sldId id="362" r:id="rId47"/>
    <p:sldId id="323" r:id="rId48"/>
    <p:sldId id="324" r:id="rId49"/>
    <p:sldId id="381" r:id="rId50"/>
    <p:sldId id="379" r:id="rId51"/>
    <p:sldId id="325" r:id="rId52"/>
    <p:sldId id="327" r:id="rId53"/>
    <p:sldId id="380" r:id="rId54"/>
    <p:sldId id="382" r:id="rId55"/>
    <p:sldId id="393" r:id="rId56"/>
    <p:sldId id="326" r:id="rId57"/>
    <p:sldId id="387" r:id="rId58"/>
    <p:sldId id="388" r:id="rId59"/>
    <p:sldId id="389" r:id="rId60"/>
    <p:sldId id="394" r:id="rId61"/>
    <p:sldId id="391" r:id="rId62"/>
    <p:sldId id="273" r:id="rId63"/>
    <p:sldId id="390" r:id="rId6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71" autoAdjust="0"/>
  </p:normalViewPr>
  <p:slideViewPr>
    <p:cSldViewPr>
      <p:cViewPr varScale="1">
        <p:scale>
          <a:sx n="100" d="100"/>
          <a:sy n="100" d="100"/>
        </p:scale>
        <p:origin x="-1224" y="-84"/>
      </p:cViewPr>
      <p:guideLst>
        <p:guide orient="horz" pos="2160"/>
        <p:guide pos="2880"/>
      </p:guideLst>
    </p:cSldViewPr>
  </p:slideViewPr>
  <p:outlineViewPr>
    <p:cViewPr>
      <p:scale>
        <a:sx n="33" d="100"/>
        <a:sy n="33" d="100"/>
      </p:scale>
      <p:origin x="0" y="5044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F3544-D9F2-49A1-A921-D99829BB72E0}" type="datetimeFigureOut">
              <a:rPr lang="en-GB" smtClean="0"/>
              <a:pPr/>
              <a:t>15/01/2014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5674C-7DE0-4CB5-B161-56663AC7B456}" type="slidenum">
              <a:rPr lang="en-GB" smtClean="0"/>
              <a:pPr/>
              <a:t>‹#›</a:t>
            </a:fld>
            <a:endParaRPr lang="en-GB"/>
          </a:p>
        </p:txBody>
      </p:sp>
    </p:spTree>
    <p:extLst>
      <p:ext uri="{BB962C8B-B14F-4D97-AF65-F5344CB8AC3E}">
        <p14:creationId xmlns:p14="http://schemas.microsoft.com/office/powerpoint/2010/main" xmlns="" val="416836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31</a:t>
            </a:fld>
            <a:endParaRPr lang="en-GB"/>
          </a:p>
        </p:txBody>
      </p:sp>
    </p:spTree>
    <p:extLst>
      <p:ext uri="{BB962C8B-B14F-4D97-AF65-F5344CB8AC3E}">
        <p14:creationId xmlns:p14="http://schemas.microsoft.com/office/powerpoint/2010/main" xmlns="" val="360625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32</a:t>
            </a:fld>
            <a:endParaRPr lang="en-GB"/>
          </a:p>
        </p:txBody>
      </p:sp>
    </p:spTree>
    <p:extLst>
      <p:ext uri="{BB962C8B-B14F-4D97-AF65-F5344CB8AC3E}">
        <p14:creationId xmlns:p14="http://schemas.microsoft.com/office/powerpoint/2010/main" xmlns="" val="360625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33</a:t>
            </a:fld>
            <a:endParaRPr lang="en-GB"/>
          </a:p>
        </p:txBody>
      </p:sp>
    </p:spTree>
    <p:extLst>
      <p:ext uri="{BB962C8B-B14F-4D97-AF65-F5344CB8AC3E}">
        <p14:creationId xmlns:p14="http://schemas.microsoft.com/office/powerpoint/2010/main" xmlns="" val="373281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5674C-7DE0-4CB5-B161-56663AC7B456}" type="slidenum">
              <a:rPr lang="en-GB" smtClean="0"/>
              <a:pPr/>
              <a:t>34</a:t>
            </a:fld>
            <a:endParaRPr lang="en-GB"/>
          </a:p>
        </p:txBody>
      </p:sp>
    </p:spTree>
    <p:extLst>
      <p:ext uri="{BB962C8B-B14F-4D97-AF65-F5344CB8AC3E}">
        <p14:creationId xmlns:p14="http://schemas.microsoft.com/office/powerpoint/2010/main" xmlns="" val="373281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F710FBC-862C-4E36-B642-76B01C8907C1}" type="datetime1">
              <a:rPr lang="en-GB" smtClean="0"/>
              <a:pPr/>
              <a:t>15/01/2014</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2E9B1B-9333-4234-8CD8-DAA93C24EEB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928FC-4A93-4B7A-9B00-027B5EC8733D}" type="datetime1">
              <a:rPr lang="en-GB" smtClean="0"/>
              <a:pPr/>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CC3086-1028-4D09-89E6-3714636C65B9}" type="datetime1">
              <a:rPr lang="en-GB" smtClean="0"/>
              <a:pPr/>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FEDABE2-21E9-4845-83B3-87EC16AEAE80}" type="datetime1">
              <a:rPr lang="en-GB" smtClean="0"/>
              <a:pPr/>
              <a:t>15/01/2014</a:t>
            </a:fld>
            <a:endParaRPr lang="en-GB"/>
          </a:p>
        </p:txBody>
      </p:sp>
      <p:sp>
        <p:nvSpPr>
          <p:cNvPr id="9" name="Slide Number Placeholder 8"/>
          <p:cNvSpPr>
            <a:spLocks noGrp="1"/>
          </p:cNvSpPr>
          <p:nvPr>
            <p:ph type="sldNum" sz="quarter" idx="15"/>
          </p:nvPr>
        </p:nvSpPr>
        <p:spPr/>
        <p:txBody>
          <a:bodyPr rtlCol="0"/>
          <a:lstStyle/>
          <a:p>
            <a:fld id="{F42E9B1B-9333-4234-8CD8-DAA93C24EEBA}"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4CF6081-5CE2-4019-B7BE-6E2F8BB04E84}" type="datetime1">
              <a:rPr lang="en-GB" smtClean="0"/>
              <a:pPr/>
              <a:t>15/01/2014</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42E9B1B-9333-4234-8CD8-DAA93C24EEB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CE7D76-58A3-4768-9E97-D4C0C875FFE3}" type="datetime1">
              <a:rPr lang="en-GB" smtClean="0"/>
              <a:pPr/>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E9B1B-9333-4234-8CD8-DAA93C24EEBA}"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5BF632A-3CC3-4824-848D-BC97A6F7C310}" type="datetime1">
              <a:rPr lang="en-GB" smtClean="0"/>
              <a:pPr/>
              <a:t>15/01/2014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2E9B1B-9333-4234-8CD8-DAA93C24EEBA}"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FC45A23-9B1F-49E6-92B9-5ABE9024C981}" type="datetime1">
              <a:rPr lang="en-GB" smtClean="0"/>
              <a:pPr/>
              <a:t>15/01/2014</a:t>
            </a:fld>
            <a:endParaRPr lang="en-GB"/>
          </a:p>
        </p:txBody>
      </p:sp>
      <p:sp>
        <p:nvSpPr>
          <p:cNvPr id="7" name="Slide Number Placeholder 6"/>
          <p:cNvSpPr>
            <a:spLocks noGrp="1"/>
          </p:cNvSpPr>
          <p:nvPr>
            <p:ph type="sldNum" sz="quarter" idx="11"/>
          </p:nvPr>
        </p:nvSpPr>
        <p:spPr/>
        <p:txBody>
          <a:bodyPr rtlCol="0"/>
          <a:lstStyle/>
          <a:p>
            <a:fld id="{F42E9B1B-9333-4234-8CD8-DAA93C24EEBA}"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FD0B8-AE9F-4687-BC18-546807CEA930}" type="datetime1">
              <a:rPr lang="en-GB" smtClean="0"/>
              <a:pPr/>
              <a:t>15/01/2014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2E9B1B-9333-4234-8CD8-DAA93C24EEB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79680A-DDC0-4375-BFB7-1D4AB98A145D}" type="datetime1">
              <a:rPr lang="en-GB" smtClean="0"/>
              <a:pPr/>
              <a:t>15/01/2014</a:t>
            </a:fld>
            <a:endParaRPr lang="en-GB"/>
          </a:p>
        </p:txBody>
      </p:sp>
      <p:sp>
        <p:nvSpPr>
          <p:cNvPr id="22" name="Slide Number Placeholder 21"/>
          <p:cNvSpPr>
            <a:spLocks noGrp="1"/>
          </p:cNvSpPr>
          <p:nvPr>
            <p:ph type="sldNum" sz="quarter" idx="15"/>
          </p:nvPr>
        </p:nvSpPr>
        <p:spPr/>
        <p:txBody>
          <a:bodyPr rtlCol="0"/>
          <a:lstStyle/>
          <a:p>
            <a:fld id="{F42E9B1B-9333-4234-8CD8-DAA93C24EEBA}"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FAB040B-C7DB-499C-83E5-6B5FB0715845}" type="datetime1">
              <a:rPr lang="en-GB" smtClean="0"/>
              <a:pPr/>
              <a:t>15/01/2014</a:t>
            </a:fld>
            <a:endParaRPr lang="en-GB"/>
          </a:p>
        </p:txBody>
      </p:sp>
      <p:sp>
        <p:nvSpPr>
          <p:cNvPr id="18" name="Slide Number Placeholder 17"/>
          <p:cNvSpPr>
            <a:spLocks noGrp="1"/>
          </p:cNvSpPr>
          <p:nvPr>
            <p:ph type="sldNum" sz="quarter" idx="11"/>
          </p:nvPr>
        </p:nvSpPr>
        <p:spPr/>
        <p:txBody>
          <a:bodyPr rtlCol="0"/>
          <a:lstStyle/>
          <a:p>
            <a:fld id="{F42E9B1B-9333-4234-8CD8-DAA93C24EEBA}"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E37B529-3745-4CA8-9E5E-B275B6EF560D}" type="datetime1">
              <a:rPr lang="en-GB" smtClean="0"/>
              <a:pPr/>
              <a:t>15/01/2014</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2E9B1B-9333-4234-8CD8-DAA93C24EEB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oneplusone.org.uk/publications/whencouplespartexecutivesummary.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ermen.org/Guide_to_Programming.php" TargetMode="External"/><Relationship Id="rId2" Type="http://schemas.openxmlformats.org/officeDocument/2006/relationships/hyperlink" Target="http://www.nermen.org/" TargetMode="External"/><Relationship Id="rId1" Type="http://schemas.openxmlformats.org/officeDocument/2006/relationships/slideLayout" Target="../slideLayouts/slideLayout2.xml"/><Relationship Id="rId4" Type="http://schemas.openxmlformats.org/officeDocument/2006/relationships/hyperlink" Target="http://www.smartmarriages.com/app/Directory.BrowseProgra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irstthings.org/" TargetMode="External"/><Relationship Id="rId2" Type="http://schemas.openxmlformats.org/officeDocument/2006/relationships/hyperlink" Target="http://www.bbhonline.org/" TargetMode="External"/><Relationship Id="rId1" Type="http://schemas.openxmlformats.org/officeDocument/2006/relationships/slideLayout" Target="../slideLayouts/slideLayout2.xml"/><Relationship Id="rId5" Type="http://schemas.openxmlformats.org/officeDocument/2006/relationships/hyperlink" Target="http://www.heritage.org/Research/Reports/2011/06/A-Marshall-Plan-for-Marriage-Rebuilding-Our-Shattered-Homes" TargetMode="External"/><Relationship Id="rId4" Type="http://schemas.openxmlformats.org/officeDocument/2006/relationships/hyperlink" Target="http://www.americanvalues.org/pdfs/IAV_Marriage_Index_09_25_09.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6176" y="5085184"/>
            <a:ext cx="2768352" cy="553616"/>
          </a:xfrm>
        </p:spPr>
        <p:txBody>
          <a:bodyPr>
            <a:normAutofit/>
          </a:bodyPr>
          <a:lstStyle/>
          <a:p>
            <a:r>
              <a:rPr lang="en-GB" dirty="0" smtClean="0"/>
              <a:t>By Stephen Stacey</a:t>
            </a:r>
            <a:endParaRPr lang="en-GB" dirty="0"/>
          </a:p>
        </p:txBody>
      </p:sp>
      <p:sp>
        <p:nvSpPr>
          <p:cNvPr id="2" name="Title 1"/>
          <p:cNvSpPr>
            <a:spLocks noGrp="1"/>
          </p:cNvSpPr>
          <p:nvPr>
            <p:ph type="ctrTitle"/>
          </p:nvPr>
        </p:nvSpPr>
        <p:spPr>
          <a:xfrm>
            <a:off x="1835696" y="620688"/>
            <a:ext cx="7164288" cy="2547715"/>
          </a:xfrm>
          <a:solidFill>
            <a:schemeClr val="bg1"/>
          </a:solidFill>
        </p:spPr>
        <p:txBody>
          <a:bodyPr>
            <a:noAutofit/>
          </a:bodyPr>
          <a:lstStyle/>
          <a:p>
            <a:pPr algn="ctr"/>
            <a:r>
              <a:rPr lang="en-GB" sz="4800" b="1" dirty="0" smtClean="0">
                <a:solidFill>
                  <a:schemeClr val="tx1"/>
                </a:solidFill>
              </a:rPr>
              <a:t>The Value of Marriage </a:t>
            </a:r>
            <a:br>
              <a:rPr lang="en-GB" sz="4800" b="1" dirty="0" smtClean="0">
                <a:solidFill>
                  <a:schemeClr val="tx1"/>
                </a:solidFill>
              </a:rPr>
            </a:br>
            <a:r>
              <a:rPr lang="en-GB" sz="4800" b="1" dirty="0" smtClean="0">
                <a:solidFill>
                  <a:schemeClr val="tx1"/>
                </a:solidFill>
              </a:rPr>
              <a:t>To Society</a:t>
            </a:r>
            <a:endParaRPr lang="en-GB" sz="7200" b="1" dirty="0">
              <a:solidFill>
                <a:schemeClr val="tx1"/>
              </a:solidFill>
            </a:endParaRPr>
          </a:p>
        </p:txBody>
      </p:sp>
    </p:spTree>
  </p:cSld>
  <p:clrMapOvr>
    <a:masterClrMapping/>
  </p:clrMapOvr>
  <p:transition advClick="0"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99290" cy="2016224"/>
          </a:xfrm>
        </p:spPr>
        <p:txBody>
          <a:bodyPr>
            <a:normAutofit/>
          </a:bodyPr>
          <a:lstStyle/>
          <a:p>
            <a:pPr algn="ctr"/>
            <a:r>
              <a:rPr lang="en-GB" b="1" dirty="0" smtClean="0">
                <a:solidFill>
                  <a:schemeClr val="tx1"/>
                </a:solidFill>
              </a:rPr>
              <a:t>With the marital commitment and fidelity in place – Husbands also, On Average, Do Better on every Social Scale</a:t>
            </a:r>
            <a:endParaRPr lang="en-GB" dirty="0"/>
          </a:p>
        </p:txBody>
      </p:sp>
      <p:sp>
        <p:nvSpPr>
          <p:cNvPr id="3" name="Content Placeholder 2"/>
          <p:cNvSpPr>
            <a:spLocks noGrp="1"/>
          </p:cNvSpPr>
          <p:nvPr>
            <p:ph sz="quarter" idx="1"/>
          </p:nvPr>
        </p:nvSpPr>
        <p:spPr>
          <a:xfrm>
            <a:off x="251520" y="2564904"/>
            <a:ext cx="8424936" cy="3909048"/>
          </a:xfrm>
        </p:spPr>
        <p:txBody>
          <a:bodyPr>
            <a:normAutofit/>
          </a:bodyPr>
          <a:lstStyle/>
          <a:p>
            <a:r>
              <a:rPr lang="en-GB" sz="2800" dirty="0" smtClean="0"/>
              <a:t>It allows men to channel their natural sex drive into something that has positive outcomes for society </a:t>
            </a:r>
          </a:p>
          <a:p>
            <a:r>
              <a:rPr lang="en-GB" sz="2800" dirty="0" smtClean="0"/>
              <a:t>It allows men to enter into community building - helping them move from independent thinking to thinking about how they can use their life to benefit others – and to find meaning through focusing on homebuilding and child rearing</a:t>
            </a:r>
          </a:p>
        </p:txBody>
      </p:sp>
      <p:pic>
        <p:nvPicPr>
          <p:cNvPr id="4098"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8802" y="260648"/>
            <a:ext cx="2166939"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10</a:t>
            </a:fld>
            <a:endParaRPr lang="en-GB"/>
          </a:p>
        </p:txBody>
      </p:sp>
    </p:spTree>
  </p:cSld>
  <p:clrMapOvr>
    <a:masterClrMapping/>
  </p:clrMapOvr>
  <p:transition advTm="2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2195736" y="428625"/>
            <a:ext cx="6491064" cy="5927725"/>
          </a:xfrm>
        </p:spPr>
        <p:txBody>
          <a:bodyPr>
            <a:normAutofit lnSpcReduction="10000"/>
          </a:bodyPr>
          <a:lstStyle/>
          <a:p>
            <a:r>
              <a:rPr lang="en-US" dirty="0" smtClean="0">
                <a:solidFill>
                  <a:schemeClr val="tx1">
                    <a:lumMod val="95000"/>
                  </a:schemeClr>
                </a:solidFill>
              </a:rPr>
              <a:t>“</a:t>
            </a:r>
            <a:r>
              <a:rPr lang="en-US" sz="2800" dirty="0" smtClean="0">
                <a:solidFill>
                  <a:schemeClr val="tx1">
                    <a:lumMod val="95000"/>
                  </a:schemeClr>
                </a:solidFill>
              </a:rPr>
              <a:t>Because of divorce, young men in England and Germany have become much more prone to criminality, drug abuse, and </a:t>
            </a:r>
            <a:r>
              <a:rPr lang="en-GB" sz="2800" dirty="0" smtClean="0">
                <a:solidFill>
                  <a:schemeClr val="tx1">
                    <a:lumMod val="95000"/>
                  </a:schemeClr>
                </a:solidFill>
              </a:rPr>
              <a:t>sub-criminal disorder.”</a:t>
            </a:r>
            <a:r>
              <a:rPr lang="en-US" sz="2800" dirty="0" smtClean="0">
                <a:solidFill>
                  <a:schemeClr val="tx1">
                    <a:lumMod val="95000"/>
                  </a:schemeClr>
                </a:solidFill>
              </a:rPr>
              <a:t> </a:t>
            </a:r>
          </a:p>
          <a:p>
            <a:pPr algn="r"/>
            <a:r>
              <a:rPr lang="en-US" sz="2800" dirty="0" smtClean="0">
                <a:solidFill>
                  <a:schemeClr val="tx1">
                    <a:lumMod val="95000"/>
                  </a:schemeClr>
                </a:solidFill>
              </a:rPr>
              <a:t>Norman Dennis, University of Newcastle, UK</a:t>
            </a:r>
          </a:p>
          <a:p>
            <a:pPr>
              <a:buFont typeface="Wingdings" pitchFamily="2" charset="2"/>
              <a:buNone/>
            </a:pPr>
            <a:endParaRPr lang="en-US" sz="2800" dirty="0" smtClean="0">
              <a:solidFill>
                <a:schemeClr val="tx1">
                  <a:lumMod val="95000"/>
                </a:schemeClr>
              </a:solidFill>
            </a:endParaRPr>
          </a:p>
          <a:p>
            <a:r>
              <a:rPr lang="en-US" sz="2800" dirty="0" smtClean="0">
                <a:solidFill>
                  <a:schemeClr val="tx1">
                    <a:lumMod val="95000"/>
                  </a:schemeClr>
                </a:solidFill>
              </a:rPr>
              <a:t>“When men and boys embrace the norm of stable married life, violence and disorder decline, and peace ensues as men become </a:t>
            </a:r>
            <a:r>
              <a:rPr lang="en-GB" sz="2800" dirty="0" smtClean="0">
                <a:solidFill>
                  <a:schemeClr val="tx1">
                    <a:lumMod val="95000"/>
                  </a:schemeClr>
                </a:solidFill>
              </a:rPr>
              <a:t>stakeholders in community life”</a:t>
            </a:r>
            <a:r>
              <a:rPr lang="en-US" sz="2800" dirty="0" smtClean="0">
                <a:solidFill>
                  <a:schemeClr val="tx1">
                    <a:lumMod val="95000"/>
                  </a:schemeClr>
                </a:solidFill>
              </a:rPr>
              <a:t> </a:t>
            </a:r>
          </a:p>
          <a:p>
            <a:pPr algn="r"/>
            <a:r>
              <a:rPr lang="en-GB" sz="2800" dirty="0" smtClean="0">
                <a:solidFill>
                  <a:schemeClr val="tx1">
                    <a:lumMod val="95000"/>
                  </a:schemeClr>
                </a:solidFill>
              </a:rPr>
              <a:t>Sociologist David </a:t>
            </a:r>
            <a:r>
              <a:rPr lang="en-GB" sz="2800" dirty="0" err="1" smtClean="0">
                <a:solidFill>
                  <a:schemeClr val="tx1">
                    <a:lumMod val="95000"/>
                  </a:schemeClr>
                </a:solidFill>
              </a:rPr>
              <a:t>Courtwright</a:t>
            </a:r>
            <a:endParaRPr lang="en-GB" sz="2800" dirty="0" smtClean="0">
              <a:solidFill>
                <a:schemeClr val="tx1">
                  <a:lumMod val="95000"/>
                </a:schemeClr>
              </a:solidFill>
            </a:endParaRPr>
          </a:p>
        </p:txBody>
      </p:sp>
      <p:sp>
        <p:nvSpPr>
          <p:cNvPr id="82947" name="Slide Number Placeholder 3"/>
          <p:cNvSpPr>
            <a:spLocks noGrp="1"/>
          </p:cNvSpPr>
          <p:nvPr>
            <p:ph type="sldNum" sz="quarter" idx="4294967295"/>
          </p:nvPr>
        </p:nvSpPr>
        <p:spPr bwMode="auto">
          <a:xfrm>
            <a:off x="8610600" y="6416675"/>
            <a:ext cx="457200"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806A561C-DE16-45B2-B3B1-D9659BDF6FBA}" type="slidenum">
              <a:rPr lang="en-GB" smtClean="0">
                <a:latin typeface="Arial" charset="0"/>
                <a:cs typeface="Arial" charset="0"/>
              </a:rPr>
              <a:pPr/>
              <a:t>11</a:t>
            </a:fld>
            <a:endParaRPr lang="en-GB" smtClean="0">
              <a:latin typeface="Arial" charset="0"/>
              <a:cs typeface="Arial" charset="0"/>
            </a:endParaRPr>
          </a:p>
        </p:txBody>
      </p:sp>
      <p:pic>
        <p:nvPicPr>
          <p:cNvPr id="4098" name="Picture 2" descr="C:\Users\Barbara\Desktop\m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708919"/>
            <a:ext cx="1612979" cy="376434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Barbara\Desktop\boy an dma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827" y="411162"/>
            <a:ext cx="1609725" cy="20113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147248" cy="980728"/>
          </a:xfrm>
        </p:spPr>
        <p:txBody>
          <a:bodyPr>
            <a:normAutofit/>
          </a:bodyPr>
          <a:lstStyle/>
          <a:p>
            <a:pPr algn="ctr"/>
            <a:r>
              <a:rPr lang="en-GB" sz="2800" b="1" dirty="0" smtClean="0">
                <a:solidFill>
                  <a:schemeClr val="tx1"/>
                </a:solidFill>
              </a:rPr>
              <a:t>Even in today’s imperfect marriages, a woman who has a husband, on average, </a:t>
            </a:r>
            <a:endParaRPr lang="en-GB" sz="2800" b="1" dirty="0">
              <a:solidFill>
                <a:schemeClr val="tx1"/>
              </a:solidFill>
            </a:endParaRPr>
          </a:p>
        </p:txBody>
      </p:sp>
      <p:sp>
        <p:nvSpPr>
          <p:cNvPr id="3" name="Content Placeholder 2"/>
          <p:cNvSpPr>
            <a:spLocks noGrp="1"/>
          </p:cNvSpPr>
          <p:nvPr>
            <p:ph sz="quarter" idx="1"/>
          </p:nvPr>
        </p:nvSpPr>
        <p:spPr>
          <a:xfrm>
            <a:off x="251520" y="908720"/>
            <a:ext cx="8280920" cy="4197080"/>
          </a:xfrm>
        </p:spPr>
        <p:txBody>
          <a:bodyPr>
            <a:normAutofit/>
          </a:bodyPr>
          <a:lstStyle/>
          <a:p>
            <a:r>
              <a:rPr lang="en-GB" sz="2800" dirty="0" smtClean="0"/>
              <a:t>Is better protected from physical harm or sexual abuse</a:t>
            </a:r>
          </a:p>
          <a:p>
            <a:r>
              <a:rPr lang="en-GB" sz="2800" dirty="0" smtClean="0"/>
              <a:t>Is more protected from depression, </a:t>
            </a:r>
          </a:p>
          <a:p>
            <a:r>
              <a:rPr lang="en-GB" sz="2800" dirty="0" smtClean="0"/>
              <a:t>Thus drinks less or takes fewer drugs </a:t>
            </a:r>
          </a:p>
          <a:p>
            <a:r>
              <a:rPr lang="en-GB" sz="2800" dirty="0" smtClean="0"/>
              <a:t>Is less likely to indulge in risky behaviours to get love</a:t>
            </a:r>
          </a:p>
          <a:p>
            <a:pPr marL="0" indent="0">
              <a:buNone/>
            </a:pPr>
            <a:r>
              <a:rPr lang="en-GB" sz="2800" dirty="0" smtClean="0"/>
              <a:t>When compared to women in other forms of relationship</a:t>
            </a:r>
          </a:p>
        </p:txBody>
      </p:sp>
      <p:pic>
        <p:nvPicPr>
          <p:cNvPr id="3074" name="Picture 2" descr="C:\Users\Barbara\Desktop\coup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0987" y="3861048"/>
            <a:ext cx="4207575"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12</a:t>
            </a:fld>
            <a:endParaRPr lang="en-GB"/>
          </a:p>
        </p:txBody>
      </p:sp>
    </p:spTree>
  </p:cSld>
  <p:clrMapOvr>
    <a:masterClrMapping/>
  </p:clrMapOvr>
  <p:transition advTm="1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363272" cy="1224136"/>
          </a:xfrm>
        </p:spPr>
        <p:txBody>
          <a:bodyPr>
            <a:normAutofit/>
          </a:bodyPr>
          <a:lstStyle/>
          <a:p>
            <a:pPr algn="ctr"/>
            <a:r>
              <a:rPr lang="en-GB" b="1" dirty="0" smtClean="0">
                <a:solidFill>
                  <a:schemeClr val="tx1"/>
                </a:solidFill>
              </a:rPr>
              <a:t>married partners, On Average, Do Better on almost every Social Scale</a:t>
            </a:r>
            <a:endParaRPr lang="en-GB" b="1" dirty="0">
              <a:solidFill>
                <a:schemeClr val="tx1"/>
              </a:solidFill>
            </a:endParaRPr>
          </a:p>
        </p:txBody>
      </p:sp>
      <p:sp>
        <p:nvSpPr>
          <p:cNvPr id="3" name="Content Placeholder 2"/>
          <p:cNvSpPr>
            <a:spLocks noGrp="1"/>
          </p:cNvSpPr>
          <p:nvPr>
            <p:ph sz="quarter" idx="1"/>
          </p:nvPr>
        </p:nvSpPr>
        <p:spPr>
          <a:xfrm>
            <a:off x="179512" y="1628800"/>
            <a:ext cx="6624736" cy="5040560"/>
          </a:xfrm>
        </p:spPr>
        <p:txBody>
          <a:bodyPr>
            <a:normAutofit/>
          </a:bodyPr>
          <a:lstStyle/>
          <a:p>
            <a:r>
              <a:rPr lang="en-GB" sz="2800" dirty="0" smtClean="0"/>
              <a:t>Wealthier</a:t>
            </a:r>
          </a:p>
          <a:p>
            <a:r>
              <a:rPr lang="en-GB" sz="2800" dirty="0" smtClean="0"/>
              <a:t>Healthier (eat better, more money for health, etc)</a:t>
            </a:r>
          </a:p>
          <a:p>
            <a:r>
              <a:rPr lang="en-GB" sz="2800" dirty="0" smtClean="0"/>
              <a:t>They have better sex because of trust  </a:t>
            </a:r>
          </a:p>
          <a:p>
            <a:r>
              <a:rPr lang="en-GB" sz="2800" dirty="0" smtClean="0"/>
              <a:t>And are generally happier – life has meaning.</a:t>
            </a:r>
          </a:p>
          <a:p>
            <a:pPr>
              <a:buNone/>
            </a:pPr>
            <a:endParaRPr lang="en-GB" sz="2800" dirty="0" smtClean="0"/>
          </a:p>
          <a:p>
            <a:pPr>
              <a:buNone/>
            </a:pPr>
            <a:r>
              <a:rPr lang="en-GB" sz="2800" dirty="0" smtClean="0"/>
              <a:t>– when compared to cohabiting couples, single mothers and divorcees</a:t>
            </a:r>
            <a:endParaRPr lang="en-GB" sz="2800" dirty="0"/>
          </a:p>
        </p:txBody>
      </p:sp>
      <p:pic>
        <p:nvPicPr>
          <p:cNvPr id="5122"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1412775"/>
            <a:ext cx="2448272" cy="41528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13</a:t>
            </a:fld>
            <a:endParaRPr lang="en-GB"/>
          </a:p>
        </p:txBody>
      </p:sp>
    </p:spTree>
  </p:cSld>
  <p:clrMapOvr>
    <a:masterClrMapping/>
  </p:clrMapOvr>
  <p:transition advClick="0" advTm="1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91264" cy="1038746"/>
          </a:xfrm>
        </p:spPr>
        <p:txBody>
          <a:bodyPr>
            <a:normAutofit/>
          </a:bodyPr>
          <a:lstStyle/>
          <a:p>
            <a:pPr algn="ctr"/>
            <a:r>
              <a:rPr lang="en-GB" b="1" dirty="0" smtClean="0">
                <a:solidFill>
                  <a:schemeClr val="tx1"/>
                </a:solidFill>
              </a:rPr>
              <a:t>Conclusion</a:t>
            </a:r>
            <a:br>
              <a:rPr lang="en-GB" b="1" dirty="0" smtClean="0">
                <a:solidFill>
                  <a:schemeClr val="tx1"/>
                </a:solidFill>
              </a:rPr>
            </a:br>
            <a:r>
              <a:rPr lang="en-GB" b="1" dirty="0" smtClean="0">
                <a:solidFill>
                  <a:schemeClr val="tx1"/>
                </a:solidFill>
              </a:rPr>
              <a:t>What is Marriage – Not Just a Piece of Paper</a:t>
            </a:r>
            <a:endParaRPr lang="en-GB" b="1" dirty="0">
              <a:solidFill>
                <a:schemeClr val="tx1"/>
              </a:solidFill>
            </a:endParaRPr>
          </a:p>
        </p:txBody>
      </p:sp>
      <p:sp>
        <p:nvSpPr>
          <p:cNvPr id="3" name="Content Placeholder 2"/>
          <p:cNvSpPr>
            <a:spLocks noGrp="1"/>
          </p:cNvSpPr>
          <p:nvPr>
            <p:ph sz="quarter" idx="1"/>
          </p:nvPr>
        </p:nvSpPr>
        <p:spPr>
          <a:xfrm>
            <a:off x="251520" y="1196752"/>
            <a:ext cx="8568952" cy="5256584"/>
          </a:xfrm>
        </p:spPr>
        <p:txBody>
          <a:bodyPr>
            <a:noAutofit/>
          </a:bodyPr>
          <a:lstStyle/>
          <a:p>
            <a:r>
              <a:rPr lang="en-GB" sz="2600" dirty="0" smtClean="0"/>
              <a:t>Marriage – EVEN WITH all its ups and downs – is, by far and away, the healthiest form of family constellation we know of. </a:t>
            </a:r>
            <a:r>
              <a:rPr lang="en-GB" sz="2600" b="1" dirty="0" smtClean="0"/>
              <a:t>Opposite-sex marriage stands as best practice for some 98% of humanity</a:t>
            </a:r>
            <a:r>
              <a:rPr lang="en-GB" sz="2600" dirty="0" smtClean="0"/>
              <a:t> </a:t>
            </a:r>
          </a:p>
          <a:p>
            <a:r>
              <a:rPr lang="en-GB" sz="2600" dirty="0" smtClean="0"/>
              <a:t>True, it is not perfect for everyone, and things go wrong sometimes, and in many cultures the structure of marital relationships can be improved – but still - </a:t>
            </a:r>
            <a:r>
              <a:rPr lang="en-GB" sz="2600" b="1" dirty="0" smtClean="0"/>
              <a:t>things go wrong far more often in other forms of family constellation</a:t>
            </a:r>
          </a:p>
          <a:p>
            <a:endParaRPr lang="en-GB" dirty="0" smtClean="0"/>
          </a:p>
          <a:p>
            <a:pPr marL="0" indent="0" algn="ctr">
              <a:lnSpc>
                <a:spcPct val="90000"/>
              </a:lnSpc>
              <a:buNone/>
            </a:pPr>
            <a:r>
              <a:rPr lang="fi-FI" sz="2000" b="1" dirty="0" smtClean="0">
                <a:solidFill>
                  <a:srgbClr val="FF0000"/>
                </a:solidFill>
              </a:rPr>
              <a:t>S</a:t>
            </a:r>
            <a:r>
              <a:rPr lang="en-GB" sz="2000" b="1" dirty="0" err="1" smtClean="0">
                <a:solidFill>
                  <a:srgbClr val="FF0000"/>
                </a:solidFill>
              </a:rPr>
              <a:t>ee</a:t>
            </a:r>
            <a:r>
              <a:rPr lang="en-GB" sz="2000" b="1" dirty="0" smtClean="0">
                <a:solidFill>
                  <a:srgbClr val="FF0000"/>
                </a:solidFill>
              </a:rPr>
              <a:t>: Why Marriage Matters: 30 Conclusions from the Social Sciences</a:t>
            </a:r>
          </a:p>
          <a:p>
            <a:pPr algn="ctr">
              <a:lnSpc>
                <a:spcPct val="90000"/>
              </a:lnSpc>
              <a:buNone/>
            </a:pPr>
            <a:r>
              <a:rPr lang="fi-FI" sz="2000" dirty="0" smtClean="0"/>
              <a:t>www.americanvalues.org/pdfs/dl.php?name=wmm3-30-conclusions</a:t>
            </a:r>
          </a:p>
          <a:p>
            <a:pPr algn="ctr">
              <a:lnSpc>
                <a:spcPct val="90000"/>
              </a:lnSpc>
              <a:buNone/>
            </a:pPr>
            <a:r>
              <a:rPr lang="fi-FI" sz="1800" b="1" dirty="0" smtClean="0">
                <a:solidFill>
                  <a:srgbClr val="FF0000"/>
                </a:solidFill>
              </a:rPr>
              <a:t>When Couples Part: Understanding the Consequences for adults and children</a:t>
            </a:r>
            <a:endParaRPr lang="fi-FI" sz="1800" b="1" dirty="0" smtClean="0">
              <a:solidFill>
                <a:srgbClr val="FF0000"/>
              </a:solidFill>
              <a:hlinkClick r:id="rId2"/>
            </a:endParaRPr>
          </a:p>
          <a:p>
            <a:pPr algn="ctr">
              <a:lnSpc>
                <a:spcPct val="90000"/>
              </a:lnSpc>
              <a:buNone/>
            </a:pPr>
            <a:r>
              <a:rPr lang="fi-FI" sz="1800" dirty="0" smtClean="0">
                <a:solidFill>
                  <a:srgbClr val="FF0000"/>
                </a:solidFill>
              </a:rPr>
              <a:t>www.oneplusone.org.uk/publications/whencouplespartexecutivesummary.pdf</a:t>
            </a:r>
          </a:p>
        </p:txBody>
      </p:sp>
      <p:sp>
        <p:nvSpPr>
          <p:cNvPr id="5" name="Slide Number Placeholder 4"/>
          <p:cNvSpPr>
            <a:spLocks noGrp="1"/>
          </p:cNvSpPr>
          <p:nvPr>
            <p:ph type="sldNum" sz="quarter" idx="15"/>
          </p:nvPr>
        </p:nvSpPr>
        <p:spPr/>
        <p:txBody>
          <a:bodyPr/>
          <a:lstStyle/>
          <a:p>
            <a:fld id="{F42E9B1B-9333-4234-8CD8-DAA93C24EEBA}" type="slidenum">
              <a:rPr lang="en-GB" smtClean="0"/>
              <a:pPr/>
              <a:t>14</a:t>
            </a:fld>
            <a:endParaRPr lang="en-GB"/>
          </a:p>
        </p:txBody>
      </p:sp>
    </p:spTree>
  </p:cSld>
  <p:clrMapOvr>
    <a:masterClrMapping/>
  </p:clrMapOvr>
  <p:transition advTm="2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116632"/>
            <a:ext cx="8147248" cy="850106"/>
          </a:xfrm>
        </p:spPr>
        <p:txBody>
          <a:bodyPr>
            <a:normAutofit fontScale="90000"/>
          </a:bodyPr>
          <a:lstStyle/>
          <a:p>
            <a:pPr algn="ctr"/>
            <a:r>
              <a:rPr lang="en-GB" b="1" dirty="0" smtClean="0">
                <a:solidFill>
                  <a:schemeClr val="tx1"/>
                </a:solidFill>
              </a:rPr>
              <a:t>Conclusion</a:t>
            </a:r>
            <a:br>
              <a:rPr lang="en-GB" b="1" dirty="0" smtClean="0">
                <a:solidFill>
                  <a:schemeClr val="tx1"/>
                </a:solidFill>
              </a:rPr>
            </a:br>
            <a:r>
              <a:rPr lang="en-GB" b="1" dirty="0" smtClean="0">
                <a:solidFill>
                  <a:schemeClr val="tx1"/>
                </a:solidFill>
              </a:rPr>
              <a:t>What is Marriage – Not Just a Piece of Paper</a:t>
            </a:r>
            <a:endParaRPr lang="en-GB" b="1" dirty="0">
              <a:solidFill>
                <a:schemeClr val="tx1"/>
              </a:solidFill>
            </a:endParaRPr>
          </a:p>
        </p:txBody>
      </p:sp>
      <p:sp>
        <p:nvSpPr>
          <p:cNvPr id="8" name="Right Arrow 7"/>
          <p:cNvSpPr/>
          <p:nvPr/>
        </p:nvSpPr>
        <p:spPr>
          <a:xfrm>
            <a:off x="1547664" y="3140968"/>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084168" y="3212976"/>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860032" y="2191313"/>
            <a:ext cx="3400354" cy="369332"/>
          </a:xfrm>
          <a:prstGeom prst="rect">
            <a:avLst/>
          </a:prstGeom>
          <a:noFill/>
        </p:spPr>
        <p:txBody>
          <a:bodyPr wrap="none" rtlCol="0">
            <a:spAutoFit/>
          </a:bodyPr>
          <a:lstStyle/>
          <a:p>
            <a:r>
              <a:rPr lang="en-GB" dirty="0" smtClean="0"/>
              <a:t>The rise of democratic traditions</a:t>
            </a:r>
            <a:endParaRPr lang="en-GB" dirty="0"/>
          </a:p>
        </p:txBody>
      </p:sp>
      <p:sp>
        <p:nvSpPr>
          <p:cNvPr id="16" name="Right Arrow 15"/>
          <p:cNvSpPr/>
          <p:nvPr/>
        </p:nvSpPr>
        <p:spPr>
          <a:xfrm>
            <a:off x="1860499" y="5480125"/>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61963" y="4797152"/>
            <a:ext cx="2485104" cy="369332"/>
          </a:xfrm>
          <a:prstGeom prst="rect">
            <a:avLst/>
          </a:prstGeom>
          <a:noFill/>
        </p:spPr>
        <p:txBody>
          <a:bodyPr wrap="none" rtlCol="0">
            <a:spAutoFit/>
          </a:bodyPr>
          <a:lstStyle/>
          <a:p>
            <a:r>
              <a:rPr lang="en-GB" dirty="0" smtClean="0"/>
              <a:t>Economic development</a:t>
            </a:r>
            <a:endParaRPr lang="en-GB" dirty="0"/>
          </a:p>
        </p:txBody>
      </p:sp>
      <p:sp>
        <p:nvSpPr>
          <p:cNvPr id="15" name="TextBox 14"/>
          <p:cNvSpPr txBox="1"/>
          <p:nvPr/>
        </p:nvSpPr>
        <p:spPr>
          <a:xfrm>
            <a:off x="3923928" y="4797152"/>
            <a:ext cx="4752528" cy="1754326"/>
          </a:xfrm>
          <a:prstGeom prst="rect">
            <a:avLst/>
          </a:prstGeom>
          <a:noFill/>
        </p:spPr>
        <p:txBody>
          <a:bodyPr wrap="square" rtlCol="0">
            <a:spAutoFit/>
          </a:bodyPr>
          <a:lstStyle/>
          <a:p>
            <a:r>
              <a:rPr lang="en-GB" dirty="0" smtClean="0"/>
              <a:t>See Books: </a:t>
            </a:r>
          </a:p>
          <a:p>
            <a:pPr marL="182563" indent="-182563">
              <a:buFont typeface="Arial" pitchFamily="34" charset="0"/>
              <a:buChar char="•"/>
            </a:pPr>
            <a:r>
              <a:rPr lang="en-GB" dirty="0" smtClean="0"/>
              <a:t>The Case for Marriage – Linda Waite and Maggie Gallagher</a:t>
            </a:r>
          </a:p>
          <a:p>
            <a:pPr marL="182563" indent="-182563">
              <a:buFont typeface="Arial" pitchFamily="34" charset="0"/>
              <a:buChar char="•"/>
            </a:pPr>
            <a:r>
              <a:rPr lang="fi-FI" dirty="0" smtClean="0"/>
              <a:t>The Marriage-Go-Round – Andrew Cherlin</a:t>
            </a:r>
          </a:p>
          <a:p>
            <a:pPr marL="182563" indent="-182563">
              <a:buFont typeface="Arial" pitchFamily="34" charset="0"/>
              <a:buChar char="•"/>
            </a:pPr>
            <a:r>
              <a:rPr lang="en-US" dirty="0" smtClean="0"/>
              <a:t>The Unexpected Legacy of Divorce – Julia Lewis and Sandra Blakeslee</a:t>
            </a:r>
            <a:endParaRPr lang="en-GB" dirty="0"/>
          </a:p>
        </p:txBody>
      </p:sp>
      <p:sp>
        <p:nvSpPr>
          <p:cNvPr id="3" name="Content Placeholder 2"/>
          <p:cNvSpPr>
            <a:spLocks noGrp="1"/>
          </p:cNvSpPr>
          <p:nvPr>
            <p:ph sz="quarter" idx="1"/>
          </p:nvPr>
        </p:nvSpPr>
        <p:spPr>
          <a:xfrm>
            <a:off x="287384" y="912007"/>
            <a:ext cx="8496944" cy="1296144"/>
          </a:xfrm>
          <a:solidFill>
            <a:schemeClr val="bg1"/>
          </a:solidFill>
        </p:spPr>
        <p:txBody>
          <a:bodyPr>
            <a:normAutofit/>
          </a:bodyPr>
          <a:lstStyle/>
          <a:p>
            <a:r>
              <a:rPr lang="en-GB" sz="2200" dirty="0" smtClean="0"/>
              <a:t>Lineage improving opposite-sex marriage has been at the core of many societies of thousands of years. It slowly but surely created the social stability which has allowed society to move from: </a:t>
            </a:r>
          </a:p>
        </p:txBody>
      </p:sp>
      <p:pic>
        <p:nvPicPr>
          <p:cNvPr id="6146"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251" y="2204072"/>
            <a:ext cx="1268413"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3588" y="2204072"/>
            <a:ext cx="1852613" cy="232251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93231" y="2625827"/>
            <a:ext cx="1408113" cy="1871663"/>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4956" y="2769495"/>
            <a:ext cx="1841500" cy="158432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C:\Users\Barbara\Desktop\New Pictur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552" y="5111244"/>
            <a:ext cx="1152525" cy="1573213"/>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Barbara\Desktop\New Pictur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08571" y="5111244"/>
            <a:ext cx="1006475" cy="16637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15</a:t>
            </a:fld>
            <a:endParaRPr lang="en-GB"/>
          </a:p>
        </p:txBody>
      </p:sp>
    </p:spTree>
  </p:cSld>
  <p:clrMapOvr>
    <a:masterClrMapping/>
  </p:clrMapOvr>
  <p:transition advTm="2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64896" cy="1228998"/>
          </a:xfrm>
        </p:spPr>
        <p:txBody>
          <a:bodyPr>
            <a:normAutofit fontScale="90000"/>
          </a:bodyPr>
          <a:lstStyle/>
          <a:p>
            <a:pPr algn="ctr"/>
            <a:r>
              <a:rPr lang="en-GB" sz="3200" b="1" dirty="0" smtClean="0">
                <a:solidFill>
                  <a:schemeClr val="tx1"/>
                </a:solidFill>
              </a:rPr>
              <a:t>Conclusion</a:t>
            </a:r>
            <a:br>
              <a:rPr lang="en-GB" sz="3200" b="1" dirty="0" smtClean="0">
                <a:solidFill>
                  <a:schemeClr val="tx1"/>
                </a:solidFill>
              </a:rPr>
            </a:br>
            <a:r>
              <a:rPr lang="en-GB" sz="3200" b="1" dirty="0" smtClean="0">
                <a:solidFill>
                  <a:schemeClr val="tx1"/>
                </a:solidFill>
              </a:rPr>
              <a:t>What is Marriage – Not Just a Piece of Paper</a:t>
            </a:r>
            <a:endParaRPr lang="en-GB" sz="3200" dirty="0"/>
          </a:p>
        </p:txBody>
      </p:sp>
      <p:sp>
        <p:nvSpPr>
          <p:cNvPr id="3" name="Content Placeholder 2"/>
          <p:cNvSpPr>
            <a:spLocks noGrp="1"/>
          </p:cNvSpPr>
          <p:nvPr>
            <p:ph sz="quarter" idx="1"/>
          </p:nvPr>
        </p:nvSpPr>
        <p:spPr>
          <a:xfrm>
            <a:off x="539552" y="1600200"/>
            <a:ext cx="7920880" cy="4873752"/>
          </a:xfrm>
        </p:spPr>
        <p:txBody>
          <a:bodyPr>
            <a:normAutofit/>
          </a:bodyPr>
          <a:lstStyle/>
          <a:p>
            <a:pPr>
              <a:buNone/>
            </a:pPr>
            <a:endParaRPr lang="en-GB" sz="2800" dirty="0" smtClean="0"/>
          </a:p>
          <a:p>
            <a:pPr marL="0" indent="0" algn="ctr">
              <a:buNone/>
            </a:pPr>
            <a:r>
              <a:rPr lang="en-GB" sz="3200" b="1" dirty="0" smtClean="0">
                <a:solidFill>
                  <a:srgbClr val="002060"/>
                </a:solidFill>
              </a:rPr>
              <a:t>In 1915, every major culture and almost every minor culture in the world was a ‘marriage affirming’ culture. In the ‘survival of the fittest’ cultural battles across world history - ‘marriage-affirming, lineage-improving’ cultures had proved the most successful strategy in creating national strength and well-being. </a:t>
            </a:r>
          </a:p>
          <a:p>
            <a:pPr marL="0" indent="0">
              <a:buNone/>
            </a:pPr>
            <a:endParaRPr lang="en-GB" dirty="0" smtClean="0"/>
          </a:p>
        </p:txBody>
      </p:sp>
      <p:sp>
        <p:nvSpPr>
          <p:cNvPr id="4" name="Slide Number Placeholder 3"/>
          <p:cNvSpPr>
            <a:spLocks noGrp="1"/>
          </p:cNvSpPr>
          <p:nvPr>
            <p:ph type="sldNum" sz="quarter" idx="15"/>
          </p:nvPr>
        </p:nvSpPr>
        <p:spPr/>
        <p:txBody>
          <a:bodyPr/>
          <a:lstStyle/>
          <a:p>
            <a:fld id="{F42E9B1B-9333-4234-8CD8-DAA93C24EEBA}" type="slidenum">
              <a:rPr lang="en-GB" smtClean="0"/>
              <a:pPr/>
              <a:t>16</a:t>
            </a:fld>
            <a:endParaRPr lang="en-GB"/>
          </a:p>
        </p:txBody>
      </p:sp>
    </p:spTree>
  </p:cSld>
  <p:clrMapOvr>
    <a:masterClrMapping/>
  </p:clrMapOvr>
  <p:transition advTm="1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029"/>
            <a:ext cx="8964488" cy="1570186"/>
          </a:xfrm>
        </p:spPr>
        <p:txBody>
          <a:bodyPr>
            <a:normAutofit/>
          </a:bodyPr>
          <a:lstStyle/>
          <a:p>
            <a:pPr algn="ctr"/>
            <a:r>
              <a:rPr lang="en-GB" b="1" u="sng" dirty="0" smtClean="0">
                <a:solidFill>
                  <a:srgbClr val="0070C0"/>
                </a:solidFill>
              </a:rPr>
              <a:t>Section 2: Why marriage is important to society</a:t>
            </a:r>
            <a:br>
              <a:rPr lang="en-GB" b="1" u="sng" dirty="0" smtClean="0">
                <a:solidFill>
                  <a:srgbClr val="0070C0"/>
                </a:solidFill>
              </a:rPr>
            </a:br>
            <a:r>
              <a:rPr lang="en-GB" b="1" dirty="0" smtClean="0">
                <a:solidFill>
                  <a:schemeClr val="tx1"/>
                </a:solidFill>
              </a:rPr>
              <a:t>At the start of the 20</a:t>
            </a:r>
            <a:r>
              <a:rPr lang="en-GB" b="1" baseline="30000" dirty="0" smtClean="0">
                <a:solidFill>
                  <a:schemeClr val="tx1"/>
                </a:solidFill>
              </a:rPr>
              <a:t>th</a:t>
            </a:r>
            <a:r>
              <a:rPr lang="en-GB" b="1" dirty="0" smtClean="0">
                <a:solidFill>
                  <a:schemeClr val="tx1"/>
                </a:solidFill>
              </a:rPr>
              <a:t> century, why didn’t we see ANY cultures in the world that were mainly:</a:t>
            </a:r>
            <a:endParaRPr lang="en-GB" b="1" dirty="0">
              <a:solidFill>
                <a:schemeClr val="tx1"/>
              </a:solidFill>
            </a:endParaRPr>
          </a:p>
        </p:txBody>
      </p:sp>
      <p:sp>
        <p:nvSpPr>
          <p:cNvPr id="12" name="Content Placeholder 2"/>
          <p:cNvSpPr txBox="1">
            <a:spLocks/>
          </p:cNvSpPr>
          <p:nvPr/>
        </p:nvSpPr>
        <p:spPr>
          <a:xfrm>
            <a:off x="2755314" y="2403979"/>
            <a:ext cx="2450305" cy="880650"/>
          </a:xfrm>
          <a:prstGeom prst="rect">
            <a:avLst/>
          </a:prstGeom>
        </p:spPr>
        <p:txBody>
          <a:bodyPr vert="horz">
            <a:normAutofit fontScale="85000" lnSpcReduction="200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Single Mother – either never married or divorced</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3512405" y="4933255"/>
            <a:ext cx="2808312" cy="1584176"/>
          </a:xfrm>
          <a:prstGeom prst="rect">
            <a:avLst/>
          </a:prstGeom>
          <a:solidFill>
            <a:schemeClr val="bg1"/>
          </a:solidFill>
        </p:spPr>
        <p:txBody>
          <a:bodyPr vert="horz">
            <a:normAutofit fontScale="925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And only a few cultures that accepted TIGHTLY REGULATED polygamy</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6320717" y="4192284"/>
            <a:ext cx="2469980" cy="737343"/>
          </a:xfrm>
          <a:prstGeom prst="rect">
            <a:avLst/>
          </a:prstGeom>
          <a:solidFill>
            <a:schemeClr val="bg1"/>
          </a:solidFill>
        </p:spPr>
        <p:txBody>
          <a:bodyPr vert="horz">
            <a:normAutofit fontScale="92500" lnSpcReduction="100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Cohabiting with children</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3" descr="C:\Users\Barbara\Desktop\New Picture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8989" y="2164581"/>
            <a:ext cx="2346325" cy="20478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4792" y="2164581"/>
            <a:ext cx="2469980" cy="199896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8118" y="4725144"/>
            <a:ext cx="2554287" cy="17922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5"/>
          </p:nvPr>
        </p:nvSpPr>
        <p:spPr/>
        <p:txBody>
          <a:bodyPr/>
          <a:lstStyle/>
          <a:p>
            <a:fld id="{F42E9B1B-9333-4234-8CD8-DAA93C24EEBA}" type="slidenum">
              <a:rPr lang="en-GB" smtClean="0"/>
              <a:pPr/>
              <a:t>17</a:t>
            </a:fld>
            <a:endParaRPr lang="en-GB"/>
          </a:p>
        </p:txBody>
      </p:sp>
    </p:spTree>
  </p:cSld>
  <p:clrMapOvr>
    <a:masterClrMapping/>
  </p:clrMapOvr>
  <p:transition advTm="1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922114"/>
          </a:xfrm>
        </p:spPr>
        <p:txBody>
          <a:bodyPr>
            <a:normAutofit fontScale="90000"/>
          </a:bodyPr>
          <a:lstStyle/>
          <a:p>
            <a:pPr algn="ctr"/>
            <a:r>
              <a:rPr lang="en-GB" sz="3600" b="1" dirty="0" smtClean="0">
                <a:solidFill>
                  <a:schemeClr val="tx1"/>
                </a:solidFill>
              </a:rPr>
              <a:t>We didn’t see such cultures because if they ever existed</a:t>
            </a:r>
            <a:r>
              <a:rPr lang="en-GB" b="1" dirty="0" smtClean="0">
                <a:solidFill>
                  <a:schemeClr val="tx1"/>
                </a:solidFill>
              </a:rPr>
              <a:t> - </a:t>
            </a:r>
            <a:r>
              <a:rPr lang="en-GB" b="1" u="sng" dirty="0" smtClean="0">
                <a:solidFill>
                  <a:schemeClr val="tx1"/>
                </a:solidFill>
              </a:rPr>
              <a:t> </a:t>
            </a:r>
            <a:endParaRPr lang="en-GB" b="1" u="sng" dirty="0">
              <a:solidFill>
                <a:schemeClr val="tx1"/>
              </a:solidFill>
            </a:endParaRPr>
          </a:p>
        </p:txBody>
      </p:sp>
      <p:sp>
        <p:nvSpPr>
          <p:cNvPr id="3" name="Content Placeholder 2"/>
          <p:cNvSpPr>
            <a:spLocks noGrp="1"/>
          </p:cNvSpPr>
          <p:nvPr>
            <p:ph sz="quarter" idx="1"/>
          </p:nvPr>
        </p:nvSpPr>
        <p:spPr>
          <a:xfrm>
            <a:off x="179512" y="1196752"/>
            <a:ext cx="8640960" cy="5277200"/>
          </a:xfrm>
        </p:spPr>
        <p:txBody>
          <a:bodyPr>
            <a:normAutofit/>
          </a:bodyPr>
          <a:lstStyle/>
          <a:p>
            <a:pPr algn="ctr">
              <a:buNone/>
            </a:pPr>
            <a:r>
              <a:rPr lang="en-GB" sz="4000" b="1" dirty="0" smtClean="0">
                <a:solidFill>
                  <a:srgbClr val="7030A0"/>
                </a:solidFill>
              </a:rPr>
              <a:t>They eventually collapsed</a:t>
            </a:r>
          </a:p>
          <a:p>
            <a:pPr marL="0" indent="0" algn="ctr">
              <a:buNone/>
            </a:pPr>
            <a:r>
              <a:rPr lang="en-GB" sz="3600" dirty="0" smtClean="0"/>
              <a:t>WHY?</a:t>
            </a:r>
            <a:endParaRPr lang="en-GB" sz="3200" dirty="0" smtClean="0"/>
          </a:p>
          <a:p>
            <a:pPr algn="ctr"/>
            <a:r>
              <a:rPr lang="en-GB" sz="3200" dirty="0" smtClean="0"/>
              <a:t>Instead of being ‘lineage improving’ cultures - they become ‘the next generation is slightly more damaged – </a:t>
            </a:r>
            <a:r>
              <a:rPr lang="en-GB" sz="3200" b="1" dirty="0" smtClean="0"/>
              <a:t>lineage weakening</a:t>
            </a:r>
            <a:r>
              <a:rPr lang="en-GB" sz="3200" dirty="0" smtClean="0"/>
              <a:t>’ cultures</a:t>
            </a:r>
          </a:p>
          <a:p>
            <a:pPr algn="ctr"/>
            <a:r>
              <a:rPr lang="en-GB" sz="3200" dirty="0" smtClean="0"/>
              <a:t> Over time, the society becomes so weak that it is easily destroyed by invaders or other forces. </a:t>
            </a:r>
          </a:p>
          <a:p>
            <a:pPr algn="ctr"/>
            <a:r>
              <a:rPr lang="en-GB" sz="3200" dirty="0" smtClean="0"/>
              <a:t>In today’s world, lineage weakening leads to state bankruptcy and the collapse of social health</a:t>
            </a:r>
            <a:endParaRPr lang="en-GB" sz="3200"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18</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47248" cy="2160240"/>
          </a:xfrm>
        </p:spPr>
        <p:txBody>
          <a:bodyPr>
            <a:normAutofit fontScale="90000"/>
          </a:bodyPr>
          <a:lstStyle/>
          <a:p>
            <a:pPr algn="ctr"/>
            <a:r>
              <a:rPr lang="en-GB" sz="3600" b="1" dirty="0" smtClean="0">
                <a:solidFill>
                  <a:schemeClr val="tx1"/>
                </a:solidFill>
              </a:rPr>
              <a:t>How do marriage denying cultures become weak – leading to collapse? </a:t>
            </a:r>
            <a:r>
              <a:rPr lang="en-GB" sz="3200" b="1" dirty="0" smtClean="0">
                <a:solidFill>
                  <a:schemeClr val="tx1"/>
                </a:solidFill>
              </a:rPr>
              <a:t/>
            </a:r>
            <a:br>
              <a:rPr lang="en-GB" sz="3200" b="1" dirty="0" smtClean="0">
                <a:solidFill>
                  <a:schemeClr val="tx1"/>
                </a:solidFill>
              </a:rPr>
            </a:br>
            <a:r>
              <a:rPr lang="en-GB" sz="3200" b="1" dirty="0" smtClean="0">
                <a:solidFill>
                  <a:schemeClr val="tx1"/>
                </a:solidFill>
              </a:rPr>
              <a:t>We’ve seen that married parents, on average, offer their children support in 7 key areas </a:t>
            </a:r>
            <a:endParaRPr lang="en-GB" sz="3200" b="1" dirty="0">
              <a:solidFill>
                <a:schemeClr val="tx1"/>
              </a:solidFill>
            </a:endParaRPr>
          </a:p>
        </p:txBody>
      </p:sp>
      <p:sp>
        <p:nvSpPr>
          <p:cNvPr id="3" name="Content Placeholder 2"/>
          <p:cNvSpPr>
            <a:spLocks noGrp="1"/>
          </p:cNvSpPr>
          <p:nvPr>
            <p:ph sz="quarter" idx="1"/>
          </p:nvPr>
        </p:nvSpPr>
        <p:spPr>
          <a:xfrm>
            <a:off x="395536" y="2708920"/>
            <a:ext cx="8280920" cy="3888432"/>
          </a:xfrm>
        </p:spPr>
        <p:txBody>
          <a:bodyPr>
            <a:normAutofit/>
          </a:bodyPr>
          <a:lstStyle/>
          <a:p>
            <a:pPr marL="0" lvl="1" indent="0" algn="ctr">
              <a:buNone/>
            </a:pPr>
            <a:r>
              <a:rPr lang="en-GB" sz="3200" dirty="0" smtClean="0"/>
              <a:t>This leads to a situation where about 85-90% of children reach adulthood without having major trauma as part of their lives. Though 10-15% of children have some form of trauma – there is enough social strength and money in the system to support them – thus social stability and development is ensured</a:t>
            </a:r>
          </a:p>
          <a:p>
            <a:pPr marL="457200" lvl="1" indent="-457200">
              <a:buNone/>
            </a:pPr>
            <a:endParaRPr lang="en-GB" sz="2400"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19</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2000"/>
    </mc:Choice>
    <mc:Fallback>
      <p:transition spd="slow" advTm="2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96752"/>
            <a:ext cx="8568952" cy="5493224"/>
          </a:xfrm>
        </p:spPr>
        <p:txBody>
          <a:bodyPr>
            <a:normAutofit/>
          </a:bodyPr>
          <a:lstStyle/>
          <a:p>
            <a:r>
              <a:rPr lang="en-GB" dirty="0" smtClean="0"/>
              <a:t>We are tiny part of the history of mankind. </a:t>
            </a:r>
          </a:p>
          <a:p>
            <a:r>
              <a:rPr lang="en-GB" dirty="0" smtClean="0"/>
              <a:t>In some ways we are just caretakers – making sure we keep the best of what past generations developed, and </a:t>
            </a:r>
          </a:p>
          <a:p>
            <a:r>
              <a:rPr lang="en-GB" dirty="0" smtClean="0"/>
              <a:t>In some ways we are creators – making sure we add our own positive contribution so future generations benefit</a:t>
            </a:r>
          </a:p>
          <a:p>
            <a:r>
              <a:rPr lang="en-GB" dirty="0" smtClean="0"/>
              <a:t>The key to human development: “Can my children be slightly more </a:t>
            </a:r>
            <a:r>
              <a:rPr lang="en-GB" dirty="0"/>
              <a:t>c</a:t>
            </a:r>
            <a:r>
              <a:rPr lang="en-GB" dirty="0" smtClean="0"/>
              <a:t>aring, slightly more intelligent, slightly better at building intimate relationships, and slightly less traumatized - because of my input into my family?”</a:t>
            </a:r>
          </a:p>
          <a:p>
            <a:r>
              <a:rPr lang="en-GB" dirty="0" smtClean="0"/>
              <a:t>If my overall contribution is positive, then the future of my descendants is more secure. If my overall contribution is negative – my family tree takes a step backwards and future generations may suffer. </a:t>
            </a:r>
          </a:p>
          <a:p>
            <a:endParaRPr lang="en-GB" dirty="0"/>
          </a:p>
        </p:txBody>
      </p:sp>
      <p:sp>
        <p:nvSpPr>
          <p:cNvPr id="2" name="Title 1"/>
          <p:cNvSpPr>
            <a:spLocks noGrp="1"/>
          </p:cNvSpPr>
          <p:nvPr>
            <p:ph type="title"/>
          </p:nvPr>
        </p:nvSpPr>
        <p:spPr>
          <a:xfrm>
            <a:off x="251520" y="260648"/>
            <a:ext cx="7931224" cy="936104"/>
          </a:xfrm>
          <a:solidFill>
            <a:schemeClr val="bg1"/>
          </a:solidFill>
        </p:spPr>
        <p:txBody>
          <a:bodyPr>
            <a:normAutofit fontScale="90000"/>
          </a:bodyPr>
          <a:lstStyle/>
          <a:p>
            <a:pPr algn="ctr"/>
            <a:r>
              <a:rPr lang="en-GB" b="1" u="sng" dirty="0" smtClean="0">
                <a:solidFill>
                  <a:srgbClr val="0070C0"/>
                </a:solidFill>
              </a:rPr>
              <a:t>Section 1: What is Marriage</a:t>
            </a:r>
            <a:r>
              <a:rPr lang="en-GB" b="1" dirty="0" smtClean="0">
                <a:solidFill>
                  <a:schemeClr val="tx1"/>
                </a:solidFill>
              </a:rPr>
              <a:t/>
            </a:r>
            <a:br>
              <a:rPr lang="en-GB" b="1" dirty="0" smtClean="0">
                <a:solidFill>
                  <a:schemeClr val="tx1"/>
                </a:solidFill>
              </a:rPr>
            </a:br>
            <a:r>
              <a:rPr lang="en-GB" b="1" dirty="0" smtClean="0">
                <a:solidFill>
                  <a:schemeClr val="tx1"/>
                </a:solidFill>
              </a:rPr>
              <a:t>We are all part of the circle of life </a:t>
            </a:r>
            <a:endParaRPr lang="en-GB" b="1" dirty="0">
              <a:solidFill>
                <a:schemeClr val="tx1"/>
              </a:solidFill>
            </a:endParaRPr>
          </a:p>
        </p:txBody>
      </p:sp>
      <p:sp>
        <p:nvSpPr>
          <p:cNvPr id="4" name="Slide Number Placeholder 3"/>
          <p:cNvSpPr>
            <a:spLocks noGrp="1"/>
          </p:cNvSpPr>
          <p:nvPr>
            <p:ph type="sldNum" sz="quarter" idx="15"/>
          </p:nvPr>
        </p:nvSpPr>
        <p:spPr/>
        <p:txBody>
          <a:bodyPr/>
          <a:lstStyle/>
          <a:p>
            <a:fld id="{F42E9B1B-9333-4234-8CD8-DAA93C24EEBA}" type="slidenum">
              <a:rPr lang="en-GB" smtClean="0"/>
              <a:pPr/>
              <a:t>2</a:t>
            </a:fld>
            <a:endParaRPr lang="en-GB"/>
          </a:p>
        </p:txBody>
      </p:sp>
    </p:spTree>
    <p:custDataLst>
      <p:tags r:id="rId1"/>
    </p:custDataLst>
  </p:cSld>
  <p:clrMapOvr>
    <a:masterClrMapping/>
  </p:clrMapOvr>
  <p:transition advTm="3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96944" cy="2088232"/>
          </a:xfrm>
        </p:spPr>
        <p:txBody>
          <a:bodyPr>
            <a:normAutofit/>
          </a:bodyPr>
          <a:lstStyle/>
          <a:p>
            <a:pPr algn="ctr"/>
            <a:r>
              <a:rPr lang="en-GB" sz="3200" b="1" dirty="0" smtClean="0">
                <a:solidFill>
                  <a:schemeClr val="tx1"/>
                </a:solidFill>
              </a:rPr>
              <a:t>When children are raised in ANY other form of family the rate of trauma is higher – Children are just more likely to be negatively affected in any of the 8 areas </a:t>
            </a:r>
            <a:endParaRPr lang="en-GB" sz="3200" b="1" dirty="0">
              <a:solidFill>
                <a:schemeClr val="tx1"/>
              </a:solidFill>
            </a:endParaRPr>
          </a:p>
        </p:txBody>
      </p:sp>
      <p:sp>
        <p:nvSpPr>
          <p:cNvPr id="3" name="Content Placeholder 2"/>
          <p:cNvSpPr>
            <a:spLocks noGrp="1"/>
          </p:cNvSpPr>
          <p:nvPr>
            <p:ph sz="quarter" idx="1"/>
          </p:nvPr>
        </p:nvSpPr>
        <p:spPr>
          <a:xfrm>
            <a:off x="251520" y="2348880"/>
            <a:ext cx="8568952" cy="4248472"/>
          </a:xfrm>
        </p:spPr>
        <p:txBody>
          <a:bodyPr>
            <a:normAutofit/>
          </a:bodyPr>
          <a:lstStyle/>
          <a:p>
            <a:pPr marL="0" lvl="1" indent="0" algn="ctr">
              <a:buNone/>
            </a:pPr>
            <a:r>
              <a:rPr lang="en-GB" sz="3200" dirty="0" smtClean="0"/>
              <a:t>Research from around the world shows that children raised in other forms of family have about a 65-75% chance of reaching adulthood without having trauma as part of their lives. The remaining 25-35% of children have </a:t>
            </a:r>
            <a:r>
              <a:rPr lang="en-GB" sz="3200" b="1" dirty="0" smtClean="0"/>
              <a:t>some form </a:t>
            </a:r>
            <a:r>
              <a:rPr lang="en-GB" sz="3200" dirty="0" smtClean="0"/>
              <a:t>of trauma – </a:t>
            </a:r>
            <a:r>
              <a:rPr lang="en-GB" sz="3200" b="1" dirty="0" smtClean="0"/>
              <a:t>many very deep</a:t>
            </a:r>
            <a:r>
              <a:rPr lang="en-GB" sz="3200" dirty="0" smtClean="0"/>
              <a:t>. Such a high rate of trauma leads to </a:t>
            </a:r>
            <a:r>
              <a:rPr lang="en-GB" sz="3200" b="1" dirty="0" smtClean="0"/>
              <a:t>a collapse of social norms</a:t>
            </a:r>
            <a:r>
              <a:rPr lang="en-GB" sz="3200" dirty="0" smtClean="0"/>
              <a:t> and </a:t>
            </a:r>
            <a:r>
              <a:rPr lang="en-GB" sz="3200" b="1" dirty="0" smtClean="0"/>
              <a:t>is financially unsustainable on a social level</a:t>
            </a:r>
            <a:endParaRPr lang="en-GB" sz="3200" b="1"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20</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4000"/>
    </mc:Choice>
    <mc:Fallback>
      <p:transition spd="slow" advTm="24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496944" cy="1268760"/>
          </a:xfrm>
        </p:spPr>
        <p:txBody>
          <a:bodyPr>
            <a:normAutofit/>
          </a:bodyPr>
          <a:lstStyle/>
          <a:p>
            <a:pPr lvl="1" algn="ctr" rtl="0">
              <a:spcBef>
                <a:spcPct val="0"/>
              </a:spcBef>
            </a:pPr>
            <a:r>
              <a:rPr lang="en-GB" sz="2400" dirty="0" smtClean="0"/>
              <a:t>Children are more likely to suffer from traumas if they are not raised by their own married, biological parents</a:t>
            </a:r>
            <a:endParaRPr lang="en-GB" sz="24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9885366"/>
              </p:ext>
            </p:extLst>
          </p:nvPr>
        </p:nvGraphicFramePr>
        <p:xfrm>
          <a:off x="316387" y="1512224"/>
          <a:ext cx="5760640" cy="4910857"/>
        </p:xfrm>
        <a:graphic>
          <a:graphicData uri="http://schemas.openxmlformats.org/drawingml/2006/table">
            <a:tbl>
              <a:tblPr firstRow="1" bandRow="1">
                <a:tableStyleId>{5C22544A-7EE6-4342-B048-85BDC9FD1C3A}</a:tableStyleId>
              </a:tblPr>
              <a:tblGrid>
                <a:gridCol w="1656184"/>
                <a:gridCol w="4104456"/>
              </a:tblGrid>
              <a:tr h="111119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Material well-being and health trauma</a:t>
                      </a:r>
                    </a:p>
                  </a:txBody>
                  <a:tcPr>
                    <a:solidFill>
                      <a:schemeClr val="accent1">
                        <a:lumMod val="20000"/>
                        <a:lumOff val="80000"/>
                      </a:schemeClr>
                    </a:solidFill>
                  </a:tcPr>
                </a:tc>
                <a:tc>
                  <a:txBody>
                    <a:bodyPr/>
                    <a:lstStyle/>
                    <a:p>
                      <a:r>
                        <a:rPr lang="en-GB" sz="2000" b="0" u="none" dirty="0" smtClean="0">
                          <a:solidFill>
                            <a:schemeClr val="tx1"/>
                          </a:solidFill>
                        </a:rPr>
                        <a:t>Living on the poverty line, eat</a:t>
                      </a:r>
                      <a:r>
                        <a:rPr lang="en-GB" sz="2000" b="0" u="none" baseline="0" dirty="0" smtClean="0">
                          <a:solidFill>
                            <a:schemeClr val="tx1"/>
                          </a:solidFill>
                        </a:rPr>
                        <a:t> </a:t>
                      </a:r>
                      <a:r>
                        <a:rPr lang="en-GB" sz="2000" b="0" u="none" dirty="0" smtClean="0">
                          <a:solidFill>
                            <a:schemeClr val="tx1"/>
                          </a:solidFill>
                        </a:rPr>
                        <a:t>unhealthily,</a:t>
                      </a:r>
                      <a:r>
                        <a:rPr lang="en-GB" sz="2000" b="0" u="none" baseline="0" dirty="0" smtClean="0">
                          <a:solidFill>
                            <a:schemeClr val="tx1"/>
                          </a:solidFill>
                        </a:rPr>
                        <a:t> no hobbies, live in deprived parts of town, etc</a:t>
                      </a:r>
                      <a:endParaRPr lang="en-GB" sz="2000" b="0" u="none" dirty="0">
                        <a:solidFill>
                          <a:schemeClr val="tx1"/>
                        </a:solidFill>
                      </a:endParaRPr>
                    </a:p>
                  </a:txBody>
                  <a:tcPr>
                    <a:solidFill>
                      <a:schemeClr val="accent1">
                        <a:lumMod val="20000"/>
                        <a:lumOff val="80000"/>
                      </a:schemeClr>
                    </a:solidFill>
                  </a:tcPr>
                </a:tc>
              </a:tr>
              <a:tr h="12445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Emotional</a:t>
                      </a:r>
                      <a:r>
                        <a:rPr lang="en-GB" sz="2000" b="0" u="none" baseline="0" dirty="0" smtClean="0"/>
                        <a:t> traumas</a:t>
                      </a:r>
                      <a:endParaRPr lang="en-GB" sz="2000" b="0" u="none"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I don’t feel loved – leading to drugs</a:t>
                      </a:r>
                      <a:r>
                        <a:rPr lang="en-GB" sz="2000" b="0" u="none" baseline="0" dirty="0" smtClean="0"/>
                        <a:t> or alcoholism, self-harm, depression, suicide, living on medication, psychiatric needs, </a:t>
                      </a:r>
                      <a:r>
                        <a:rPr lang="en-GB" sz="2000" b="0" u="none" baseline="0" dirty="0" err="1" smtClean="0"/>
                        <a:t>etc</a:t>
                      </a:r>
                      <a:endParaRPr lang="en-GB" sz="2000" b="0" u="none" dirty="0" smtClean="0"/>
                    </a:p>
                  </a:txBody>
                  <a:tcPr/>
                </a:tc>
              </a:tr>
              <a:tr h="12445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Moral development traumas</a:t>
                      </a:r>
                      <a:r>
                        <a:rPr lang="en-GB" sz="2000" b="0" u="none" baseline="0" dirty="0" smtClean="0"/>
                        <a:t> </a:t>
                      </a:r>
                      <a:endParaRPr lang="en-GB" sz="2000" b="0" u="none"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Increases in crime, violence, bullying, prison, vandalism,</a:t>
                      </a:r>
                      <a:r>
                        <a:rPr lang="en-GB" sz="2000" b="0" u="none" baseline="0" dirty="0" smtClean="0"/>
                        <a:t> gang culture, binge drinking, etc</a:t>
                      </a:r>
                      <a:endParaRPr lang="en-GB" sz="2000" b="0" u="none" dirty="0" smtClean="0"/>
                    </a:p>
                  </a:txBody>
                  <a:tcPr/>
                </a:tc>
              </a:tr>
              <a:tr h="12445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Education attainment traumas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Drop out of school or college, poor academic record, classroom disruption, truancy,  etc</a:t>
                      </a:r>
                    </a:p>
                  </a:txBody>
                  <a:tcPr/>
                </a:tc>
              </a:tr>
            </a:tbl>
          </a:graphicData>
        </a:graphic>
      </p:graphicFrame>
      <p:pic>
        <p:nvPicPr>
          <p:cNvPr id="7170"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9311" y="1480771"/>
            <a:ext cx="2163763" cy="12858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335" y="2748457"/>
            <a:ext cx="2017713" cy="12858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4792" y="4033089"/>
            <a:ext cx="1725613" cy="1408113"/>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4932" y="5229200"/>
            <a:ext cx="1841500" cy="12128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5"/>
          </p:nvPr>
        </p:nvSpPr>
        <p:spPr/>
        <p:txBody>
          <a:bodyPr/>
          <a:lstStyle/>
          <a:p>
            <a:fld id="{F42E9B1B-9333-4234-8CD8-DAA93C24EEBA}" type="slidenum">
              <a:rPr lang="en-GB" smtClean="0"/>
              <a:pPr/>
              <a:t>21</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42000"/>
    </mc:Choice>
    <mc:Fallback>
      <p:transition spd="slow" advTm="4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792088"/>
          </a:xfrm>
        </p:spPr>
        <p:txBody>
          <a:bodyPr>
            <a:noAutofit/>
          </a:bodyPr>
          <a:lstStyle/>
          <a:p>
            <a:pPr marL="0" lvl="1" indent="0" algn="ctr"/>
            <a:r>
              <a:rPr lang="en-GB" sz="2400" dirty="0" smtClean="0"/>
              <a:t>Children not raised by their own married, biological parents are more likely to suffer these traumas</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xmlns="" val="3192027609"/>
              </p:ext>
            </p:extLst>
          </p:nvPr>
        </p:nvGraphicFramePr>
        <p:xfrm>
          <a:off x="323528" y="1052737"/>
          <a:ext cx="5832648" cy="5257925"/>
        </p:xfrm>
        <a:graphic>
          <a:graphicData uri="http://schemas.openxmlformats.org/drawingml/2006/table">
            <a:tbl>
              <a:tblPr firstRow="1" bandRow="1">
                <a:tableStyleId>{5C22544A-7EE6-4342-B048-85BDC9FD1C3A}</a:tableStyleId>
              </a:tblPr>
              <a:tblGrid>
                <a:gridCol w="1872208"/>
                <a:gridCol w="3960440"/>
              </a:tblGrid>
              <a:tr h="12372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School</a:t>
                      </a:r>
                      <a:r>
                        <a:rPr lang="en-GB" sz="2000" b="0" u="none" baseline="0" dirty="0" smtClean="0">
                          <a:solidFill>
                            <a:schemeClr val="tx1"/>
                          </a:solidFill>
                        </a:rPr>
                        <a:t> of love traumas</a:t>
                      </a:r>
                      <a:endParaRPr lang="en-GB" sz="2000" b="0" u="none" dirty="0" smtClean="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Harder for the children to learn</a:t>
                      </a:r>
                      <a:r>
                        <a:rPr lang="en-GB" sz="2000" b="0" u="none" baseline="0" dirty="0" smtClean="0">
                          <a:solidFill>
                            <a:schemeClr val="tx1"/>
                          </a:solidFill>
                        </a:rPr>
                        <a:t> important social skills – more anger and resentment, selfishness, lack of empathy, </a:t>
                      </a:r>
                      <a:r>
                        <a:rPr lang="en-GB" sz="2000" b="0" u="none" baseline="0" dirty="0" err="1" smtClean="0">
                          <a:solidFill>
                            <a:schemeClr val="tx1"/>
                          </a:solidFill>
                        </a:rPr>
                        <a:t>etc</a:t>
                      </a:r>
                      <a:endParaRPr lang="en-GB" sz="2000" b="0" u="none" dirty="0" smtClean="0">
                        <a:solidFill>
                          <a:schemeClr val="tx1"/>
                        </a:solidFill>
                      </a:endParaRPr>
                    </a:p>
                  </a:txBody>
                  <a:tcPr/>
                </a:tc>
              </a:tr>
              <a:tr h="146748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Child abuse traumas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Higher rates of sexual </a:t>
                      </a:r>
                      <a:r>
                        <a:rPr lang="en-GB" sz="2000" b="0" u="none" baseline="0" dirty="0" smtClean="0">
                          <a:solidFill>
                            <a:schemeClr val="tx1"/>
                          </a:solidFill>
                        </a:rPr>
                        <a:t>or physical abuse – which might lead to host of traumas when reaching adulthood</a:t>
                      </a:r>
                      <a:endParaRPr lang="en-GB" sz="2000" b="0" u="none" dirty="0" smtClean="0">
                        <a:solidFill>
                          <a:schemeClr val="tx1"/>
                        </a:solidFill>
                      </a:endParaRPr>
                    </a:p>
                  </a:txBody>
                  <a:tcPr/>
                </a:tc>
              </a:tr>
              <a:tr h="135238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Modelling</a:t>
                      </a:r>
                      <a:r>
                        <a:rPr lang="en-GB" sz="2000" b="0" u="none" baseline="0" dirty="0" smtClean="0"/>
                        <a:t> of the couple relationship traumas</a:t>
                      </a:r>
                      <a:endParaRPr lang="en-GB" sz="2000" b="0" u="none"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Fear</a:t>
                      </a:r>
                      <a:r>
                        <a:rPr lang="en-GB" sz="2000" b="0" u="none" baseline="0" dirty="0" smtClean="0">
                          <a:solidFill>
                            <a:schemeClr val="tx1"/>
                          </a:solidFill>
                        </a:rPr>
                        <a:t> of marriage, fear of having children, walk away when marriage gets a bit difficult, a spiral downward effect, etc</a:t>
                      </a:r>
                      <a:endParaRPr lang="en-GB" sz="2000" b="0" u="none" dirty="0" smtClean="0">
                        <a:solidFill>
                          <a:schemeClr val="tx1"/>
                        </a:solidFill>
                      </a:endParaRPr>
                    </a:p>
                  </a:txBody>
                  <a:tcPr/>
                </a:tc>
              </a:tr>
              <a:tr h="11274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t>Separation from</a:t>
                      </a:r>
                      <a:r>
                        <a:rPr lang="en-GB" sz="2000" b="0" u="none" baseline="0" dirty="0" smtClean="0"/>
                        <a:t> extended family love traumas</a:t>
                      </a:r>
                      <a:endParaRPr lang="en-GB" sz="2000" b="0" u="none"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u="none" dirty="0" smtClean="0">
                          <a:solidFill>
                            <a:schemeClr val="tx1"/>
                          </a:solidFill>
                        </a:rPr>
                        <a:t>Sometimes children are cut of from</a:t>
                      </a:r>
                      <a:r>
                        <a:rPr lang="en-GB" sz="2000" b="0" u="none" baseline="0" dirty="0" smtClean="0">
                          <a:solidFill>
                            <a:schemeClr val="tx1"/>
                          </a:solidFill>
                        </a:rPr>
                        <a:t> </a:t>
                      </a:r>
                      <a:r>
                        <a:rPr lang="en-GB" sz="2000" b="0" u="none" dirty="0" smtClean="0">
                          <a:solidFill>
                            <a:schemeClr val="tx1"/>
                          </a:solidFill>
                        </a:rPr>
                        <a:t> the love and support of grandparents or significant others</a:t>
                      </a:r>
                    </a:p>
                  </a:txBody>
                  <a:tcPr/>
                </a:tc>
              </a:tr>
            </a:tbl>
          </a:graphicData>
        </a:graphic>
      </p:graphicFrame>
      <p:pic>
        <p:nvPicPr>
          <p:cNvPr id="8194"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052736"/>
            <a:ext cx="2474913" cy="14811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2564904"/>
            <a:ext cx="1770509" cy="139174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4208" y="3933056"/>
            <a:ext cx="1945010" cy="13422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5"/>
          </p:nvPr>
        </p:nvSpPr>
        <p:spPr>
          <a:xfrm>
            <a:off x="8316416" y="6165304"/>
            <a:ext cx="609600" cy="521208"/>
          </a:xfrm>
        </p:spPr>
        <p:txBody>
          <a:bodyPr/>
          <a:lstStyle/>
          <a:p>
            <a:fld id="{F42E9B1B-9333-4234-8CD8-DAA93C24EEBA}" type="slidenum">
              <a:rPr lang="en-GB" sz="1800" smtClean="0">
                <a:solidFill>
                  <a:srgbClr val="7030A0"/>
                </a:solidFill>
              </a:rPr>
              <a:pPr/>
              <a:t>22</a:t>
            </a:fld>
            <a:endParaRPr lang="en-GB" sz="1800" dirty="0">
              <a:solidFill>
                <a:srgbClr val="7030A0"/>
              </a:solidFill>
            </a:endParaRPr>
          </a:p>
        </p:txBody>
      </p:sp>
      <p:pic>
        <p:nvPicPr>
          <p:cNvPr id="46082" name="Picture 2" descr="https://encrypted-tbn1.google.com/images?q=tbn:ANd9GcTdtGFzL4KpDFJke7QmsqdDTLpxueFbgHS-Xi_kBTDwuwHR67Tf"/>
          <p:cNvPicPr>
            <a:picLocks noChangeAspect="1" noChangeArrowheads="1"/>
          </p:cNvPicPr>
          <p:nvPr/>
        </p:nvPicPr>
        <p:blipFill>
          <a:blip r:embed="rId5" cstate="print"/>
          <a:srcRect/>
          <a:stretch>
            <a:fillRect/>
          </a:stretch>
        </p:blipFill>
        <p:spPr bwMode="auto">
          <a:xfrm>
            <a:off x="6372200" y="5229200"/>
            <a:ext cx="1944216" cy="12937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34000"/>
    </mc:Choice>
    <mc:Fallback>
      <p:transition spd="slow" advTm="3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611560" y="5949280"/>
            <a:ext cx="7696200" cy="369332"/>
          </a:xfrm>
          <a:prstGeom prst="rect">
            <a:avLst/>
          </a:prstGeom>
          <a:noFill/>
          <a:ln w="9525">
            <a:noFill/>
            <a:miter lim="800000"/>
            <a:headEnd/>
            <a:tailEnd/>
          </a:ln>
        </p:spPr>
        <p:txBody>
          <a:bodyPr>
            <a:spAutoFit/>
          </a:bodyPr>
          <a:lstStyle/>
          <a:p>
            <a:pPr algn="ctr">
              <a:spcBef>
                <a:spcPct val="50000"/>
              </a:spcBef>
            </a:pPr>
            <a:r>
              <a:rPr lang="en-GB" dirty="0" err="1" smtClean="0">
                <a:latin typeface="Century Gothic" pitchFamily="34" charset="0"/>
              </a:rPr>
              <a:t>www.ojp.usdoj.gov/bjs/glance/corrtyp.htm</a:t>
            </a:r>
            <a:endParaRPr lang="en-GB" dirty="0">
              <a:latin typeface="Century Gothic" pitchFamily="34" charset="0"/>
            </a:endParaRPr>
          </a:p>
        </p:txBody>
      </p:sp>
      <p:sp>
        <p:nvSpPr>
          <p:cNvPr id="645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C27777-DDD1-45AA-8378-ADFEA9A170E0}" type="slidenum">
              <a:rPr lang="en-US" smtClean="0">
                <a:latin typeface="Arial" charset="0"/>
                <a:cs typeface="Arial" charset="0"/>
              </a:rPr>
              <a:pPr/>
              <a:t>23</a:t>
            </a:fld>
            <a:endParaRPr lang="en-US" smtClean="0">
              <a:latin typeface="Arial" charset="0"/>
              <a:cs typeface="Arial" charset="0"/>
            </a:endParaRPr>
          </a:p>
        </p:txBody>
      </p:sp>
      <p:sp>
        <p:nvSpPr>
          <p:cNvPr id="5" name="Title 1"/>
          <p:cNvSpPr txBox="1">
            <a:spLocks/>
          </p:cNvSpPr>
          <p:nvPr/>
        </p:nvSpPr>
        <p:spPr>
          <a:xfrm>
            <a:off x="251520" y="188640"/>
            <a:ext cx="8424936" cy="1224136"/>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strike="noStrike" kern="1200" cap="small" spc="0" normalizeH="0" baseline="0" noProof="0" dirty="0" smtClean="0">
                <a:ln>
                  <a:noFill/>
                </a:ln>
                <a:solidFill>
                  <a:schemeClr val="tx1"/>
                </a:solidFill>
                <a:effectLst/>
                <a:uLnTx/>
                <a:uFillTx/>
                <a:latin typeface="+mj-lt"/>
                <a:ea typeface="+mj-ea"/>
                <a:cs typeface="+mj-cs"/>
              </a:rPr>
              <a:t>Thus we can see similar graphs in every developed nation</a:t>
            </a:r>
            <a:r>
              <a:rPr kumimoji="0" lang="en-GB" sz="3000" b="1" i="0" strike="noStrike" kern="1200" cap="small" spc="0" normalizeH="0" noProof="0" dirty="0" smtClean="0">
                <a:ln>
                  <a:noFill/>
                </a:ln>
                <a:solidFill>
                  <a:schemeClr val="tx1"/>
                </a:solidFill>
                <a:effectLst/>
                <a:uLnTx/>
                <a:uFillTx/>
                <a:latin typeface="+mj-lt"/>
                <a:ea typeface="+mj-ea"/>
                <a:cs typeface="+mj-cs"/>
              </a:rPr>
              <a:t> – as divorce and single parenting increased </a:t>
            </a:r>
            <a:r>
              <a:rPr lang="en-GB" sz="3000" b="1" cap="small" dirty="0" smtClean="0">
                <a:latin typeface="+mj-lt"/>
                <a:ea typeface="+mj-ea"/>
                <a:cs typeface="+mj-cs"/>
              </a:rPr>
              <a:t>– so did trauma rates in the children e.g.: USA </a:t>
            </a:r>
            <a:endParaRPr kumimoji="0" lang="en-GB" sz="3000" b="1" i="0" strike="noStrike" kern="1200" cap="small" spc="0" normalizeH="0" baseline="0" noProof="0" dirty="0">
              <a:ln>
                <a:noFill/>
              </a:ln>
              <a:solidFill>
                <a:schemeClr val="tx1"/>
              </a:solidFill>
              <a:effectLst/>
              <a:uLnTx/>
              <a:uFillTx/>
              <a:latin typeface="+mj-lt"/>
              <a:ea typeface="+mj-ea"/>
              <a:cs typeface="+mj-cs"/>
            </a:endParaRPr>
          </a:p>
        </p:txBody>
      </p:sp>
      <p:pic>
        <p:nvPicPr>
          <p:cNvPr id="9218"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738" y="1412776"/>
            <a:ext cx="8192995" cy="45347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advTm="18000"/>
    </mc:Choice>
    <mc:Fallback>
      <p:transition spd="slow" advTm="18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C27777-DDD1-45AA-8378-ADFEA9A170E0}" type="slidenum">
              <a:rPr lang="en-US" smtClean="0">
                <a:latin typeface="Arial" charset="0"/>
                <a:cs typeface="Arial" charset="0"/>
              </a:rPr>
              <a:pPr/>
              <a:t>24</a:t>
            </a:fld>
            <a:endParaRPr lang="en-US" smtClean="0">
              <a:latin typeface="Arial" charset="0"/>
              <a:cs typeface="Arial" charset="0"/>
            </a:endParaRPr>
          </a:p>
        </p:txBody>
      </p:sp>
      <p:sp>
        <p:nvSpPr>
          <p:cNvPr id="5" name="Title 1"/>
          <p:cNvSpPr txBox="1">
            <a:spLocks/>
          </p:cNvSpPr>
          <p:nvPr/>
        </p:nvSpPr>
        <p:spPr>
          <a:xfrm>
            <a:off x="251520" y="116632"/>
            <a:ext cx="8424936" cy="129614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000" b="1" cap="small" dirty="0" smtClean="0">
                <a:latin typeface="+mj-lt"/>
                <a:ea typeface="+mj-ea"/>
                <a:cs typeface="+mj-cs"/>
              </a:rPr>
              <a:t>As more children are raised outside of marriage – social trauma increases</a:t>
            </a:r>
            <a:r>
              <a:rPr kumimoji="0" lang="en-GB" sz="3000" b="1" i="0" strike="noStrike" kern="1200" cap="small" spc="0" normalizeH="0" noProof="0" dirty="0" smtClean="0">
                <a:ln>
                  <a:noFill/>
                </a:ln>
                <a:solidFill>
                  <a:schemeClr val="tx1"/>
                </a:solidFill>
                <a:effectLst/>
                <a:uLnTx/>
                <a:uFillTx/>
                <a:latin typeface="+mj-lt"/>
                <a:ea typeface="+mj-ea"/>
                <a:cs typeface="+mj-cs"/>
              </a:rPr>
              <a:t> </a:t>
            </a:r>
            <a:r>
              <a:rPr lang="en-GB" sz="3000" b="1" cap="small" dirty="0" smtClean="0">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000" b="1" cap="small" dirty="0" smtClean="0">
                <a:latin typeface="+mj-lt"/>
                <a:ea typeface="+mj-ea"/>
                <a:cs typeface="+mj-cs"/>
              </a:rPr>
              <a:t>e.g.; Total crime- Sweden 1950-2005</a:t>
            </a:r>
            <a:endParaRPr kumimoji="0" lang="en-GB" sz="3000" b="1" i="0" strike="noStrike" kern="1200" cap="small" spc="0" normalizeH="0" baseline="0" noProof="0" dirty="0">
              <a:ln>
                <a:noFill/>
              </a:ln>
              <a:solidFill>
                <a:schemeClr val="tx1"/>
              </a:solidFill>
              <a:effectLst/>
              <a:uLnTx/>
              <a:uFillTx/>
              <a:latin typeface="+mj-lt"/>
              <a:ea typeface="+mj-ea"/>
              <a:cs typeface="+mj-cs"/>
            </a:endParaRPr>
          </a:p>
        </p:txBody>
      </p:sp>
      <p:pic>
        <p:nvPicPr>
          <p:cNvPr id="10242"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12776"/>
            <a:ext cx="8444574" cy="47525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advTm="14000"/>
    </mc:Choice>
    <mc:Fallback>
      <p:transition spd="slow" advTm="1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2236" y="4345647"/>
            <a:ext cx="3669506" cy="229344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0996" y="1447197"/>
            <a:ext cx="3292364" cy="22338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3528" y="116632"/>
            <a:ext cx="8568952" cy="1296144"/>
          </a:xfrm>
        </p:spPr>
        <p:txBody>
          <a:bodyPr>
            <a:normAutofit fontScale="90000"/>
          </a:bodyPr>
          <a:lstStyle/>
          <a:p>
            <a:pPr algn="ctr"/>
            <a:r>
              <a:rPr lang="en-GB" b="1" dirty="0" smtClean="0">
                <a:solidFill>
                  <a:schemeClr val="tx1"/>
                </a:solidFill>
              </a:rPr>
              <a:t>As marriage breaks down – More and more people lose their healthy social skills – skills that often took  GENERATIONS to develop – and social norms collapse </a:t>
            </a:r>
            <a:endParaRPr lang="en-GB" b="1" dirty="0">
              <a:solidFill>
                <a:schemeClr val="tx1"/>
              </a:solidFill>
            </a:endParaRPr>
          </a:p>
        </p:txBody>
      </p:sp>
      <p:sp>
        <p:nvSpPr>
          <p:cNvPr id="3" name="Content Placeholder 2"/>
          <p:cNvSpPr>
            <a:spLocks noGrp="1"/>
          </p:cNvSpPr>
          <p:nvPr>
            <p:ph sz="quarter" idx="1"/>
          </p:nvPr>
        </p:nvSpPr>
        <p:spPr>
          <a:xfrm>
            <a:off x="179512" y="2060848"/>
            <a:ext cx="1584176" cy="1368152"/>
          </a:xfrm>
          <a:solidFill>
            <a:schemeClr val="bg1"/>
          </a:solidFill>
        </p:spPr>
        <p:txBody>
          <a:bodyPr>
            <a:normAutofit/>
          </a:bodyPr>
          <a:lstStyle/>
          <a:p>
            <a:pPr marL="0" indent="0">
              <a:buNone/>
            </a:pPr>
            <a:r>
              <a:rPr lang="en-GB" dirty="0" smtClean="0"/>
              <a:t>Men who struggle to be fathers</a:t>
            </a:r>
            <a:endParaRPr lang="en-GB" dirty="0"/>
          </a:p>
        </p:txBody>
      </p:sp>
      <p:sp>
        <p:nvSpPr>
          <p:cNvPr id="8" name="Content Placeholder 2"/>
          <p:cNvSpPr txBox="1">
            <a:spLocks/>
          </p:cNvSpPr>
          <p:nvPr/>
        </p:nvSpPr>
        <p:spPr>
          <a:xfrm>
            <a:off x="4788024" y="3212976"/>
            <a:ext cx="4104456" cy="936104"/>
          </a:xfrm>
          <a:prstGeom prst="rect">
            <a:avLst/>
          </a:prstGeom>
          <a:solidFill>
            <a:schemeClr val="bg1"/>
          </a:solidFill>
        </p:spPr>
        <p:txBody>
          <a:bodyPr vert="horz">
            <a:normAutofit fontScale="92500" lnSpcReduction="20000"/>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GB" sz="2400" dirty="0" smtClean="0"/>
              <a:t>Increased depression in single parents leading to increased </a:t>
            </a:r>
            <a:r>
              <a:rPr kumimoji="0" lang="en-GB" sz="2400" b="0" i="0" u="none" strike="noStrike" kern="1200" cap="none" spc="0" normalizeH="0" noProof="0" dirty="0" smtClean="0">
                <a:ln>
                  <a:noFill/>
                </a:ln>
                <a:solidFill>
                  <a:schemeClr val="tx1"/>
                </a:solidFill>
                <a:effectLst/>
                <a:uLnTx/>
                <a:uFillTx/>
                <a:latin typeface="+mn-lt"/>
                <a:ea typeface="+mn-ea"/>
                <a:cs typeface="+mn-cs"/>
              </a:rPr>
              <a:t>drug abuse leading to poorer parenting</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1520" y="5805264"/>
            <a:ext cx="2808312" cy="908720"/>
          </a:xfrm>
          <a:prstGeom prst="rect">
            <a:avLst/>
          </a:prstGeom>
          <a:solidFill>
            <a:schemeClr val="bg1"/>
          </a:solidFill>
        </p:spPr>
        <p:txBody>
          <a:bodyPr vert="horz">
            <a:normAutofit fontScale="85000" lnSpcReduction="20000"/>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Soul destroying prostitution increases in almost every country</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6660232" y="4581128"/>
            <a:ext cx="2232248" cy="2088232"/>
          </a:xfrm>
          <a:prstGeom prst="rect">
            <a:avLst/>
          </a:prstGeom>
          <a:solidFill>
            <a:schemeClr val="bg1"/>
          </a:solidFill>
        </p:spPr>
        <p:txBody>
          <a:bodyPr vert="horz">
            <a:normAutofit fontScale="85000" lnSpcReduction="20000"/>
          </a:bodyPr>
          <a:lstStyle/>
          <a:p>
            <a:pPr marL="0" marR="0" lvl="0" indent="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Increasing numbers of young women now develop behaviours</a:t>
            </a:r>
            <a:r>
              <a:rPr kumimoji="0" lang="en-GB" sz="2400" b="0" i="0" u="none" strike="noStrike" kern="1200" cap="none" spc="0" normalizeH="0" noProof="0" dirty="0" smtClean="0">
                <a:ln>
                  <a:noFill/>
                </a:ln>
                <a:solidFill>
                  <a:schemeClr val="tx1"/>
                </a:solidFill>
                <a:effectLst/>
                <a:uLnTx/>
                <a:uFillTx/>
                <a:latin typeface="+mn-lt"/>
                <a:ea typeface="+mn-ea"/>
                <a:cs typeface="+mn-cs"/>
              </a:rPr>
              <a:t> that make it harder for them to raise their children successfully</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0" i="0" u="none" strike="noStrike" kern="1200" cap="none" spc="0" normalizeH="0" noProof="0" dirty="0" smtClean="0">
                <a:ln>
                  <a:noFill/>
                </a:ln>
                <a:solidFill>
                  <a:schemeClr val="tx1"/>
                </a:solidFill>
                <a:effectLst/>
                <a:uLnTx/>
                <a:uFillTx/>
                <a:latin typeface="+mn-lt"/>
                <a:ea typeface="+mn-ea"/>
                <a:cs typeface="+mn-cs"/>
              </a:rPr>
              <a:t> </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7" name="Picture 3"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00092" y="1384058"/>
            <a:ext cx="2730500" cy="185261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1941" y="3995514"/>
            <a:ext cx="2535237" cy="1809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25</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6000"/>
    </mc:Choice>
    <mc:Fallback>
      <p:transition spd="slow" advTm="26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4329709"/>
            <a:ext cx="1944687" cy="174307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948" y="4329709"/>
            <a:ext cx="2182813" cy="165258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6536" y="1343457"/>
            <a:ext cx="1689100" cy="223043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7574" y="1343457"/>
            <a:ext cx="2193925" cy="15541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1835696" y="1484784"/>
            <a:ext cx="5688632" cy="4896544"/>
          </a:xfrm>
          <a:prstGeom prst="ellipse">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27024" y="116631"/>
            <a:ext cx="8604448" cy="1226825"/>
          </a:xfrm>
        </p:spPr>
        <p:txBody>
          <a:bodyPr>
            <a:normAutofit fontScale="90000"/>
          </a:bodyPr>
          <a:lstStyle/>
          <a:p>
            <a:pPr algn="ctr"/>
            <a:r>
              <a:rPr lang="en-GB" b="1" dirty="0" smtClean="0">
                <a:solidFill>
                  <a:schemeClr val="tx1"/>
                </a:solidFill>
              </a:rPr>
              <a:t>Thus, despite all the positive changes many people have seen over the last 50 years, there are more and more people who find it harder to enjoy these benefits</a:t>
            </a:r>
            <a:endParaRPr lang="en-GB" b="1" dirty="0">
              <a:solidFill>
                <a:schemeClr val="tx1"/>
              </a:solidFill>
            </a:endParaRPr>
          </a:p>
        </p:txBody>
      </p:sp>
      <p:sp>
        <p:nvSpPr>
          <p:cNvPr id="3" name="Oval 2"/>
          <p:cNvSpPr/>
          <p:nvPr/>
        </p:nvSpPr>
        <p:spPr>
          <a:xfrm>
            <a:off x="2434333" y="2132856"/>
            <a:ext cx="4513931"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Private wealth and economic develop. We’re OK.</a:t>
            </a:r>
            <a:endParaRPr lang="en-GB" sz="2400" dirty="0">
              <a:solidFill>
                <a:schemeClr val="tx1"/>
              </a:solidFill>
            </a:endParaRPr>
          </a:p>
        </p:txBody>
      </p:sp>
      <p:sp>
        <p:nvSpPr>
          <p:cNvPr id="6" name="Oval 5"/>
          <p:cNvSpPr/>
          <p:nvPr/>
        </p:nvSpPr>
        <p:spPr>
          <a:xfrm>
            <a:off x="2195736" y="1844824"/>
            <a:ext cx="4968552" cy="4176464"/>
          </a:xfrm>
          <a:prstGeom prst="ellipse">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6200000">
            <a:off x="4486901" y="1493795"/>
            <a:ext cx="360040" cy="31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4551448" y="6041840"/>
            <a:ext cx="360040" cy="31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7152653" y="3651342"/>
            <a:ext cx="360040" cy="31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0800000">
            <a:off x="1821086" y="3797873"/>
            <a:ext cx="360040" cy="31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0" y="1700808"/>
            <a:ext cx="1331640" cy="1754326"/>
          </a:xfrm>
          <a:prstGeom prst="rect">
            <a:avLst/>
          </a:prstGeom>
          <a:solidFill>
            <a:schemeClr val="bg1"/>
          </a:solidFill>
        </p:spPr>
        <p:txBody>
          <a:bodyPr wrap="square" rtlCol="0">
            <a:spAutoFit/>
          </a:bodyPr>
          <a:lstStyle/>
          <a:p>
            <a:pPr algn="ctr"/>
            <a:r>
              <a:rPr lang="en-GB" dirty="0" smtClean="0"/>
              <a:t>More children with no father to hug them every day</a:t>
            </a:r>
            <a:endParaRPr lang="en-GB" dirty="0"/>
          </a:p>
        </p:txBody>
      </p:sp>
      <p:sp>
        <p:nvSpPr>
          <p:cNvPr id="14" name="TextBox 13"/>
          <p:cNvSpPr txBox="1"/>
          <p:nvPr/>
        </p:nvSpPr>
        <p:spPr>
          <a:xfrm>
            <a:off x="6588224" y="6029657"/>
            <a:ext cx="2332626" cy="369332"/>
          </a:xfrm>
          <a:prstGeom prst="rect">
            <a:avLst/>
          </a:prstGeom>
          <a:solidFill>
            <a:schemeClr val="bg1"/>
          </a:solidFill>
        </p:spPr>
        <p:txBody>
          <a:bodyPr wrap="none" rtlCol="0">
            <a:spAutoFit/>
          </a:bodyPr>
          <a:lstStyle/>
          <a:p>
            <a:r>
              <a:rPr lang="en-GB" dirty="0" smtClean="0"/>
              <a:t>Drug overdose deaths</a:t>
            </a:r>
            <a:endParaRPr lang="en-GB" dirty="0"/>
          </a:p>
        </p:txBody>
      </p:sp>
      <p:sp>
        <p:nvSpPr>
          <p:cNvPr id="17" name="TextBox 16"/>
          <p:cNvSpPr txBox="1"/>
          <p:nvPr/>
        </p:nvSpPr>
        <p:spPr>
          <a:xfrm>
            <a:off x="251520" y="6021288"/>
            <a:ext cx="2160241" cy="646331"/>
          </a:xfrm>
          <a:prstGeom prst="rect">
            <a:avLst/>
          </a:prstGeom>
          <a:solidFill>
            <a:schemeClr val="bg1"/>
          </a:solidFill>
        </p:spPr>
        <p:txBody>
          <a:bodyPr wrap="square" rtlCol="0">
            <a:spAutoFit/>
          </a:bodyPr>
          <a:lstStyle/>
          <a:p>
            <a:pPr algn="ctr"/>
            <a:r>
              <a:rPr lang="en-GB" dirty="0" smtClean="0"/>
              <a:t>More online </a:t>
            </a:r>
            <a:r>
              <a:rPr lang="en-GB" dirty="0"/>
              <a:t>and physical </a:t>
            </a:r>
            <a:r>
              <a:rPr lang="en-GB" dirty="0" smtClean="0"/>
              <a:t>Bullying </a:t>
            </a:r>
            <a:endParaRPr lang="en-GB" dirty="0"/>
          </a:p>
        </p:txBody>
      </p:sp>
      <p:sp>
        <p:nvSpPr>
          <p:cNvPr id="18" name="TextBox 17"/>
          <p:cNvSpPr txBox="1"/>
          <p:nvPr/>
        </p:nvSpPr>
        <p:spPr>
          <a:xfrm>
            <a:off x="7588114" y="2897620"/>
            <a:ext cx="1331640" cy="1200329"/>
          </a:xfrm>
          <a:prstGeom prst="rect">
            <a:avLst/>
          </a:prstGeom>
          <a:solidFill>
            <a:schemeClr val="bg1"/>
          </a:solidFill>
        </p:spPr>
        <p:txBody>
          <a:bodyPr wrap="square" rtlCol="0">
            <a:spAutoFit/>
          </a:bodyPr>
          <a:lstStyle/>
          <a:p>
            <a:pPr algn="ctr"/>
            <a:r>
              <a:rPr lang="en-GB" dirty="0" smtClean="0"/>
              <a:t>Millions more locked away</a:t>
            </a:r>
            <a:endParaRPr lang="en-GB" dirty="0"/>
          </a:p>
        </p:txBody>
      </p:sp>
      <p:pic>
        <p:nvPicPr>
          <p:cNvPr id="12294" name="Picture 6" descr="C:\Users\Barbara\Desktop\New Pictur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55204" y="2132856"/>
            <a:ext cx="1152525" cy="115252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5" name="Picture 7" descr="C:\Users\Barbara\Desktop\New Pictur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38246" y="4564285"/>
            <a:ext cx="1657350" cy="1096963"/>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2843808" y="6488668"/>
            <a:ext cx="5098717" cy="400110"/>
          </a:xfrm>
          <a:prstGeom prst="rect">
            <a:avLst/>
          </a:prstGeom>
          <a:solidFill>
            <a:schemeClr val="bg1"/>
          </a:solidFill>
        </p:spPr>
        <p:txBody>
          <a:bodyPr wrap="square" rtlCol="0">
            <a:spAutoFit/>
          </a:bodyPr>
          <a:lstStyle/>
          <a:p>
            <a:pPr algn="ctr"/>
            <a:r>
              <a:rPr lang="en-GB" sz="2000" b="1" dirty="0" smtClean="0"/>
              <a:t>And government deficit grows and grows</a:t>
            </a:r>
            <a:endParaRPr lang="en-GB" sz="2000" b="1" dirty="0"/>
          </a:p>
        </p:txBody>
      </p:sp>
      <p:sp>
        <p:nvSpPr>
          <p:cNvPr id="5" name="Slide Number Placeholder 4"/>
          <p:cNvSpPr>
            <a:spLocks noGrp="1"/>
          </p:cNvSpPr>
          <p:nvPr>
            <p:ph type="sldNum" sz="quarter" idx="11"/>
          </p:nvPr>
        </p:nvSpPr>
        <p:spPr/>
        <p:txBody>
          <a:bodyPr/>
          <a:lstStyle/>
          <a:p>
            <a:fld id="{F42E9B1B-9333-4234-8CD8-DAA93C24EEBA}" type="slidenum">
              <a:rPr lang="en-GB" smtClean="0"/>
              <a:pPr/>
              <a:t>26</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7000"/>
    </mc:Choice>
    <mc:Fallback>
      <p:transition spd="slow" advTm="2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76056" y="1354229"/>
            <a:ext cx="4067944" cy="5168677"/>
          </a:xfrm>
          <a:solidFill>
            <a:schemeClr val="bg1"/>
          </a:solidFill>
        </p:spPr>
        <p:txBody>
          <a:bodyPr>
            <a:normAutofit/>
          </a:bodyPr>
          <a:lstStyle/>
          <a:p>
            <a:pPr marL="0" indent="0" algn="ctr">
              <a:buNone/>
            </a:pPr>
            <a:r>
              <a:rPr lang="en-GB" dirty="0" smtClean="0"/>
              <a:t>Prison population. USA.</a:t>
            </a:r>
          </a:p>
          <a:p>
            <a:pPr marL="0" indent="0" algn="ctr">
              <a:buNone/>
            </a:pPr>
            <a:r>
              <a:rPr lang="en-GB" dirty="0" smtClean="0"/>
              <a:t>1930-2000 </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lgn="ctr">
              <a:buNone/>
            </a:pPr>
            <a:r>
              <a:rPr lang="en-GB" dirty="0" smtClean="0"/>
              <a:t>– At least 70% of all justice system costs are due to marriage weakening </a:t>
            </a:r>
          </a:p>
        </p:txBody>
      </p:sp>
      <p:sp>
        <p:nvSpPr>
          <p:cNvPr id="2" name="Title 1"/>
          <p:cNvSpPr>
            <a:spLocks noGrp="1"/>
          </p:cNvSpPr>
          <p:nvPr>
            <p:ph type="title"/>
          </p:nvPr>
        </p:nvSpPr>
        <p:spPr>
          <a:xfrm>
            <a:off x="467544" y="116632"/>
            <a:ext cx="8075240" cy="1296144"/>
          </a:xfrm>
        </p:spPr>
        <p:txBody>
          <a:bodyPr>
            <a:normAutofit fontScale="90000"/>
          </a:bodyPr>
          <a:lstStyle/>
          <a:p>
            <a:pPr algn="ctr"/>
            <a:r>
              <a:rPr lang="en-GB" sz="3600" b="1" dirty="0" smtClean="0">
                <a:solidFill>
                  <a:schemeClr val="tx1"/>
                </a:solidFill>
              </a:rPr>
              <a:t>Traumas </a:t>
            </a:r>
            <a:r>
              <a:rPr lang="en-GB" b="1" dirty="0" smtClean="0">
                <a:solidFill>
                  <a:schemeClr val="tx1"/>
                </a:solidFill>
              </a:rPr>
              <a:t>are very expensive for society because when parents don’t raise their own children, government often becomes a foster parent</a:t>
            </a:r>
            <a:endParaRPr lang="en-GB" b="1" dirty="0">
              <a:solidFill>
                <a:schemeClr val="tx1"/>
              </a:solidFill>
            </a:endParaRPr>
          </a:p>
        </p:txBody>
      </p:sp>
      <p:pic>
        <p:nvPicPr>
          <p:cNvPr id="53261" name="Picture 13" descr="http://t2.gstatic.com/images?q=tbn:ANd9GcQEYyLqrlRaSBr1DO9OoWETb1VBrYtU-aK0KN0C8cIl3btKHdWG"/>
          <p:cNvPicPr>
            <a:picLocks noChangeAspect="1" noChangeArrowheads="1"/>
          </p:cNvPicPr>
          <p:nvPr/>
        </p:nvPicPr>
        <p:blipFill>
          <a:blip r:embed="rId2" cstate="print"/>
          <a:srcRect/>
          <a:stretch>
            <a:fillRect/>
          </a:stretch>
        </p:blipFill>
        <p:spPr bwMode="auto">
          <a:xfrm>
            <a:off x="5177397" y="2727392"/>
            <a:ext cx="3915435" cy="2519488"/>
          </a:xfrm>
          <a:prstGeom prst="rect">
            <a:avLst/>
          </a:prstGeom>
          <a:noFill/>
        </p:spPr>
      </p:pic>
      <p:sp>
        <p:nvSpPr>
          <p:cNvPr id="11" name="Content Placeholder 2"/>
          <p:cNvSpPr txBox="1">
            <a:spLocks/>
          </p:cNvSpPr>
          <p:nvPr/>
        </p:nvSpPr>
        <p:spPr>
          <a:xfrm>
            <a:off x="130911" y="1412776"/>
            <a:ext cx="4788024" cy="4898520"/>
          </a:xfrm>
          <a:prstGeom prst="rect">
            <a:avLst/>
          </a:prstGeom>
          <a:solidFill>
            <a:schemeClr val="bg1"/>
          </a:solidFill>
        </p:spPr>
        <p:txBody>
          <a:bodyPr vert="horz">
            <a:normAutofit/>
          </a:bodyPr>
          <a:lstStyle/>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kumimoji="0" lang="en-GB" b="0" i="0" u="sng" strike="noStrike" kern="1200" cap="none" spc="0" normalizeH="0" baseline="0" noProof="0" dirty="0" smtClean="0">
                <a:ln>
                  <a:noFill/>
                </a:ln>
                <a:solidFill>
                  <a:schemeClr val="tx1"/>
                </a:solidFill>
                <a:effectLst/>
                <a:uLnTx/>
                <a:uFillTx/>
                <a:latin typeface="+mn-lt"/>
                <a:ea typeface="+mn-ea"/>
                <a:cs typeface="+mn-cs"/>
              </a:rPr>
              <a:t>Drug abusers needing hospital treatment – USA 1980-2000</a:t>
            </a: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lang="en-GB" dirty="0"/>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lang="en-GB" dirty="0"/>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lang="en-GB" dirty="0"/>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endParaRPr lang="en-GB" dirty="0"/>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At least 1/3 of ALL health system costs are directly linked to family breakdown</a:t>
            </a:r>
            <a:r>
              <a:rPr kumimoji="0" lang="en-GB" b="0" i="0" u="none" strike="noStrike" kern="1200" cap="none" spc="0" normalizeH="0" noProof="0" dirty="0" smtClean="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lang="en-GB" i="1" baseline="0" dirty="0" smtClean="0"/>
              <a:t>Source: Drug abuse warning network, USA</a:t>
            </a:r>
            <a:endParaRPr kumimoji="0" lang="en-GB" b="0" i="1"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513" y="2156754"/>
            <a:ext cx="4773008" cy="293040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a:xfrm>
            <a:off x="8140009" y="6168074"/>
            <a:ext cx="609600" cy="521208"/>
          </a:xfrm>
        </p:spPr>
        <p:txBody>
          <a:bodyPr/>
          <a:lstStyle/>
          <a:p>
            <a:fld id="{F42E9B1B-9333-4234-8CD8-DAA93C24EEBA}" type="slidenum">
              <a:rPr lang="en-GB" smtClean="0"/>
              <a:pPr/>
              <a:t>27</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6000"/>
    </mc:Choice>
    <mc:Fallback>
      <p:transition spd="slow" advTm="26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6246" y="980728"/>
            <a:ext cx="3816424" cy="4464496"/>
          </a:xfrm>
          <a:prstGeom prst="rect">
            <a:avLst/>
          </a:prstGeom>
          <a:solidFill>
            <a:schemeClr val="bg1"/>
          </a:solidFill>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Social service caseloads to support distressed families are increasing</a:t>
            </a:r>
            <a:r>
              <a:rPr kumimoji="0" lang="en-GB" sz="2000" b="0" i="0" u="none" strike="noStrike" kern="1200" cap="none" spc="0" normalizeH="0" noProof="0" dirty="0" smtClean="0">
                <a:ln>
                  <a:noFill/>
                </a:ln>
                <a:solidFill>
                  <a:schemeClr val="tx1"/>
                </a:solidFill>
                <a:effectLst/>
                <a:uLnTx/>
                <a:uFillTx/>
                <a:latin typeface="+mn-lt"/>
                <a:ea typeface="+mn-ea"/>
                <a:cs typeface="+mn-cs"/>
              </a:rPr>
              <a:t> rapidly</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GB" sz="2400" dirty="0"/>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GB" sz="2400" dirty="0"/>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400" b="0" i="0" u="none" strike="noStrike" kern="1200" cap="none" spc="0" normalizeH="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GB" sz="1400" baseline="0" dirty="0" smtClean="0"/>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GB" sz="1400" baseline="0" dirty="0" smtClean="0"/>
              <a:t>Source: Legislative Analyst’s Office, CA, USA</a:t>
            </a:r>
            <a:endParaRPr kumimoji="0" lang="en-GB" sz="1400" b="0" i="0" u="none" strike="noStrike" kern="1200" cap="none" spc="0" normalizeH="0" baseline="0" noProof="0" dirty="0">
              <a:ln>
                <a:noFill/>
              </a:ln>
              <a:solidFill>
                <a:schemeClr val="tx1"/>
              </a:solidFill>
              <a:effectLst/>
              <a:uLnTx/>
              <a:uFillTx/>
            </a:endParaRPr>
          </a:p>
        </p:txBody>
      </p:sp>
      <p:sp>
        <p:nvSpPr>
          <p:cNvPr id="2" name="Title 1"/>
          <p:cNvSpPr>
            <a:spLocks noGrp="1"/>
          </p:cNvSpPr>
          <p:nvPr>
            <p:ph type="title"/>
          </p:nvPr>
        </p:nvSpPr>
        <p:spPr>
          <a:xfrm>
            <a:off x="467544" y="116632"/>
            <a:ext cx="8075240" cy="720080"/>
          </a:xfrm>
        </p:spPr>
        <p:txBody>
          <a:bodyPr>
            <a:normAutofit/>
          </a:bodyPr>
          <a:lstStyle/>
          <a:p>
            <a:pPr algn="ctr"/>
            <a:r>
              <a:rPr lang="en-GB" sz="3600" b="1" dirty="0" smtClean="0">
                <a:solidFill>
                  <a:schemeClr val="tx1"/>
                </a:solidFill>
              </a:rPr>
              <a:t>Traumas </a:t>
            </a:r>
            <a:r>
              <a:rPr lang="en-GB" b="1" dirty="0" smtClean="0">
                <a:solidFill>
                  <a:schemeClr val="tx1"/>
                </a:solidFill>
              </a:rPr>
              <a:t>are very expensive for society </a:t>
            </a:r>
            <a:endParaRPr lang="en-GB" b="1" dirty="0">
              <a:solidFill>
                <a:schemeClr val="tx1"/>
              </a:solidFill>
            </a:endParaRPr>
          </a:p>
        </p:txBody>
      </p:sp>
      <p:sp>
        <p:nvSpPr>
          <p:cNvPr id="3" name="Content Placeholder 2"/>
          <p:cNvSpPr>
            <a:spLocks noGrp="1"/>
          </p:cNvSpPr>
          <p:nvPr>
            <p:ph sz="quarter" idx="1"/>
          </p:nvPr>
        </p:nvSpPr>
        <p:spPr>
          <a:xfrm>
            <a:off x="170749" y="5445224"/>
            <a:ext cx="7632848" cy="1296144"/>
          </a:xfrm>
        </p:spPr>
        <p:txBody>
          <a:bodyPr>
            <a:normAutofit fontScale="92500"/>
          </a:bodyPr>
          <a:lstStyle/>
          <a:p>
            <a:pPr>
              <a:buNone/>
            </a:pPr>
            <a:r>
              <a:rPr lang="en-GB" dirty="0" smtClean="0"/>
              <a:t>Finland conducted a study recently – ‘How much does it cost to deal with ONE traumatised child across the life-span?’ </a:t>
            </a:r>
          </a:p>
          <a:p>
            <a:pPr>
              <a:buNone/>
            </a:pPr>
            <a:r>
              <a:rPr lang="en-GB" dirty="0" smtClean="0"/>
              <a:t>Answer: About </a:t>
            </a:r>
            <a:r>
              <a:rPr lang="en-GB" dirty="0" err="1" smtClean="0"/>
              <a:t>Eur</a:t>
            </a:r>
            <a:r>
              <a:rPr lang="en-GB" dirty="0" smtClean="0"/>
              <a:t> 1,000,000. ($1,300,000)</a:t>
            </a:r>
            <a:endParaRPr lang="en-GB" dirty="0"/>
          </a:p>
        </p:txBody>
      </p:sp>
      <p:sp>
        <p:nvSpPr>
          <p:cNvPr id="9" name="Content Placeholder 2"/>
          <p:cNvSpPr txBox="1">
            <a:spLocks/>
          </p:cNvSpPr>
          <p:nvPr/>
        </p:nvSpPr>
        <p:spPr>
          <a:xfrm>
            <a:off x="4427984" y="980728"/>
            <a:ext cx="4608512" cy="4464496"/>
          </a:xfrm>
          <a:prstGeom prst="rect">
            <a:avLst/>
          </a:prstGeom>
          <a:solidFill>
            <a:schemeClr val="bg1"/>
          </a:solidFill>
        </p:spPr>
        <p:txBody>
          <a:bodyPr vert="horz">
            <a:normAutofit/>
          </a:bodyPr>
          <a:lstStyle/>
          <a:p>
            <a:pPr lvl="0" algn="ctr">
              <a:spcBef>
                <a:spcPts val="600"/>
              </a:spcBef>
              <a:buClr>
                <a:schemeClr val="accent1"/>
              </a:buClr>
              <a:buSzPct val="70000"/>
              <a:defRPr/>
            </a:pPr>
            <a:r>
              <a:rPr lang="en-GB" sz="2000" dirty="0" smtClean="0"/>
              <a:t>Social security spending USA:</a:t>
            </a:r>
          </a:p>
          <a:p>
            <a:pPr lvl="0" algn="ctr">
              <a:spcBef>
                <a:spcPts val="600"/>
              </a:spcBef>
              <a:buClr>
                <a:schemeClr val="accent1"/>
              </a:buClr>
              <a:buSzPct val="70000"/>
              <a:defRPr/>
            </a:pPr>
            <a:r>
              <a:rPr lang="en-GB" sz="2000" dirty="0" smtClean="0"/>
              <a:t> </a:t>
            </a:r>
            <a:r>
              <a:rPr kumimoji="0" lang="en-GB" sz="2000" b="0" i="0" u="none" strike="noStrike" kern="1200" cap="none" spc="0" normalizeH="0" noProof="0" dirty="0" smtClean="0">
                <a:ln>
                  <a:noFill/>
                </a:ln>
                <a:solidFill>
                  <a:schemeClr val="tx1"/>
                </a:solidFill>
                <a:effectLst/>
                <a:uLnTx/>
                <a:uFillTx/>
              </a:rPr>
              <a:t>Probably some 40% of social costs are due to the decline of marriage</a:t>
            </a:r>
          </a:p>
          <a:p>
            <a:pPr lvl="0" algn="ctr">
              <a:spcBef>
                <a:spcPts val="600"/>
              </a:spcBef>
              <a:buClr>
                <a:schemeClr val="accent1"/>
              </a:buClr>
              <a:buSzPct val="70000"/>
              <a:defRPr/>
            </a:pPr>
            <a:endParaRPr kumimoji="0" lang="en-GB" sz="2000" b="0" i="0" u="none" strike="noStrike" kern="1200" cap="none" spc="0" normalizeH="0" noProof="0" dirty="0" smtClean="0">
              <a:ln>
                <a:noFill/>
              </a:ln>
              <a:solidFill>
                <a:schemeClr val="tx1"/>
              </a:solidFill>
              <a:effectLst/>
              <a:uLnTx/>
              <a:uFillTx/>
            </a:endParaRPr>
          </a:p>
          <a:p>
            <a:pPr lvl="0" algn="ctr">
              <a:spcBef>
                <a:spcPts val="600"/>
              </a:spcBef>
              <a:buClr>
                <a:schemeClr val="accent1"/>
              </a:buClr>
              <a:buSzPct val="70000"/>
              <a:defRPr/>
            </a:pPr>
            <a:endParaRPr lang="en-GB" sz="2000" dirty="0" smtClean="0"/>
          </a:p>
          <a:p>
            <a:pPr lvl="0" algn="ctr">
              <a:spcBef>
                <a:spcPts val="600"/>
              </a:spcBef>
              <a:buClr>
                <a:schemeClr val="accent1"/>
              </a:buClr>
              <a:buSzPct val="70000"/>
              <a:defRPr/>
            </a:pPr>
            <a:endParaRPr lang="en-GB" sz="2000" dirty="0"/>
          </a:p>
          <a:p>
            <a:pPr lvl="0" algn="ctr">
              <a:spcBef>
                <a:spcPts val="600"/>
              </a:spcBef>
              <a:buClr>
                <a:schemeClr val="accent1"/>
              </a:buClr>
              <a:buSzPct val="70000"/>
              <a:defRPr/>
            </a:pPr>
            <a:endParaRPr lang="en-GB" sz="2000" dirty="0" smtClean="0"/>
          </a:p>
          <a:p>
            <a:pPr lvl="0" algn="ctr">
              <a:spcBef>
                <a:spcPts val="600"/>
              </a:spcBef>
              <a:buClr>
                <a:schemeClr val="accent1"/>
              </a:buClr>
              <a:buSzPct val="70000"/>
              <a:defRPr/>
            </a:pPr>
            <a:endParaRPr lang="en-GB" sz="2000" dirty="0"/>
          </a:p>
          <a:p>
            <a:pPr lvl="0" algn="ctr">
              <a:spcBef>
                <a:spcPts val="600"/>
              </a:spcBef>
              <a:buClr>
                <a:schemeClr val="accent1"/>
              </a:buClr>
              <a:buSzPct val="70000"/>
              <a:defRPr/>
            </a:pPr>
            <a:endParaRPr kumimoji="0" lang="en-GB" sz="2000" b="0" i="0" u="none" strike="noStrike" kern="1200" cap="none" spc="0" normalizeH="0" noProof="0" dirty="0" smtClean="0">
              <a:ln>
                <a:noFill/>
              </a:ln>
              <a:solidFill>
                <a:schemeClr val="tx1"/>
              </a:solidFill>
              <a:effectLst/>
              <a:uLnTx/>
              <a:uFillTx/>
            </a:endParaRPr>
          </a:p>
          <a:p>
            <a:pPr lvl="0" algn="ctr">
              <a:spcBef>
                <a:spcPts val="600"/>
              </a:spcBef>
              <a:buClr>
                <a:schemeClr val="accent1"/>
              </a:buClr>
              <a:buSzPct val="70000"/>
              <a:defRPr/>
            </a:pPr>
            <a:endParaRPr lang="en-GB" sz="2000" dirty="0"/>
          </a:p>
          <a:p>
            <a:pPr lvl="0" algn="ctr">
              <a:spcBef>
                <a:spcPts val="600"/>
              </a:spcBef>
              <a:buClr>
                <a:schemeClr val="accent1"/>
              </a:buClr>
              <a:buSzPct val="70000"/>
              <a:defRPr/>
            </a:pPr>
            <a:endParaRPr kumimoji="0" lang="en-GB" sz="2000" b="0" i="0" u="none" strike="noStrike" kern="1200" cap="none" spc="0" normalizeH="0" noProof="0" dirty="0" smtClean="0">
              <a:ln>
                <a:noFill/>
              </a:ln>
              <a:solidFill>
                <a:schemeClr val="tx1"/>
              </a:solidFill>
              <a:effectLst/>
              <a:uLnTx/>
              <a:uFillTx/>
            </a:endParaRPr>
          </a:p>
          <a:p>
            <a:pPr lvl="0" algn="ctr">
              <a:spcBef>
                <a:spcPts val="600"/>
              </a:spcBef>
              <a:buClr>
                <a:schemeClr val="accent1"/>
              </a:buClr>
              <a:buSzPct val="70000"/>
              <a:defRPr/>
            </a:pPr>
            <a:r>
              <a:rPr lang="en-GB" sz="1600" dirty="0" smtClean="0"/>
              <a:t>Source: US government </a:t>
            </a:r>
            <a:endParaRPr kumimoji="0" lang="en-GB" sz="1600" b="0" i="0" u="none" strike="noStrike" kern="1200" cap="none" spc="0" normalizeH="0" baseline="0" noProof="0" dirty="0">
              <a:ln>
                <a:noFill/>
              </a:ln>
              <a:solidFill>
                <a:schemeClr val="tx1"/>
              </a:solidFill>
              <a:effectLst/>
              <a:uLnTx/>
              <a:uFillTx/>
            </a:endParaRPr>
          </a:p>
        </p:txBody>
      </p:sp>
      <p:pic>
        <p:nvPicPr>
          <p:cNvPr id="1026"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988840"/>
            <a:ext cx="3470116"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6547" y="2348880"/>
            <a:ext cx="4231383"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28</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1152128"/>
          </a:xfrm>
        </p:spPr>
        <p:txBody>
          <a:bodyPr>
            <a:normAutofit fontScale="90000"/>
          </a:bodyPr>
          <a:lstStyle/>
          <a:p>
            <a:pPr algn="ctr"/>
            <a:r>
              <a:rPr lang="en-GB" b="1" dirty="0" smtClean="0">
                <a:solidFill>
                  <a:schemeClr val="tx1"/>
                </a:solidFill>
              </a:rPr>
              <a:t>Society can deal with some trauma – but too much trauma makes the society </a:t>
            </a:r>
            <a:r>
              <a:rPr lang="en-GB" sz="3600" b="1" dirty="0" smtClean="0">
                <a:solidFill>
                  <a:schemeClr val="tx1"/>
                </a:solidFill>
              </a:rPr>
              <a:t>financially</a:t>
            </a:r>
            <a:r>
              <a:rPr lang="en-GB" b="1" dirty="0" smtClean="0">
                <a:solidFill>
                  <a:schemeClr val="tx1"/>
                </a:solidFill>
              </a:rPr>
              <a:t> unsustainable</a:t>
            </a:r>
            <a:endParaRPr lang="en-GB" b="1" dirty="0">
              <a:solidFill>
                <a:schemeClr val="tx1"/>
              </a:solidFill>
            </a:endParaRPr>
          </a:p>
        </p:txBody>
      </p:sp>
      <p:sp>
        <p:nvSpPr>
          <p:cNvPr id="3" name="Content Placeholder 2"/>
          <p:cNvSpPr>
            <a:spLocks noGrp="1"/>
          </p:cNvSpPr>
          <p:nvPr>
            <p:ph sz="quarter" idx="1"/>
          </p:nvPr>
        </p:nvSpPr>
        <p:spPr>
          <a:xfrm>
            <a:off x="323528" y="1340768"/>
            <a:ext cx="8424936" cy="5133184"/>
          </a:xfrm>
        </p:spPr>
        <p:txBody>
          <a:bodyPr>
            <a:normAutofit/>
          </a:bodyPr>
          <a:lstStyle/>
          <a:p>
            <a:r>
              <a:rPr lang="en-GB" sz="2800" dirty="0" smtClean="0"/>
              <a:t>How unsustainable – well – if the USA or the UK still had a marriage affirming culture – one where almost all parents took full responsibility for the children they brought into the world  - </a:t>
            </a:r>
          </a:p>
          <a:p>
            <a:pPr algn="ctr"/>
            <a:r>
              <a:rPr lang="en-GB" sz="2800" b="1" u="sng" dirty="0" smtClean="0"/>
              <a:t>They would have no public debt today. </a:t>
            </a:r>
          </a:p>
          <a:p>
            <a:pPr algn="ctr"/>
            <a:r>
              <a:rPr lang="en-GB" sz="2800" b="1" dirty="0" smtClean="0"/>
              <a:t>USA debt - $14,000,000,000,000 </a:t>
            </a:r>
          </a:p>
          <a:p>
            <a:pPr algn="ctr">
              <a:buNone/>
            </a:pPr>
            <a:r>
              <a:rPr lang="en-GB" sz="2800" b="1" dirty="0" smtClean="0"/>
              <a:t>($85,000 for every working citizen)</a:t>
            </a:r>
          </a:p>
          <a:p>
            <a:pPr algn="ctr"/>
            <a:r>
              <a:rPr lang="en-GB" sz="2800" b="1" dirty="0" smtClean="0"/>
              <a:t>UK debt - $1,500,000,000,000</a:t>
            </a:r>
          </a:p>
          <a:p>
            <a:pPr algn="ctr">
              <a:buNone/>
            </a:pPr>
            <a:r>
              <a:rPr lang="en-GB" sz="2800" b="1" dirty="0" smtClean="0"/>
              <a:t>($50,000 for every working citizen)</a:t>
            </a:r>
          </a:p>
        </p:txBody>
      </p:sp>
      <p:sp>
        <p:nvSpPr>
          <p:cNvPr id="4" name="Slide Number Placeholder 3"/>
          <p:cNvSpPr>
            <a:spLocks noGrp="1"/>
          </p:cNvSpPr>
          <p:nvPr>
            <p:ph type="sldNum" sz="quarter" idx="15"/>
          </p:nvPr>
        </p:nvSpPr>
        <p:spPr/>
        <p:txBody>
          <a:bodyPr/>
          <a:lstStyle/>
          <a:p>
            <a:fld id="{F42E9B1B-9333-4234-8CD8-DAA93C24EEBA}" type="slidenum">
              <a:rPr lang="en-GB" smtClean="0"/>
              <a:pPr/>
              <a:t>29</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1282154"/>
          </a:xfrm>
        </p:spPr>
        <p:txBody>
          <a:bodyPr>
            <a:normAutofit fontScale="90000"/>
          </a:bodyPr>
          <a:lstStyle/>
          <a:p>
            <a:pPr algn="ctr"/>
            <a:r>
              <a:rPr lang="en-GB" b="1" dirty="0" smtClean="0">
                <a:solidFill>
                  <a:schemeClr val="tx1"/>
                </a:solidFill>
              </a:rPr>
              <a:t>Every species of animal has discovered their way of raising their offspring so their species survive for millions of years – and they do it just that ONE way</a:t>
            </a:r>
            <a:endParaRPr lang="en-GB" b="1" dirty="0">
              <a:solidFill>
                <a:schemeClr val="tx1"/>
              </a:solidFill>
            </a:endParaRPr>
          </a:p>
        </p:txBody>
      </p:sp>
      <p:sp>
        <p:nvSpPr>
          <p:cNvPr id="6" name="TextBox 5"/>
          <p:cNvSpPr txBox="1"/>
          <p:nvPr/>
        </p:nvSpPr>
        <p:spPr>
          <a:xfrm>
            <a:off x="6300192" y="3212976"/>
            <a:ext cx="2108591" cy="369332"/>
          </a:xfrm>
          <a:prstGeom prst="rect">
            <a:avLst/>
          </a:prstGeom>
          <a:noFill/>
        </p:spPr>
        <p:txBody>
          <a:bodyPr wrap="none" rtlCol="0">
            <a:spAutoFit/>
          </a:bodyPr>
          <a:lstStyle/>
          <a:p>
            <a:r>
              <a:rPr lang="en-GB" dirty="0" smtClean="0"/>
              <a:t>Pair bonding eagles</a:t>
            </a:r>
            <a:endParaRPr lang="en-GB" dirty="0"/>
          </a:p>
        </p:txBody>
      </p:sp>
      <p:sp>
        <p:nvSpPr>
          <p:cNvPr id="8" name="TextBox 7"/>
          <p:cNvSpPr txBox="1"/>
          <p:nvPr/>
        </p:nvSpPr>
        <p:spPr>
          <a:xfrm>
            <a:off x="3707904" y="3140968"/>
            <a:ext cx="2232248" cy="646331"/>
          </a:xfrm>
          <a:prstGeom prst="rect">
            <a:avLst/>
          </a:prstGeom>
          <a:noFill/>
        </p:spPr>
        <p:txBody>
          <a:bodyPr wrap="square" rtlCol="0">
            <a:spAutoFit/>
          </a:bodyPr>
          <a:lstStyle/>
          <a:p>
            <a:pPr algn="ctr"/>
            <a:r>
              <a:rPr lang="en-GB" dirty="0" smtClean="0"/>
              <a:t>Lay hundreds and hope 1 or 2 survive</a:t>
            </a:r>
            <a:endParaRPr lang="en-GB" dirty="0"/>
          </a:p>
        </p:txBody>
      </p:sp>
      <p:sp>
        <p:nvSpPr>
          <p:cNvPr id="11" name="TextBox 10"/>
          <p:cNvSpPr txBox="1"/>
          <p:nvPr/>
        </p:nvSpPr>
        <p:spPr>
          <a:xfrm>
            <a:off x="395536" y="3140968"/>
            <a:ext cx="3240360" cy="923330"/>
          </a:xfrm>
          <a:prstGeom prst="rect">
            <a:avLst/>
          </a:prstGeom>
          <a:noFill/>
        </p:spPr>
        <p:txBody>
          <a:bodyPr wrap="square" rtlCol="0">
            <a:spAutoFit/>
          </a:bodyPr>
          <a:lstStyle/>
          <a:p>
            <a:pPr algn="ctr"/>
            <a:r>
              <a:rPr lang="en-GB" dirty="0" smtClean="0"/>
              <a:t>Harem style – alpha male has several ‘wives’ who raise offspring in groups</a:t>
            </a:r>
            <a:endParaRPr lang="en-GB" dirty="0"/>
          </a:p>
        </p:txBody>
      </p:sp>
      <p:sp>
        <p:nvSpPr>
          <p:cNvPr id="12" name="TextBox 11"/>
          <p:cNvSpPr txBox="1"/>
          <p:nvPr/>
        </p:nvSpPr>
        <p:spPr>
          <a:xfrm>
            <a:off x="3203847" y="4005064"/>
            <a:ext cx="5204935" cy="2308324"/>
          </a:xfrm>
          <a:prstGeom prst="rect">
            <a:avLst/>
          </a:prstGeom>
          <a:noFill/>
        </p:spPr>
        <p:txBody>
          <a:bodyPr wrap="square" rtlCol="0">
            <a:spAutoFit/>
          </a:bodyPr>
          <a:lstStyle/>
          <a:p>
            <a:pPr algn="ctr"/>
            <a:r>
              <a:rPr lang="en-GB" sz="2400" dirty="0" smtClean="0"/>
              <a:t>Each of these ways of raising children allows each species to receive nature’s blessings of survival and well-being. If they changed their family structures to a different one – they probably would become extinct within one generation</a:t>
            </a:r>
            <a:endParaRPr lang="en-GB" sz="2400" dirty="0"/>
          </a:p>
        </p:txBody>
      </p:sp>
      <p:pic>
        <p:nvPicPr>
          <p:cNvPr id="1026"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772" y="1473688"/>
            <a:ext cx="2378075" cy="1695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8616" y="1372493"/>
            <a:ext cx="2571750" cy="176847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2424" y="1400663"/>
            <a:ext cx="2524125" cy="17684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1"/>
          </p:nvPr>
        </p:nvSpPr>
        <p:spPr/>
        <p:txBody>
          <a:bodyPr/>
          <a:lstStyle/>
          <a:p>
            <a:fld id="{F42E9B1B-9333-4234-8CD8-DAA93C24EEBA}" type="slidenum">
              <a:rPr lang="en-GB" smtClean="0"/>
              <a:pPr/>
              <a:t>3</a:t>
            </a:fld>
            <a:endParaRPr lang="en-GB"/>
          </a:p>
        </p:txBody>
      </p:sp>
    </p:spTree>
  </p:cSld>
  <p:clrMapOvr>
    <a:masterClrMapping/>
  </p:clrMapOvr>
  <p:transition advTm="3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http://t2.gstatic.com/images?q=tbn:ANd9GcQEYyLqrlRaSBr1DO9OoWETb1VBrYtU-aK0KN0C8cIl3btKHdWG"/>
          <p:cNvPicPr>
            <a:picLocks noChangeAspect="1" noChangeArrowheads="1"/>
          </p:cNvPicPr>
          <p:nvPr/>
        </p:nvPicPr>
        <p:blipFill>
          <a:blip r:embed="rId2" cstate="print"/>
          <a:srcRect/>
          <a:stretch>
            <a:fillRect/>
          </a:stretch>
        </p:blipFill>
        <p:spPr bwMode="auto">
          <a:xfrm>
            <a:off x="4401442" y="1695021"/>
            <a:ext cx="3331506" cy="2143744"/>
          </a:xfrm>
          <a:prstGeom prst="rect">
            <a:avLst/>
          </a:prstGeom>
          <a:noFill/>
        </p:spPr>
      </p:pic>
      <p:sp>
        <p:nvSpPr>
          <p:cNvPr id="2" name="Title 1"/>
          <p:cNvSpPr>
            <a:spLocks noGrp="1"/>
          </p:cNvSpPr>
          <p:nvPr>
            <p:ph type="title"/>
          </p:nvPr>
        </p:nvSpPr>
        <p:spPr>
          <a:xfrm>
            <a:off x="179512" y="-2"/>
            <a:ext cx="8784976" cy="1340769"/>
          </a:xfrm>
        </p:spPr>
        <p:txBody>
          <a:bodyPr>
            <a:normAutofit fontScale="90000"/>
          </a:bodyPr>
          <a:lstStyle/>
          <a:p>
            <a:pPr algn="ctr"/>
            <a:r>
              <a:rPr lang="en-GB" b="1" dirty="0" smtClean="0">
                <a:solidFill>
                  <a:schemeClr val="tx1"/>
                </a:solidFill>
              </a:rPr>
              <a:t>Most developed countries are already heavily in debt. Unless something is done soon to strengthen marriage – States will go bankrupt with global consequences</a:t>
            </a:r>
            <a:endParaRPr lang="en-GB" b="1" dirty="0">
              <a:solidFill>
                <a:schemeClr val="tx1"/>
              </a:solidFill>
            </a:endParaRPr>
          </a:p>
        </p:txBody>
      </p:sp>
      <p:sp>
        <p:nvSpPr>
          <p:cNvPr id="9" name="Freeform 8"/>
          <p:cNvSpPr/>
          <p:nvPr/>
        </p:nvSpPr>
        <p:spPr>
          <a:xfrm>
            <a:off x="7327770" y="1198605"/>
            <a:ext cx="810356" cy="785262"/>
          </a:xfrm>
          <a:custGeom>
            <a:avLst/>
            <a:gdLst>
              <a:gd name="connsiteX0" fmla="*/ 49214 w 810356"/>
              <a:gd name="connsiteY0" fmla="*/ 716692 h 785262"/>
              <a:gd name="connsiteX1" fmla="*/ 110998 w 810356"/>
              <a:gd name="connsiteY1" fmla="*/ 642552 h 785262"/>
              <a:gd name="connsiteX2" fmla="*/ 185138 w 810356"/>
              <a:gd name="connsiteY2" fmla="*/ 531341 h 785262"/>
              <a:gd name="connsiteX3" fmla="*/ 209852 w 810356"/>
              <a:gd name="connsiteY3" fmla="*/ 494271 h 785262"/>
              <a:gd name="connsiteX4" fmla="*/ 246922 w 810356"/>
              <a:gd name="connsiteY4" fmla="*/ 469557 h 785262"/>
              <a:gd name="connsiteX5" fmla="*/ 271635 w 810356"/>
              <a:gd name="connsiteY5" fmla="*/ 395417 h 785262"/>
              <a:gd name="connsiteX6" fmla="*/ 283992 w 810356"/>
              <a:gd name="connsiteY6" fmla="*/ 358346 h 785262"/>
              <a:gd name="connsiteX7" fmla="*/ 370489 w 810356"/>
              <a:gd name="connsiteY7" fmla="*/ 247136 h 785262"/>
              <a:gd name="connsiteX8" fmla="*/ 407560 w 810356"/>
              <a:gd name="connsiteY8" fmla="*/ 222422 h 785262"/>
              <a:gd name="connsiteX9" fmla="*/ 469344 w 810356"/>
              <a:gd name="connsiteY9" fmla="*/ 172995 h 785262"/>
              <a:gd name="connsiteX10" fmla="*/ 494057 w 810356"/>
              <a:gd name="connsiteY10" fmla="*/ 135925 h 785262"/>
              <a:gd name="connsiteX11" fmla="*/ 531127 w 810356"/>
              <a:gd name="connsiteY11" fmla="*/ 123568 h 785262"/>
              <a:gd name="connsiteX12" fmla="*/ 704122 w 810356"/>
              <a:gd name="connsiteY12" fmla="*/ 98854 h 785262"/>
              <a:gd name="connsiteX13" fmla="*/ 753549 w 810356"/>
              <a:gd name="connsiteY13" fmla="*/ 37071 h 785262"/>
              <a:gd name="connsiteX14" fmla="*/ 790619 w 810356"/>
              <a:gd name="connsiteY14" fmla="*/ 12357 h 785262"/>
              <a:gd name="connsiteX15" fmla="*/ 802976 w 810356"/>
              <a:gd name="connsiteY15" fmla="*/ 0 h 7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0356" h="785262">
                <a:moveTo>
                  <a:pt x="49214" y="716692"/>
                </a:moveTo>
                <a:cubicBezTo>
                  <a:pt x="137521" y="584230"/>
                  <a:pt x="0" y="785262"/>
                  <a:pt x="110998" y="642552"/>
                </a:cubicBezTo>
                <a:cubicBezTo>
                  <a:pt x="111004" y="642544"/>
                  <a:pt x="172778" y="549881"/>
                  <a:pt x="185138" y="531341"/>
                </a:cubicBezTo>
                <a:cubicBezTo>
                  <a:pt x="193376" y="518984"/>
                  <a:pt x="197495" y="502509"/>
                  <a:pt x="209852" y="494271"/>
                </a:cubicBezTo>
                <a:lnTo>
                  <a:pt x="246922" y="469557"/>
                </a:lnTo>
                <a:lnTo>
                  <a:pt x="271635" y="395417"/>
                </a:lnTo>
                <a:cubicBezTo>
                  <a:pt x="275754" y="383060"/>
                  <a:pt x="276767" y="369184"/>
                  <a:pt x="283992" y="358346"/>
                </a:cubicBezTo>
                <a:cubicBezTo>
                  <a:pt x="318436" y="306681"/>
                  <a:pt x="326935" y="283431"/>
                  <a:pt x="370489" y="247136"/>
                </a:cubicBezTo>
                <a:cubicBezTo>
                  <a:pt x="381898" y="237628"/>
                  <a:pt x="395203" y="230660"/>
                  <a:pt x="407560" y="222422"/>
                </a:cubicBezTo>
                <a:cubicBezTo>
                  <a:pt x="478383" y="116186"/>
                  <a:pt x="384079" y="241207"/>
                  <a:pt x="469344" y="172995"/>
                </a:cubicBezTo>
                <a:cubicBezTo>
                  <a:pt x="480941" y="163718"/>
                  <a:pt x="482461" y="145202"/>
                  <a:pt x="494057" y="135925"/>
                </a:cubicBezTo>
                <a:cubicBezTo>
                  <a:pt x="504228" y="127788"/>
                  <a:pt x="518603" y="127146"/>
                  <a:pt x="531127" y="123568"/>
                </a:cubicBezTo>
                <a:cubicBezTo>
                  <a:pt x="603484" y="102894"/>
                  <a:pt x="605649" y="108701"/>
                  <a:pt x="704122" y="98854"/>
                </a:cubicBezTo>
                <a:cubicBezTo>
                  <a:pt x="810356" y="28032"/>
                  <a:pt x="685339" y="122333"/>
                  <a:pt x="753549" y="37071"/>
                </a:cubicBezTo>
                <a:cubicBezTo>
                  <a:pt x="762826" y="25474"/>
                  <a:pt x="778738" y="21268"/>
                  <a:pt x="790619" y="12357"/>
                </a:cubicBezTo>
                <a:cubicBezTo>
                  <a:pt x="795279" y="8862"/>
                  <a:pt x="798857" y="4119"/>
                  <a:pt x="802976" y="0"/>
                </a:cubicBezTo>
              </a:path>
            </a:pathLst>
          </a:custGeom>
          <a:ln w="317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Content Placeholder 2"/>
          <p:cNvSpPr txBox="1">
            <a:spLocks/>
          </p:cNvSpPr>
          <p:nvPr/>
        </p:nvSpPr>
        <p:spPr>
          <a:xfrm>
            <a:off x="549495" y="1334981"/>
            <a:ext cx="2711433" cy="720080"/>
          </a:xfrm>
          <a:prstGeom prst="rect">
            <a:avLst/>
          </a:prstGeom>
          <a:solidFill>
            <a:schemeClr val="bg1"/>
          </a:solidFill>
        </p:spPr>
        <p:txBody>
          <a:bodyPr vert="horz">
            <a:normAutofit lnSpcReduction="10000"/>
          </a:bodyPr>
          <a:lstStyle/>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Drug abuse needing hospital treatment</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5076056" y="1340768"/>
            <a:ext cx="2251714" cy="432048"/>
          </a:xfrm>
          <a:prstGeom prst="rect">
            <a:avLst/>
          </a:prstGeom>
          <a:solidFill>
            <a:schemeClr val="bg1"/>
          </a:solidFill>
        </p:spPr>
        <p:txBody>
          <a:bodyPr vert="horz">
            <a:normAutofit/>
          </a:bodyPr>
          <a:lstStyle/>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Prison populations</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67544" y="4005064"/>
            <a:ext cx="2448272" cy="432048"/>
          </a:xfrm>
          <a:prstGeom prst="rect">
            <a:avLst/>
          </a:prstGeom>
          <a:solidFill>
            <a:schemeClr val="bg1"/>
          </a:solidFill>
        </p:spPr>
        <p:txBody>
          <a:bodyPr vert="horz">
            <a:normAutofit/>
          </a:bodyPr>
          <a:lstStyle/>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Social benefit payments</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92162" name="Picture 2" descr="http://www.squarecirclez.com/blog/wp-content/uploads/2007/10/65over.gif"/>
          <p:cNvPicPr>
            <a:picLocks noChangeAspect="1" noChangeArrowheads="1"/>
          </p:cNvPicPr>
          <p:nvPr/>
        </p:nvPicPr>
        <p:blipFill>
          <a:blip r:embed="rId3" cstate="print"/>
          <a:srcRect/>
          <a:stretch>
            <a:fillRect/>
          </a:stretch>
        </p:blipFill>
        <p:spPr bwMode="auto">
          <a:xfrm>
            <a:off x="4716016" y="3933056"/>
            <a:ext cx="3724444" cy="2664296"/>
          </a:xfrm>
          <a:prstGeom prst="rect">
            <a:avLst/>
          </a:prstGeom>
          <a:noFill/>
        </p:spPr>
      </p:pic>
      <p:sp>
        <p:nvSpPr>
          <p:cNvPr id="16" name="Content Placeholder 2"/>
          <p:cNvSpPr txBox="1">
            <a:spLocks/>
          </p:cNvSpPr>
          <p:nvPr/>
        </p:nvSpPr>
        <p:spPr>
          <a:xfrm>
            <a:off x="4716016" y="3933056"/>
            <a:ext cx="2592288" cy="1008112"/>
          </a:xfrm>
          <a:prstGeom prst="rect">
            <a:avLst/>
          </a:prstGeom>
          <a:solidFill>
            <a:schemeClr val="bg1"/>
          </a:solidFill>
        </p:spPr>
        <p:txBody>
          <a:bodyPr vert="horz">
            <a:normAutofit lnSpcReduction="10000"/>
          </a:bodyPr>
          <a:lstStyle/>
          <a:p>
            <a:pPr marL="0" marR="0" lvl="0" indent="0" algn="ctr" defTabSz="914400" rtl="0" eaLnBrk="1" fontAlgn="auto" latinLnBrk="0" hangingPunct="1">
              <a:lnSpc>
                <a:spcPct val="120000"/>
              </a:lnSpc>
              <a:spcAft>
                <a:spcPts val="0"/>
              </a:spcAft>
              <a:buClr>
                <a:schemeClr val="accent1"/>
              </a:buClr>
              <a:buSzPct val="70000"/>
              <a:buFont typeface="Wingdings"/>
              <a:buNone/>
              <a:tabLst/>
              <a:defRPr/>
            </a:pPr>
            <a:r>
              <a:rPr lang="en-GB" noProof="0" dirty="0" smtClean="0"/>
              <a:t>More retirees needing health care and financial support</a:t>
            </a: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2"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1" y="2085356"/>
            <a:ext cx="3240360" cy="19894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reeform 7"/>
          <p:cNvSpPr/>
          <p:nvPr/>
        </p:nvSpPr>
        <p:spPr>
          <a:xfrm>
            <a:off x="3260928" y="1334981"/>
            <a:ext cx="792088" cy="870933"/>
          </a:xfrm>
          <a:custGeom>
            <a:avLst/>
            <a:gdLst>
              <a:gd name="connsiteX0" fmla="*/ 0 w 580768"/>
              <a:gd name="connsiteY0" fmla="*/ 654909 h 654909"/>
              <a:gd name="connsiteX1" fmla="*/ 24714 w 580768"/>
              <a:gd name="connsiteY1" fmla="*/ 617838 h 654909"/>
              <a:gd name="connsiteX2" fmla="*/ 111211 w 580768"/>
              <a:gd name="connsiteY2" fmla="*/ 506627 h 654909"/>
              <a:gd name="connsiteX3" fmla="*/ 135925 w 580768"/>
              <a:gd name="connsiteY3" fmla="*/ 420130 h 654909"/>
              <a:gd name="connsiteX4" fmla="*/ 148282 w 580768"/>
              <a:gd name="connsiteY4" fmla="*/ 308919 h 654909"/>
              <a:gd name="connsiteX5" fmla="*/ 222422 w 580768"/>
              <a:gd name="connsiteY5" fmla="*/ 284206 h 654909"/>
              <a:gd name="connsiteX6" fmla="*/ 296563 w 580768"/>
              <a:gd name="connsiteY6" fmla="*/ 234779 h 654909"/>
              <a:gd name="connsiteX7" fmla="*/ 358346 w 580768"/>
              <a:gd name="connsiteY7" fmla="*/ 172995 h 654909"/>
              <a:gd name="connsiteX8" fmla="*/ 395417 w 580768"/>
              <a:gd name="connsiteY8" fmla="*/ 160638 h 654909"/>
              <a:gd name="connsiteX9" fmla="*/ 469557 w 580768"/>
              <a:gd name="connsiteY9" fmla="*/ 111211 h 654909"/>
              <a:gd name="connsiteX10" fmla="*/ 543698 w 580768"/>
              <a:gd name="connsiteY10" fmla="*/ 74141 h 654909"/>
              <a:gd name="connsiteX11" fmla="*/ 568411 w 580768"/>
              <a:gd name="connsiteY11" fmla="*/ 37071 h 654909"/>
              <a:gd name="connsiteX12" fmla="*/ 580768 w 580768"/>
              <a:gd name="connsiteY12" fmla="*/ 0 h 65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768" h="654909">
                <a:moveTo>
                  <a:pt x="0" y="654909"/>
                </a:moveTo>
                <a:cubicBezTo>
                  <a:pt x="8238" y="642552"/>
                  <a:pt x="15206" y="629247"/>
                  <a:pt x="24714" y="617838"/>
                </a:cubicBezTo>
                <a:cubicBezTo>
                  <a:pt x="60254" y="575190"/>
                  <a:pt x="90389" y="569091"/>
                  <a:pt x="111211" y="506627"/>
                </a:cubicBezTo>
                <a:cubicBezTo>
                  <a:pt x="128939" y="453446"/>
                  <a:pt x="120409" y="482193"/>
                  <a:pt x="135925" y="420130"/>
                </a:cubicBezTo>
                <a:cubicBezTo>
                  <a:pt x="140044" y="383060"/>
                  <a:pt x="128257" y="340386"/>
                  <a:pt x="148282" y="308919"/>
                </a:cubicBezTo>
                <a:cubicBezTo>
                  <a:pt x="162268" y="286942"/>
                  <a:pt x="199122" y="295856"/>
                  <a:pt x="222422" y="284206"/>
                </a:cubicBezTo>
                <a:cubicBezTo>
                  <a:pt x="248988" y="270923"/>
                  <a:pt x="296563" y="234779"/>
                  <a:pt x="296563" y="234779"/>
                </a:cubicBezTo>
                <a:cubicBezTo>
                  <a:pt x="321276" y="197709"/>
                  <a:pt x="317158" y="193589"/>
                  <a:pt x="358346" y="172995"/>
                </a:cubicBezTo>
                <a:cubicBezTo>
                  <a:pt x="369996" y="167170"/>
                  <a:pt x="384031" y="166964"/>
                  <a:pt x="395417" y="160638"/>
                </a:cubicBezTo>
                <a:cubicBezTo>
                  <a:pt x="421381" y="146214"/>
                  <a:pt x="441379" y="120604"/>
                  <a:pt x="469557" y="111211"/>
                </a:cubicBezTo>
                <a:cubicBezTo>
                  <a:pt x="520716" y="94158"/>
                  <a:pt x="495789" y="106079"/>
                  <a:pt x="543698" y="74141"/>
                </a:cubicBezTo>
                <a:cubicBezTo>
                  <a:pt x="551936" y="61784"/>
                  <a:pt x="561770" y="50354"/>
                  <a:pt x="568411" y="37071"/>
                </a:cubicBezTo>
                <a:cubicBezTo>
                  <a:pt x="574236" y="25421"/>
                  <a:pt x="580768" y="0"/>
                  <a:pt x="580768" y="0"/>
                </a:cubicBezTo>
              </a:path>
            </a:pathLst>
          </a:cu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8" name="Picture 3"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27" y="4399005"/>
            <a:ext cx="3259783" cy="205252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reeform 12"/>
          <p:cNvSpPr/>
          <p:nvPr/>
        </p:nvSpPr>
        <p:spPr>
          <a:xfrm>
            <a:off x="3491881" y="4394511"/>
            <a:ext cx="741405" cy="494270"/>
          </a:xfrm>
          <a:custGeom>
            <a:avLst/>
            <a:gdLst>
              <a:gd name="connsiteX0" fmla="*/ 0 w 741405"/>
              <a:gd name="connsiteY0" fmla="*/ 494270 h 494270"/>
              <a:gd name="connsiteX1" fmla="*/ 37070 w 741405"/>
              <a:gd name="connsiteY1" fmla="*/ 469557 h 494270"/>
              <a:gd name="connsiteX2" fmla="*/ 74140 w 741405"/>
              <a:gd name="connsiteY2" fmla="*/ 432487 h 494270"/>
              <a:gd name="connsiteX3" fmla="*/ 111210 w 741405"/>
              <a:gd name="connsiteY3" fmla="*/ 420130 h 494270"/>
              <a:gd name="connsiteX4" fmla="*/ 185351 w 741405"/>
              <a:gd name="connsiteY4" fmla="*/ 370703 h 494270"/>
              <a:gd name="connsiteX5" fmla="*/ 259491 w 741405"/>
              <a:gd name="connsiteY5" fmla="*/ 345989 h 494270"/>
              <a:gd name="connsiteX6" fmla="*/ 284205 w 741405"/>
              <a:gd name="connsiteY6" fmla="*/ 308919 h 494270"/>
              <a:gd name="connsiteX7" fmla="*/ 370702 w 741405"/>
              <a:gd name="connsiteY7" fmla="*/ 284206 h 494270"/>
              <a:gd name="connsiteX8" fmla="*/ 395416 w 741405"/>
              <a:gd name="connsiteY8" fmla="*/ 247135 h 494270"/>
              <a:gd name="connsiteX9" fmla="*/ 432486 w 741405"/>
              <a:gd name="connsiteY9" fmla="*/ 222422 h 494270"/>
              <a:gd name="connsiteX10" fmla="*/ 481913 w 741405"/>
              <a:gd name="connsiteY10" fmla="*/ 160638 h 494270"/>
              <a:gd name="connsiteX11" fmla="*/ 556054 w 741405"/>
              <a:gd name="connsiteY11" fmla="*/ 135924 h 494270"/>
              <a:gd name="connsiteX12" fmla="*/ 593124 w 741405"/>
              <a:gd name="connsiteY12" fmla="*/ 123568 h 494270"/>
              <a:gd name="connsiteX13" fmla="*/ 630194 w 741405"/>
              <a:gd name="connsiteY13" fmla="*/ 98854 h 494270"/>
              <a:gd name="connsiteX14" fmla="*/ 667264 w 741405"/>
              <a:gd name="connsiteY14" fmla="*/ 86497 h 494270"/>
              <a:gd name="connsiteX15" fmla="*/ 729048 w 741405"/>
              <a:gd name="connsiteY15" fmla="*/ 12357 h 494270"/>
              <a:gd name="connsiteX16" fmla="*/ 741405 w 741405"/>
              <a:gd name="connsiteY16" fmla="*/ 0 h 49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1405" h="494270">
                <a:moveTo>
                  <a:pt x="0" y="494270"/>
                </a:moveTo>
                <a:cubicBezTo>
                  <a:pt x="12357" y="486032"/>
                  <a:pt x="25661" y="479064"/>
                  <a:pt x="37070" y="469557"/>
                </a:cubicBezTo>
                <a:cubicBezTo>
                  <a:pt x="50495" y="458370"/>
                  <a:pt x="59600" y="442180"/>
                  <a:pt x="74140" y="432487"/>
                </a:cubicBezTo>
                <a:cubicBezTo>
                  <a:pt x="84978" y="425262"/>
                  <a:pt x="99824" y="426456"/>
                  <a:pt x="111210" y="420130"/>
                </a:cubicBezTo>
                <a:cubicBezTo>
                  <a:pt x="137174" y="405705"/>
                  <a:pt x="157173" y="380096"/>
                  <a:pt x="185351" y="370703"/>
                </a:cubicBezTo>
                <a:lnTo>
                  <a:pt x="259491" y="345989"/>
                </a:lnTo>
                <a:cubicBezTo>
                  <a:pt x="267729" y="333632"/>
                  <a:pt x="272608" y="318196"/>
                  <a:pt x="284205" y="308919"/>
                </a:cubicBezTo>
                <a:cubicBezTo>
                  <a:pt x="292265" y="302471"/>
                  <a:pt x="367470" y="285014"/>
                  <a:pt x="370702" y="284206"/>
                </a:cubicBezTo>
                <a:cubicBezTo>
                  <a:pt x="378940" y="271849"/>
                  <a:pt x="384915" y="257636"/>
                  <a:pt x="395416" y="247135"/>
                </a:cubicBezTo>
                <a:cubicBezTo>
                  <a:pt x="405917" y="236634"/>
                  <a:pt x="423209" y="234019"/>
                  <a:pt x="432486" y="222422"/>
                </a:cubicBezTo>
                <a:cubicBezTo>
                  <a:pt x="474995" y="169286"/>
                  <a:pt x="404983" y="194829"/>
                  <a:pt x="481913" y="160638"/>
                </a:cubicBezTo>
                <a:cubicBezTo>
                  <a:pt x="505718" y="150058"/>
                  <a:pt x="531340" y="144162"/>
                  <a:pt x="556054" y="135924"/>
                </a:cubicBezTo>
                <a:lnTo>
                  <a:pt x="593124" y="123568"/>
                </a:lnTo>
                <a:cubicBezTo>
                  <a:pt x="605481" y="115330"/>
                  <a:pt x="616911" y="105496"/>
                  <a:pt x="630194" y="98854"/>
                </a:cubicBezTo>
                <a:cubicBezTo>
                  <a:pt x="641844" y="93029"/>
                  <a:pt x="656426" y="93722"/>
                  <a:pt x="667264" y="86497"/>
                </a:cubicBezTo>
                <a:cubicBezTo>
                  <a:pt x="701174" y="63890"/>
                  <a:pt x="706252" y="42752"/>
                  <a:pt x="729048" y="12357"/>
                </a:cubicBezTo>
                <a:cubicBezTo>
                  <a:pt x="732543" y="7697"/>
                  <a:pt x="737286" y="4119"/>
                  <a:pt x="741405" y="0"/>
                </a:cubicBezTo>
              </a:path>
            </a:pathLst>
          </a:cu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Slide Number Placeholder 2"/>
          <p:cNvSpPr>
            <a:spLocks noGrp="1"/>
          </p:cNvSpPr>
          <p:nvPr>
            <p:ph type="sldNum" sz="quarter" idx="11"/>
          </p:nvPr>
        </p:nvSpPr>
        <p:spPr/>
        <p:txBody>
          <a:bodyPr/>
          <a:lstStyle/>
          <a:p>
            <a:fld id="{F42E9B1B-9333-4234-8CD8-DAA93C24EEBA}" type="slidenum">
              <a:rPr lang="en-GB" smtClean="0"/>
              <a:pPr/>
              <a:t>30</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17000"/>
    </mc:Choice>
    <mc:Fallback>
      <p:transition spd="slow" advTm="17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628799"/>
            <a:ext cx="1387956" cy="48227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79512" y="188640"/>
            <a:ext cx="8579296" cy="1440160"/>
          </a:xfrm>
        </p:spPr>
        <p:txBody>
          <a:bodyPr>
            <a:noAutofit/>
          </a:bodyPr>
          <a:lstStyle/>
          <a:p>
            <a:pPr algn="ctr"/>
            <a:r>
              <a:rPr lang="en-GB" sz="2400" b="1" dirty="0" smtClean="0">
                <a:solidFill>
                  <a:schemeClr val="tx1"/>
                </a:solidFill>
              </a:rPr>
              <a:t>How did USA and EU become Weak Marriage cultures? Partly by governments creating policies that destroy the value of the marital contract + Refusing to support the marital dreams of the overwhelming majority of their taxpayers </a:t>
            </a:r>
            <a:endParaRPr lang="en-GB" sz="2400" b="1" dirty="0">
              <a:solidFill>
                <a:schemeClr val="tx1"/>
              </a:solidFill>
            </a:endParaRPr>
          </a:p>
        </p:txBody>
      </p:sp>
      <p:sp>
        <p:nvSpPr>
          <p:cNvPr id="5" name="TextBox 4"/>
          <p:cNvSpPr txBox="1"/>
          <p:nvPr/>
        </p:nvSpPr>
        <p:spPr>
          <a:xfrm>
            <a:off x="179512" y="1628800"/>
            <a:ext cx="5184576" cy="3970318"/>
          </a:xfrm>
          <a:prstGeom prst="rect">
            <a:avLst/>
          </a:prstGeom>
          <a:noFill/>
          <a:ln>
            <a:solidFill>
              <a:schemeClr val="tx1"/>
            </a:solidFill>
          </a:ln>
        </p:spPr>
        <p:txBody>
          <a:bodyPr wrap="square" rtlCol="0">
            <a:spAutoFit/>
          </a:bodyPr>
          <a:lstStyle/>
          <a:p>
            <a:r>
              <a:rPr lang="en-GB" dirty="0" smtClean="0"/>
              <a:t>1967 – no fault divorce started. </a:t>
            </a:r>
          </a:p>
          <a:p>
            <a:r>
              <a:rPr lang="en-GB" dirty="0" smtClean="0"/>
              <a:t>This redefined marriage from ‘lineage improvement ‘ to ‘personal happiness’ </a:t>
            </a:r>
          </a:p>
          <a:p>
            <a:pPr marL="285750" indent="-285750">
              <a:buFontTx/>
              <a:buChar char="-"/>
            </a:pPr>
            <a:r>
              <a:rPr lang="en-GB" dirty="0" smtClean="0"/>
              <a:t>Children’s well-being is not important – only one adult’s personal happiness.  </a:t>
            </a:r>
          </a:p>
          <a:p>
            <a:pPr marL="285750" indent="-285750">
              <a:buFontTx/>
              <a:buChar char="-"/>
            </a:pPr>
            <a:r>
              <a:rPr lang="en-GB" dirty="0" smtClean="0"/>
              <a:t>Law can take the husband’s children away from him ‘just because he isn’t the perfect husband’</a:t>
            </a:r>
          </a:p>
          <a:p>
            <a:pPr marL="285750" indent="-285750">
              <a:buFontTx/>
              <a:buChar char="-"/>
            </a:pPr>
            <a:r>
              <a:rPr lang="en-GB" dirty="0" smtClean="0"/>
              <a:t>Partners don’t have to take responsibility for their marital promise - ‘for better, for worse’</a:t>
            </a:r>
          </a:p>
          <a:p>
            <a:pPr marL="285750" indent="-285750">
              <a:buFontTx/>
              <a:buChar char="-"/>
            </a:pPr>
            <a:r>
              <a:rPr lang="en-GB" dirty="0" smtClean="0"/>
              <a:t>Took no account of the ups and downs that are a normal part of the family life-cycle</a:t>
            </a:r>
          </a:p>
          <a:p>
            <a:pPr marL="285750" indent="-285750">
              <a:buFontTx/>
              <a:buChar char="-"/>
            </a:pPr>
            <a:r>
              <a:rPr lang="en-GB" b="1" dirty="0" smtClean="0"/>
              <a:t>State might become new foster parent and assumes financial responsibility </a:t>
            </a:r>
          </a:p>
          <a:p>
            <a:pPr marL="285750" indent="-285750"/>
            <a:r>
              <a:rPr lang="en-GB" b="1" dirty="0" smtClean="0"/>
              <a:t>= Marriage becomes ‘just piece of paper’</a:t>
            </a:r>
            <a:endParaRPr lang="en-GB" b="1" dirty="0"/>
          </a:p>
        </p:txBody>
      </p:sp>
      <p:sp>
        <p:nvSpPr>
          <p:cNvPr id="6" name="TextBox 5"/>
          <p:cNvSpPr txBox="1"/>
          <p:nvPr/>
        </p:nvSpPr>
        <p:spPr>
          <a:xfrm>
            <a:off x="6660232" y="1628800"/>
            <a:ext cx="2411760" cy="2862322"/>
          </a:xfrm>
          <a:prstGeom prst="rect">
            <a:avLst/>
          </a:prstGeom>
          <a:noFill/>
          <a:ln>
            <a:solidFill>
              <a:schemeClr val="tx1"/>
            </a:solidFill>
          </a:ln>
        </p:spPr>
        <p:txBody>
          <a:bodyPr wrap="square" rtlCol="0">
            <a:spAutoFit/>
          </a:bodyPr>
          <a:lstStyle/>
          <a:p>
            <a:pPr algn="ctr"/>
            <a:r>
              <a:rPr lang="en-GB" dirty="0" smtClean="0"/>
              <a:t>Because of state support – many people who are quite capable of finding solutions to their marital difficulties divorce instead. Divorce rates start upwards – so do prison rates and drug abuse = Social costs</a:t>
            </a:r>
            <a:endParaRPr lang="en-GB" dirty="0"/>
          </a:p>
        </p:txBody>
      </p:sp>
      <p:sp>
        <p:nvSpPr>
          <p:cNvPr id="7" name="TextBox 6"/>
          <p:cNvSpPr txBox="1"/>
          <p:nvPr/>
        </p:nvSpPr>
        <p:spPr>
          <a:xfrm>
            <a:off x="251520" y="5805264"/>
            <a:ext cx="5112568" cy="646331"/>
          </a:xfrm>
          <a:prstGeom prst="rect">
            <a:avLst/>
          </a:prstGeom>
          <a:noFill/>
          <a:ln>
            <a:solidFill>
              <a:schemeClr val="tx1"/>
            </a:solidFill>
          </a:ln>
        </p:spPr>
        <p:txBody>
          <a:bodyPr wrap="square" rtlCol="0">
            <a:spAutoFit/>
          </a:bodyPr>
          <a:lstStyle/>
          <a:p>
            <a:r>
              <a:rPr lang="en-GB" dirty="0" smtClean="0"/>
              <a:t>1970’s – social support starts for single mothers = so more single women get pregnant</a:t>
            </a:r>
            <a:endParaRPr lang="en-GB" dirty="0"/>
          </a:p>
        </p:txBody>
      </p:sp>
      <p:sp>
        <p:nvSpPr>
          <p:cNvPr id="8" name="TextBox 7"/>
          <p:cNvSpPr txBox="1"/>
          <p:nvPr/>
        </p:nvSpPr>
        <p:spPr>
          <a:xfrm>
            <a:off x="6660232" y="4928101"/>
            <a:ext cx="2232248" cy="1754326"/>
          </a:xfrm>
          <a:prstGeom prst="rect">
            <a:avLst/>
          </a:prstGeom>
          <a:solidFill>
            <a:schemeClr val="bg1"/>
          </a:solidFill>
          <a:ln>
            <a:solidFill>
              <a:schemeClr val="tx1"/>
            </a:solidFill>
          </a:ln>
        </p:spPr>
        <p:txBody>
          <a:bodyPr wrap="square" rtlCol="0">
            <a:spAutoFit/>
          </a:bodyPr>
          <a:lstStyle/>
          <a:p>
            <a:r>
              <a:rPr lang="en-GB" dirty="0" smtClean="0"/>
              <a:t>- Drug gangs emerge</a:t>
            </a:r>
          </a:p>
          <a:p>
            <a:r>
              <a:rPr lang="en-GB" dirty="0" smtClean="0"/>
              <a:t>- Inter-generational single mothering living off benefits occurs = more social costs</a:t>
            </a:r>
            <a:endParaRPr lang="en-GB" dirty="0"/>
          </a:p>
        </p:txBody>
      </p:sp>
      <p:sp>
        <p:nvSpPr>
          <p:cNvPr id="3" name="Slide Number Placeholder 2"/>
          <p:cNvSpPr>
            <a:spLocks noGrp="1"/>
          </p:cNvSpPr>
          <p:nvPr>
            <p:ph type="sldNum" sz="quarter" idx="15"/>
          </p:nvPr>
        </p:nvSpPr>
        <p:spPr/>
        <p:txBody>
          <a:bodyPr/>
          <a:lstStyle/>
          <a:p>
            <a:fld id="{F42E9B1B-9333-4234-8CD8-DAA93C24EEBA}" type="slidenum">
              <a:rPr lang="en-GB" smtClean="0"/>
              <a:pPr/>
              <a:t>31</a:t>
            </a:fld>
            <a:endParaRPr lang="en-GB"/>
          </a:p>
        </p:txBody>
      </p:sp>
      <p:sp>
        <p:nvSpPr>
          <p:cNvPr id="9" name="Right Arrow 8"/>
          <p:cNvSpPr/>
          <p:nvPr/>
        </p:nvSpPr>
        <p:spPr>
          <a:xfrm rot="757570">
            <a:off x="5270059" y="6110457"/>
            <a:ext cx="1459964" cy="18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757570">
            <a:off x="5270059" y="3272820"/>
            <a:ext cx="1459964" cy="18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57000"/>
    </mc:Choice>
    <mc:Fallback>
      <p:transition spd="slow" advTm="57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1440546"/>
            <a:ext cx="1387956" cy="48227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79512" y="0"/>
            <a:ext cx="8579296" cy="1196752"/>
          </a:xfrm>
        </p:spPr>
        <p:txBody>
          <a:bodyPr>
            <a:normAutofit/>
          </a:bodyPr>
          <a:lstStyle/>
          <a:p>
            <a:pPr algn="ctr"/>
            <a:r>
              <a:rPr lang="en-GB" b="1" dirty="0" smtClean="0">
                <a:solidFill>
                  <a:schemeClr val="tx1"/>
                </a:solidFill>
              </a:rPr>
              <a:t>governments destroy the value of the martial contract  - and have to become foster parents</a:t>
            </a:r>
            <a:endParaRPr lang="en-GB" b="1" dirty="0">
              <a:solidFill>
                <a:schemeClr val="tx1"/>
              </a:solidFill>
            </a:endParaRPr>
          </a:p>
        </p:txBody>
      </p:sp>
      <p:sp>
        <p:nvSpPr>
          <p:cNvPr id="9" name="TextBox 8"/>
          <p:cNvSpPr txBox="1"/>
          <p:nvPr/>
        </p:nvSpPr>
        <p:spPr>
          <a:xfrm>
            <a:off x="179512" y="1268760"/>
            <a:ext cx="3816424" cy="2031325"/>
          </a:xfrm>
          <a:prstGeom prst="rect">
            <a:avLst/>
          </a:prstGeom>
          <a:noFill/>
          <a:ln>
            <a:solidFill>
              <a:schemeClr val="tx1"/>
            </a:solidFill>
          </a:ln>
        </p:spPr>
        <p:txBody>
          <a:bodyPr wrap="square" rtlCol="0">
            <a:spAutoFit/>
          </a:bodyPr>
          <a:lstStyle/>
          <a:p>
            <a:r>
              <a:rPr lang="en-GB" dirty="0" smtClean="0"/>
              <a:t>Governments fail to follow the advice of research ‘marriage is best practice’ and do very little to support the marital dreams of the majority of taxpayers – but instead invest heavily in supporting divorcees and single parents – at least 100:1 ratio</a:t>
            </a:r>
            <a:endParaRPr lang="en-GB" dirty="0"/>
          </a:p>
        </p:txBody>
      </p:sp>
      <p:sp>
        <p:nvSpPr>
          <p:cNvPr id="10" name="TextBox 9"/>
          <p:cNvSpPr txBox="1"/>
          <p:nvPr/>
        </p:nvSpPr>
        <p:spPr>
          <a:xfrm>
            <a:off x="5754069" y="1340768"/>
            <a:ext cx="3096344" cy="1754326"/>
          </a:xfrm>
          <a:prstGeom prst="rect">
            <a:avLst/>
          </a:prstGeom>
          <a:solidFill>
            <a:schemeClr val="bg1"/>
          </a:solidFill>
          <a:ln>
            <a:solidFill>
              <a:schemeClr val="tx1"/>
            </a:solidFill>
          </a:ln>
        </p:spPr>
        <p:txBody>
          <a:bodyPr wrap="square" rtlCol="0">
            <a:spAutoFit/>
          </a:bodyPr>
          <a:lstStyle/>
          <a:p>
            <a:r>
              <a:rPr lang="en-GB" dirty="0" smtClean="0"/>
              <a:t>With states not supporting people’s marital dreams - fragile cohabiting with children becomes common – with high break-up rates = more trauma and social costs</a:t>
            </a:r>
            <a:endParaRPr lang="en-GB" dirty="0"/>
          </a:p>
        </p:txBody>
      </p:sp>
      <p:sp>
        <p:nvSpPr>
          <p:cNvPr id="11" name="TextBox 10"/>
          <p:cNvSpPr txBox="1"/>
          <p:nvPr/>
        </p:nvSpPr>
        <p:spPr>
          <a:xfrm>
            <a:off x="179512" y="3620923"/>
            <a:ext cx="3600400" cy="1200329"/>
          </a:xfrm>
          <a:prstGeom prst="rect">
            <a:avLst/>
          </a:prstGeom>
          <a:noFill/>
          <a:ln>
            <a:solidFill>
              <a:schemeClr val="tx1"/>
            </a:solidFill>
          </a:ln>
        </p:spPr>
        <p:txBody>
          <a:bodyPr wrap="square" rtlCol="0">
            <a:spAutoFit/>
          </a:bodyPr>
          <a:lstStyle/>
          <a:p>
            <a:r>
              <a:rPr lang="en-GB" dirty="0" smtClean="0"/>
              <a:t>Due to government policies – birth rates drop – need immigration to pay for pensions and to have workers –social tension grows</a:t>
            </a:r>
            <a:endParaRPr lang="en-GB" dirty="0"/>
          </a:p>
        </p:txBody>
      </p:sp>
      <p:sp>
        <p:nvSpPr>
          <p:cNvPr id="12" name="TextBox 11"/>
          <p:cNvSpPr txBox="1"/>
          <p:nvPr/>
        </p:nvSpPr>
        <p:spPr>
          <a:xfrm>
            <a:off x="5754069" y="3823880"/>
            <a:ext cx="3204356" cy="1477328"/>
          </a:xfrm>
          <a:prstGeom prst="rect">
            <a:avLst/>
          </a:prstGeom>
          <a:noFill/>
          <a:ln>
            <a:solidFill>
              <a:schemeClr val="tx1"/>
            </a:solidFill>
          </a:ln>
        </p:spPr>
        <p:txBody>
          <a:bodyPr wrap="square" rtlCol="0">
            <a:spAutoFit/>
          </a:bodyPr>
          <a:lstStyle/>
          <a:p>
            <a:r>
              <a:rPr lang="en-GB" dirty="0" smtClean="0"/>
              <a:t>As cohabiting becomes a norm – the ‘everyone is doing it’ factor appears – so people who are quite capable of marrying don’t = more social costs </a:t>
            </a:r>
            <a:endParaRPr lang="en-GB" dirty="0"/>
          </a:p>
        </p:txBody>
      </p:sp>
      <p:sp>
        <p:nvSpPr>
          <p:cNvPr id="13" name="TextBox 12"/>
          <p:cNvSpPr txBox="1"/>
          <p:nvPr/>
        </p:nvSpPr>
        <p:spPr>
          <a:xfrm>
            <a:off x="179512" y="5301208"/>
            <a:ext cx="3600400" cy="1200329"/>
          </a:xfrm>
          <a:prstGeom prst="rect">
            <a:avLst/>
          </a:prstGeom>
          <a:noFill/>
          <a:ln>
            <a:solidFill>
              <a:schemeClr val="tx1"/>
            </a:solidFill>
          </a:ln>
        </p:spPr>
        <p:txBody>
          <a:bodyPr wrap="square" rtlCol="0">
            <a:spAutoFit/>
          </a:bodyPr>
          <a:lstStyle/>
          <a:p>
            <a:r>
              <a:rPr lang="en-GB" dirty="0" smtClean="0"/>
              <a:t>Years 2015 onwards - Most children raised by a single parent some time in their childhood – large amounts of social trauma</a:t>
            </a:r>
            <a:endParaRPr lang="en-GB" dirty="0"/>
          </a:p>
        </p:txBody>
      </p:sp>
      <p:sp>
        <p:nvSpPr>
          <p:cNvPr id="14" name="TextBox 13"/>
          <p:cNvSpPr txBox="1"/>
          <p:nvPr/>
        </p:nvSpPr>
        <p:spPr>
          <a:xfrm>
            <a:off x="5436096" y="5661248"/>
            <a:ext cx="3420888" cy="923330"/>
          </a:xfrm>
          <a:prstGeom prst="rect">
            <a:avLst/>
          </a:prstGeom>
          <a:noFill/>
          <a:ln>
            <a:solidFill>
              <a:schemeClr val="tx1"/>
            </a:solidFill>
          </a:ln>
        </p:spPr>
        <p:txBody>
          <a:bodyPr wrap="square" rtlCol="0">
            <a:spAutoFit/>
          </a:bodyPr>
          <a:lstStyle/>
          <a:p>
            <a:r>
              <a:rPr lang="en-GB" dirty="0" smtClean="0"/>
              <a:t>Governments have to borrow heavily to pay for social trauma = possibility of financial collapse   </a:t>
            </a:r>
            <a:endParaRPr lang="en-GB" dirty="0"/>
          </a:p>
        </p:txBody>
      </p:sp>
      <p:sp>
        <p:nvSpPr>
          <p:cNvPr id="4" name="Right Arrow 3"/>
          <p:cNvSpPr/>
          <p:nvPr/>
        </p:nvSpPr>
        <p:spPr>
          <a:xfrm rot="757570">
            <a:off x="4139952" y="1988840"/>
            <a:ext cx="1459964" cy="18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757570">
            <a:off x="3973698" y="5774953"/>
            <a:ext cx="1459964" cy="18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49000"/>
    </mc:Choice>
    <mc:Fallback>
      <p:transition spd="slow" advTm="4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TwInmGZSI3-vu1qxbnK97emyhBfMx1ZxrnCbOXYIeoLzT4ayHu9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556791"/>
            <a:ext cx="7344816" cy="43204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51520" y="188640"/>
            <a:ext cx="8424936" cy="1152128"/>
          </a:xfrm>
        </p:spPr>
        <p:txBody>
          <a:bodyPr>
            <a:normAutofit fontScale="90000"/>
          </a:bodyPr>
          <a:lstStyle/>
          <a:p>
            <a:pPr algn="ctr"/>
            <a:r>
              <a:rPr lang="en-GB" b="1" dirty="0" smtClean="0">
                <a:solidFill>
                  <a:schemeClr val="tx1"/>
                </a:solidFill>
              </a:rPr>
              <a:t>The weak marriage cultures of Europe and USA are Not just affecting their own cultures – they are destroying other countries too</a:t>
            </a:r>
            <a:endParaRPr lang="en-GB" b="1" dirty="0">
              <a:solidFill>
                <a:schemeClr val="tx1"/>
              </a:solidFill>
            </a:endParaRPr>
          </a:p>
        </p:txBody>
      </p:sp>
      <p:sp>
        <p:nvSpPr>
          <p:cNvPr id="3" name="Content Placeholder 2"/>
          <p:cNvSpPr>
            <a:spLocks noGrp="1"/>
          </p:cNvSpPr>
          <p:nvPr>
            <p:ph sz="quarter" idx="1"/>
          </p:nvPr>
        </p:nvSpPr>
        <p:spPr>
          <a:xfrm>
            <a:off x="179512" y="1340768"/>
            <a:ext cx="2592288" cy="1296145"/>
          </a:xfrm>
        </p:spPr>
        <p:txBody>
          <a:bodyPr>
            <a:normAutofit fontScale="92500"/>
          </a:bodyPr>
          <a:lstStyle/>
          <a:p>
            <a:pPr marL="0" indent="0">
              <a:buNone/>
            </a:pPr>
            <a:r>
              <a:rPr lang="en-GB" dirty="0" smtClean="0"/>
              <a:t>Drug abuse in EU and USA = civil wars and drug gangs in </a:t>
            </a:r>
            <a:endParaRPr lang="en-GB" dirty="0"/>
          </a:p>
        </p:txBody>
      </p:sp>
      <p:cxnSp>
        <p:nvCxnSpPr>
          <p:cNvPr id="5" name="Straight Arrow Connector 4"/>
          <p:cNvCxnSpPr/>
          <p:nvPr/>
        </p:nvCxnSpPr>
        <p:spPr>
          <a:xfrm rot="16200000" flipH="1">
            <a:off x="863588" y="2600908"/>
            <a:ext cx="1512168" cy="129614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684" y="2348880"/>
            <a:ext cx="3852428" cy="165618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611560" y="2492896"/>
            <a:ext cx="2232248" cy="22322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6084168" y="1340768"/>
            <a:ext cx="2808312" cy="115212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GB" sz="2000" dirty="0" smtClean="0"/>
              <a:t>Sexual demands of single men in EU and USA = prostitution and women trafficking </a:t>
            </a:r>
            <a:endParaRPr lang="en-GB" sz="2000" dirty="0"/>
          </a:p>
        </p:txBody>
      </p:sp>
      <p:cxnSp>
        <p:nvCxnSpPr>
          <p:cNvPr id="22" name="Straight Arrow Connector 21"/>
          <p:cNvCxnSpPr/>
          <p:nvPr/>
        </p:nvCxnSpPr>
        <p:spPr>
          <a:xfrm flipH="1">
            <a:off x="6300192" y="2348880"/>
            <a:ext cx="396044" cy="187220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88024" y="2187051"/>
            <a:ext cx="1313703" cy="134996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5436096" y="4221088"/>
            <a:ext cx="792088"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6228184" y="4437112"/>
            <a:ext cx="2664296" cy="1800200"/>
          </a:xfrm>
          <a:prstGeom prst="rect">
            <a:avLst/>
          </a:prstGeom>
          <a:solidFill>
            <a:schemeClr val="bg1"/>
          </a:solidFill>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GB" dirty="0" smtClean="0"/>
              <a:t>USA and Europe produce marriage harming films and soap operas – leads to more divorce and single parenting elsewhere</a:t>
            </a:r>
            <a:endParaRPr lang="en-GB" dirty="0"/>
          </a:p>
        </p:txBody>
      </p:sp>
      <p:cxnSp>
        <p:nvCxnSpPr>
          <p:cNvPr id="28" name="Straight Arrow Connector 27"/>
          <p:cNvCxnSpPr/>
          <p:nvPr/>
        </p:nvCxnSpPr>
        <p:spPr>
          <a:xfrm flipV="1">
            <a:off x="1547664" y="3861048"/>
            <a:ext cx="3312368" cy="3600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0" y="4149080"/>
            <a:ext cx="2627784" cy="2232248"/>
          </a:xfrm>
          <a:prstGeom prst="rect">
            <a:avLst/>
          </a:prstGeom>
          <a:noFill/>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GB" dirty="0" smtClean="0"/>
              <a:t>Single mums and female divorcees – create problems for the local population when they go abroad in search of a romantic fling with an exotic foreigner</a:t>
            </a:r>
            <a:endParaRPr lang="en-GB" dirty="0"/>
          </a:p>
        </p:txBody>
      </p:sp>
      <p:cxnSp>
        <p:nvCxnSpPr>
          <p:cNvPr id="20" name="Straight Arrow Connector 19"/>
          <p:cNvCxnSpPr/>
          <p:nvPr/>
        </p:nvCxnSpPr>
        <p:spPr>
          <a:xfrm rot="10800000">
            <a:off x="5940152" y="4221088"/>
            <a:ext cx="1152128" cy="2160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7020272" y="3861048"/>
            <a:ext cx="864096"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5"/>
          </p:nvPr>
        </p:nvSpPr>
        <p:spPr/>
        <p:txBody>
          <a:bodyPr/>
          <a:lstStyle/>
          <a:p>
            <a:fld id="{F42E9B1B-9333-4234-8CD8-DAA93C24EEBA}" type="slidenum">
              <a:rPr lang="en-GB" smtClean="0"/>
              <a:pPr/>
              <a:t>33</a:t>
            </a:fld>
            <a:endParaRPr lang="en-GB"/>
          </a:p>
        </p:txBody>
      </p:sp>
    </p:spTree>
    <p:extLst>
      <p:ext uri="{BB962C8B-B14F-4D97-AF65-F5344CB8AC3E}">
        <p14:creationId xmlns:p14="http://schemas.microsoft.com/office/powerpoint/2010/main" xmlns="" val="2106978230"/>
      </p:ext>
    </p:extLst>
  </p:cSld>
  <p:clrMapOvr>
    <a:masterClrMapping/>
  </p:clrMapOvr>
  <mc:AlternateContent xmlns:mc="http://schemas.openxmlformats.org/markup-compatibility/2006">
    <mc:Choice xmlns:p14="http://schemas.microsoft.com/office/powerpoint/2010/main" xmlns="" Requires="p14">
      <p:transition spd="slow" p14:dur="2000" advTm="32000"/>
    </mc:Choice>
    <mc:Fallback>
      <p:transition spd="slow" advTm="32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TwInmGZSI3-vu1qxbnK97emyhBfMx1ZxrnCbOXYIeoLzT4ayHu9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988840"/>
            <a:ext cx="7344816" cy="43204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7544" y="188640"/>
            <a:ext cx="8003232" cy="1296144"/>
          </a:xfrm>
        </p:spPr>
        <p:txBody>
          <a:bodyPr>
            <a:noAutofit/>
          </a:bodyPr>
          <a:lstStyle/>
          <a:p>
            <a:pPr marL="0" indent="0" algn="ctr"/>
            <a:r>
              <a:rPr lang="en-GB" sz="2800" b="1" dirty="0" smtClean="0">
                <a:solidFill>
                  <a:srgbClr val="FF0000"/>
                </a:solidFill>
              </a:rPr>
              <a:t>Imagine how many countries would suffer immense social trauma if India and China became weak marriage cultures too</a:t>
            </a:r>
            <a:endParaRPr lang="en-GB" sz="2800" b="1" dirty="0">
              <a:solidFill>
                <a:srgbClr val="FF0000"/>
              </a:solidFill>
            </a:endParaRPr>
          </a:p>
        </p:txBody>
      </p:sp>
      <p:sp>
        <p:nvSpPr>
          <p:cNvPr id="3" name="Content Placeholder 2"/>
          <p:cNvSpPr>
            <a:spLocks noGrp="1"/>
          </p:cNvSpPr>
          <p:nvPr>
            <p:ph sz="quarter" idx="1"/>
          </p:nvPr>
        </p:nvSpPr>
        <p:spPr>
          <a:xfrm>
            <a:off x="179512" y="1412776"/>
            <a:ext cx="2592288" cy="1152129"/>
          </a:xfrm>
        </p:spPr>
        <p:txBody>
          <a:bodyPr>
            <a:normAutofit/>
          </a:bodyPr>
          <a:lstStyle/>
          <a:p>
            <a:pPr marL="0" indent="0">
              <a:buNone/>
            </a:pPr>
            <a:r>
              <a:rPr lang="en-GB" dirty="0" smtClean="0"/>
              <a:t>Drug wars and drug gangs</a:t>
            </a:r>
            <a:endParaRPr lang="en-GB" dirty="0"/>
          </a:p>
        </p:txBody>
      </p:sp>
      <p:cxnSp>
        <p:nvCxnSpPr>
          <p:cNvPr id="5" name="Straight Arrow Connector 4"/>
          <p:cNvCxnSpPr/>
          <p:nvPr/>
        </p:nvCxnSpPr>
        <p:spPr>
          <a:xfrm rot="16200000" flipH="1">
            <a:off x="503548" y="2816932"/>
            <a:ext cx="2808312" cy="187220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19672" y="2276872"/>
            <a:ext cx="2736304" cy="22322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43508" y="2528900"/>
            <a:ext cx="2376264" cy="172819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6084168" y="1484784"/>
            <a:ext cx="2592288" cy="12961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GB" dirty="0" smtClean="0"/>
              <a:t>prostitution and women trafficking </a:t>
            </a:r>
            <a:endParaRPr lang="en-GB" dirty="0"/>
          </a:p>
        </p:txBody>
      </p:sp>
      <p:cxnSp>
        <p:nvCxnSpPr>
          <p:cNvPr id="22" name="Straight Arrow Connector 21"/>
          <p:cNvCxnSpPr/>
          <p:nvPr/>
        </p:nvCxnSpPr>
        <p:spPr>
          <a:xfrm rot="5400000">
            <a:off x="5580112" y="2924944"/>
            <a:ext cx="1944216" cy="13681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860036" y="2708919"/>
            <a:ext cx="1872205" cy="120594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55576" y="2852936"/>
            <a:ext cx="3024336" cy="20162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0" y="4941168"/>
            <a:ext cx="2808312" cy="1531960"/>
          </a:xfrm>
          <a:prstGeom prst="rect">
            <a:avLst/>
          </a:prstGeom>
          <a:no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GB" dirty="0" smtClean="0"/>
              <a:t>Single mums and female divorcees seek romantic flings</a:t>
            </a:r>
            <a:endParaRPr lang="en-GB" dirty="0"/>
          </a:p>
        </p:txBody>
      </p:sp>
      <p:cxnSp>
        <p:nvCxnSpPr>
          <p:cNvPr id="35" name="Straight Arrow Connector 34"/>
          <p:cNvCxnSpPr/>
          <p:nvPr/>
        </p:nvCxnSpPr>
        <p:spPr>
          <a:xfrm>
            <a:off x="1763688" y="2132856"/>
            <a:ext cx="3816424" cy="230425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03648" y="2348880"/>
            <a:ext cx="2952328" cy="25202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23728" y="1988840"/>
            <a:ext cx="3888432" cy="21602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2267744" y="2636912"/>
            <a:ext cx="4176464" cy="20882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948536" y="3060576"/>
            <a:ext cx="1935832" cy="123252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6336196" y="3609020"/>
            <a:ext cx="2376264"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555776" y="5733256"/>
            <a:ext cx="432048" cy="7200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627784" y="4293096"/>
            <a:ext cx="2016224" cy="122413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699792" y="5013176"/>
            <a:ext cx="3672408" cy="5760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Content Placeholder 2"/>
          <p:cNvSpPr txBox="1">
            <a:spLocks/>
          </p:cNvSpPr>
          <p:nvPr/>
        </p:nvSpPr>
        <p:spPr>
          <a:xfrm>
            <a:off x="4229962" y="5289624"/>
            <a:ext cx="4644516" cy="1484784"/>
          </a:xfrm>
          <a:prstGeom prst="rect">
            <a:avLst/>
          </a:prstGeom>
          <a:solidFill>
            <a:schemeClr val="bg1"/>
          </a:solidFill>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Bef>
                <a:spcPts val="0"/>
              </a:spcBef>
              <a:buFont typeface="Wingdings"/>
              <a:buNone/>
            </a:pPr>
            <a:r>
              <a:rPr lang="en-GB" b="1" dirty="0" smtClean="0">
                <a:solidFill>
                  <a:srgbClr val="FF0000"/>
                </a:solidFill>
              </a:rPr>
              <a:t>Many cultures will experience devastating trauma because marriage has collapsed elsewhere. We will have a very dysfunctional world. This can all happen in 30 years </a:t>
            </a:r>
            <a:endParaRPr lang="en-GB" b="1" dirty="0">
              <a:solidFill>
                <a:srgbClr val="FF0000"/>
              </a:solidFill>
            </a:endParaRPr>
          </a:p>
        </p:txBody>
      </p:sp>
    </p:spTree>
    <p:extLst>
      <p:ext uri="{BB962C8B-B14F-4D97-AF65-F5344CB8AC3E}">
        <p14:creationId xmlns:p14="http://schemas.microsoft.com/office/powerpoint/2010/main" xmlns="" val="2106978230"/>
      </p:ext>
    </p:extLst>
  </p:cSld>
  <p:clrMapOvr>
    <a:masterClrMapping/>
  </p:clrMapOvr>
  <mc:AlternateContent xmlns:mc="http://schemas.openxmlformats.org/markup-compatibility/2006">
    <mc:Choice xmlns:p14="http://schemas.microsoft.com/office/powerpoint/2010/main" xmlns="" Requires="p14">
      <p:transition spd="slow" p14:dur="2000" advTm="24000"/>
    </mc:Choice>
    <mc:Fallback>
      <p:transition spd="slow" advTm="24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560840" cy="1008112"/>
          </a:xfrm>
        </p:spPr>
        <p:txBody>
          <a:bodyPr>
            <a:normAutofit/>
          </a:bodyPr>
          <a:lstStyle/>
          <a:p>
            <a:pPr algn="ctr"/>
            <a:r>
              <a:rPr lang="en-GB" sz="2800" b="1" dirty="0" smtClean="0">
                <a:solidFill>
                  <a:schemeClr val="tx1"/>
                </a:solidFill>
              </a:rPr>
              <a:t>What about Heterosexual couples who marry and can’t or don’t want to have children?</a:t>
            </a:r>
            <a:endParaRPr lang="en-GB" sz="2800" b="1" dirty="0">
              <a:solidFill>
                <a:schemeClr val="tx1"/>
              </a:solidFill>
            </a:endParaRPr>
          </a:p>
        </p:txBody>
      </p:sp>
      <p:sp>
        <p:nvSpPr>
          <p:cNvPr id="3" name="Content Placeholder 2"/>
          <p:cNvSpPr>
            <a:spLocks noGrp="1"/>
          </p:cNvSpPr>
          <p:nvPr>
            <p:ph sz="quarter" idx="1"/>
          </p:nvPr>
        </p:nvSpPr>
        <p:spPr>
          <a:xfrm>
            <a:off x="457200" y="1484784"/>
            <a:ext cx="4690864" cy="4989168"/>
          </a:xfrm>
        </p:spPr>
        <p:txBody>
          <a:bodyPr>
            <a:normAutofit/>
          </a:bodyPr>
          <a:lstStyle/>
          <a:p>
            <a:r>
              <a:rPr lang="en-GB" sz="2800" dirty="0" smtClean="0"/>
              <a:t>They contribute to the social good by their supportive commitment to each other – bringing about, on average, better health and well-being</a:t>
            </a:r>
          </a:p>
          <a:p>
            <a:r>
              <a:rPr lang="en-GB" sz="2800" dirty="0" smtClean="0"/>
              <a:t>Through their sexual exclusivity, they also uphold the norms of marriage – clarifying its definition for the benefit of the social good.</a:t>
            </a:r>
            <a:endParaRPr lang="en-GB" sz="2800" dirty="0"/>
          </a:p>
        </p:txBody>
      </p:sp>
      <p:pic>
        <p:nvPicPr>
          <p:cNvPr id="1026" name="Picture 2" descr="C:\Users\Barbara\Desktop\man and woman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2132856"/>
            <a:ext cx="3651963" cy="25202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35</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19000"/>
    </mc:Choice>
    <mc:Fallback>
      <p:transition spd="slow" advTm="1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59216" cy="1152128"/>
          </a:xfrm>
        </p:spPr>
        <p:txBody>
          <a:bodyPr>
            <a:normAutofit/>
          </a:bodyPr>
          <a:lstStyle/>
          <a:p>
            <a:pPr algn="ctr"/>
            <a:r>
              <a:rPr lang="en-GB" b="1" dirty="0" smtClean="0">
                <a:solidFill>
                  <a:schemeClr val="tx1"/>
                </a:solidFill>
              </a:rPr>
              <a:t>I thought marriage was about finding a soul mate and lasting personal happiness</a:t>
            </a:r>
            <a:endParaRPr lang="en-GB" dirty="0"/>
          </a:p>
        </p:txBody>
      </p:sp>
      <p:sp>
        <p:nvSpPr>
          <p:cNvPr id="3" name="Content Placeholder 2"/>
          <p:cNvSpPr>
            <a:spLocks noGrp="1"/>
          </p:cNvSpPr>
          <p:nvPr>
            <p:ph sz="quarter" idx="1"/>
          </p:nvPr>
        </p:nvSpPr>
        <p:spPr>
          <a:xfrm>
            <a:off x="323528" y="1628800"/>
            <a:ext cx="7272808" cy="5112568"/>
          </a:xfrm>
        </p:spPr>
        <p:txBody>
          <a:bodyPr>
            <a:normAutofit/>
          </a:bodyPr>
          <a:lstStyle/>
          <a:p>
            <a:r>
              <a:rPr lang="en-GB" sz="2800" dirty="0" smtClean="0"/>
              <a:t>It’s true – personal happiness is important, and so is sharing one’s life with someone with whom you can feel deep connection with.  Nature, however, also provided us with sexual attraction and this primarily exists for one main purpose – to bring couples together to create babies. It is this form of bonding – connection </a:t>
            </a:r>
            <a:r>
              <a:rPr lang="en-GB" sz="2800" b="1" dirty="0" smtClean="0"/>
              <a:t>leading to </a:t>
            </a:r>
            <a:r>
              <a:rPr lang="en-GB" sz="2800" dirty="0" smtClean="0"/>
              <a:t>procreation - that is at the heart of the purpose of marriage. </a:t>
            </a:r>
          </a:p>
        </p:txBody>
      </p:sp>
      <p:sp>
        <p:nvSpPr>
          <p:cNvPr id="4" name="Slide Number Placeholder 3"/>
          <p:cNvSpPr>
            <a:spLocks noGrp="1"/>
          </p:cNvSpPr>
          <p:nvPr>
            <p:ph type="sldNum" sz="quarter" idx="15"/>
          </p:nvPr>
        </p:nvSpPr>
        <p:spPr/>
        <p:txBody>
          <a:bodyPr/>
          <a:lstStyle/>
          <a:p>
            <a:fld id="{F42E9B1B-9333-4234-8CD8-DAA93C24EEBA}" type="slidenum">
              <a:rPr lang="en-GB" smtClean="0"/>
              <a:pPr/>
              <a:t>36</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59216" cy="1152128"/>
          </a:xfrm>
        </p:spPr>
        <p:txBody>
          <a:bodyPr>
            <a:normAutofit/>
          </a:bodyPr>
          <a:lstStyle/>
          <a:p>
            <a:pPr algn="ctr"/>
            <a:r>
              <a:rPr lang="en-GB" b="1" dirty="0" smtClean="0">
                <a:solidFill>
                  <a:schemeClr val="tx1"/>
                </a:solidFill>
              </a:rPr>
              <a:t>I thought marriage was about personal happiness</a:t>
            </a:r>
            <a:endParaRPr lang="en-GB" dirty="0"/>
          </a:p>
        </p:txBody>
      </p:sp>
      <p:sp>
        <p:nvSpPr>
          <p:cNvPr id="3" name="Content Placeholder 2"/>
          <p:cNvSpPr>
            <a:spLocks noGrp="1"/>
          </p:cNvSpPr>
          <p:nvPr>
            <p:ph sz="quarter" idx="1"/>
          </p:nvPr>
        </p:nvSpPr>
        <p:spPr>
          <a:xfrm>
            <a:off x="323528" y="1484784"/>
            <a:ext cx="8352928" cy="5256584"/>
          </a:xfrm>
        </p:spPr>
        <p:txBody>
          <a:bodyPr>
            <a:normAutofit/>
          </a:bodyPr>
          <a:lstStyle/>
          <a:p>
            <a:r>
              <a:rPr lang="en-GB" sz="2800" dirty="0" smtClean="0"/>
              <a:t>And just like many species have to go through all kinds of challenging situations to raise their offspring, our married and child-raising path is full of challenges – and the feeling of love can disappear for periods of time. </a:t>
            </a:r>
          </a:p>
          <a:p>
            <a:r>
              <a:rPr lang="en-GB" sz="2800" dirty="0" smtClean="0"/>
              <a:t>The marital commitment, however, is there to maintain the connection between you and your soul mate during those difficult times – allowing you to come out the other side together, hopefully more in love – allowing you to continue to enrich your children’s lives across the life-span.</a:t>
            </a:r>
            <a:endParaRPr lang="en-GB" sz="2800"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37</a:t>
            </a:fld>
            <a:endParaRPr lang="en-GB"/>
          </a:p>
        </p:txBody>
      </p:sp>
    </p:spTree>
    <p:extLst>
      <p:ext uri="{BB962C8B-B14F-4D97-AF65-F5344CB8AC3E}">
        <p14:creationId xmlns:p14="http://schemas.microsoft.com/office/powerpoint/2010/main" xmlns="" val="3976178124"/>
      </p:ext>
    </p:extLst>
  </p:cSld>
  <p:clrMapOvr>
    <a:masterClrMapping/>
  </p:clrMapOvr>
  <mc:AlternateContent xmlns:mc="http://schemas.openxmlformats.org/markup-compatibility/2006">
    <mc:Choice xmlns:p14="http://schemas.microsoft.com/office/powerpoint/2010/main" xmlns="" Requires="p14">
      <p:transition spd="slow" p14:dur="2000" advTm="24000"/>
    </mc:Choice>
    <mc:Fallback>
      <p:transition spd="slow" advTm="24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5240" cy="1080120"/>
          </a:xfrm>
        </p:spPr>
        <p:txBody>
          <a:bodyPr/>
          <a:lstStyle/>
          <a:p>
            <a:pPr algn="ctr"/>
            <a:r>
              <a:rPr lang="en-GB" b="1" dirty="0" smtClean="0">
                <a:solidFill>
                  <a:schemeClr val="tx1"/>
                </a:solidFill>
              </a:rPr>
              <a:t>As human beings we cannot get away from this ONE FACT</a:t>
            </a:r>
            <a:endParaRPr lang="en-GB" b="1" dirty="0">
              <a:solidFill>
                <a:schemeClr val="tx1"/>
              </a:solidFill>
            </a:endParaRPr>
          </a:p>
        </p:txBody>
      </p:sp>
      <p:sp>
        <p:nvSpPr>
          <p:cNvPr id="3" name="Content Placeholder 2"/>
          <p:cNvSpPr>
            <a:spLocks noGrp="1"/>
          </p:cNvSpPr>
          <p:nvPr>
            <p:ph sz="quarter" idx="1"/>
          </p:nvPr>
        </p:nvSpPr>
        <p:spPr>
          <a:xfrm>
            <a:off x="251520" y="1268760"/>
            <a:ext cx="8496944" cy="5205192"/>
          </a:xfrm>
        </p:spPr>
        <p:txBody>
          <a:bodyPr>
            <a:normAutofit/>
          </a:bodyPr>
          <a:lstStyle/>
          <a:p>
            <a:r>
              <a:rPr lang="en-GB" sz="2800" dirty="0" smtClean="0"/>
              <a:t>One of the KEY things that helps us to grow up to become stable, loving human beings is knowing that BOTH our biological parents show us that we are worthy of love and respect – just for being who we are. </a:t>
            </a:r>
          </a:p>
          <a:p>
            <a:r>
              <a:rPr lang="en-GB" sz="2800" dirty="0" smtClean="0"/>
              <a:t>When we don’t have both our biological parents there to show us this love, it is sometimes more challenging for us to gain this feeling. So instead, I might look for acceptance and love in all kinds of unhealthy places. This might lead to a host of negative outcomes. </a:t>
            </a:r>
          </a:p>
          <a:p>
            <a:pPr>
              <a:buNone/>
            </a:pPr>
            <a:r>
              <a:rPr lang="en-GB" sz="2800" dirty="0" smtClean="0"/>
              <a:t>See: </a:t>
            </a:r>
            <a:r>
              <a:rPr lang="en-GB" sz="2800" dirty="0" err="1" smtClean="0"/>
              <a:t>Brene</a:t>
            </a:r>
            <a:r>
              <a:rPr lang="en-GB" sz="2800" dirty="0" smtClean="0"/>
              <a:t> Brown: </a:t>
            </a:r>
          </a:p>
          <a:p>
            <a:pPr>
              <a:buNone/>
            </a:pPr>
            <a:r>
              <a:rPr lang="fi-FI" sz="2800" dirty="0" smtClean="0"/>
              <a:t>www.ted.com/talks/brene_brown_on_vulnerability.html</a:t>
            </a:r>
            <a:endParaRPr lang="en-GB" sz="2800" dirty="0" smtClean="0"/>
          </a:p>
        </p:txBody>
      </p:sp>
      <p:sp>
        <p:nvSpPr>
          <p:cNvPr id="4" name="Slide Number Placeholder 3"/>
          <p:cNvSpPr>
            <a:spLocks noGrp="1"/>
          </p:cNvSpPr>
          <p:nvPr>
            <p:ph type="sldNum" sz="quarter" idx="15"/>
          </p:nvPr>
        </p:nvSpPr>
        <p:spPr>
          <a:xfrm>
            <a:off x="8388424" y="6165304"/>
            <a:ext cx="609600" cy="521208"/>
          </a:xfrm>
        </p:spPr>
        <p:txBody>
          <a:bodyPr/>
          <a:lstStyle/>
          <a:p>
            <a:fld id="{F42E9B1B-9333-4234-8CD8-DAA93C24EEBA}" type="slidenum">
              <a:rPr lang="en-GB" smtClean="0">
                <a:solidFill>
                  <a:schemeClr val="tx1"/>
                </a:solidFill>
              </a:rPr>
              <a:pPr/>
              <a:t>38</a:t>
            </a:fld>
            <a:endParaRPr lang="en-GB"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91264" cy="706090"/>
          </a:xfrm>
        </p:spPr>
        <p:txBody>
          <a:bodyPr>
            <a:normAutofit/>
          </a:bodyPr>
          <a:lstStyle/>
          <a:p>
            <a:pPr algn="ctr"/>
            <a:r>
              <a:rPr lang="en-GB" sz="3600" b="1" dirty="0" smtClean="0">
                <a:solidFill>
                  <a:schemeClr val="tx1"/>
                </a:solidFill>
              </a:rPr>
              <a:t>Summary</a:t>
            </a:r>
            <a:endParaRPr lang="en-GB" sz="3600" b="1" dirty="0">
              <a:solidFill>
                <a:schemeClr val="tx1"/>
              </a:solidFill>
            </a:endParaRPr>
          </a:p>
        </p:txBody>
      </p:sp>
      <p:sp>
        <p:nvSpPr>
          <p:cNvPr id="3" name="Content Placeholder 2"/>
          <p:cNvSpPr>
            <a:spLocks noGrp="1"/>
          </p:cNvSpPr>
          <p:nvPr>
            <p:ph sz="quarter" idx="1"/>
          </p:nvPr>
        </p:nvSpPr>
        <p:spPr>
          <a:xfrm>
            <a:off x="251520" y="908720"/>
            <a:ext cx="8352928" cy="5565232"/>
          </a:xfrm>
        </p:spPr>
        <p:txBody>
          <a:bodyPr>
            <a:normAutofit/>
          </a:bodyPr>
          <a:lstStyle/>
          <a:p>
            <a:r>
              <a:rPr lang="en-GB" sz="2800" dirty="0" smtClean="0"/>
              <a:t>From the research – it appears that we human beings, have only ONE main form of family constellation which is lineage improving </a:t>
            </a:r>
            <a:r>
              <a:rPr lang="en-GB" sz="2800" smtClean="0"/>
              <a:t>– opposite-sex, </a:t>
            </a:r>
            <a:r>
              <a:rPr lang="en-GB" sz="2800" dirty="0" smtClean="0"/>
              <a:t>married partners raising their own biological children. </a:t>
            </a:r>
          </a:p>
          <a:p>
            <a:r>
              <a:rPr lang="en-GB" sz="2800" dirty="0" smtClean="0"/>
              <a:t>Despite its present limitations ONLY THIS family formation gets nature’s sustainability and well-being blessing</a:t>
            </a:r>
          </a:p>
        </p:txBody>
      </p:sp>
      <p:pic>
        <p:nvPicPr>
          <p:cNvPr id="2050" name="Picture 2" descr="C:\Users\Barbara\Desktop\chines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3" y="4149080"/>
            <a:ext cx="3807440"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39</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17000"/>
    </mc:Choice>
    <mc:Fallback>
      <p:transition spd="slow" advTm="17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570186"/>
          </a:xfrm>
        </p:spPr>
        <p:txBody>
          <a:bodyPr>
            <a:normAutofit fontScale="90000"/>
          </a:bodyPr>
          <a:lstStyle/>
          <a:p>
            <a:pPr algn="ctr"/>
            <a:r>
              <a:rPr lang="en-GB" b="1" dirty="0" smtClean="0">
                <a:solidFill>
                  <a:schemeClr val="tx1"/>
                </a:solidFill>
              </a:rPr>
              <a:t>What about us – Do we just have ONE type of family structure that allows us to receive nature’s blessings of survival and well-being OR are we so flexible that we can have multiple family forms and do just as well?</a:t>
            </a:r>
            <a:endParaRPr lang="en-GB" b="1" dirty="0">
              <a:solidFill>
                <a:schemeClr val="tx1"/>
              </a:solidFill>
            </a:endParaRPr>
          </a:p>
        </p:txBody>
      </p:sp>
      <p:sp>
        <p:nvSpPr>
          <p:cNvPr id="3" name="Content Placeholder 2"/>
          <p:cNvSpPr>
            <a:spLocks noGrp="1"/>
          </p:cNvSpPr>
          <p:nvPr>
            <p:ph sz="quarter" idx="1"/>
          </p:nvPr>
        </p:nvSpPr>
        <p:spPr>
          <a:xfrm>
            <a:off x="395536" y="4941168"/>
            <a:ext cx="1984648" cy="1152128"/>
          </a:xfrm>
        </p:spPr>
        <p:txBody>
          <a:bodyPr>
            <a:normAutofit fontScale="85000" lnSpcReduction="20000"/>
          </a:bodyPr>
          <a:lstStyle/>
          <a:p>
            <a:pPr marL="0" indent="0" algn="ctr">
              <a:buNone/>
            </a:pPr>
            <a:r>
              <a:rPr lang="en-GB" dirty="0" smtClean="0"/>
              <a:t>Only This?</a:t>
            </a:r>
          </a:p>
          <a:p>
            <a:pPr marL="0" indent="0" algn="ctr">
              <a:buNone/>
            </a:pPr>
            <a:r>
              <a:rPr lang="en-GB" dirty="0" smtClean="0"/>
              <a:t>Heterosexual marriage with children</a:t>
            </a:r>
            <a:endParaRPr lang="en-GB" dirty="0"/>
          </a:p>
        </p:txBody>
      </p:sp>
      <p:sp>
        <p:nvSpPr>
          <p:cNvPr id="6" name="Content Placeholder 2"/>
          <p:cNvSpPr txBox="1">
            <a:spLocks/>
          </p:cNvSpPr>
          <p:nvPr/>
        </p:nvSpPr>
        <p:spPr>
          <a:xfrm>
            <a:off x="2411760" y="3501008"/>
            <a:ext cx="792088" cy="576064"/>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OR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491880" y="3933055"/>
            <a:ext cx="2088232" cy="1152129"/>
          </a:xfrm>
          <a:prstGeom prst="rect">
            <a:avLst/>
          </a:prstGeom>
        </p:spPr>
        <p:txBody>
          <a:bodyPr vert="horz">
            <a:normAutofit fontScale="925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Single Mother – never married or divorced </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6336625" y="3755498"/>
            <a:ext cx="2520280" cy="576064"/>
          </a:xfrm>
          <a:prstGeom prst="rect">
            <a:avLst/>
          </a:prstGeom>
          <a:solidFill>
            <a:schemeClr val="bg1"/>
          </a:solidFill>
        </p:spPr>
        <p:txBody>
          <a:bodyPr vert="horz">
            <a:normAutofit fontScale="77500" lnSpcReduction="200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Cohabiting with children</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260" y="2712715"/>
            <a:ext cx="1968500" cy="21526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Barbara\Desktop\New Picture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7525" y="1916832"/>
            <a:ext cx="2346325" cy="20478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7373" y="1916832"/>
            <a:ext cx="2271915" cy="18386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446881"/>
            <a:ext cx="2554287" cy="179228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ontent Placeholder 2"/>
          <p:cNvSpPr txBox="1">
            <a:spLocks/>
          </p:cNvSpPr>
          <p:nvPr/>
        </p:nvSpPr>
        <p:spPr>
          <a:xfrm>
            <a:off x="6084168" y="6021288"/>
            <a:ext cx="2520280" cy="576064"/>
          </a:xfrm>
          <a:prstGeom prst="rect">
            <a:avLst/>
          </a:prstGeom>
          <a:solidFill>
            <a:schemeClr val="bg1"/>
          </a:solidFill>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Polygamy</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5"/>
          </p:nvPr>
        </p:nvSpPr>
        <p:spPr/>
        <p:txBody>
          <a:bodyPr/>
          <a:lstStyle/>
          <a:p>
            <a:fld id="{F42E9B1B-9333-4234-8CD8-DAA93C24EEBA}" type="slidenum">
              <a:rPr lang="en-GB" smtClean="0"/>
              <a:pPr/>
              <a:t>4</a:t>
            </a:fld>
            <a:endParaRPr lang="en-GB"/>
          </a:p>
        </p:txBody>
      </p:sp>
    </p:spTree>
  </p:cSld>
  <p:clrMapOvr>
    <a:masterClrMapping/>
  </p:clrMapOvr>
  <p:transition advTm="2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944216"/>
          </a:xfrm>
        </p:spPr>
        <p:txBody>
          <a:bodyPr>
            <a:normAutofit fontScale="90000"/>
          </a:bodyPr>
          <a:lstStyle/>
          <a:p>
            <a:pPr algn="ctr"/>
            <a:r>
              <a:rPr lang="en-GB" b="1" dirty="0" smtClean="0">
                <a:solidFill>
                  <a:schemeClr val="tx1"/>
                </a:solidFill>
              </a:rPr>
              <a:t>Summary: Even though many parents in other forms of family CAN raise wonderful children - research clearly shows that ALL other family constellations ultimately lead to lineage weakening – and thus to social decline</a:t>
            </a:r>
            <a:endParaRPr lang="en-GB" b="1" dirty="0">
              <a:solidFill>
                <a:schemeClr val="tx1"/>
              </a:solidFill>
            </a:endParaRPr>
          </a:p>
        </p:txBody>
      </p:sp>
      <p:sp>
        <p:nvSpPr>
          <p:cNvPr id="3" name="Content Placeholder 2"/>
          <p:cNvSpPr>
            <a:spLocks noGrp="1"/>
          </p:cNvSpPr>
          <p:nvPr>
            <p:ph sz="quarter" idx="1"/>
          </p:nvPr>
        </p:nvSpPr>
        <p:spPr>
          <a:xfrm>
            <a:off x="251520" y="2420888"/>
            <a:ext cx="8424936" cy="4053064"/>
          </a:xfrm>
        </p:spPr>
        <p:txBody>
          <a:bodyPr>
            <a:normAutofit/>
          </a:bodyPr>
          <a:lstStyle/>
          <a:p>
            <a:r>
              <a:rPr lang="en-GB" sz="2800" dirty="0" smtClean="0"/>
              <a:t>single parenting and divorced parenting</a:t>
            </a:r>
          </a:p>
          <a:p>
            <a:r>
              <a:rPr lang="en-GB" sz="2800" dirty="0" smtClean="0"/>
              <a:t>cohabiting with children – because they separate 65-70% of the time whilst children are under 16 </a:t>
            </a:r>
          </a:p>
          <a:p>
            <a:pPr>
              <a:buNone/>
            </a:pPr>
            <a:r>
              <a:rPr lang="en-GB" dirty="0" smtClean="0">
                <a:solidFill>
                  <a:srgbClr val="FF0000"/>
                </a:solidFill>
              </a:rPr>
              <a:t>See:</a:t>
            </a:r>
            <a:r>
              <a:rPr lang="en-GB" sz="2800" dirty="0" smtClean="0">
                <a:solidFill>
                  <a:srgbClr val="FF0000"/>
                </a:solidFill>
              </a:rPr>
              <a:t> </a:t>
            </a:r>
            <a:r>
              <a:rPr lang="fi-FI" dirty="0" smtClean="0">
                <a:solidFill>
                  <a:srgbClr val="FF0000"/>
                </a:solidFill>
              </a:rPr>
              <a:t>http://unitedfamilies.org/default.asp?contentID=18 for comprehensive database of research on family issues</a:t>
            </a:r>
            <a:endParaRPr lang="en-GB" sz="2000" dirty="0" smtClean="0">
              <a:solidFill>
                <a:srgbClr val="FF0000"/>
              </a:solidFill>
            </a:endParaRPr>
          </a:p>
          <a:p>
            <a:r>
              <a:rPr lang="en-GB" sz="2800" dirty="0" smtClean="0"/>
              <a:t>Polygamy on a world level would lead to poor outcomes (e.g.; many, many</a:t>
            </a:r>
            <a:r>
              <a:rPr lang="en-GB" sz="2800" dirty="0"/>
              <a:t> </a:t>
            </a:r>
            <a:r>
              <a:rPr lang="en-GB" sz="2800" dirty="0" smtClean="0"/>
              <a:t>men unable to find a wife – leading increases in prostitution, etc)</a:t>
            </a:r>
          </a:p>
        </p:txBody>
      </p:sp>
      <p:sp>
        <p:nvSpPr>
          <p:cNvPr id="4" name="Slide Number Placeholder 3"/>
          <p:cNvSpPr>
            <a:spLocks noGrp="1"/>
          </p:cNvSpPr>
          <p:nvPr>
            <p:ph type="sldNum" sz="quarter" idx="15"/>
          </p:nvPr>
        </p:nvSpPr>
        <p:spPr/>
        <p:txBody>
          <a:bodyPr/>
          <a:lstStyle/>
          <a:p>
            <a:fld id="{F42E9B1B-9333-4234-8CD8-DAA93C24EEBA}" type="slidenum">
              <a:rPr lang="en-GB" smtClean="0"/>
              <a:pPr/>
              <a:t>40</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6000"/>
    </mc:Choice>
    <mc:Fallback>
      <p:transition spd="slow" advTm="26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178128"/>
          </a:xfrm>
        </p:spPr>
        <p:txBody>
          <a:bodyPr>
            <a:normAutofit fontScale="90000"/>
          </a:bodyPr>
          <a:lstStyle/>
          <a:p>
            <a:pPr algn="ctr"/>
            <a:r>
              <a:rPr lang="en-GB" b="1" dirty="0" smtClean="0">
                <a:solidFill>
                  <a:schemeClr val="tx1"/>
                </a:solidFill>
              </a:rPr>
              <a:t>Conclusion: Opposite-sex life-long commitment is the ONLY way humans receive nature’s sustainability and well-being blessings. We are in good company</a:t>
            </a:r>
            <a:endParaRPr lang="en-GB" b="1" dirty="0">
              <a:solidFill>
                <a:schemeClr val="tx1"/>
              </a:solidFill>
            </a:endParaRPr>
          </a:p>
        </p:txBody>
      </p:sp>
      <p:sp>
        <p:nvSpPr>
          <p:cNvPr id="3" name="Content Placeholder 2"/>
          <p:cNvSpPr>
            <a:spLocks noGrp="1"/>
          </p:cNvSpPr>
          <p:nvPr>
            <p:ph sz="quarter" idx="1"/>
          </p:nvPr>
        </p:nvSpPr>
        <p:spPr>
          <a:xfrm>
            <a:off x="529754" y="3710817"/>
            <a:ext cx="1440160" cy="812704"/>
          </a:xfrm>
        </p:spPr>
        <p:txBody>
          <a:bodyPr>
            <a:normAutofit lnSpcReduction="10000"/>
          </a:bodyPr>
          <a:lstStyle/>
          <a:p>
            <a:pPr marL="0" indent="0">
              <a:buNone/>
            </a:pPr>
            <a:r>
              <a:rPr lang="en-GB" dirty="0" smtClean="0"/>
              <a:t>Emperor Penguins</a:t>
            </a:r>
            <a:endParaRPr lang="en-GB" dirty="0"/>
          </a:p>
        </p:txBody>
      </p:sp>
      <p:sp>
        <p:nvSpPr>
          <p:cNvPr id="6" name="Content Placeholder 2"/>
          <p:cNvSpPr txBox="1">
            <a:spLocks/>
          </p:cNvSpPr>
          <p:nvPr/>
        </p:nvSpPr>
        <p:spPr>
          <a:xfrm>
            <a:off x="2884306" y="3653225"/>
            <a:ext cx="1440160" cy="504056"/>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Swans</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004048" y="3672495"/>
            <a:ext cx="3456384" cy="504056"/>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Bald Eagle</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7308304" y="5485624"/>
            <a:ext cx="1440160" cy="812704"/>
          </a:xfrm>
          <a:prstGeom prst="rect">
            <a:avLst/>
          </a:prstGeom>
          <a:solidFill>
            <a:schemeClr val="bg1"/>
          </a:solidFill>
        </p:spPr>
        <p:txBody>
          <a:bodyPr vert="horz">
            <a:normAutofit lnSpcReduction="10000"/>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Prairie Vole</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2411760" y="5525072"/>
            <a:ext cx="1440160" cy="504056"/>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Gibbons</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261875"/>
            <a:ext cx="1852613" cy="246856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5218" y="1261875"/>
            <a:ext cx="1938337" cy="246856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7" y="1261875"/>
            <a:ext cx="3624359" cy="24106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0555" y="4534336"/>
            <a:ext cx="2066925" cy="20478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Barbara\Desktop\New Pictur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70948" y="4325180"/>
            <a:ext cx="3237356" cy="23997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41</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80920" cy="3096344"/>
          </a:xfrm>
        </p:spPr>
        <p:txBody>
          <a:bodyPr>
            <a:normAutofit/>
          </a:bodyPr>
          <a:lstStyle/>
          <a:p>
            <a:pPr algn="ctr"/>
            <a:r>
              <a:rPr lang="en-GB" sz="2800" b="1" u="sng" dirty="0" smtClean="0">
                <a:solidFill>
                  <a:srgbClr val="0070C0"/>
                </a:solidFill>
              </a:rPr>
              <a:t>Section 3 – What can be done?</a:t>
            </a:r>
            <a:r>
              <a:rPr lang="en-GB" sz="2800" b="1" dirty="0" smtClean="0">
                <a:solidFill>
                  <a:schemeClr val="tx1"/>
                </a:solidFill>
              </a:rPr>
              <a:t/>
            </a:r>
            <a:br>
              <a:rPr lang="en-GB" sz="2800" b="1" dirty="0" smtClean="0">
                <a:solidFill>
                  <a:schemeClr val="tx1"/>
                </a:solidFill>
              </a:rPr>
            </a:br>
            <a:r>
              <a:rPr lang="en-GB" sz="2800" b="1" dirty="0" smtClean="0">
                <a:solidFill>
                  <a:schemeClr val="tx1"/>
                </a:solidFill>
              </a:rPr>
              <a:t>Are we saying that the best mankind can do is have marriages – some of which are successful – but many of them struggling, with partners just staying together ‘for the sake of their children’? </a:t>
            </a:r>
            <a:br>
              <a:rPr lang="en-GB" sz="2800" b="1" dirty="0" smtClean="0">
                <a:solidFill>
                  <a:schemeClr val="tx1"/>
                </a:solidFill>
              </a:rPr>
            </a:br>
            <a:r>
              <a:rPr lang="en-GB" sz="2800" b="1" dirty="0" smtClean="0">
                <a:solidFill>
                  <a:schemeClr val="tx1"/>
                </a:solidFill>
              </a:rPr>
              <a:t>Is this the way we humans receive nature’s sustainability and well-being blessings ?</a:t>
            </a:r>
            <a:endParaRPr lang="en-GB" sz="2800" b="1" dirty="0">
              <a:solidFill>
                <a:schemeClr val="tx1"/>
              </a:solidFill>
            </a:endParaRPr>
          </a:p>
        </p:txBody>
      </p:sp>
      <p:pic>
        <p:nvPicPr>
          <p:cNvPr id="4098"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49" y="3428206"/>
            <a:ext cx="3888001" cy="266509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428206"/>
            <a:ext cx="2232248" cy="273061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5"/>
          </p:nvPr>
        </p:nvSpPr>
        <p:spPr/>
        <p:txBody>
          <a:bodyPr/>
          <a:lstStyle/>
          <a:p>
            <a:fld id="{F42E9B1B-9333-4234-8CD8-DAA93C24EEBA}" type="slidenum">
              <a:rPr lang="en-GB" smtClean="0"/>
              <a:pPr/>
              <a:t>42</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17000"/>
    </mc:Choice>
    <mc:Fallback>
      <p:transition spd="slow" advTm="17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562074"/>
          </a:xfrm>
        </p:spPr>
        <p:txBody>
          <a:bodyPr>
            <a:noAutofit/>
          </a:bodyPr>
          <a:lstStyle/>
          <a:p>
            <a:pPr algn="ctr"/>
            <a:r>
              <a:rPr lang="en-GB" sz="3200" b="1" dirty="0" smtClean="0">
                <a:solidFill>
                  <a:schemeClr val="tx1"/>
                </a:solidFill>
              </a:rPr>
              <a:t>No – there has to be a better way</a:t>
            </a:r>
            <a:endParaRPr lang="en-GB" sz="3200" b="1" dirty="0">
              <a:solidFill>
                <a:schemeClr val="tx1"/>
              </a:solidFill>
            </a:endParaRPr>
          </a:p>
        </p:txBody>
      </p:sp>
      <p:sp>
        <p:nvSpPr>
          <p:cNvPr id="3" name="Content Placeholder 2"/>
          <p:cNvSpPr>
            <a:spLocks noGrp="1"/>
          </p:cNvSpPr>
          <p:nvPr>
            <p:ph sz="quarter" idx="1"/>
          </p:nvPr>
        </p:nvSpPr>
        <p:spPr>
          <a:xfrm>
            <a:off x="251520" y="980728"/>
            <a:ext cx="8424936" cy="5349208"/>
          </a:xfrm>
        </p:spPr>
        <p:txBody>
          <a:bodyPr>
            <a:noAutofit/>
          </a:bodyPr>
          <a:lstStyle/>
          <a:p>
            <a:r>
              <a:rPr lang="en-GB" sz="2600" b="1" dirty="0" smtClean="0"/>
              <a:t>The ‘family as a school of love’ doesn’t only apply to the  children – it applies to the adults too. </a:t>
            </a:r>
          </a:p>
          <a:p>
            <a:r>
              <a:rPr lang="en-GB" sz="2600" b="1" dirty="0" smtClean="0"/>
              <a:t>When adults marry, they are learners in the art of marital love – and life’s journey involves us learning more each day about how love works. </a:t>
            </a:r>
          </a:p>
          <a:p>
            <a:r>
              <a:rPr lang="en-GB" sz="2600" b="1" dirty="0" smtClean="0"/>
              <a:t>The question is: </a:t>
            </a:r>
          </a:p>
          <a:p>
            <a:pPr lvl="1"/>
            <a:r>
              <a:rPr lang="en-GB" sz="2600" b="1" dirty="0" smtClean="0"/>
              <a:t>‘Can society can get better at supporting married partners when they come across the typical bumps that lie along the road of marital life – helping them over the bumps so they can continue on life’s journey together?’ and also</a:t>
            </a:r>
          </a:p>
          <a:p>
            <a:pPr lvl="1"/>
            <a:r>
              <a:rPr lang="en-GB" sz="2600" b="1" dirty="0" smtClean="0"/>
              <a:t>‘Can a range of social institutions get better at helping married partners become more loving over the years</a:t>
            </a:r>
            <a:endParaRPr lang="en-GB" sz="2600" b="1"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43</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9000"/>
    </mc:Choice>
    <mc:Fallback>
      <p:transition spd="slow" advTm="29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2362274"/>
          </a:xfrm>
        </p:spPr>
        <p:txBody>
          <a:bodyPr>
            <a:normAutofit fontScale="90000"/>
          </a:bodyPr>
          <a:lstStyle/>
          <a:p>
            <a:pPr algn="ctr"/>
            <a:r>
              <a:rPr lang="en-GB" b="1" dirty="0" smtClean="0">
                <a:solidFill>
                  <a:schemeClr val="tx1"/>
                </a:solidFill>
              </a:rPr>
              <a:t>“Huston – We have a problem”</a:t>
            </a:r>
            <a:br>
              <a:rPr lang="en-GB" b="1" dirty="0" smtClean="0">
                <a:solidFill>
                  <a:schemeClr val="tx1"/>
                </a:solidFill>
              </a:rPr>
            </a:br>
            <a:r>
              <a:rPr lang="en-GB" b="1" dirty="0" smtClean="0">
                <a:solidFill>
                  <a:schemeClr val="tx1"/>
                </a:solidFill>
              </a:rPr>
              <a:t>The biggest problem the marital family faces today is that ALL the main social institutions don’t understand that the opposite-sex marital family is the ONLY way for society to maintain mother nature’s ongoing blessings</a:t>
            </a:r>
            <a:endParaRPr lang="en-GB" b="1" dirty="0">
              <a:solidFill>
                <a:schemeClr val="tx1"/>
              </a:solidFill>
            </a:endParaRPr>
          </a:p>
        </p:txBody>
      </p:sp>
      <p:sp>
        <p:nvSpPr>
          <p:cNvPr id="3" name="Content Placeholder 2"/>
          <p:cNvSpPr>
            <a:spLocks noGrp="1"/>
          </p:cNvSpPr>
          <p:nvPr>
            <p:ph sz="quarter" idx="1"/>
          </p:nvPr>
        </p:nvSpPr>
        <p:spPr>
          <a:xfrm>
            <a:off x="323528" y="2780928"/>
            <a:ext cx="8352928" cy="3693024"/>
          </a:xfrm>
        </p:spPr>
        <p:txBody>
          <a:bodyPr/>
          <a:lstStyle/>
          <a:p>
            <a:r>
              <a:rPr lang="en-GB" dirty="0" smtClean="0"/>
              <a:t>Governments keep passing laws that create barriers to people marrying or they pass laws making it more likely they divorce. Governments also do very little to support the marital dreams of the majority of taxpaying citizens – whilst at the same time pouring vast financial resources into supporting other, socially weakening forms of family constellation</a:t>
            </a:r>
          </a:p>
          <a:p>
            <a:r>
              <a:rPr lang="en-GB" dirty="0" smtClean="0"/>
              <a:t>The university and education system seems to have no interest in supporting the marital dreams of those who pay their salaries </a:t>
            </a:r>
            <a:endParaRPr lang="en-GB" dirty="0"/>
          </a:p>
        </p:txBody>
      </p:sp>
      <p:sp>
        <p:nvSpPr>
          <p:cNvPr id="4" name="Slide Number Placeholder 3"/>
          <p:cNvSpPr>
            <a:spLocks noGrp="1"/>
          </p:cNvSpPr>
          <p:nvPr>
            <p:ph type="sldNum" sz="quarter" idx="15"/>
          </p:nvPr>
        </p:nvSpPr>
        <p:spPr>
          <a:xfrm>
            <a:off x="8316416" y="6165304"/>
            <a:ext cx="609600" cy="521208"/>
          </a:xfrm>
        </p:spPr>
        <p:txBody>
          <a:bodyPr/>
          <a:lstStyle/>
          <a:p>
            <a:fld id="{F42E9B1B-9333-4234-8CD8-DAA93C24EEBA}" type="slidenum">
              <a:rPr lang="en-GB" smtClean="0">
                <a:solidFill>
                  <a:schemeClr val="tx1"/>
                </a:solidFill>
              </a:rPr>
              <a:pPr/>
              <a:t>44</a:t>
            </a:fld>
            <a:endParaRPr lang="en-GB"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2074242"/>
          </a:xfrm>
        </p:spPr>
        <p:txBody>
          <a:bodyPr>
            <a:normAutofit fontScale="90000"/>
          </a:bodyPr>
          <a:lstStyle/>
          <a:p>
            <a:pPr algn="ctr"/>
            <a:r>
              <a:rPr lang="en-GB" b="1" dirty="0" smtClean="0">
                <a:solidFill>
                  <a:schemeClr val="tx1"/>
                </a:solidFill>
              </a:rPr>
              <a:t>If societies can get better at both of these – helping married couples over the bumps, and improving the standard of love that partners offer each other – then ever more couples will find themselves being rewarded with nature’s sustainability and well-being blessings </a:t>
            </a:r>
            <a:endParaRPr lang="en-GB" b="1" dirty="0">
              <a:solidFill>
                <a:schemeClr val="tx1"/>
              </a:solidFill>
            </a:endParaRPr>
          </a:p>
        </p:txBody>
      </p:sp>
      <p:sp>
        <p:nvSpPr>
          <p:cNvPr id="9" name="Content Placeholder 2"/>
          <p:cNvSpPr>
            <a:spLocks noGrp="1"/>
          </p:cNvSpPr>
          <p:nvPr>
            <p:ph sz="quarter" idx="1"/>
          </p:nvPr>
        </p:nvSpPr>
        <p:spPr>
          <a:xfrm>
            <a:off x="251520" y="5517232"/>
            <a:ext cx="8136904" cy="1080120"/>
          </a:xfrm>
        </p:spPr>
        <p:txBody>
          <a:bodyPr>
            <a:normAutofit fontScale="92500" lnSpcReduction="20000"/>
          </a:bodyPr>
          <a:lstStyle/>
          <a:p>
            <a:pPr marL="0" indent="0" algn="ctr">
              <a:buNone/>
            </a:pPr>
            <a:r>
              <a:rPr lang="en-GB" sz="2800" dirty="0" smtClean="0"/>
              <a:t>It’s what the overwhelming majority of people want – both young adults and the parents of those young adults – so it’s time states started supporting what their citizens want</a:t>
            </a:r>
          </a:p>
          <a:p>
            <a:pPr algn="ctr">
              <a:buNone/>
            </a:pPr>
            <a:endParaRPr lang="en-GB" dirty="0"/>
          </a:p>
        </p:txBody>
      </p:sp>
      <p:pic>
        <p:nvPicPr>
          <p:cNvPr id="5122"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14" y="2524584"/>
            <a:ext cx="2047875" cy="20478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2524584"/>
            <a:ext cx="2000250" cy="26638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Barbara\Desktop\New Pic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2457909"/>
            <a:ext cx="1931987" cy="27305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Barbara\Desktop\New Pictu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8647" y="3189715"/>
            <a:ext cx="2382837" cy="20478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5"/>
          </p:nvPr>
        </p:nvSpPr>
        <p:spPr/>
        <p:txBody>
          <a:bodyPr/>
          <a:lstStyle/>
          <a:p>
            <a:fld id="{F42E9B1B-9333-4234-8CD8-DAA93C24EEBA}" type="slidenum">
              <a:rPr lang="en-GB" smtClean="0"/>
              <a:pPr/>
              <a:t>45</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7000"/>
    </mc:Choice>
    <mc:Fallback>
      <p:transition spd="slow" advTm="27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994122"/>
          </a:xfrm>
        </p:spPr>
        <p:txBody>
          <a:bodyPr>
            <a:normAutofit fontScale="90000"/>
          </a:bodyPr>
          <a:lstStyle/>
          <a:p>
            <a:pPr algn="ctr"/>
            <a:r>
              <a:rPr lang="en-GB" b="1" dirty="0" smtClean="0">
                <a:solidFill>
                  <a:schemeClr val="tx1"/>
                </a:solidFill>
              </a:rPr>
              <a:t>Governments can support the marital dreams of the majority </a:t>
            </a:r>
            <a:r>
              <a:rPr lang="en-GB" b="1" dirty="0" smtClean="0">
                <a:solidFill>
                  <a:srgbClr val="FF0000"/>
                </a:solidFill>
              </a:rPr>
              <a:t>through the education system</a:t>
            </a:r>
            <a:endParaRPr lang="en-GB" b="1" dirty="0">
              <a:solidFill>
                <a:schemeClr val="tx1"/>
              </a:solidFill>
            </a:endParaRPr>
          </a:p>
        </p:txBody>
      </p:sp>
      <p:sp>
        <p:nvSpPr>
          <p:cNvPr id="3" name="Content Placeholder 2"/>
          <p:cNvSpPr>
            <a:spLocks noGrp="1"/>
          </p:cNvSpPr>
          <p:nvPr>
            <p:ph sz="quarter" idx="1"/>
          </p:nvPr>
        </p:nvSpPr>
        <p:spPr>
          <a:xfrm>
            <a:off x="251520" y="1340768"/>
            <a:ext cx="6192688" cy="5305800"/>
          </a:xfrm>
        </p:spPr>
        <p:txBody>
          <a:bodyPr>
            <a:normAutofit/>
          </a:bodyPr>
          <a:lstStyle/>
          <a:p>
            <a:r>
              <a:rPr lang="en-GB" sz="2800" dirty="0" smtClean="0"/>
              <a:t>Our schools mainly prepare young people for jobs, but they can also teach them how they might build better relationships? </a:t>
            </a:r>
            <a:r>
              <a:rPr lang="en-GB" sz="2800" b="1" dirty="0" smtClean="0">
                <a:solidFill>
                  <a:schemeClr val="accent2">
                    <a:lumMod val="50000"/>
                  </a:schemeClr>
                </a:solidFill>
              </a:rPr>
              <a:t>(Some USA states are finally starting to do this) See: </a:t>
            </a:r>
            <a:r>
              <a:rPr lang="fi-FI" sz="2800" dirty="0" smtClean="0"/>
              <a:t>www.dibbleinstitute.org and www.freeteensusa.org for example school programs</a:t>
            </a:r>
            <a:endParaRPr lang="en-GB" sz="2800" b="1" dirty="0" smtClean="0">
              <a:solidFill>
                <a:schemeClr val="accent2">
                  <a:lumMod val="50000"/>
                </a:schemeClr>
              </a:solidFill>
            </a:endParaRPr>
          </a:p>
          <a:p>
            <a:r>
              <a:rPr lang="en-GB" sz="2800" dirty="0" smtClean="0"/>
              <a:t>Also, can we offer marriage and dating education courses in higher education – helping young adults prepare for their family life</a:t>
            </a:r>
          </a:p>
        </p:txBody>
      </p:sp>
      <p:pic>
        <p:nvPicPr>
          <p:cNvPr id="6146"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0462" y="1340768"/>
            <a:ext cx="1938337" cy="27305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4405" y="4293096"/>
            <a:ext cx="2047875" cy="2114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46</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8000"/>
    </mc:Choice>
    <mc:Fallback>
      <p:transition spd="slow" advTm="28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24936" cy="1368152"/>
          </a:xfrm>
        </p:spPr>
        <p:txBody>
          <a:bodyPr>
            <a:normAutofit fontScale="90000"/>
          </a:bodyPr>
          <a:lstStyle/>
          <a:p>
            <a:pPr algn="ctr"/>
            <a:r>
              <a:rPr lang="en-GB" sz="3200" b="1" dirty="0" smtClean="0">
                <a:solidFill>
                  <a:schemeClr val="tx1"/>
                </a:solidFill>
              </a:rPr>
              <a:t>the state can help citizens better prepare for the married life by</a:t>
            </a:r>
            <a:br>
              <a:rPr lang="en-GB" sz="3200" b="1" dirty="0" smtClean="0">
                <a:solidFill>
                  <a:schemeClr val="tx1"/>
                </a:solidFill>
              </a:rPr>
            </a:br>
            <a:r>
              <a:rPr lang="en-GB" sz="3200" b="1" dirty="0" smtClean="0">
                <a:solidFill>
                  <a:srgbClr val="FF0000"/>
                </a:solidFill>
              </a:rPr>
              <a:t>Offering support for engaged couples</a:t>
            </a:r>
            <a:endParaRPr lang="en-GB" b="1" dirty="0">
              <a:solidFill>
                <a:srgbClr val="FF0000"/>
              </a:solidFill>
            </a:endParaRPr>
          </a:p>
        </p:txBody>
      </p:sp>
      <p:sp>
        <p:nvSpPr>
          <p:cNvPr id="3" name="Content Placeholder 2"/>
          <p:cNvSpPr>
            <a:spLocks noGrp="1"/>
          </p:cNvSpPr>
          <p:nvPr>
            <p:ph sz="quarter" idx="1"/>
          </p:nvPr>
        </p:nvSpPr>
        <p:spPr>
          <a:xfrm>
            <a:off x="179511" y="1700808"/>
            <a:ext cx="7128792" cy="4968552"/>
          </a:xfrm>
        </p:spPr>
        <p:txBody>
          <a:bodyPr>
            <a:normAutofit/>
          </a:bodyPr>
          <a:lstStyle/>
          <a:p>
            <a:r>
              <a:rPr lang="en-GB" sz="2800" dirty="0" smtClean="0"/>
              <a:t>State supported pre-marital counselling  (PMC) – helping engaged partners identify issues where they might struggle once married (finances, roles around home, child rearing beliefs) , etc. </a:t>
            </a:r>
          </a:p>
          <a:p>
            <a:r>
              <a:rPr lang="en-GB" sz="2800" dirty="0" smtClean="0"/>
              <a:t>About 10% of couples that do PMC realize they are quite incompatible</a:t>
            </a:r>
          </a:p>
          <a:p>
            <a:r>
              <a:rPr lang="en-GB" sz="2800" dirty="0" smtClean="0"/>
              <a:t>Sponsored pre-marital education – helping young adults (many of whom were never raised both their parents) understand the key elements that help marriages succeed. </a:t>
            </a:r>
          </a:p>
        </p:txBody>
      </p:sp>
      <p:pic>
        <p:nvPicPr>
          <p:cNvPr id="7170"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6194" y="4725144"/>
            <a:ext cx="1804987" cy="17986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47</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296144"/>
          </a:xfrm>
        </p:spPr>
        <p:txBody>
          <a:bodyPr>
            <a:noAutofit/>
          </a:bodyPr>
          <a:lstStyle/>
          <a:p>
            <a:pPr algn="ctr"/>
            <a:r>
              <a:rPr lang="en-GB" sz="3200" b="1" dirty="0" smtClean="0">
                <a:solidFill>
                  <a:schemeClr val="tx1"/>
                </a:solidFill>
              </a:rPr>
              <a:t>How can the state help? </a:t>
            </a:r>
            <a:r>
              <a:rPr lang="en-GB" sz="2800" b="1" dirty="0" smtClean="0">
                <a:solidFill>
                  <a:schemeClr val="tx1"/>
                </a:solidFill>
              </a:rPr>
              <a:t/>
            </a:r>
            <a:br>
              <a:rPr lang="en-GB" sz="2800" b="1" dirty="0" smtClean="0">
                <a:solidFill>
                  <a:schemeClr val="tx1"/>
                </a:solidFill>
              </a:rPr>
            </a:br>
            <a:r>
              <a:rPr lang="en-GB" sz="2800" b="1" dirty="0" smtClean="0">
                <a:solidFill>
                  <a:srgbClr val="FF0000"/>
                </a:solidFill>
              </a:rPr>
              <a:t>Relationship Education Centres in every community</a:t>
            </a:r>
            <a:endParaRPr lang="en-GB" sz="2800" dirty="0">
              <a:solidFill>
                <a:srgbClr val="FF0000"/>
              </a:solidFill>
            </a:endParaRPr>
          </a:p>
        </p:txBody>
      </p:sp>
      <p:sp>
        <p:nvSpPr>
          <p:cNvPr id="3" name="Content Placeholder 2"/>
          <p:cNvSpPr>
            <a:spLocks noGrp="1"/>
          </p:cNvSpPr>
          <p:nvPr>
            <p:ph sz="quarter" idx="1"/>
          </p:nvPr>
        </p:nvSpPr>
        <p:spPr>
          <a:xfrm>
            <a:off x="323528" y="1556792"/>
            <a:ext cx="8280920" cy="4917160"/>
          </a:xfrm>
        </p:spPr>
        <p:txBody>
          <a:bodyPr>
            <a:normAutofit fontScale="92500" lnSpcReduction="20000"/>
          </a:bodyPr>
          <a:lstStyle/>
          <a:p>
            <a:r>
              <a:rPr lang="en-GB" sz="3000" dirty="0" smtClean="0"/>
              <a:t>Since marital relationships go up and down across the family life-cycle, every community should have a relationship centre like a health centre, where people can go to get professional advice, education or help when their couple relationship is struggling. </a:t>
            </a:r>
          </a:p>
          <a:p>
            <a:r>
              <a:rPr lang="en-GB" sz="3000" dirty="0" smtClean="0">
                <a:solidFill>
                  <a:schemeClr val="accent2">
                    <a:lumMod val="50000"/>
                  </a:schemeClr>
                </a:solidFill>
              </a:rPr>
              <a:t>(Australia is pioneering these – See </a:t>
            </a:r>
            <a:r>
              <a:rPr lang="en-GB" sz="3000" dirty="0" smtClean="0">
                <a:solidFill>
                  <a:schemeClr val="accent5">
                    <a:lumMod val="50000"/>
                  </a:schemeClr>
                </a:solidFill>
              </a:rPr>
              <a:t>w</a:t>
            </a:r>
            <a:r>
              <a:rPr lang="fi-FI" sz="3000" dirty="0" smtClean="0">
                <a:solidFill>
                  <a:schemeClr val="accent5">
                    <a:lumMod val="50000"/>
                  </a:schemeClr>
                </a:solidFill>
              </a:rPr>
              <a:t>ww.relationships.com.au)</a:t>
            </a:r>
            <a:endParaRPr lang="en-GB" sz="3000" dirty="0" smtClean="0">
              <a:solidFill>
                <a:schemeClr val="accent5">
                  <a:lumMod val="50000"/>
                </a:schemeClr>
              </a:solidFill>
            </a:endParaRPr>
          </a:p>
          <a:p>
            <a:pPr lvl="1"/>
            <a:r>
              <a:rPr lang="en-GB" sz="2600" dirty="0" smtClean="0"/>
              <a:t>Couples counselling and mediation</a:t>
            </a:r>
          </a:p>
          <a:p>
            <a:pPr lvl="1"/>
            <a:r>
              <a:rPr lang="en-GB" sz="2600" dirty="0" smtClean="0"/>
              <a:t>Marital enrichment and parenting courses</a:t>
            </a:r>
          </a:p>
          <a:p>
            <a:pPr lvl="1"/>
            <a:r>
              <a:rPr lang="en-GB" sz="2600" dirty="0" smtClean="0"/>
              <a:t>Abuse and addiction support</a:t>
            </a:r>
          </a:p>
          <a:p>
            <a:pPr marL="273050" lvl="1" indent="-273050">
              <a:buNone/>
            </a:pPr>
            <a:endParaRPr lang="en-GB" b="1" dirty="0" smtClean="0"/>
          </a:p>
          <a:p>
            <a:pPr marL="0" lvl="1" indent="0" algn="ctr">
              <a:buNone/>
            </a:pPr>
            <a:r>
              <a:rPr lang="en-GB" sz="3000" b="1" dirty="0" smtClean="0">
                <a:solidFill>
                  <a:srgbClr val="FF0000"/>
                </a:solidFill>
              </a:rPr>
              <a:t>Citizens can go to a place where they get real help </a:t>
            </a:r>
          </a:p>
          <a:p>
            <a:pPr marL="0" lvl="1" indent="0" algn="ctr">
              <a:buNone/>
            </a:pPr>
            <a:r>
              <a:rPr lang="en-GB" sz="3000" b="1" dirty="0" smtClean="0">
                <a:solidFill>
                  <a:srgbClr val="FF0000"/>
                </a:solidFill>
              </a:rPr>
              <a:t>– not just anti-depressants</a:t>
            </a:r>
          </a:p>
          <a:p>
            <a:pPr lvl="1"/>
            <a:endParaRPr lang="en-GB" b="1" dirty="0" smtClean="0"/>
          </a:p>
          <a:p>
            <a:endParaRPr lang="en-GB"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48</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7000"/>
    </mc:Choice>
    <mc:Fallback>
      <p:transition spd="slow" advTm="27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63272" cy="1296144"/>
          </a:xfrm>
        </p:spPr>
        <p:txBody>
          <a:bodyPr>
            <a:normAutofit/>
          </a:bodyPr>
          <a:lstStyle/>
          <a:p>
            <a:pPr algn="ctr"/>
            <a:r>
              <a:rPr lang="en-GB" sz="3200" b="1" dirty="0" smtClean="0">
                <a:solidFill>
                  <a:schemeClr val="tx1"/>
                </a:solidFill>
              </a:rPr>
              <a:t>How can the state help?</a:t>
            </a:r>
            <a:br>
              <a:rPr lang="en-GB" sz="3200" b="1" dirty="0" smtClean="0">
                <a:solidFill>
                  <a:schemeClr val="tx1"/>
                </a:solidFill>
              </a:rPr>
            </a:br>
            <a:r>
              <a:rPr lang="en-GB" sz="3200" b="1" dirty="0" smtClean="0">
                <a:solidFill>
                  <a:srgbClr val="FF0000"/>
                </a:solidFill>
              </a:rPr>
              <a:t>Support ongoing marital enrichment</a:t>
            </a:r>
            <a:endParaRPr lang="en-GB" dirty="0">
              <a:solidFill>
                <a:srgbClr val="FF0000"/>
              </a:solidFill>
            </a:endParaRPr>
          </a:p>
        </p:txBody>
      </p:sp>
      <p:sp>
        <p:nvSpPr>
          <p:cNvPr id="3" name="Content Placeholder 2"/>
          <p:cNvSpPr>
            <a:spLocks noGrp="1"/>
          </p:cNvSpPr>
          <p:nvPr>
            <p:ph sz="quarter" idx="1"/>
          </p:nvPr>
        </p:nvSpPr>
        <p:spPr>
          <a:xfrm>
            <a:off x="323528" y="1600200"/>
            <a:ext cx="8640960" cy="4873752"/>
          </a:xfrm>
        </p:spPr>
        <p:txBody>
          <a:bodyPr>
            <a:noAutofit/>
          </a:bodyPr>
          <a:lstStyle/>
          <a:p>
            <a:r>
              <a:rPr lang="en-GB" sz="2800" dirty="0" smtClean="0"/>
              <a:t>Support and subsidize a range of marital enrichment programs </a:t>
            </a:r>
          </a:p>
          <a:p>
            <a:r>
              <a:rPr lang="en-GB" sz="2800" dirty="0" smtClean="0"/>
              <a:t>Research which programs seem to be more effective</a:t>
            </a:r>
          </a:p>
          <a:p>
            <a:r>
              <a:rPr lang="en-GB" sz="2800" dirty="0" smtClean="0"/>
              <a:t>Develop best practice models that others can follow. </a:t>
            </a:r>
          </a:p>
          <a:p>
            <a:pPr>
              <a:buNone/>
            </a:pPr>
            <a:endParaRPr lang="en-GB" sz="2800" dirty="0" smtClean="0"/>
          </a:p>
          <a:p>
            <a:pPr>
              <a:buNone/>
            </a:pPr>
            <a:r>
              <a:rPr lang="en-GB" sz="2800" dirty="0" smtClean="0"/>
              <a:t>See: </a:t>
            </a:r>
            <a:r>
              <a:rPr lang="en-GB" sz="2800" dirty="0" err="1" smtClean="0">
                <a:hlinkClick r:id="rId2"/>
              </a:rPr>
              <a:t>www.nermen.org</a:t>
            </a:r>
            <a:r>
              <a:rPr lang="en-GB" sz="2800" dirty="0" smtClean="0"/>
              <a:t> for a range of research and resources. See best practice report: </a:t>
            </a:r>
            <a:r>
              <a:rPr lang="fi-FI" sz="2800" dirty="0" smtClean="0">
                <a:hlinkClick r:id="rId3"/>
              </a:rPr>
              <a:t>www.nermen.org/Guide_to_Programming.php</a:t>
            </a:r>
            <a:endParaRPr lang="en-GB" sz="2800" dirty="0" smtClean="0"/>
          </a:p>
          <a:p>
            <a:pPr>
              <a:buNone/>
            </a:pPr>
            <a:r>
              <a:rPr lang="en-GB" sz="2800" dirty="0" smtClean="0"/>
              <a:t>See: </a:t>
            </a:r>
            <a:r>
              <a:rPr lang="fi-FI" dirty="0" smtClean="0">
                <a:hlinkClick r:id="rId4"/>
              </a:rPr>
              <a:t>www.smartmarriages.com/app/Directory.BrowsePrograms</a:t>
            </a:r>
            <a:r>
              <a:rPr lang="fi-FI" dirty="0" smtClean="0"/>
              <a:t> for a wide range of programs that are available</a:t>
            </a:r>
            <a:endParaRPr lang="en-GB" sz="2800"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49</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4000"/>
    </mc:Choice>
    <mc:Fallback>
      <p:transition spd="slow" advTm="2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rmAutofit/>
          </a:bodyPr>
          <a:lstStyle/>
          <a:p>
            <a:r>
              <a:rPr lang="en-GB" b="1" dirty="0" smtClean="0">
                <a:solidFill>
                  <a:schemeClr val="tx1"/>
                </a:solidFill>
              </a:rPr>
              <a:t>What is Marriage? – Current definition</a:t>
            </a:r>
            <a:endParaRPr lang="en-GB" b="1" dirty="0">
              <a:solidFill>
                <a:schemeClr val="tx1"/>
              </a:solidFill>
            </a:endParaRPr>
          </a:p>
        </p:txBody>
      </p:sp>
      <p:sp>
        <p:nvSpPr>
          <p:cNvPr id="3" name="Content Placeholder 2"/>
          <p:cNvSpPr>
            <a:spLocks noGrp="1"/>
          </p:cNvSpPr>
          <p:nvPr>
            <p:ph sz="quarter" idx="1"/>
          </p:nvPr>
        </p:nvSpPr>
        <p:spPr>
          <a:xfrm>
            <a:off x="179512" y="980728"/>
            <a:ext cx="8568952" cy="5348064"/>
          </a:xfrm>
        </p:spPr>
        <p:txBody>
          <a:bodyPr>
            <a:normAutofit/>
          </a:bodyPr>
          <a:lstStyle/>
          <a:p>
            <a:pPr marL="273050" indent="-190500">
              <a:buFont typeface="Wingdings" pitchFamily="2" charset="2"/>
              <a:buChar char="§"/>
            </a:pPr>
            <a:r>
              <a:rPr lang="en-US" sz="2800" dirty="0" smtClean="0"/>
              <a:t>Union of a man and a woman </a:t>
            </a:r>
          </a:p>
          <a:p>
            <a:pPr marL="273050" indent="-190500">
              <a:buFont typeface="Wingdings" pitchFamily="2" charset="2"/>
              <a:buChar char="§"/>
            </a:pPr>
            <a:r>
              <a:rPr lang="en-US" sz="2800" dirty="0" smtClean="0"/>
              <a:t>A desire to make a permanent commitment and to offer sexual exclusivity towards each other</a:t>
            </a:r>
          </a:p>
          <a:p>
            <a:pPr marL="273050" indent="-190500" algn="ctr">
              <a:buNone/>
            </a:pPr>
            <a:r>
              <a:rPr lang="en-US" sz="2800" dirty="0" smtClean="0"/>
              <a:t>IN ORDER THAT </a:t>
            </a:r>
          </a:p>
          <a:p>
            <a:pPr marL="273050" indent="-190500">
              <a:buFont typeface="Wingdings" pitchFamily="2" charset="2"/>
              <a:buChar char="§"/>
            </a:pPr>
            <a:r>
              <a:rPr lang="en-US" sz="2800" dirty="0" smtClean="0"/>
              <a:t>The children created by their love benefit – behaviorally, materially and psychologically</a:t>
            </a:r>
          </a:p>
          <a:p>
            <a:pPr marL="273050" indent="-190500">
              <a:buFont typeface="Wingdings" pitchFamily="2" charset="2"/>
              <a:buChar char="§"/>
            </a:pPr>
            <a:r>
              <a:rPr lang="en-US" sz="2800" dirty="0" smtClean="0"/>
              <a:t>I pass on the good qualities of my ancestors + plus add my own positive creative input so that my children have more positive qualities than I have. Marriage and family building, when done reasonably well, brings about </a:t>
            </a:r>
            <a:r>
              <a:rPr lang="en-US" sz="2800" b="1" u="sng" dirty="0" smtClean="0"/>
              <a:t>‘lineage improvement’ </a:t>
            </a:r>
          </a:p>
        </p:txBody>
      </p:sp>
      <p:sp>
        <p:nvSpPr>
          <p:cNvPr id="4" name="Slide Number Placeholder 3"/>
          <p:cNvSpPr>
            <a:spLocks noGrp="1"/>
          </p:cNvSpPr>
          <p:nvPr>
            <p:ph type="sldNum" sz="quarter" idx="15"/>
          </p:nvPr>
        </p:nvSpPr>
        <p:spPr/>
        <p:txBody>
          <a:bodyPr/>
          <a:lstStyle/>
          <a:p>
            <a:fld id="{F42E9B1B-9333-4234-8CD8-DAA93C24EEBA}" type="slidenum">
              <a:rPr lang="en-GB" smtClean="0"/>
              <a:pPr/>
              <a:t>5</a:t>
            </a:fld>
            <a:endParaRPr lang="en-GB"/>
          </a:p>
        </p:txBody>
      </p:sp>
    </p:spTree>
  </p:cSld>
  <p:clrMapOvr>
    <a:masterClrMapping/>
  </p:clrMapOvr>
  <p:transition advTm="27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922114"/>
          </a:xfrm>
        </p:spPr>
        <p:txBody>
          <a:bodyPr>
            <a:noAutofit/>
          </a:bodyPr>
          <a:lstStyle/>
          <a:p>
            <a:pPr algn="ctr"/>
            <a:r>
              <a:rPr lang="en-GB" sz="2800" b="1" dirty="0" smtClean="0">
                <a:solidFill>
                  <a:schemeClr val="tx1"/>
                </a:solidFill>
              </a:rPr>
              <a:t>How can the state help?</a:t>
            </a:r>
            <a:br>
              <a:rPr lang="en-GB" sz="2800" b="1" dirty="0" smtClean="0">
                <a:solidFill>
                  <a:schemeClr val="tx1"/>
                </a:solidFill>
              </a:rPr>
            </a:br>
            <a:r>
              <a:rPr lang="en-GB" sz="2800" b="1" dirty="0" smtClean="0">
                <a:solidFill>
                  <a:srgbClr val="FF0000"/>
                </a:solidFill>
              </a:rPr>
              <a:t>tax and social benefits </a:t>
            </a:r>
            <a:endParaRPr lang="en-GB" sz="2800" dirty="0">
              <a:solidFill>
                <a:srgbClr val="FF0000"/>
              </a:solidFill>
            </a:endParaRPr>
          </a:p>
        </p:txBody>
      </p:sp>
      <p:sp>
        <p:nvSpPr>
          <p:cNvPr id="3" name="Content Placeholder 2"/>
          <p:cNvSpPr>
            <a:spLocks noGrp="1"/>
          </p:cNvSpPr>
          <p:nvPr>
            <p:ph sz="quarter" idx="1"/>
          </p:nvPr>
        </p:nvSpPr>
        <p:spPr>
          <a:xfrm>
            <a:off x="467544" y="1484784"/>
            <a:ext cx="4536504" cy="4989168"/>
          </a:xfrm>
        </p:spPr>
        <p:txBody>
          <a:bodyPr>
            <a:normAutofit/>
          </a:bodyPr>
          <a:lstStyle/>
          <a:p>
            <a:r>
              <a:rPr lang="en-GB" sz="2800" dirty="0" smtClean="0"/>
              <a:t>Does the tax and benefit system encourage people to marry and stay married – or does it penalise couples for trying to do the right thing? </a:t>
            </a:r>
            <a:r>
              <a:rPr lang="en-GB" sz="2800" dirty="0" smtClean="0">
                <a:solidFill>
                  <a:schemeClr val="accent2">
                    <a:lumMod val="50000"/>
                  </a:schemeClr>
                </a:solidFill>
              </a:rPr>
              <a:t>(still today some countries penalise people for marrying - and this encourages couples to enter in to more fragile cohabitation)</a:t>
            </a:r>
          </a:p>
          <a:p>
            <a:endParaRPr lang="en-GB" dirty="0" smtClean="0"/>
          </a:p>
          <a:p>
            <a:endParaRPr lang="en-GB" dirty="0"/>
          </a:p>
        </p:txBody>
      </p:sp>
      <p:pic>
        <p:nvPicPr>
          <p:cNvPr id="8194"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1412776"/>
            <a:ext cx="3466934" cy="48245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50</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24136"/>
          </a:xfrm>
        </p:spPr>
        <p:txBody>
          <a:bodyPr>
            <a:normAutofit/>
          </a:bodyPr>
          <a:lstStyle/>
          <a:p>
            <a:pPr algn="ctr"/>
            <a:r>
              <a:rPr lang="en-GB" sz="3200" b="1" dirty="0" smtClean="0">
                <a:solidFill>
                  <a:schemeClr val="tx1"/>
                </a:solidFill>
              </a:rPr>
              <a:t>How can the state help?</a:t>
            </a:r>
            <a:br>
              <a:rPr lang="en-GB" sz="3200" b="1" dirty="0" smtClean="0">
                <a:solidFill>
                  <a:schemeClr val="tx1"/>
                </a:solidFill>
              </a:rPr>
            </a:br>
            <a:r>
              <a:rPr lang="en-GB" sz="3200" b="1" dirty="0" smtClean="0">
                <a:solidFill>
                  <a:srgbClr val="FF0000"/>
                </a:solidFill>
              </a:rPr>
              <a:t>University Departments – training and research </a:t>
            </a:r>
            <a:endParaRPr lang="en-GB" dirty="0">
              <a:solidFill>
                <a:srgbClr val="FF0000"/>
              </a:solidFill>
            </a:endParaRPr>
          </a:p>
        </p:txBody>
      </p:sp>
      <p:sp>
        <p:nvSpPr>
          <p:cNvPr id="3" name="Content Placeholder 2"/>
          <p:cNvSpPr>
            <a:spLocks noGrp="1"/>
          </p:cNvSpPr>
          <p:nvPr>
            <p:ph sz="quarter" idx="1"/>
          </p:nvPr>
        </p:nvSpPr>
        <p:spPr>
          <a:xfrm>
            <a:off x="251520" y="1412776"/>
            <a:ext cx="8496944" cy="4917160"/>
          </a:xfrm>
        </p:spPr>
        <p:txBody>
          <a:bodyPr>
            <a:normAutofit/>
          </a:bodyPr>
          <a:lstStyle/>
          <a:p>
            <a:pPr marL="0" indent="0">
              <a:buNone/>
            </a:pPr>
            <a:r>
              <a:rPr lang="en-GB" dirty="0" smtClean="0"/>
              <a:t>To achieve the above goals we need departments of marriage and family in various universities – producing experts, lecturers, good research, developing best practice interventions, writing books, holding conferences – creating a spill-over that supports marriage enrichment in other fields -religion, politics and social services. </a:t>
            </a:r>
            <a:r>
              <a:rPr lang="en-GB" dirty="0" smtClean="0">
                <a:solidFill>
                  <a:schemeClr val="accent2">
                    <a:lumMod val="50000"/>
                  </a:schemeClr>
                </a:solidFill>
              </a:rPr>
              <a:t>(many developed nations – like GB and Finland - </a:t>
            </a:r>
            <a:r>
              <a:rPr lang="en-GB" b="1" dirty="0" smtClean="0"/>
              <a:t>don’t have even one</a:t>
            </a:r>
            <a:r>
              <a:rPr lang="en-GB" dirty="0" smtClean="0">
                <a:solidFill>
                  <a:schemeClr val="accent2">
                    <a:lumMod val="50000"/>
                  </a:schemeClr>
                </a:solidFill>
              </a:rPr>
              <a:t> department of marriage and family in their university system - while many married taxpayers struggle for years with fairly simple to fix relationship issues. Meanwhile universities offer several degree programs on gender issues or families in general. This is negligence in its highest form). </a:t>
            </a:r>
          </a:p>
          <a:p>
            <a:pPr marL="0" indent="0">
              <a:buNone/>
            </a:pPr>
            <a:r>
              <a:rPr lang="en-GB" dirty="0" smtClean="0">
                <a:solidFill>
                  <a:schemeClr val="accent2">
                    <a:lumMod val="50000"/>
                  </a:schemeClr>
                </a:solidFill>
              </a:rPr>
              <a:t>See - </a:t>
            </a:r>
            <a:r>
              <a:rPr lang="en-GB" dirty="0"/>
              <a:t>http://mft.byu.edu</a:t>
            </a:r>
            <a:r>
              <a:rPr lang="en-GB" dirty="0" smtClean="0"/>
              <a:t>/ for best practice</a:t>
            </a:r>
            <a:endParaRPr lang="en-GB" dirty="0" smtClean="0">
              <a:solidFill>
                <a:schemeClr val="accent2">
                  <a:lumMod val="50000"/>
                </a:schemeClr>
              </a:solidFill>
            </a:endParaRPr>
          </a:p>
        </p:txBody>
      </p:sp>
      <p:sp>
        <p:nvSpPr>
          <p:cNvPr id="4" name="Slide Number Placeholder 3"/>
          <p:cNvSpPr>
            <a:spLocks noGrp="1"/>
          </p:cNvSpPr>
          <p:nvPr>
            <p:ph type="sldNum" sz="quarter" idx="15"/>
          </p:nvPr>
        </p:nvSpPr>
        <p:spPr/>
        <p:txBody>
          <a:bodyPr/>
          <a:lstStyle/>
          <a:p>
            <a:fld id="{F42E9B1B-9333-4234-8CD8-DAA93C24EEBA}" type="slidenum">
              <a:rPr lang="en-GB" smtClean="0"/>
              <a:pPr/>
              <a:t>51</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35000"/>
    </mc:Choice>
    <mc:Fallback>
      <p:transition spd="slow" advTm="35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628800"/>
            <a:ext cx="8352928" cy="4845152"/>
          </a:xfrm>
        </p:spPr>
        <p:txBody>
          <a:bodyPr>
            <a:normAutofit/>
          </a:bodyPr>
          <a:lstStyle/>
          <a:p>
            <a:pPr marL="0" indent="36513">
              <a:buNone/>
              <a:defRPr/>
            </a:pPr>
            <a:r>
              <a:rPr lang="en-GB" sz="2800" dirty="0" smtClean="0"/>
              <a:t>Most couples who want to divorce are moderately struggling – not suffering from major abuse or violence – and supportive counselling can do a lot to help them through their difficulty</a:t>
            </a:r>
            <a:endParaRPr lang="en-GB" sz="2800" dirty="0"/>
          </a:p>
          <a:p>
            <a:pPr marL="0" indent="36513">
              <a:buNone/>
              <a:defRPr/>
            </a:pPr>
            <a:endParaRPr lang="en-GB" dirty="0" smtClean="0">
              <a:solidFill>
                <a:schemeClr val="accent2">
                  <a:lumMod val="50000"/>
                </a:schemeClr>
              </a:solidFill>
            </a:endParaRPr>
          </a:p>
          <a:p>
            <a:pPr marL="420624" indent="-384048">
              <a:buNone/>
              <a:defRPr/>
            </a:pPr>
            <a:r>
              <a:rPr lang="en-GB" dirty="0" smtClean="0"/>
              <a:t>Only 12.5 percent of parents attending a marriage education program within three weeks of starting divorce proceedings went through with the divorce</a:t>
            </a:r>
          </a:p>
          <a:p>
            <a:pPr marL="420624" indent="-384048">
              <a:buNone/>
              <a:defRPr/>
            </a:pPr>
            <a:r>
              <a:rPr lang="en-GB" dirty="0" smtClean="0"/>
              <a:t>	- Margie J. </a:t>
            </a:r>
            <a:r>
              <a:rPr lang="en-GB" dirty="0" err="1" smtClean="0"/>
              <a:t>Geasler</a:t>
            </a:r>
            <a:r>
              <a:rPr lang="en-GB" dirty="0" smtClean="0"/>
              <a:t> and Karen R. </a:t>
            </a:r>
            <a:r>
              <a:rPr lang="en-GB" dirty="0" err="1" smtClean="0"/>
              <a:t>Blaisure</a:t>
            </a:r>
            <a:r>
              <a:rPr lang="en-GB" dirty="0" smtClean="0"/>
              <a:t>, 1998</a:t>
            </a:r>
          </a:p>
          <a:p>
            <a:endParaRPr lang="en-GB" dirty="0" smtClean="0"/>
          </a:p>
        </p:txBody>
      </p:sp>
      <p:sp>
        <p:nvSpPr>
          <p:cNvPr id="4" name="Title 1"/>
          <p:cNvSpPr txBox="1">
            <a:spLocks/>
          </p:cNvSpPr>
          <p:nvPr/>
        </p:nvSpPr>
        <p:spPr>
          <a:xfrm>
            <a:off x="0" y="0"/>
            <a:ext cx="9144000" cy="1340768"/>
          </a:xfrm>
          <a:prstGeom prst="rect">
            <a:avLst/>
          </a:prstGeom>
        </p:spPr>
        <p:txBody>
          <a:bodyPr vert="horz" anchor="b">
            <a:normAutofit fontScale="97500"/>
          </a:bodyPr>
          <a:lstStyle/>
          <a:p>
            <a:pPr lvl="0" algn="ctr">
              <a:spcBef>
                <a:spcPct val="0"/>
              </a:spcBef>
              <a:defRPr/>
            </a:pPr>
            <a:r>
              <a:rPr lang="en-GB" sz="3200" b="1" dirty="0" smtClean="0">
                <a:latin typeface="+mj-lt"/>
              </a:rPr>
              <a:t>How can the state help?</a:t>
            </a:r>
            <a:br>
              <a:rPr lang="en-GB" sz="3200" b="1" dirty="0" smtClean="0">
                <a:latin typeface="+mj-lt"/>
              </a:rPr>
            </a:br>
            <a:r>
              <a:rPr lang="en-GB" sz="3200" b="1" dirty="0" smtClean="0">
                <a:latin typeface="+mj-lt"/>
              </a:rPr>
              <a:t>Counselling </a:t>
            </a:r>
            <a:r>
              <a:rPr lang="en-GB" sz="3200" b="1" dirty="0" smtClean="0">
                <a:solidFill>
                  <a:srgbClr val="FF0000"/>
                </a:solidFill>
                <a:latin typeface="+mj-lt"/>
              </a:rPr>
              <a:t>Support for Struggling Couples</a:t>
            </a:r>
            <a:endParaRPr kumimoji="0" lang="en-GB" sz="3000" b="0" i="0" strike="noStrike" kern="1200" cap="small" spc="0" normalizeH="0" baseline="0" noProof="0" dirty="0">
              <a:ln>
                <a:noFill/>
              </a:ln>
              <a:solidFill>
                <a:srgbClr val="FF0000"/>
              </a:solidFill>
              <a:effectLst/>
              <a:uLnTx/>
              <a:uFillTx/>
              <a:latin typeface="+mj-lt"/>
              <a:ea typeface="+mj-ea"/>
              <a:cs typeface="+mj-cs"/>
            </a:endParaRPr>
          </a:p>
        </p:txBody>
      </p:sp>
      <p:sp>
        <p:nvSpPr>
          <p:cNvPr id="2" name="Slide Number Placeholder 1"/>
          <p:cNvSpPr>
            <a:spLocks noGrp="1"/>
          </p:cNvSpPr>
          <p:nvPr>
            <p:ph type="sldNum" sz="quarter" idx="15"/>
          </p:nvPr>
        </p:nvSpPr>
        <p:spPr/>
        <p:txBody>
          <a:bodyPr/>
          <a:lstStyle/>
          <a:p>
            <a:fld id="{F42E9B1B-9333-4234-8CD8-DAA93C24EEBA}" type="slidenum">
              <a:rPr lang="en-GB" smtClean="0"/>
              <a:pPr/>
              <a:t>52</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3000"/>
    </mc:Choice>
    <mc:Fallback>
      <p:transition spd="slow" advTm="23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075240" cy="1008112"/>
          </a:xfrm>
        </p:spPr>
        <p:txBody>
          <a:bodyPr>
            <a:normAutofit/>
          </a:bodyPr>
          <a:lstStyle/>
          <a:p>
            <a:pPr algn="ctr"/>
            <a:r>
              <a:rPr lang="en-GB" b="1" dirty="0" smtClean="0">
                <a:solidFill>
                  <a:schemeClr val="tx1"/>
                </a:solidFill>
              </a:rPr>
              <a:t>There are many other things states can do to support their citizens marital dreams – e.g.; </a:t>
            </a:r>
            <a:endParaRPr lang="en-GB" b="1" dirty="0">
              <a:solidFill>
                <a:schemeClr val="tx1"/>
              </a:solidFill>
            </a:endParaRPr>
          </a:p>
        </p:txBody>
      </p:sp>
      <p:sp>
        <p:nvSpPr>
          <p:cNvPr id="3" name="Content Placeholder 2"/>
          <p:cNvSpPr>
            <a:spLocks noGrp="1"/>
          </p:cNvSpPr>
          <p:nvPr>
            <p:ph sz="quarter" idx="1"/>
          </p:nvPr>
        </p:nvSpPr>
        <p:spPr>
          <a:xfrm>
            <a:off x="323528" y="1268760"/>
            <a:ext cx="8424936" cy="5205192"/>
          </a:xfrm>
        </p:spPr>
        <p:txBody>
          <a:bodyPr>
            <a:normAutofit fontScale="92500" lnSpcReduction="10000"/>
          </a:bodyPr>
          <a:lstStyle/>
          <a:p>
            <a:r>
              <a:rPr lang="en-GB" b="1" dirty="0" smtClean="0"/>
              <a:t>Marital enrichment classes as part of pre-natal courses</a:t>
            </a:r>
            <a:r>
              <a:rPr lang="en-GB" dirty="0" smtClean="0"/>
              <a:t>.</a:t>
            </a:r>
          </a:p>
          <a:p>
            <a:pPr>
              <a:buNone/>
            </a:pPr>
            <a:r>
              <a:rPr lang="en-GB" dirty="0" smtClean="0"/>
              <a:t>	E.g.; </a:t>
            </a:r>
            <a:r>
              <a:rPr lang="fi-FI" dirty="0" smtClean="0"/>
              <a:t>Bring baby home program - </a:t>
            </a:r>
            <a:r>
              <a:rPr lang="fi-FI" dirty="0" smtClean="0">
                <a:hlinkClick r:id="rId2"/>
              </a:rPr>
              <a:t>www.bbhonline.org</a:t>
            </a:r>
            <a:endParaRPr lang="en-GB" dirty="0" smtClean="0"/>
          </a:p>
          <a:p>
            <a:r>
              <a:rPr lang="en-GB" b="1" dirty="0" smtClean="0"/>
              <a:t>Celebrate and strengthen marriage in local communities</a:t>
            </a:r>
          </a:p>
          <a:p>
            <a:pPr>
              <a:buNone/>
            </a:pPr>
            <a:r>
              <a:rPr lang="en-GB" dirty="0" smtClean="0"/>
              <a:t>	E.g.  </a:t>
            </a:r>
            <a:r>
              <a:rPr lang="en-GB" dirty="0" smtClean="0">
                <a:hlinkClick r:id="rId3"/>
              </a:rPr>
              <a:t>www.</a:t>
            </a:r>
            <a:r>
              <a:rPr lang="fi-FI" dirty="0" smtClean="0">
                <a:hlinkClick r:id="rId3"/>
              </a:rPr>
              <a:t>Firstthings.org</a:t>
            </a:r>
            <a:endParaRPr lang="fi-FI" dirty="0" smtClean="0"/>
          </a:p>
          <a:p>
            <a:r>
              <a:rPr lang="en-GB" b="1" dirty="0" smtClean="0"/>
              <a:t>Marital support for couples going through short or long-term trauma </a:t>
            </a:r>
            <a:r>
              <a:rPr lang="en-GB" dirty="0" smtClean="0"/>
              <a:t>(e.g.; unemployment, a disabled or sick child, a long-term illness, </a:t>
            </a:r>
            <a:r>
              <a:rPr lang="en-GB" dirty="0" err="1" smtClean="0"/>
              <a:t>etc</a:t>
            </a:r>
            <a:r>
              <a:rPr lang="en-GB" dirty="0" smtClean="0"/>
              <a:t> – all increase the chances of divorce)</a:t>
            </a:r>
          </a:p>
          <a:p>
            <a:r>
              <a:rPr lang="en-GB" b="1" dirty="0" smtClean="0"/>
              <a:t>Develop a marriage index </a:t>
            </a:r>
            <a:r>
              <a:rPr lang="en-GB" dirty="0" smtClean="0"/>
              <a:t>– one that clearly identifies how well the marriages in your country are doing and set goals to increase positive outcomes</a:t>
            </a:r>
          </a:p>
          <a:p>
            <a:pPr>
              <a:buNone/>
            </a:pPr>
            <a:r>
              <a:rPr lang="en-GB" dirty="0" smtClean="0"/>
              <a:t>See: </a:t>
            </a:r>
            <a:r>
              <a:rPr lang="fi-FI" sz="2000" dirty="0" smtClean="0">
                <a:hlinkClick r:id="rId4"/>
              </a:rPr>
              <a:t>www.americanvalues.org/pdfs/IAV_Marriage_Index_09_25_09.pdf</a:t>
            </a:r>
            <a:r>
              <a:rPr lang="fi-FI" sz="2000" dirty="0" smtClean="0"/>
              <a:t>  for index ideas + a hundred other ideas for strengthening marriage</a:t>
            </a:r>
          </a:p>
          <a:p>
            <a:pPr>
              <a:buNone/>
            </a:pPr>
            <a:r>
              <a:rPr lang="fi-FI" sz="2000" dirty="0" smtClean="0"/>
              <a:t>Also: </a:t>
            </a:r>
            <a:r>
              <a:rPr lang="en-GB" sz="2200" dirty="0" smtClean="0">
                <a:hlinkClick r:id="rId5"/>
              </a:rPr>
              <a:t>www.heritage.org/Research/Reports/2011/06/A-Marshall-Plan-for-Marriage-Rebuilding-Our-Shattered-Homes</a:t>
            </a:r>
            <a:endParaRPr lang="en-GB" sz="2200" dirty="0" smtClean="0"/>
          </a:p>
        </p:txBody>
      </p:sp>
      <p:sp>
        <p:nvSpPr>
          <p:cNvPr id="4" name="Slide Number Placeholder 3"/>
          <p:cNvSpPr>
            <a:spLocks noGrp="1"/>
          </p:cNvSpPr>
          <p:nvPr>
            <p:ph type="sldNum" sz="quarter" idx="15"/>
          </p:nvPr>
        </p:nvSpPr>
        <p:spPr/>
        <p:txBody>
          <a:bodyPr/>
          <a:lstStyle/>
          <a:p>
            <a:fld id="{F42E9B1B-9333-4234-8CD8-DAA93C24EEBA}" type="slidenum">
              <a:rPr lang="en-GB" smtClean="0"/>
              <a:pPr/>
              <a:t>53</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35000"/>
    </mc:Choice>
    <mc:Fallback>
      <p:transition spd="slow" advTm="35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787208" cy="720080"/>
          </a:xfrm>
        </p:spPr>
        <p:txBody>
          <a:bodyPr>
            <a:normAutofit/>
          </a:bodyPr>
          <a:lstStyle/>
          <a:p>
            <a:pPr algn="ctr"/>
            <a:r>
              <a:rPr lang="en-GB" sz="3600" b="1" dirty="0" smtClean="0">
                <a:solidFill>
                  <a:schemeClr val="tx1"/>
                </a:solidFill>
              </a:rPr>
              <a:t>Supporting marriage is not enough</a:t>
            </a:r>
            <a:endParaRPr lang="en-GB" sz="3600" b="1" dirty="0">
              <a:solidFill>
                <a:schemeClr val="tx1"/>
              </a:solidFill>
            </a:endParaRPr>
          </a:p>
        </p:txBody>
      </p:sp>
      <p:sp>
        <p:nvSpPr>
          <p:cNvPr id="3" name="Content Placeholder 2"/>
          <p:cNvSpPr>
            <a:spLocks noGrp="1"/>
          </p:cNvSpPr>
          <p:nvPr>
            <p:ph sz="quarter" idx="1"/>
          </p:nvPr>
        </p:nvSpPr>
        <p:spPr>
          <a:xfrm>
            <a:off x="323528" y="1052736"/>
            <a:ext cx="8496944" cy="5421216"/>
          </a:xfrm>
        </p:spPr>
        <p:txBody>
          <a:bodyPr>
            <a:normAutofit/>
          </a:bodyPr>
          <a:lstStyle/>
          <a:p>
            <a:pPr>
              <a:buNone/>
            </a:pPr>
            <a:r>
              <a:rPr lang="en-GB" dirty="0" smtClean="0"/>
              <a:t>Because people have a strong tendency to follow the money</a:t>
            </a:r>
          </a:p>
          <a:p>
            <a:r>
              <a:rPr lang="en-GB" dirty="0" smtClean="0"/>
              <a:t>From today governments have to stop offering financial support to adults who wish to choose a family lifestyle that leads to:</a:t>
            </a:r>
          </a:p>
          <a:p>
            <a:pPr lvl="1"/>
            <a:r>
              <a:rPr lang="en-GB" dirty="0" smtClean="0"/>
              <a:t>The possibility of an increase in social decay (e.g.: Single parenting)</a:t>
            </a:r>
          </a:p>
          <a:p>
            <a:pPr lvl="1"/>
            <a:r>
              <a:rPr lang="en-GB" dirty="0" smtClean="0"/>
              <a:t>The imposition of a heavy financial burden on the rest of society. </a:t>
            </a:r>
          </a:p>
          <a:p>
            <a:r>
              <a:rPr lang="en-GB" dirty="0" smtClean="0"/>
              <a:t>It’s important for governments to recognize that children have rights too – that they want a fruitful and happy life – and that is most likely to occur if they are raised by their two, married, biological parents, who receive support along their journey through life. </a:t>
            </a:r>
          </a:p>
          <a:p>
            <a:r>
              <a:rPr lang="en-GB" dirty="0" smtClean="0"/>
              <a:t>That’s what the next generation wants and needs and that’s what states should support with their finances</a:t>
            </a:r>
          </a:p>
          <a:p>
            <a:endParaRPr lang="en-GB"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54</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33000"/>
    </mc:Choice>
    <mc:Fallback>
      <p:transition spd="slow" advTm="33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1152128"/>
          </a:xfrm>
        </p:spPr>
        <p:txBody>
          <a:bodyPr>
            <a:normAutofit fontScale="90000"/>
          </a:bodyPr>
          <a:lstStyle/>
          <a:p>
            <a:pPr algn="ctr"/>
            <a:r>
              <a:rPr lang="en-GB" sz="3600" b="1" dirty="0" smtClean="0">
                <a:solidFill>
                  <a:schemeClr val="tx1"/>
                </a:solidFill>
              </a:rPr>
              <a:t>The time to act in support of marriage is now</a:t>
            </a:r>
            <a:endParaRPr lang="en-GB" sz="3600" b="1" dirty="0">
              <a:solidFill>
                <a:schemeClr val="tx1"/>
              </a:solidFill>
            </a:endParaRPr>
          </a:p>
        </p:txBody>
      </p:sp>
      <p:sp>
        <p:nvSpPr>
          <p:cNvPr id="3" name="Content Placeholder 2"/>
          <p:cNvSpPr>
            <a:spLocks noGrp="1"/>
          </p:cNvSpPr>
          <p:nvPr>
            <p:ph sz="quarter" idx="1"/>
          </p:nvPr>
        </p:nvSpPr>
        <p:spPr>
          <a:xfrm>
            <a:off x="251520" y="1412776"/>
            <a:ext cx="8496944" cy="5061176"/>
          </a:xfrm>
        </p:spPr>
        <p:txBody>
          <a:bodyPr>
            <a:noAutofit/>
          </a:bodyPr>
          <a:lstStyle/>
          <a:p>
            <a:r>
              <a:rPr lang="en-GB" sz="3200" dirty="0" smtClean="0"/>
              <a:t>Some </a:t>
            </a:r>
            <a:r>
              <a:rPr lang="en-GB" sz="3200" dirty="0"/>
              <a:t>states are already close to a </a:t>
            </a:r>
            <a:r>
              <a:rPr lang="en-GB" sz="3200" dirty="0" smtClean="0"/>
              <a:t>financial tipping </a:t>
            </a:r>
            <a:r>
              <a:rPr lang="en-GB" sz="3200" dirty="0"/>
              <a:t>point of no </a:t>
            </a:r>
            <a:r>
              <a:rPr lang="en-GB" sz="3200" dirty="0" smtClean="0"/>
              <a:t>return – they will go bankrupt if they carry on not supporting their citizens marital dreams.</a:t>
            </a:r>
          </a:p>
          <a:p>
            <a:r>
              <a:rPr lang="en-GB" sz="3200" dirty="0" smtClean="0"/>
              <a:t>If states today feel they </a:t>
            </a:r>
            <a:r>
              <a:rPr lang="en-GB" sz="3200" dirty="0"/>
              <a:t>don’t have the finances available to strengthen marriages, in 10 </a:t>
            </a:r>
            <a:r>
              <a:rPr lang="en-GB" sz="3200" dirty="0" smtClean="0"/>
              <a:t>years time, with even more social problems to deal with, </a:t>
            </a:r>
            <a:r>
              <a:rPr lang="en-GB" sz="3200" dirty="0"/>
              <a:t>it will be </a:t>
            </a:r>
            <a:r>
              <a:rPr lang="en-GB" sz="3200" dirty="0" smtClean="0"/>
              <a:t>close to impossible to find the money.</a:t>
            </a:r>
            <a:endParaRPr lang="en-GB" sz="3200"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55</a:t>
            </a:fld>
            <a:endParaRPr lang="en-GB"/>
          </a:p>
        </p:txBody>
      </p:sp>
    </p:spTree>
    <p:extLst>
      <p:ext uri="{BB962C8B-B14F-4D97-AF65-F5344CB8AC3E}">
        <p14:creationId xmlns:p14="http://schemas.microsoft.com/office/powerpoint/2010/main" xmlns="" val="2733242954"/>
      </p:ext>
    </p:extLst>
  </p:cSld>
  <p:clrMapOvr>
    <a:masterClrMapping/>
  </p:clrMapOvr>
  <mc:AlternateContent xmlns:mc="http://schemas.openxmlformats.org/markup-compatibility/2006">
    <mc:Choice xmlns:p14="http://schemas.microsoft.com/office/powerpoint/2010/main" xmlns=""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1224136"/>
          </a:xfrm>
        </p:spPr>
        <p:txBody>
          <a:bodyPr>
            <a:noAutofit/>
          </a:bodyPr>
          <a:lstStyle/>
          <a:p>
            <a:pPr algn="ctr"/>
            <a:r>
              <a:rPr lang="en-GB" sz="2600" b="1" dirty="0" smtClean="0">
                <a:solidFill>
                  <a:schemeClr val="tx1"/>
                </a:solidFill>
              </a:rPr>
              <a:t>Conclusion: If developed nations,  over the last 50 years, had leant how to support the marital dream of the majority of their citizens:</a:t>
            </a:r>
            <a:endParaRPr lang="en-GB" sz="2600" b="1" dirty="0">
              <a:solidFill>
                <a:schemeClr val="tx1"/>
              </a:solidFill>
            </a:endParaRPr>
          </a:p>
        </p:txBody>
      </p:sp>
      <p:sp>
        <p:nvSpPr>
          <p:cNvPr id="3" name="Content Placeholder 2"/>
          <p:cNvSpPr>
            <a:spLocks noGrp="1"/>
          </p:cNvSpPr>
          <p:nvPr>
            <p:ph sz="quarter" idx="1"/>
          </p:nvPr>
        </p:nvSpPr>
        <p:spPr>
          <a:xfrm>
            <a:off x="179512" y="1628800"/>
            <a:ext cx="6851104" cy="4917160"/>
          </a:xfrm>
        </p:spPr>
        <p:txBody>
          <a:bodyPr>
            <a:normAutofit/>
          </a:bodyPr>
          <a:lstStyle/>
          <a:p>
            <a:r>
              <a:rPr lang="en-GB" dirty="0" smtClean="0"/>
              <a:t>Today’s marriages would be much more stable and loving places than they were in the 1950’s </a:t>
            </a:r>
          </a:p>
          <a:p>
            <a:r>
              <a:rPr lang="en-GB" dirty="0" smtClean="0"/>
              <a:t>We would have a society that was far richer </a:t>
            </a:r>
          </a:p>
          <a:p>
            <a:r>
              <a:rPr lang="en-GB" dirty="0" smtClean="0"/>
              <a:t>Our jails would be far emptier</a:t>
            </a:r>
          </a:p>
          <a:p>
            <a:r>
              <a:rPr lang="en-GB" dirty="0" smtClean="0"/>
              <a:t>Our drug problems far smaller</a:t>
            </a:r>
          </a:p>
          <a:p>
            <a:r>
              <a:rPr lang="en-GB" dirty="0" smtClean="0"/>
              <a:t>Our children would grow up in a far friendlier society</a:t>
            </a:r>
          </a:p>
          <a:p>
            <a:pPr algn="ctr">
              <a:buNone/>
            </a:pPr>
            <a:endParaRPr lang="en-GB" b="1" dirty="0" smtClean="0"/>
          </a:p>
          <a:p>
            <a:pPr algn="ctr">
              <a:buNone/>
            </a:pPr>
            <a:r>
              <a:rPr lang="en-GB" b="1" dirty="0" smtClean="0"/>
              <a:t>Most people want marital success. </a:t>
            </a:r>
          </a:p>
          <a:p>
            <a:pPr algn="ctr">
              <a:buNone/>
            </a:pPr>
            <a:r>
              <a:rPr lang="en-GB" b="1" dirty="0" smtClean="0"/>
              <a:t>What are we waiting for?</a:t>
            </a:r>
            <a:endParaRPr lang="en-GB" b="1" dirty="0"/>
          </a:p>
        </p:txBody>
      </p:sp>
      <p:pic>
        <p:nvPicPr>
          <p:cNvPr id="1026"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2442" y="1772816"/>
            <a:ext cx="2121557"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56</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9000"/>
    </mc:Choice>
    <mc:Fallback>
      <p:transition spd="slow" advTm="29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147248" cy="720080"/>
          </a:xfrm>
        </p:spPr>
        <p:txBody>
          <a:bodyPr>
            <a:normAutofit/>
          </a:bodyPr>
          <a:lstStyle/>
          <a:p>
            <a:pPr algn="ctr"/>
            <a:r>
              <a:rPr lang="en-GB" sz="3200" b="1" dirty="0" smtClean="0">
                <a:solidFill>
                  <a:srgbClr val="7030A0"/>
                </a:solidFill>
              </a:rPr>
              <a:t>religions</a:t>
            </a:r>
            <a:r>
              <a:rPr lang="en-GB" sz="3200" b="1" dirty="0" smtClean="0">
                <a:solidFill>
                  <a:schemeClr val="tx1"/>
                </a:solidFill>
              </a:rPr>
              <a:t> can do much to support marriages</a:t>
            </a:r>
            <a:endParaRPr lang="en-GB" sz="3200" b="1" dirty="0">
              <a:solidFill>
                <a:schemeClr val="tx1"/>
              </a:solidFill>
            </a:endParaRPr>
          </a:p>
        </p:txBody>
      </p:sp>
      <p:sp>
        <p:nvSpPr>
          <p:cNvPr id="3" name="Content Placeholder 2"/>
          <p:cNvSpPr>
            <a:spLocks noGrp="1"/>
          </p:cNvSpPr>
          <p:nvPr>
            <p:ph sz="quarter" idx="1"/>
          </p:nvPr>
        </p:nvSpPr>
        <p:spPr>
          <a:xfrm>
            <a:off x="107504" y="1628800"/>
            <a:ext cx="7931224" cy="5089776"/>
          </a:xfrm>
        </p:spPr>
        <p:txBody>
          <a:bodyPr>
            <a:normAutofit/>
          </a:bodyPr>
          <a:lstStyle/>
          <a:p>
            <a:r>
              <a:rPr lang="en-GB" dirty="0" smtClean="0"/>
              <a:t>Train members of your congregation: </a:t>
            </a:r>
          </a:p>
          <a:p>
            <a:pPr marL="365125" lvl="1" indent="-273050"/>
            <a:r>
              <a:rPr lang="en-GB" sz="2400" dirty="0" smtClean="0"/>
              <a:t>To give a variety of marriage education seminars, </a:t>
            </a:r>
          </a:p>
          <a:p>
            <a:pPr marL="365125" lvl="1" indent="-273050"/>
            <a:r>
              <a:rPr lang="en-GB" sz="2400" dirty="0" smtClean="0"/>
              <a:t>To offer pre-marital counselling </a:t>
            </a:r>
          </a:p>
          <a:p>
            <a:pPr marL="365125" lvl="1" indent="-273050"/>
            <a:r>
              <a:rPr lang="en-GB" sz="2400" dirty="0" smtClean="0"/>
              <a:t>To be mentor couples for newly-weds</a:t>
            </a:r>
          </a:p>
          <a:p>
            <a:pPr marL="365125" lvl="1" indent="-273050"/>
            <a:r>
              <a:rPr lang="en-GB" sz="2400" dirty="0" smtClean="0"/>
              <a:t>To support couples that are going through a struggling time. </a:t>
            </a:r>
          </a:p>
          <a:p>
            <a:r>
              <a:rPr lang="en-GB" dirty="0" smtClean="0"/>
              <a:t>Create a </a:t>
            </a:r>
            <a:r>
              <a:rPr lang="en-GB" b="1" dirty="0" smtClean="0">
                <a:solidFill>
                  <a:srgbClr val="FF0000"/>
                </a:solidFill>
              </a:rPr>
              <a:t>community marriage policy</a:t>
            </a:r>
            <a:r>
              <a:rPr lang="en-GB" dirty="0" smtClean="0"/>
              <a:t> – where every church, synagogue, mosque or temple in a city agrees to support marriage in the above ways – thus protecting the whole community</a:t>
            </a:r>
          </a:p>
          <a:p>
            <a:r>
              <a:rPr lang="en-GB" dirty="0" smtClean="0"/>
              <a:t>See www.communitymarriagepolicy.org</a:t>
            </a:r>
            <a:endParaRPr lang="en-GB" dirty="0"/>
          </a:p>
        </p:txBody>
      </p:sp>
      <p:pic>
        <p:nvPicPr>
          <p:cNvPr id="3074"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124744"/>
            <a:ext cx="2236069" cy="21039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57</a:t>
            </a:fld>
            <a:endParaRPr lang="en-GB"/>
          </a:p>
        </p:txBody>
      </p:sp>
    </p:spTree>
    <p:extLst>
      <p:ext uri="{BB962C8B-B14F-4D97-AF65-F5344CB8AC3E}">
        <p14:creationId xmlns:p14="http://schemas.microsoft.com/office/powerpoint/2010/main" xmlns="" val="3368044401"/>
      </p:ext>
    </p:extLst>
  </p:cSld>
  <p:clrMapOvr>
    <a:masterClrMapping/>
  </p:clrMapOvr>
  <mc:AlternateContent xmlns:mc="http://schemas.openxmlformats.org/markup-compatibility/2006">
    <mc:Choice xmlns:p14="http://schemas.microsoft.com/office/powerpoint/2010/main" xmlns="" Requires="p14">
      <p:transition spd="slow" p14:dur="2000" advTm="33000"/>
    </mc:Choice>
    <mc:Fallback>
      <p:transition spd="slow" advTm="33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224136"/>
          </a:xfrm>
        </p:spPr>
        <p:txBody>
          <a:bodyPr>
            <a:noAutofit/>
          </a:bodyPr>
          <a:lstStyle/>
          <a:p>
            <a:pPr algn="ctr"/>
            <a:r>
              <a:rPr lang="en-GB" sz="2800" b="1" dirty="0" smtClean="0">
                <a:solidFill>
                  <a:srgbClr val="7030A0"/>
                </a:solidFill>
              </a:rPr>
              <a:t>Married couples – </a:t>
            </a:r>
            <a:br>
              <a:rPr lang="en-GB" sz="2800" b="1" dirty="0" smtClean="0">
                <a:solidFill>
                  <a:srgbClr val="7030A0"/>
                </a:solidFill>
              </a:rPr>
            </a:br>
            <a:r>
              <a:rPr lang="en-GB" sz="2800" b="1" dirty="0" smtClean="0">
                <a:solidFill>
                  <a:srgbClr val="7030A0"/>
                </a:solidFill>
              </a:rPr>
              <a:t>Keeping your marriage healthy takes effort and time but it’s well worth it</a:t>
            </a:r>
            <a:endParaRPr lang="en-GB" sz="2800" b="1" dirty="0">
              <a:solidFill>
                <a:srgbClr val="7030A0"/>
              </a:solidFill>
            </a:endParaRPr>
          </a:p>
        </p:txBody>
      </p:sp>
      <p:sp>
        <p:nvSpPr>
          <p:cNvPr id="3" name="Content Placeholder 2"/>
          <p:cNvSpPr>
            <a:spLocks noGrp="1"/>
          </p:cNvSpPr>
          <p:nvPr>
            <p:ph sz="quarter" idx="1"/>
          </p:nvPr>
        </p:nvSpPr>
        <p:spPr>
          <a:xfrm>
            <a:off x="251520" y="1484784"/>
            <a:ext cx="8568952" cy="5017768"/>
          </a:xfrm>
        </p:spPr>
        <p:txBody>
          <a:bodyPr>
            <a:normAutofit/>
          </a:bodyPr>
          <a:lstStyle/>
          <a:p>
            <a:r>
              <a:rPr lang="en-GB" sz="2800" dirty="0"/>
              <a:t>The best way to love your children is to love your </a:t>
            </a:r>
            <a:r>
              <a:rPr lang="en-GB" sz="2800" dirty="0" smtClean="0"/>
              <a:t>partner</a:t>
            </a:r>
          </a:p>
          <a:p>
            <a:r>
              <a:rPr lang="en-GB" sz="2800" dirty="0" smtClean="0"/>
              <a:t>Read a marriage education book together every year and improve your abilities to love</a:t>
            </a:r>
          </a:p>
          <a:p>
            <a:r>
              <a:rPr lang="en-GB" sz="2800" dirty="0" smtClean="0"/>
              <a:t>Go on a marriage enrichment seminar every 5 years </a:t>
            </a:r>
          </a:p>
          <a:p>
            <a:r>
              <a:rPr lang="en-GB" sz="2800" dirty="0" smtClean="0"/>
              <a:t>Make time for each other – find interesting dates</a:t>
            </a:r>
          </a:p>
          <a:p>
            <a:r>
              <a:rPr lang="en-GB" sz="2800" dirty="0" smtClean="0"/>
              <a:t>The number one predictor of a successful marriage –offer each other positive affection at least 5 times a day in a way that your partner appreciates</a:t>
            </a:r>
          </a:p>
        </p:txBody>
      </p:sp>
      <p:sp>
        <p:nvSpPr>
          <p:cNvPr id="5" name="Slide Number Placeholder 4"/>
          <p:cNvSpPr>
            <a:spLocks noGrp="1"/>
          </p:cNvSpPr>
          <p:nvPr>
            <p:ph type="sldNum" sz="quarter" idx="15"/>
          </p:nvPr>
        </p:nvSpPr>
        <p:spPr/>
        <p:txBody>
          <a:bodyPr/>
          <a:lstStyle/>
          <a:p>
            <a:fld id="{F42E9B1B-9333-4234-8CD8-DAA93C24EEBA}" type="slidenum">
              <a:rPr lang="en-GB" smtClean="0"/>
              <a:pPr/>
              <a:t>58</a:t>
            </a:fld>
            <a:endParaRPr lang="en-GB"/>
          </a:p>
        </p:txBody>
      </p:sp>
    </p:spTree>
    <p:extLst>
      <p:ext uri="{BB962C8B-B14F-4D97-AF65-F5344CB8AC3E}">
        <p14:creationId xmlns:p14="http://schemas.microsoft.com/office/powerpoint/2010/main" xmlns="" val="106669352"/>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5240" cy="1008112"/>
          </a:xfrm>
        </p:spPr>
        <p:txBody>
          <a:bodyPr/>
          <a:lstStyle/>
          <a:p>
            <a:pPr algn="ctr"/>
            <a:r>
              <a:rPr lang="en-GB" b="1" dirty="0" smtClean="0">
                <a:solidFill>
                  <a:srgbClr val="7030A0"/>
                </a:solidFill>
              </a:rPr>
              <a:t>The media </a:t>
            </a:r>
            <a:r>
              <a:rPr lang="en-GB" b="1" dirty="0" smtClean="0">
                <a:solidFill>
                  <a:schemeClr val="tx1"/>
                </a:solidFill>
              </a:rPr>
              <a:t>– creates a lot of social harm by promoting anti-marriage norms</a:t>
            </a:r>
            <a:endParaRPr lang="en-GB" b="1" dirty="0">
              <a:solidFill>
                <a:schemeClr val="tx1"/>
              </a:solidFill>
            </a:endParaRPr>
          </a:p>
        </p:txBody>
      </p:sp>
      <p:sp>
        <p:nvSpPr>
          <p:cNvPr id="3" name="Content Placeholder 2"/>
          <p:cNvSpPr>
            <a:spLocks noGrp="1"/>
          </p:cNvSpPr>
          <p:nvPr>
            <p:ph sz="quarter" idx="1"/>
          </p:nvPr>
        </p:nvSpPr>
        <p:spPr>
          <a:xfrm>
            <a:off x="251520" y="1484784"/>
            <a:ext cx="8568952" cy="4989168"/>
          </a:xfrm>
        </p:spPr>
        <p:txBody>
          <a:bodyPr>
            <a:normAutofit/>
          </a:bodyPr>
          <a:lstStyle/>
          <a:p>
            <a:r>
              <a:rPr lang="en-GB" dirty="0" smtClean="0"/>
              <a:t>The media can play a major role in supporting marriage – leading to a healthier society for all</a:t>
            </a:r>
          </a:p>
          <a:p>
            <a:r>
              <a:rPr lang="en-GB" dirty="0"/>
              <a:t> </a:t>
            </a:r>
            <a:r>
              <a:rPr lang="en-GB" dirty="0" smtClean="0"/>
              <a:t>The media needs to show more honesty – what really happens when people follow an anti-marriage path.</a:t>
            </a:r>
          </a:p>
          <a:p>
            <a:pPr lvl="1"/>
            <a:r>
              <a:rPr lang="en-GB" dirty="0" smtClean="0"/>
              <a:t>When the married boss leaves his faithful wife for the younger secretary – and marries her – he has a 90% chance of divorce</a:t>
            </a:r>
          </a:p>
          <a:p>
            <a:pPr lvl="1"/>
            <a:r>
              <a:rPr lang="en-GB" dirty="0" smtClean="0"/>
              <a:t>The STD’s and infertility that comes from jumping into bed on first or second dates or the negative effects of cohabitation</a:t>
            </a:r>
          </a:p>
          <a:p>
            <a:pPr lvl="1"/>
            <a:r>
              <a:rPr lang="en-GB" dirty="0" smtClean="0"/>
              <a:t>And to stop running marriage down and making every other form of romantic relationship look more exciting – not true </a:t>
            </a:r>
          </a:p>
          <a:p>
            <a:r>
              <a:rPr lang="en-GB" dirty="0" smtClean="0"/>
              <a:t>Media can also play a big role in showing healthy dating patterns, good communication strategies, enriching affection between marital partners, </a:t>
            </a:r>
            <a:r>
              <a:rPr lang="en-GB" dirty="0" err="1" smtClean="0"/>
              <a:t>etc</a:t>
            </a:r>
            <a:endParaRPr lang="en-GB" dirty="0"/>
          </a:p>
        </p:txBody>
      </p:sp>
      <p:sp>
        <p:nvSpPr>
          <p:cNvPr id="5" name="Slide Number Placeholder 4"/>
          <p:cNvSpPr>
            <a:spLocks noGrp="1"/>
          </p:cNvSpPr>
          <p:nvPr>
            <p:ph type="sldNum" sz="quarter" idx="15"/>
          </p:nvPr>
        </p:nvSpPr>
        <p:spPr/>
        <p:txBody>
          <a:bodyPr/>
          <a:lstStyle/>
          <a:p>
            <a:fld id="{F42E9B1B-9333-4234-8CD8-DAA93C24EEBA}" type="slidenum">
              <a:rPr lang="en-GB" smtClean="0"/>
              <a:pPr/>
              <a:t>59</a:t>
            </a:fld>
            <a:endParaRPr lang="en-GB"/>
          </a:p>
        </p:txBody>
      </p:sp>
    </p:spTree>
    <p:extLst>
      <p:ext uri="{BB962C8B-B14F-4D97-AF65-F5344CB8AC3E}">
        <p14:creationId xmlns:p14="http://schemas.microsoft.com/office/powerpoint/2010/main" xmlns="" val="43673369"/>
      </p:ext>
    </p:extLst>
  </p:cSld>
  <p:clrMapOvr>
    <a:masterClrMapping/>
  </p:clrMapOvr>
  <mc:AlternateContent xmlns:mc="http://schemas.openxmlformats.org/markup-compatibility/2006">
    <mc:Choice xmlns:p14="http://schemas.microsoft.com/office/powerpoint/2010/main" xmlns="" Requires="p14">
      <p:transition spd="slow" p14:dur="2000" advTm="38000"/>
    </mc:Choice>
    <mc:Fallback>
      <p:transition spd="slow" advTm="3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1080120"/>
          </a:xfrm>
        </p:spPr>
        <p:txBody>
          <a:bodyPr>
            <a:normAutofit/>
          </a:bodyPr>
          <a:lstStyle/>
          <a:p>
            <a:pPr algn="ctr"/>
            <a:r>
              <a:rPr lang="en-GB" sz="3200" b="1" dirty="0" smtClean="0">
                <a:solidFill>
                  <a:schemeClr val="tx1"/>
                </a:solidFill>
              </a:rPr>
              <a:t>The marital commitment allows parents to INVEST so their children benefit in 8 Key ways</a:t>
            </a:r>
            <a:endParaRPr lang="en-GB" sz="3200" b="1" dirty="0">
              <a:solidFill>
                <a:schemeClr val="tx1"/>
              </a:solidFill>
            </a:endParaRPr>
          </a:p>
        </p:txBody>
      </p:sp>
      <p:sp>
        <p:nvSpPr>
          <p:cNvPr id="3" name="Content Placeholder 2"/>
          <p:cNvSpPr>
            <a:spLocks noGrp="1"/>
          </p:cNvSpPr>
          <p:nvPr>
            <p:ph sz="quarter" idx="1"/>
          </p:nvPr>
        </p:nvSpPr>
        <p:spPr>
          <a:xfrm>
            <a:off x="251520" y="1268760"/>
            <a:ext cx="8892480" cy="5328592"/>
          </a:xfrm>
        </p:spPr>
        <p:txBody>
          <a:bodyPr>
            <a:normAutofit/>
          </a:bodyPr>
          <a:lstStyle/>
          <a:p>
            <a:pPr marL="457200" lvl="1" indent="-457200">
              <a:buClr>
                <a:srgbClr val="002060"/>
              </a:buClr>
              <a:buFont typeface="+mj-lt"/>
              <a:buAutoNum type="arabicPeriod"/>
            </a:pPr>
            <a:r>
              <a:rPr lang="en-GB" sz="2400" dirty="0" smtClean="0"/>
              <a:t>Children’s </a:t>
            </a:r>
            <a:r>
              <a:rPr lang="en-GB" sz="2400" b="1" dirty="0" smtClean="0">
                <a:solidFill>
                  <a:srgbClr val="7030A0"/>
                </a:solidFill>
              </a:rPr>
              <a:t>health and material well-being</a:t>
            </a:r>
          </a:p>
          <a:p>
            <a:pPr marL="457200" lvl="1" indent="-457200">
              <a:buClr>
                <a:srgbClr val="002060"/>
              </a:buClr>
              <a:buFont typeface="+mj-lt"/>
              <a:buAutoNum type="arabicPeriod"/>
            </a:pPr>
            <a:r>
              <a:rPr lang="en-GB" sz="2400" dirty="0" smtClean="0"/>
              <a:t>Children’s </a:t>
            </a:r>
            <a:r>
              <a:rPr lang="en-GB" sz="2400" b="1" dirty="0" smtClean="0">
                <a:solidFill>
                  <a:srgbClr val="7030A0"/>
                </a:solidFill>
              </a:rPr>
              <a:t>emotional well-being</a:t>
            </a:r>
            <a:endParaRPr lang="en-GB" sz="2400" dirty="0" smtClean="0">
              <a:solidFill>
                <a:srgbClr val="7030A0"/>
              </a:solidFill>
            </a:endParaRPr>
          </a:p>
          <a:p>
            <a:pPr marL="457200" lvl="1" indent="-457200">
              <a:buClr>
                <a:srgbClr val="002060"/>
              </a:buClr>
              <a:buFont typeface="+mj-lt"/>
              <a:buAutoNum type="arabicPeriod"/>
            </a:pPr>
            <a:r>
              <a:rPr lang="en-GB" sz="2400" dirty="0" smtClean="0"/>
              <a:t>Their </a:t>
            </a:r>
            <a:r>
              <a:rPr lang="en-GB" sz="2400" b="1" dirty="0" smtClean="0">
                <a:solidFill>
                  <a:srgbClr val="7030A0"/>
                </a:solidFill>
              </a:rPr>
              <a:t>educational attainment</a:t>
            </a:r>
            <a:endParaRPr lang="en-GB" sz="2400" dirty="0" smtClean="0">
              <a:solidFill>
                <a:srgbClr val="7030A0"/>
              </a:solidFill>
            </a:endParaRPr>
          </a:p>
          <a:p>
            <a:pPr marL="457200" lvl="1" indent="-457200">
              <a:buClr>
                <a:srgbClr val="002060"/>
              </a:buClr>
              <a:buFont typeface="+mj-lt"/>
              <a:buAutoNum type="arabicPeriod"/>
            </a:pPr>
            <a:r>
              <a:rPr lang="en-GB" sz="2400" b="1" dirty="0" smtClean="0">
                <a:solidFill>
                  <a:srgbClr val="7030A0"/>
                </a:solidFill>
              </a:rPr>
              <a:t>Disciplining and moral development </a:t>
            </a:r>
          </a:p>
          <a:p>
            <a:pPr marL="457200" lvl="1" indent="-457200">
              <a:buClr>
                <a:srgbClr val="002060"/>
              </a:buClr>
              <a:buFont typeface="+mj-lt"/>
              <a:buAutoNum type="arabicPeriod"/>
            </a:pPr>
            <a:r>
              <a:rPr lang="en-GB" sz="2400" b="1" dirty="0" smtClean="0">
                <a:solidFill>
                  <a:srgbClr val="7030A0"/>
                </a:solidFill>
              </a:rPr>
              <a:t>The family is a school of love</a:t>
            </a:r>
            <a:r>
              <a:rPr lang="en-GB" sz="2400" b="1" dirty="0" smtClean="0"/>
              <a:t> </a:t>
            </a:r>
            <a:r>
              <a:rPr lang="en-GB" sz="2400" dirty="0" smtClean="0"/>
              <a:t>– learning important social skills – forgiveness, tolerance, altruism, etc</a:t>
            </a:r>
          </a:p>
          <a:p>
            <a:pPr marL="457200" lvl="1" indent="-457200">
              <a:buClr>
                <a:srgbClr val="002060"/>
              </a:buClr>
              <a:buFont typeface="+mj-lt"/>
              <a:buAutoNum type="arabicPeriod"/>
            </a:pPr>
            <a:r>
              <a:rPr lang="en-GB" sz="2400" b="1" dirty="0" smtClean="0">
                <a:solidFill>
                  <a:srgbClr val="7030A0"/>
                </a:solidFill>
              </a:rPr>
              <a:t>Protecting</a:t>
            </a:r>
            <a:r>
              <a:rPr lang="en-GB" sz="2400" dirty="0" smtClean="0"/>
              <a:t> the children </a:t>
            </a:r>
            <a:r>
              <a:rPr lang="en-GB" sz="2400" b="1" dirty="0" smtClean="0">
                <a:solidFill>
                  <a:srgbClr val="7030A0"/>
                </a:solidFill>
              </a:rPr>
              <a:t>from abuse </a:t>
            </a:r>
            <a:r>
              <a:rPr lang="en-GB" sz="2400" dirty="0" smtClean="0"/>
              <a:t>in any form</a:t>
            </a:r>
          </a:p>
          <a:p>
            <a:pPr marL="457200" lvl="1" indent="-457200">
              <a:buClr>
                <a:srgbClr val="002060"/>
              </a:buClr>
              <a:buFont typeface="+mj-lt"/>
              <a:buAutoNum type="arabicPeriod"/>
            </a:pPr>
            <a:r>
              <a:rPr lang="en-GB" sz="2400" b="1" dirty="0" smtClean="0">
                <a:solidFill>
                  <a:srgbClr val="7030A0"/>
                </a:solidFill>
              </a:rPr>
              <a:t>Modelling</a:t>
            </a:r>
            <a:r>
              <a:rPr lang="en-GB" sz="2400" dirty="0" smtClean="0">
                <a:solidFill>
                  <a:srgbClr val="7030A0"/>
                </a:solidFill>
              </a:rPr>
              <a:t> </a:t>
            </a:r>
            <a:r>
              <a:rPr lang="en-GB" sz="2400" dirty="0" smtClean="0"/>
              <a:t>of a couple relationship so children have some successful strategies when they build their families</a:t>
            </a:r>
          </a:p>
          <a:p>
            <a:pPr marL="457200" lvl="1" indent="-457200">
              <a:buClr>
                <a:srgbClr val="002060"/>
              </a:buClr>
              <a:buFont typeface="+mj-lt"/>
              <a:buAutoNum type="arabicPeriod"/>
            </a:pPr>
            <a:r>
              <a:rPr lang="en-GB" sz="2400" b="1" dirty="0" smtClean="0">
                <a:solidFill>
                  <a:srgbClr val="7030A0"/>
                </a:solidFill>
              </a:rPr>
              <a:t>Extended family love and support</a:t>
            </a:r>
            <a:r>
              <a:rPr lang="en-GB" sz="2400" dirty="0" smtClean="0"/>
              <a:t> from both sides of the family</a:t>
            </a:r>
          </a:p>
          <a:p>
            <a:pPr marL="0" lvl="1" indent="0">
              <a:buClr>
                <a:srgbClr val="002060"/>
              </a:buClr>
              <a:buNone/>
            </a:pPr>
            <a:endParaRPr lang="en-GB" sz="2400" dirty="0" smtClean="0"/>
          </a:p>
          <a:p>
            <a:pPr marL="0" lvl="1" indent="0">
              <a:buNone/>
            </a:pPr>
            <a:r>
              <a:rPr lang="en-GB" sz="2400" dirty="0" smtClean="0"/>
              <a:t>If parents do their job well – </a:t>
            </a:r>
            <a:r>
              <a:rPr lang="en-GB" sz="2400" b="1" dirty="0" smtClean="0">
                <a:solidFill>
                  <a:srgbClr val="7030A0"/>
                </a:solidFill>
              </a:rPr>
              <a:t>lineage improvement </a:t>
            </a:r>
            <a:r>
              <a:rPr lang="en-GB" sz="2400" dirty="0" smtClean="0"/>
              <a:t>occurs.  </a:t>
            </a:r>
          </a:p>
        </p:txBody>
      </p:sp>
      <p:sp>
        <p:nvSpPr>
          <p:cNvPr id="4" name="Slide Number Placeholder 3"/>
          <p:cNvSpPr>
            <a:spLocks noGrp="1"/>
          </p:cNvSpPr>
          <p:nvPr>
            <p:ph type="sldNum" sz="quarter" idx="15"/>
          </p:nvPr>
        </p:nvSpPr>
        <p:spPr/>
        <p:txBody>
          <a:bodyPr/>
          <a:lstStyle/>
          <a:p>
            <a:fld id="{F42E9B1B-9333-4234-8CD8-DAA93C24EEBA}" type="slidenum">
              <a:rPr lang="en-GB" smtClean="0"/>
              <a:pPr/>
              <a:t>6</a:t>
            </a:fld>
            <a:endParaRPr lang="en-GB"/>
          </a:p>
        </p:txBody>
      </p:sp>
    </p:spTree>
  </p:cSld>
  <p:clrMapOvr>
    <a:masterClrMapping/>
  </p:clrMapOvr>
  <p:transition advTm="33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pPr algn="ctr"/>
            <a:r>
              <a:rPr lang="en-GB" b="1" dirty="0" smtClean="0">
                <a:solidFill>
                  <a:schemeClr val="tx1"/>
                </a:solidFill>
              </a:rPr>
              <a:t>Businesses can support the marital dreams of their employees too</a:t>
            </a:r>
            <a:endParaRPr lang="en-GB" b="1" dirty="0">
              <a:solidFill>
                <a:schemeClr val="tx1"/>
              </a:solidFill>
            </a:endParaRPr>
          </a:p>
        </p:txBody>
      </p:sp>
      <p:sp>
        <p:nvSpPr>
          <p:cNvPr id="3" name="Content Placeholder 2"/>
          <p:cNvSpPr>
            <a:spLocks noGrp="1"/>
          </p:cNvSpPr>
          <p:nvPr>
            <p:ph sz="quarter" idx="1"/>
          </p:nvPr>
        </p:nvSpPr>
        <p:spPr>
          <a:xfrm>
            <a:off x="251520" y="1600200"/>
            <a:ext cx="8424936" cy="4873752"/>
          </a:xfrm>
        </p:spPr>
        <p:txBody>
          <a:bodyPr>
            <a:normAutofit/>
          </a:bodyPr>
          <a:lstStyle/>
          <a:p>
            <a:r>
              <a:rPr lang="en-GB" sz="2800" dirty="0" smtClean="0"/>
              <a:t>A divorcing employee will lose at least a months or even 3 months output</a:t>
            </a:r>
          </a:p>
          <a:p>
            <a:r>
              <a:rPr lang="en-GB" sz="2800" dirty="0" smtClean="0"/>
              <a:t>One who is overly stressed at home will take many more days off work.</a:t>
            </a:r>
          </a:p>
          <a:p>
            <a:r>
              <a:rPr lang="en-GB" sz="2800" dirty="0" smtClean="0"/>
              <a:t>Holding relationship enrichment seminars in the work place – or just helping your employees develop new communication and teamwork skills – will help them become better employees too.  </a:t>
            </a:r>
          </a:p>
          <a:p>
            <a:r>
              <a:rPr lang="en-GB" sz="2800" dirty="0" smtClean="0"/>
              <a:t>Couples in happier relationships are also more loyal employees. </a:t>
            </a:r>
          </a:p>
          <a:p>
            <a:endParaRPr lang="en-GB" dirty="0"/>
          </a:p>
        </p:txBody>
      </p:sp>
      <p:sp>
        <p:nvSpPr>
          <p:cNvPr id="4" name="Slide Number Placeholder 3"/>
          <p:cNvSpPr>
            <a:spLocks noGrp="1"/>
          </p:cNvSpPr>
          <p:nvPr>
            <p:ph type="sldNum" sz="quarter" idx="15"/>
          </p:nvPr>
        </p:nvSpPr>
        <p:spPr/>
        <p:txBody>
          <a:bodyPr/>
          <a:lstStyle/>
          <a:p>
            <a:fld id="{F42E9B1B-9333-4234-8CD8-DAA93C24EEBA}" type="slidenum">
              <a:rPr lang="en-GB" smtClean="0"/>
              <a:pPr/>
              <a:t>60</a:t>
            </a:fld>
            <a:endParaRPr lang="en-GB"/>
          </a:p>
        </p:txBody>
      </p:sp>
    </p:spTree>
    <p:extLst>
      <p:ext uri="{BB962C8B-B14F-4D97-AF65-F5344CB8AC3E}">
        <p14:creationId xmlns:p14="http://schemas.microsoft.com/office/powerpoint/2010/main" xmlns="" val="4119376965"/>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922114"/>
          </a:xfrm>
        </p:spPr>
        <p:txBody>
          <a:bodyPr>
            <a:normAutofit fontScale="90000"/>
          </a:bodyPr>
          <a:lstStyle/>
          <a:p>
            <a:pPr algn="ctr"/>
            <a:r>
              <a:rPr lang="en-GB" b="1" dirty="0" smtClean="0">
                <a:solidFill>
                  <a:schemeClr val="tx1"/>
                </a:solidFill>
              </a:rPr>
              <a:t>It’s not surprising that children do best when raised by their two married, biological parents</a:t>
            </a:r>
            <a:endParaRPr lang="en-GB" b="1" dirty="0">
              <a:solidFill>
                <a:schemeClr val="tx1"/>
              </a:solidFill>
            </a:endParaRPr>
          </a:p>
        </p:txBody>
      </p:sp>
      <p:sp>
        <p:nvSpPr>
          <p:cNvPr id="3" name="Content Placeholder 2"/>
          <p:cNvSpPr>
            <a:spLocks noGrp="1"/>
          </p:cNvSpPr>
          <p:nvPr>
            <p:ph sz="quarter" idx="1"/>
          </p:nvPr>
        </p:nvSpPr>
        <p:spPr>
          <a:xfrm>
            <a:off x="457200" y="1268760"/>
            <a:ext cx="8147248" cy="5205192"/>
          </a:xfrm>
        </p:spPr>
        <p:txBody>
          <a:bodyPr/>
          <a:lstStyle/>
          <a:p>
            <a:r>
              <a:rPr lang="en-GB" dirty="0" smtClean="0"/>
              <a:t>We are born with a strong emotional desire to know we are loved by the two people who created us. </a:t>
            </a:r>
          </a:p>
          <a:p>
            <a:r>
              <a:rPr lang="en-GB" dirty="0" smtClean="0"/>
              <a:t>After we know we’re loved, we more likely to be motivated to study and to behave appropriately.  </a:t>
            </a:r>
          </a:p>
          <a:p>
            <a:r>
              <a:rPr lang="en-GB" dirty="0" smtClean="0"/>
              <a:t>And by working together our parents are more able to offer us material stability, protection and healthy modelling. </a:t>
            </a:r>
            <a:endParaRPr lang="en-GB" dirty="0"/>
          </a:p>
        </p:txBody>
      </p:sp>
      <p:pic>
        <p:nvPicPr>
          <p:cNvPr id="4098"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875" y="3840265"/>
            <a:ext cx="4383766" cy="292590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Barbara\Desktop\New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859870"/>
            <a:ext cx="1944216" cy="29129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61</a:t>
            </a:fld>
            <a:endParaRPr lang="en-GB"/>
          </a:p>
        </p:txBody>
      </p:sp>
    </p:spTree>
    <p:extLst>
      <p:ext uri="{BB962C8B-B14F-4D97-AF65-F5344CB8AC3E}">
        <p14:creationId xmlns:p14="http://schemas.microsoft.com/office/powerpoint/2010/main" xmlns="" val="1420064677"/>
      </p:ext>
    </p:extLst>
  </p:cSld>
  <p:clrMapOvr>
    <a:masterClrMapping/>
  </p:clrMapOvr>
  <mc:AlternateContent xmlns:mc="http://schemas.openxmlformats.org/markup-compatibility/2006">
    <mc:Choice xmlns:p14="http://schemas.microsoft.com/office/powerpoint/2010/main" xmlns="" Requires="p14">
      <p:transition spd="slow" p14:dur="2000" advClick="0" advTm="24000"/>
    </mc:Choice>
    <mc:Fallback>
      <p:transition spd="slow" advClick="0" advTm="24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368152"/>
          </a:xfrm>
        </p:spPr>
        <p:txBody>
          <a:bodyPr>
            <a:normAutofit fontScale="90000"/>
          </a:bodyPr>
          <a:lstStyle/>
          <a:p>
            <a:pPr algn="ctr"/>
            <a:r>
              <a:rPr lang="en-GB" b="1" dirty="0" smtClean="0">
                <a:solidFill>
                  <a:schemeClr val="tx1"/>
                </a:solidFill>
              </a:rPr>
              <a:t>Conclusion: It’s Marriage or Bust </a:t>
            </a:r>
            <a:br>
              <a:rPr lang="en-GB" b="1" dirty="0" smtClean="0">
                <a:solidFill>
                  <a:schemeClr val="tx1"/>
                </a:solidFill>
              </a:rPr>
            </a:br>
            <a:r>
              <a:rPr lang="en-GB" b="1" dirty="0" smtClean="0">
                <a:solidFill>
                  <a:schemeClr val="tx1"/>
                </a:solidFill>
              </a:rPr>
              <a:t>Marriage, when done right, will offer humanity the very best blessings that nature has to offer. </a:t>
            </a:r>
            <a:endParaRPr lang="en-GB" b="1" dirty="0">
              <a:solidFill>
                <a:schemeClr val="tx1"/>
              </a:solidFill>
            </a:endParaRPr>
          </a:p>
        </p:txBody>
      </p:sp>
      <p:sp>
        <p:nvSpPr>
          <p:cNvPr id="3" name="Content Placeholder 2"/>
          <p:cNvSpPr>
            <a:spLocks noGrp="1"/>
          </p:cNvSpPr>
          <p:nvPr>
            <p:ph sz="quarter" idx="1"/>
          </p:nvPr>
        </p:nvSpPr>
        <p:spPr>
          <a:xfrm>
            <a:off x="323528" y="1700808"/>
            <a:ext cx="8352928" cy="5013176"/>
          </a:xfrm>
        </p:spPr>
        <p:txBody>
          <a:bodyPr>
            <a:normAutofit/>
          </a:bodyPr>
          <a:lstStyle/>
          <a:p>
            <a:pPr algn="ctr">
              <a:buNone/>
            </a:pPr>
            <a:r>
              <a:rPr lang="en-GB" sz="2800" b="1" dirty="0" smtClean="0"/>
              <a:t>– MARRIAGE – </a:t>
            </a:r>
          </a:p>
          <a:p>
            <a:pPr marL="0" indent="0" algn="ctr">
              <a:buNone/>
            </a:pPr>
            <a:r>
              <a:rPr lang="en-GB" sz="2800" dirty="0" smtClean="0"/>
              <a:t>“one man, one woman, who invest together in their children to offer lineage improvement”</a:t>
            </a:r>
          </a:p>
          <a:p>
            <a:pPr algn="ctr">
              <a:buNone/>
            </a:pPr>
            <a:r>
              <a:rPr lang="en-GB" sz="2800" b="1" dirty="0" smtClean="0"/>
              <a:t>is probably the most important word in the human language. </a:t>
            </a:r>
          </a:p>
          <a:p>
            <a:pPr algn="ctr">
              <a:buNone/>
            </a:pPr>
            <a:endParaRPr lang="en-GB" sz="1800" b="1" dirty="0" smtClean="0"/>
          </a:p>
          <a:p>
            <a:pPr>
              <a:buNone/>
            </a:pPr>
            <a:r>
              <a:rPr lang="en-GB" sz="2800" b="1" dirty="0" smtClean="0"/>
              <a:t>When something is important to you, </a:t>
            </a:r>
          </a:p>
          <a:p>
            <a:pPr>
              <a:buNone/>
            </a:pPr>
            <a:r>
              <a:rPr lang="en-GB" sz="3200" b="1" dirty="0" smtClean="0">
                <a:solidFill>
                  <a:srgbClr val="7030A0"/>
                </a:solidFill>
              </a:rPr>
              <a:t>you cherish it, value it, nurture it</a:t>
            </a:r>
          </a:p>
        </p:txBody>
      </p:sp>
      <p:pic>
        <p:nvPicPr>
          <p:cNvPr id="5122"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3703970"/>
            <a:ext cx="2843808" cy="29297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5"/>
          </p:nvPr>
        </p:nvSpPr>
        <p:spPr/>
        <p:txBody>
          <a:bodyPr/>
          <a:lstStyle/>
          <a:p>
            <a:fld id="{F42E9B1B-9333-4234-8CD8-DAA93C24EEBA}" type="slidenum">
              <a:rPr lang="en-GB" smtClean="0"/>
              <a:pPr/>
              <a:t>62</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Special thanks goes out</a:t>
            </a:r>
            <a:endParaRPr lang="en-GB" b="1" dirty="0">
              <a:solidFill>
                <a:schemeClr val="tx1"/>
              </a:solidFill>
            </a:endParaRPr>
          </a:p>
        </p:txBody>
      </p:sp>
      <p:sp>
        <p:nvSpPr>
          <p:cNvPr id="3" name="Content Placeholder 2"/>
          <p:cNvSpPr>
            <a:spLocks noGrp="1"/>
          </p:cNvSpPr>
          <p:nvPr>
            <p:ph sz="quarter" idx="1"/>
          </p:nvPr>
        </p:nvSpPr>
        <p:spPr>
          <a:xfrm>
            <a:off x="457200" y="1600200"/>
            <a:ext cx="8003232" cy="4873752"/>
          </a:xfrm>
        </p:spPr>
        <p:txBody>
          <a:bodyPr>
            <a:normAutofit/>
          </a:bodyPr>
          <a:lstStyle/>
          <a:p>
            <a:pPr marL="0" indent="0" algn="ctr">
              <a:buNone/>
            </a:pPr>
            <a:r>
              <a:rPr lang="en-GB" sz="4400" dirty="0" smtClean="0"/>
              <a:t>ALL the marriage experts who inspired this slideshow</a:t>
            </a:r>
          </a:p>
          <a:p>
            <a:pPr marL="0" indent="0">
              <a:buNone/>
            </a:pPr>
            <a:endParaRPr lang="en-GB" dirty="0"/>
          </a:p>
          <a:p>
            <a:pPr marL="0" indent="0">
              <a:buNone/>
            </a:pPr>
            <a:r>
              <a:rPr lang="en-GB" dirty="0" smtClean="0"/>
              <a:t>Stephen Stacey lectures </a:t>
            </a:r>
            <a:r>
              <a:rPr lang="en-GB" dirty="0"/>
              <a:t>on the couple </a:t>
            </a:r>
            <a:r>
              <a:rPr lang="en-GB" dirty="0" smtClean="0"/>
              <a:t>relationship in Finland and runs marriage enrichment seminars </a:t>
            </a:r>
          </a:p>
          <a:p>
            <a:pPr marL="0" indent="0">
              <a:buNone/>
            </a:pPr>
            <a:r>
              <a:rPr lang="en-GB" dirty="0" err="1" smtClean="0"/>
              <a:t>www.creationofacouple.com</a:t>
            </a:r>
            <a:endParaRPr lang="en-GB" dirty="0" smtClean="0"/>
          </a:p>
        </p:txBody>
      </p:sp>
      <p:sp>
        <p:nvSpPr>
          <p:cNvPr id="4" name="Slide Number Placeholder 3"/>
          <p:cNvSpPr>
            <a:spLocks noGrp="1"/>
          </p:cNvSpPr>
          <p:nvPr>
            <p:ph type="sldNum" sz="quarter" idx="15"/>
          </p:nvPr>
        </p:nvSpPr>
        <p:spPr/>
        <p:txBody>
          <a:bodyPr/>
          <a:lstStyle/>
          <a:p>
            <a:fld id="{F42E9B1B-9333-4234-8CD8-DAA93C24EEBA}" type="slidenum">
              <a:rPr lang="en-GB" smtClean="0"/>
              <a:pPr/>
              <a:t>63</a:t>
            </a:fld>
            <a:endParaRPr lang="en-GB"/>
          </a:p>
        </p:txBody>
      </p:sp>
    </p:spTree>
    <p:extLst>
      <p:ext uri="{BB962C8B-B14F-4D97-AF65-F5344CB8AC3E}">
        <p14:creationId xmlns:p14="http://schemas.microsoft.com/office/powerpoint/2010/main" xmlns="" val="2754626111"/>
      </p:ext>
    </p:extLst>
  </p:cSld>
  <p:clrMapOvr>
    <a:masterClrMapping/>
  </p:clrMapOvr>
  <mc:AlternateContent xmlns:mc="http://schemas.openxmlformats.org/markup-compatibility/2006">
    <mc:Choice xmlns:p14="http://schemas.microsoft.com/office/powerpoint/2010/main" xmlns="" Requires="p14">
      <p:transition spd="slow" p14:dur="2000" advTm="19000"/>
    </mc:Choice>
    <mc:Fallback>
      <p:transition spd="slow" advTm="1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0" y="188640"/>
            <a:ext cx="8820472" cy="2376264"/>
          </a:xfrm>
        </p:spPr>
        <p:txBody>
          <a:bodyPr>
            <a:normAutofit fontScale="90000"/>
          </a:bodyPr>
          <a:lstStyle/>
          <a:p>
            <a:pPr marL="484632" algn="ctr" eaLnBrk="1" fontAlgn="auto" hangingPunct="1">
              <a:spcAft>
                <a:spcPts val="0"/>
              </a:spcAft>
              <a:defRPr/>
            </a:pPr>
            <a:r>
              <a:rPr lang="en-GB" sz="2800" b="1" dirty="0" smtClean="0">
                <a:solidFill>
                  <a:schemeClr val="tx1">
                    <a:lumMod val="95000"/>
                  </a:schemeClr>
                </a:solidFill>
              </a:rPr>
              <a:t>Worldwide research over 60 years is clear: </a:t>
            </a:r>
            <a:br>
              <a:rPr lang="en-GB" sz="2800" b="1" dirty="0" smtClean="0">
                <a:solidFill>
                  <a:schemeClr val="tx1">
                    <a:lumMod val="95000"/>
                  </a:schemeClr>
                </a:solidFill>
              </a:rPr>
            </a:br>
            <a:r>
              <a:rPr lang="en-GB" sz="2800" b="1" dirty="0" smtClean="0">
                <a:solidFill>
                  <a:schemeClr val="tx1">
                    <a:lumMod val="95000"/>
                  </a:schemeClr>
                </a:solidFill>
              </a:rPr>
              <a:t>Best outcomes in ALL 8 areas occur when children are raised by their two, married, biological Parents – by the people who brought them into the world.</a:t>
            </a:r>
            <a:r>
              <a:rPr lang="en-GB" sz="2800" b="1" u="sng" dirty="0" smtClean="0">
                <a:solidFill>
                  <a:schemeClr val="tx1">
                    <a:lumMod val="95000"/>
                  </a:schemeClr>
                </a:solidFill>
              </a:rPr>
              <a:t/>
            </a:r>
            <a:br>
              <a:rPr lang="en-GB" sz="2800" b="1" u="sng" dirty="0" smtClean="0">
                <a:solidFill>
                  <a:schemeClr val="tx1">
                    <a:lumMod val="95000"/>
                  </a:schemeClr>
                </a:solidFill>
              </a:rPr>
            </a:br>
            <a:r>
              <a:rPr lang="en-GB" sz="2800" b="1" dirty="0" smtClean="0">
                <a:solidFill>
                  <a:schemeClr val="tx1">
                    <a:lumMod val="95000"/>
                  </a:schemeClr>
                </a:solidFill>
              </a:rPr>
              <a:t>on average, they have far better outcomes in every area – when compared to children raised in - </a:t>
            </a:r>
          </a:p>
        </p:txBody>
      </p:sp>
      <p:sp>
        <p:nvSpPr>
          <p:cNvPr id="46083" name="Rectangle 2051"/>
          <p:cNvSpPr>
            <a:spLocks noGrp="1" noChangeArrowheads="1"/>
          </p:cNvSpPr>
          <p:nvPr>
            <p:ph idx="1"/>
          </p:nvPr>
        </p:nvSpPr>
        <p:spPr>
          <a:xfrm>
            <a:off x="395536" y="2780928"/>
            <a:ext cx="8267700" cy="3672408"/>
          </a:xfrm>
        </p:spPr>
        <p:txBody>
          <a:bodyPr>
            <a:normAutofit fontScale="92500" lnSpcReduction="20000"/>
          </a:bodyPr>
          <a:lstStyle/>
          <a:p>
            <a:pPr marL="182563" indent="-182563" eaLnBrk="1" hangingPunct="1">
              <a:lnSpc>
                <a:spcPct val="90000"/>
              </a:lnSpc>
              <a:buFont typeface="Wingdings" pitchFamily="2" charset="2"/>
              <a:buChar char="§"/>
            </a:pPr>
            <a:r>
              <a:rPr lang="en-GB" sz="2800" dirty="0" smtClean="0">
                <a:solidFill>
                  <a:schemeClr val="tx1">
                    <a:lumMod val="95000"/>
                  </a:schemeClr>
                </a:solidFill>
              </a:rPr>
              <a:t> </a:t>
            </a:r>
            <a:r>
              <a:rPr lang="en-GB" sz="2800" b="1" dirty="0" smtClean="0">
                <a:solidFill>
                  <a:srgbClr val="002060"/>
                </a:solidFill>
              </a:rPr>
              <a:t>Single parent homes, never married</a:t>
            </a:r>
          </a:p>
          <a:p>
            <a:pPr marL="182563" indent="-182563" eaLnBrk="1" hangingPunct="1">
              <a:lnSpc>
                <a:spcPct val="90000"/>
              </a:lnSpc>
              <a:buFont typeface="Wingdings" pitchFamily="2" charset="2"/>
              <a:buChar char="§"/>
            </a:pPr>
            <a:r>
              <a:rPr lang="en-GB" sz="2800" b="1" dirty="0" smtClean="0">
                <a:solidFill>
                  <a:srgbClr val="002060"/>
                </a:solidFill>
              </a:rPr>
              <a:t> Single parent homes, divorced</a:t>
            </a:r>
          </a:p>
          <a:p>
            <a:pPr marL="182563" indent="-182563" eaLnBrk="1" hangingPunct="1">
              <a:lnSpc>
                <a:spcPct val="90000"/>
              </a:lnSpc>
              <a:buFont typeface="Wingdings" pitchFamily="2" charset="2"/>
              <a:buChar char="§"/>
            </a:pPr>
            <a:r>
              <a:rPr lang="en-GB" sz="2800" b="1" dirty="0" smtClean="0">
                <a:solidFill>
                  <a:srgbClr val="002060"/>
                </a:solidFill>
              </a:rPr>
              <a:t> Cohabiting couples with children</a:t>
            </a:r>
          </a:p>
          <a:p>
            <a:pPr marL="271463" indent="-271463" eaLnBrk="1" hangingPunct="1">
              <a:lnSpc>
                <a:spcPct val="90000"/>
              </a:lnSpc>
              <a:buFont typeface="Wingdings" pitchFamily="2" charset="2"/>
              <a:buChar char="§"/>
            </a:pPr>
            <a:r>
              <a:rPr lang="en-GB" sz="2800" b="1" dirty="0" smtClean="0">
                <a:solidFill>
                  <a:srgbClr val="002060"/>
                </a:solidFill>
              </a:rPr>
              <a:t>Step-parenting homes</a:t>
            </a:r>
          </a:p>
          <a:p>
            <a:pPr marL="182563" indent="-182563" eaLnBrk="1" hangingPunct="1">
              <a:lnSpc>
                <a:spcPct val="90000"/>
              </a:lnSpc>
              <a:buFont typeface="Wingdings" pitchFamily="2" charset="2"/>
              <a:buChar char="§"/>
            </a:pPr>
            <a:r>
              <a:rPr lang="en-GB" sz="2800" b="1" dirty="0" smtClean="0">
                <a:solidFill>
                  <a:srgbClr val="002060"/>
                </a:solidFill>
              </a:rPr>
              <a:t> Children raised by same-sex couples</a:t>
            </a:r>
          </a:p>
          <a:p>
            <a:pPr marL="182563" indent="-182563">
              <a:lnSpc>
                <a:spcPct val="90000"/>
              </a:lnSpc>
              <a:buFont typeface="Wingdings" pitchFamily="2" charset="2"/>
              <a:buChar char="§"/>
            </a:pPr>
            <a:r>
              <a:rPr lang="en-GB" sz="2800" b="1" dirty="0" smtClean="0">
                <a:solidFill>
                  <a:srgbClr val="002060"/>
                </a:solidFill>
              </a:rPr>
              <a:t> All other family constellations </a:t>
            </a:r>
          </a:p>
          <a:p>
            <a:pPr marL="0" indent="0">
              <a:lnSpc>
                <a:spcPct val="90000"/>
              </a:lnSpc>
              <a:buNone/>
            </a:pPr>
            <a:endParaRPr lang="en-GB" sz="2800" b="1" dirty="0" smtClean="0">
              <a:solidFill>
                <a:srgbClr val="002060"/>
              </a:solidFill>
            </a:endParaRPr>
          </a:p>
          <a:p>
            <a:pPr marL="0" indent="0" algn="ctr">
              <a:lnSpc>
                <a:spcPct val="90000"/>
              </a:lnSpc>
              <a:buNone/>
            </a:pPr>
            <a:r>
              <a:rPr lang="en-GB" sz="2800" b="1" dirty="0" smtClean="0">
                <a:solidFill>
                  <a:schemeClr val="tx1">
                    <a:lumMod val="95000"/>
                  </a:schemeClr>
                </a:solidFill>
              </a:rPr>
              <a:t>Marriage is the most successful family constellation for creating ‘lineage improvement’ – the next generation is a bit better than the last</a:t>
            </a:r>
          </a:p>
        </p:txBody>
      </p:sp>
      <p:sp>
        <p:nvSpPr>
          <p:cNvPr id="46084" name="Slide Number Placeholder 4"/>
          <p:cNvSpPr>
            <a:spLocks noGrp="1"/>
          </p:cNvSpPr>
          <p:nvPr>
            <p:ph type="sldNum" sz="quarter" idx="4294967295"/>
          </p:nvPr>
        </p:nvSpPr>
        <p:spPr bwMode="auto">
          <a:xfrm>
            <a:off x="8610600" y="6416675"/>
            <a:ext cx="457200"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E595BB9D-3068-4955-97C1-D49E37DB03C5}"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transition advTm="2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sz="quarter" idx="1"/>
          </p:nvPr>
        </p:nvSpPr>
        <p:spPr>
          <a:xfrm>
            <a:off x="0" y="1772816"/>
            <a:ext cx="6480720" cy="4680520"/>
          </a:xfrm>
        </p:spPr>
        <p:txBody>
          <a:bodyPr>
            <a:noAutofit/>
          </a:bodyPr>
          <a:lstStyle/>
          <a:p>
            <a:pPr algn="ctr" eaLnBrk="1" hangingPunct="1">
              <a:lnSpc>
                <a:spcPct val="90000"/>
              </a:lnSpc>
              <a:buFont typeface="Wingdings" pitchFamily="2" charset="2"/>
              <a:buNone/>
            </a:pPr>
            <a:r>
              <a:rPr lang="en-GB" sz="2800" b="1" dirty="0" smtClean="0">
                <a:solidFill>
                  <a:schemeClr val="tx1">
                    <a:lumMod val="95000"/>
                  </a:schemeClr>
                </a:solidFill>
              </a:rPr>
              <a:t>Society should try to help more children grow up with their two biological, married parents in a reasonably healthy, stable relationship – not to pay respect to a Victorian idea of proper behaviour, but because the overwhelming consensus of research shows that's the very best way to raise children. </a:t>
            </a:r>
          </a:p>
          <a:p>
            <a:pPr algn="ctr" eaLnBrk="1" hangingPunct="1">
              <a:lnSpc>
                <a:spcPct val="90000"/>
              </a:lnSpc>
              <a:buFontTx/>
              <a:buChar char="-"/>
            </a:pPr>
            <a:r>
              <a:rPr lang="en-GB" sz="2000" b="1" dirty="0" smtClean="0">
                <a:solidFill>
                  <a:schemeClr val="tx1">
                    <a:lumMod val="95000"/>
                  </a:schemeClr>
                </a:solidFill>
              </a:rPr>
              <a:t>Theodora </a:t>
            </a:r>
            <a:r>
              <a:rPr lang="en-GB" sz="2000" b="1" dirty="0" err="1" smtClean="0">
                <a:solidFill>
                  <a:schemeClr val="tx1">
                    <a:lumMod val="95000"/>
                  </a:schemeClr>
                </a:solidFill>
              </a:rPr>
              <a:t>Ooms</a:t>
            </a:r>
            <a:r>
              <a:rPr lang="en-GB" sz="2000" b="1" dirty="0" smtClean="0">
                <a:solidFill>
                  <a:schemeClr val="tx1">
                    <a:lumMod val="95000"/>
                  </a:schemeClr>
                </a:solidFill>
              </a:rPr>
              <a:t>, </a:t>
            </a:r>
            <a:r>
              <a:rPr lang="en-GB" sz="2000" b="1" dirty="0" err="1" smtClean="0">
                <a:solidFill>
                  <a:schemeClr val="tx1">
                    <a:lumMod val="95000"/>
                  </a:schemeClr>
                </a:solidFill>
              </a:rPr>
              <a:t>Center</a:t>
            </a:r>
            <a:r>
              <a:rPr lang="en-GB" sz="2000" b="1" dirty="0" smtClean="0">
                <a:solidFill>
                  <a:schemeClr val="tx1">
                    <a:lumMod val="95000"/>
                  </a:schemeClr>
                </a:solidFill>
              </a:rPr>
              <a:t> for Law and Social Policy,  USA</a:t>
            </a:r>
          </a:p>
        </p:txBody>
      </p:sp>
      <p:sp>
        <p:nvSpPr>
          <p:cNvPr id="41987" name="Slide Number Placeholder 2"/>
          <p:cNvSpPr>
            <a:spLocks noGrp="1"/>
          </p:cNvSpPr>
          <p:nvPr>
            <p:ph type="sldNum" sz="quarter" idx="15"/>
          </p:nvPr>
        </p:nvSpPr>
        <p:spPr bwMode="auto">
          <a:xfrm>
            <a:off x="8610600" y="6416675"/>
            <a:ext cx="457200"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CE65ABEE-09B3-4913-BD4F-6F1BE73FDF8F}" type="slidenum">
              <a:rPr lang="en-US" smtClean="0">
                <a:latin typeface="Arial" charset="0"/>
                <a:cs typeface="Arial" charset="0"/>
              </a:rPr>
              <a:pPr/>
              <a:t>8</a:t>
            </a:fld>
            <a:endParaRPr lang="en-US" smtClean="0">
              <a:latin typeface="Arial" charset="0"/>
              <a:cs typeface="Arial" charset="0"/>
            </a:endParaRPr>
          </a:p>
        </p:txBody>
      </p:sp>
      <p:sp>
        <p:nvSpPr>
          <p:cNvPr id="4" name="Title 1"/>
          <p:cNvSpPr>
            <a:spLocks noGrp="1"/>
          </p:cNvSpPr>
          <p:nvPr>
            <p:ph type="title"/>
          </p:nvPr>
        </p:nvSpPr>
        <p:spPr>
          <a:xfrm>
            <a:off x="323528" y="116632"/>
            <a:ext cx="8424936" cy="1512168"/>
          </a:xfrm>
        </p:spPr>
        <p:txBody>
          <a:bodyPr>
            <a:normAutofit/>
          </a:bodyPr>
          <a:lstStyle/>
          <a:p>
            <a:pPr algn="ctr"/>
            <a:r>
              <a:rPr lang="en-GB" sz="3600" b="1" dirty="0" smtClean="0">
                <a:solidFill>
                  <a:schemeClr val="tx1"/>
                </a:solidFill>
              </a:rPr>
              <a:t>What is Marriage: </a:t>
            </a:r>
            <a:br>
              <a:rPr lang="en-GB" sz="3600" b="1" dirty="0" smtClean="0">
                <a:solidFill>
                  <a:schemeClr val="tx1"/>
                </a:solidFill>
              </a:rPr>
            </a:br>
            <a:r>
              <a:rPr lang="en-GB" sz="3600" b="1" dirty="0" smtClean="0">
                <a:solidFill>
                  <a:schemeClr val="tx1"/>
                </a:solidFill>
              </a:rPr>
              <a:t>– the circle of life moves forward</a:t>
            </a:r>
            <a:endParaRPr lang="en-GB" sz="3600" b="1" dirty="0">
              <a:solidFill>
                <a:schemeClr val="tx1"/>
              </a:solidFill>
            </a:endParaRPr>
          </a:p>
        </p:txBody>
      </p:sp>
      <p:pic>
        <p:nvPicPr>
          <p:cNvPr id="3074" name="Picture 2" descr="C:\Users\Barbara\Desktop\New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2089930"/>
            <a:ext cx="2448272" cy="33634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872208"/>
          </a:xfrm>
        </p:spPr>
        <p:txBody>
          <a:bodyPr>
            <a:normAutofit fontScale="90000"/>
          </a:bodyPr>
          <a:lstStyle/>
          <a:p>
            <a:pPr algn="ctr"/>
            <a:r>
              <a:rPr lang="en-GB" sz="3200" b="1" dirty="0" smtClean="0">
                <a:solidFill>
                  <a:schemeClr val="tx1"/>
                </a:solidFill>
              </a:rPr>
              <a:t>It’s important to note that EVEN IF a couple are going through a rough patch, or even if they moderately struggle for several years – they still offer their children most of these benefits</a:t>
            </a:r>
            <a:endParaRPr lang="en-GB" sz="3200" b="1" dirty="0">
              <a:solidFill>
                <a:schemeClr val="tx1"/>
              </a:solidFill>
            </a:endParaRPr>
          </a:p>
        </p:txBody>
      </p:sp>
      <p:sp>
        <p:nvSpPr>
          <p:cNvPr id="3" name="Content Placeholder 2"/>
          <p:cNvSpPr>
            <a:spLocks noGrp="1"/>
          </p:cNvSpPr>
          <p:nvPr>
            <p:ph sz="quarter" idx="1"/>
          </p:nvPr>
        </p:nvSpPr>
        <p:spPr>
          <a:xfrm>
            <a:off x="251520" y="4653136"/>
            <a:ext cx="8424936" cy="1800200"/>
          </a:xfrm>
        </p:spPr>
        <p:txBody>
          <a:bodyPr>
            <a:normAutofit lnSpcReduction="10000"/>
          </a:bodyPr>
          <a:lstStyle/>
          <a:p>
            <a:pPr marL="0" lvl="1" indent="0" algn="ctr">
              <a:buNone/>
            </a:pPr>
            <a:r>
              <a:rPr lang="en-GB" sz="2400" dirty="0" smtClean="0"/>
              <a:t>Once parents separate it just becomes more complicated to maintain these benefits. Some divorced husbands and wives work very hard to fulfil their parental roles and the children are still very protected. Others struggle and the children lose more of these benefits as a result. </a:t>
            </a:r>
          </a:p>
          <a:p>
            <a:pPr marL="457200" lvl="1" indent="-457200">
              <a:buNone/>
            </a:pPr>
            <a:endParaRPr lang="en-GB" sz="2400" dirty="0"/>
          </a:p>
        </p:txBody>
      </p:sp>
      <p:graphicFrame>
        <p:nvGraphicFramePr>
          <p:cNvPr id="4" name="Table 3"/>
          <p:cNvGraphicFramePr>
            <a:graphicFrameLocks noGrp="1"/>
          </p:cNvGraphicFramePr>
          <p:nvPr/>
        </p:nvGraphicFramePr>
        <p:xfrm>
          <a:off x="395536" y="2132855"/>
          <a:ext cx="8208912" cy="2448273"/>
        </p:xfrm>
        <a:graphic>
          <a:graphicData uri="http://schemas.openxmlformats.org/drawingml/2006/table">
            <a:tbl>
              <a:tblPr firstRow="1" bandRow="1">
                <a:tableStyleId>{5C22544A-7EE6-4342-B048-85BDC9FD1C3A}</a:tableStyleId>
              </a:tblPr>
              <a:tblGrid>
                <a:gridCol w="4104456"/>
                <a:gridCol w="4104456"/>
              </a:tblGrid>
              <a:tr h="5466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solidFill>
                            <a:schemeClr val="tx1"/>
                          </a:solidFill>
                        </a:rPr>
                        <a:t>Health/material well-being</a:t>
                      </a:r>
                    </a:p>
                  </a:txBody>
                  <a:tcPr>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solidFill>
                            <a:schemeClr val="tx1"/>
                          </a:solidFill>
                        </a:rPr>
                        <a:t>Educational attainment</a:t>
                      </a:r>
                    </a:p>
                  </a:txBody>
                  <a:tcPr>
                    <a:solidFill>
                      <a:schemeClr val="accent1">
                        <a:lumMod val="40000"/>
                        <a:lumOff val="60000"/>
                      </a:schemeClr>
                    </a:solidFill>
                  </a:tcPr>
                </a:tc>
              </a:tr>
              <a:tr h="51319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t>Emotional well-being</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t>Protection from abuse </a:t>
                      </a:r>
                    </a:p>
                  </a:txBody>
                  <a:tcPr/>
                </a:tc>
              </a:tr>
              <a:tr h="8925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u="none" dirty="0" smtClean="0"/>
                        <a:t>Modelling of the couple relationship</a:t>
                      </a:r>
                      <a:endParaRPr lang="en-GB" sz="1200" b="0" u="none"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t>Disciplining and moral development </a:t>
                      </a:r>
                    </a:p>
                  </a:txBody>
                  <a:tcPr/>
                </a:tc>
              </a:tr>
              <a:tr h="4958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u="none" dirty="0" smtClean="0"/>
                        <a:t>Family is a school of love</a:t>
                      </a:r>
                      <a:endParaRPr lang="en-GB" sz="1800" b="0" u="none"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u="none" dirty="0" smtClean="0"/>
                        <a:t>Extended family support</a:t>
                      </a:r>
                      <a:endParaRPr lang="en-GB" sz="2400" b="0" u="none" dirty="0"/>
                    </a:p>
                  </a:txBody>
                  <a:tcPr/>
                </a:tc>
              </a:tr>
            </a:tbl>
          </a:graphicData>
        </a:graphic>
      </p:graphicFrame>
      <p:sp>
        <p:nvSpPr>
          <p:cNvPr id="5" name="Slide Number Placeholder 4"/>
          <p:cNvSpPr>
            <a:spLocks noGrp="1"/>
          </p:cNvSpPr>
          <p:nvPr>
            <p:ph type="sldNum" sz="quarter" idx="15"/>
          </p:nvPr>
        </p:nvSpPr>
        <p:spPr/>
        <p:txBody>
          <a:bodyPr/>
          <a:lstStyle/>
          <a:p>
            <a:fld id="{F42E9B1B-9333-4234-8CD8-DAA93C24EEBA}" type="slidenum">
              <a:rPr lang="en-GB" smtClean="0"/>
              <a:pPr/>
              <a:t>9</a:t>
            </a:fld>
            <a:endParaRPr lang="en-GB"/>
          </a:p>
        </p:txBody>
      </p:sp>
    </p:spTree>
  </p:cSld>
  <p:clrMapOvr>
    <a:masterClrMapping/>
  </p:clrMapOvr>
  <p:transition advTm="29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12068</TotalTime>
  <Words>5016</Words>
  <Application>Microsoft Office PowerPoint</Application>
  <PresentationFormat>On-screen Show (4:3)</PresentationFormat>
  <Paragraphs>440</Paragraphs>
  <Slides>63</Slides>
  <Notes>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Oriel</vt:lpstr>
      <vt:lpstr>The Value of Marriage  To Society</vt:lpstr>
      <vt:lpstr>Section 1: What is Marriage We are all part of the circle of life </vt:lpstr>
      <vt:lpstr>Every species of animal has discovered their way of raising their offspring so their species survive for millions of years – and they do it just that ONE way</vt:lpstr>
      <vt:lpstr>What about us – Do we just have ONE type of family structure that allows us to receive nature’s blessings of survival and well-being OR are we so flexible that we can have multiple family forms and do just as well?</vt:lpstr>
      <vt:lpstr>What is Marriage? – Current definition</vt:lpstr>
      <vt:lpstr>The marital commitment allows parents to INVEST so their children benefit in 8 Key ways</vt:lpstr>
      <vt:lpstr>Worldwide research over 60 years is clear:  Best outcomes in ALL 8 areas occur when children are raised by their two, married, biological Parents – by the people who brought them into the world. on average, they have far better outcomes in every area – when compared to children raised in - </vt:lpstr>
      <vt:lpstr>What is Marriage:  – the circle of life moves forward</vt:lpstr>
      <vt:lpstr>It’s important to note that EVEN IF a couple are going through a rough patch, or even if they moderately struggle for several years – they still offer their children most of these benefits</vt:lpstr>
      <vt:lpstr>With the marital commitment and fidelity in place – Husbands also, On Average, Do Better on every Social Scale</vt:lpstr>
      <vt:lpstr>Slide 11</vt:lpstr>
      <vt:lpstr>Even in today’s imperfect marriages, a woman who has a husband, on average, </vt:lpstr>
      <vt:lpstr>married partners, On Average, Do Better on almost every Social Scale</vt:lpstr>
      <vt:lpstr>Conclusion What is Marriage – Not Just a Piece of Paper</vt:lpstr>
      <vt:lpstr>Conclusion What is Marriage – Not Just a Piece of Paper</vt:lpstr>
      <vt:lpstr>Conclusion What is Marriage – Not Just a Piece of Paper</vt:lpstr>
      <vt:lpstr>Section 2: Why marriage is important to society At the start of the 20th century, why didn’t we see ANY cultures in the world that were mainly:</vt:lpstr>
      <vt:lpstr>We didn’t see such cultures because if they ever existed -  </vt:lpstr>
      <vt:lpstr>How do marriage denying cultures become weak – leading to collapse?  We’ve seen that married parents, on average, offer their children support in 7 key areas </vt:lpstr>
      <vt:lpstr>When children are raised in ANY other form of family the rate of trauma is higher – Children are just more likely to be negatively affected in any of the 8 areas </vt:lpstr>
      <vt:lpstr>Children are more likely to suffer from traumas if they are not raised by their own married, biological parents</vt:lpstr>
      <vt:lpstr>Children not raised by their own married, biological parents are more likely to suffer these traumas</vt:lpstr>
      <vt:lpstr>Slide 23</vt:lpstr>
      <vt:lpstr>Slide 24</vt:lpstr>
      <vt:lpstr>As marriage breaks down – More and more people lose their healthy social skills – skills that often took  GENERATIONS to develop – and social norms collapse </vt:lpstr>
      <vt:lpstr>Thus, despite all the positive changes many people have seen over the last 50 years, there are more and more people who find it harder to enjoy these benefits</vt:lpstr>
      <vt:lpstr>Traumas are very expensive for society because when parents don’t raise their own children, government often becomes a foster parent</vt:lpstr>
      <vt:lpstr>Traumas are very expensive for society </vt:lpstr>
      <vt:lpstr>Society can deal with some trauma – but too much trauma makes the society financially unsustainable</vt:lpstr>
      <vt:lpstr>Most developed countries are already heavily in debt. Unless something is done soon to strengthen marriage – States will go bankrupt with global consequences</vt:lpstr>
      <vt:lpstr>How did USA and EU become Weak Marriage cultures? Partly by governments creating policies that destroy the value of the marital contract + Refusing to support the marital dreams of the overwhelming majority of their taxpayers </vt:lpstr>
      <vt:lpstr>governments destroy the value of the martial contract  - and have to become foster parents</vt:lpstr>
      <vt:lpstr>The weak marriage cultures of Europe and USA are Not just affecting their own cultures – they are destroying other countries too</vt:lpstr>
      <vt:lpstr>Imagine how many countries would suffer immense social trauma if India and China became weak marriage cultures too</vt:lpstr>
      <vt:lpstr>What about Heterosexual couples who marry and can’t or don’t want to have children?</vt:lpstr>
      <vt:lpstr>I thought marriage was about finding a soul mate and lasting personal happiness</vt:lpstr>
      <vt:lpstr>I thought marriage was about personal happiness</vt:lpstr>
      <vt:lpstr>As human beings we cannot get away from this ONE FACT</vt:lpstr>
      <vt:lpstr>Summary</vt:lpstr>
      <vt:lpstr>Summary: Even though many parents in other forms of family CAN raise wonderful children - research clearly shows that ALL other family constellations ultimately lead to lineage weakening – and thus to social decline</vt:lpstr>
      <vt:lpstr>Conclusion: Opposite-sex life-long commitment is the ONLY way humans receive nature’s sustainability and well-being blessings. We are in good company</vt:lpstr>
      <vt:lpstr>Section 3 – What can be done? Are we saying that the best mankind can do is have marriages – some of which are successful – but many of them struggling, with partners just staying together ‘for the sake of their children’?  Is this the way we humans receive nature’s sustainability and well-being blessings ?</vt:lpstr>
      <vt:lpstr>No – there has to be a better way</vt:lpstr>
      <vt:lpstr>“Huston – We have a problem” The biggest problem the marital family faces today is that ALL the main social institutions don’t understand that the opposite-sex marital family is the ONLY way for society to maintain mother nature’s ongoing blessings</vt:lpstr>
      <vt:lpstr>If societies can get better at both of these – helping married couples over the bumps, and improving the standard of love that partners offer each other – then ever more couples will find themselves being rewarded with nature’s sustainability and well-being blessings </vt:lpstr>
      <vt:lpstr>Governments can support the marital dreams of the majority through the education system</vt:lpstr>
      <vt:lpstr>the state can help citizens better prepare for the married life by Offering support for engaged couples</vt:lpstr>
      <vt:lpstr>How can the state help?  Relationship Education Centres in every community</vt:lpstr>
      <vt:lpstr>How can the state help? Support ongoing marital enrichment</vt:lpstr>
      <vt:lpstr>How can the state help? tax and social benefits </vt:lpstr>
      <vt:lpstr>How can the state help? University Departments – training and research </vt:lpstr>
      <vt:lpstr>Slide 52</vt:lpstr>
      <vt:lpstr>There are many other things states can do to support their citizens marital dreams – e.g.; </vt:lpstr>
      <vt:lpstr>Supporting marriage is not enough</vt:lpstr>
      <vt:lpstr>The time to act in support of marriage is now</vt:lpstr>
      <vt:lpstr>Conclusion: If developed nations,  over the last 50 years, had leant how to support the marital dream of the majority of their citizens:</vt:lpstr>
      <vt:lpstr>religions can do much to support marriages</vt:lpstr>
      <vt:lpstr>Married couples –  Keeping your marriage healthy takes effort and time but it’s well worth it</vt:lpstr>
      <vt:lpstr>The media – creates a lot of social harm by promoting anti-marriage norms</vt:lpstr>
      <vt:lpstr>Businesses can support the marital dreams of their employees too</vt:lpstr>
      <vt:lpstr>It’s not surprising that children do best when raised by their two married, biological parents</vt:lpstr>
      <vt:lpstr>Conclusion: It’s Marriage or Bust  Marriage, when done right, will offer humanity the very best blessings that nature has to offer. </vt:lpstr>
      <vt:lpstr>Special thanks goes 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Challenge of Redefining Marriage to Include Same-Sex Couples</dc:title>
  <dc:creator>Daddy</dc:creator>
  <cp:lastModifiedBy>Daddy</cp:lastModifiedBy>
  <cp:revision>248</cp:revision>
  <dcterms:created xsi:type="dcterms:W3CDTF">2011-04-15T07:12:45Z</dcterms:created>
  <dcterms:modified xsi:type="dcterms:W3CDTF">2014-01-15T21:57:51Z</dcterms:modified>
</cp:coreProperties>
</file>