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0" r:id="rId1"/>
  </p:sldMasterIdLst>
  <p:notesMasterIdLst>
    <p:notesMasterId r:id="rId197"/>
  </p:notesMasterIdLst>
  <p:sldIdLst>
    <p:sldId id="553" r:id="rId2"/>
    <p:sldId id="554" r:id="rId3"/>
    <p:sldId id="555" r:id="rId4"/>
    <p:sldId id="556" r:id="rId5"/>
    <p:sldId id="557" r:id="rId6"/>
    <p:sldId id="558" r:id="rId7"/>
    <p:sldId id="559" r:id="rId8"/>
    <p:sldId id="560" r:id="rId9"/>
    <p:sldId id="561" r:id="rId10"/>
    <p:sldId id="562" r:id="rId11"/>
    <p:sldId id="563" r:id="rId12"/>
    <p:sldId id="564" r:id="rId13"/>
    <p:sldId id="565" r:id="rId14"/>
    <p:sldId id="566" r:id="rId15"/>
    <p:sldId id="567" r:id="rId16"/>
    <p:sldId id="568" r:id="rId17"/>
    <p:sldId id="343" r:id="rId18"/>
    <p:sldId id="344" r:id="rId19"/>
    <p:sldId id="345" r:id="rId20"/>
    <p:sldId id="346" r:id="rId21"/>
    <p:sldId id="347" r:id="rId22"/>
    <p:sldId id="348" r:id="rId23"/>
    <p:sldId id="349" r:id="rId24"/>
    <p:sldId id="350" r:id="rId25"/>
    <p:sldId id="351" r:id="rId26"/>
    <p:sldId id="353" r:id="rId27"/>
    <p:sldId id="354" r:id="rId28"/>
    <p:sldId id="355" r:id="rId29"/>
    <p:sldId id="356" r:id="rId30"/>
    <p:sldId id="357" r:id="rId31"/>
    <p:sldId id="358" r:id="rId32"/>
    <p:sldId id="359" r:id="rId33"/>
    <p:sldId id="360" r:id="rId34"/>
    <p:sldId id="361" r:id="rId35"/>
    <p:sldId id="362" r:id="rId36"/>
    <p:sldId id="363" r:id="rId37"/>
    <p:sldId id="569" r:id="rId38"/>
    <p:sldId id="364" r:id="rId39"/>
    <p:sldId id="365" r:id="rId40"/>
    <p:sldId id="366" r:id="rId41"/>
    <p:sldId id="374" r:id="rId42"/>
    <p:sldId id="370" r:id="rId43"/>
    <p:sldId id="371" r:id="rId44"/>
    <p:sldId id="372" r:id="rId45"/>
    <p:sldId id="373" r:id="rId46"/>
    <p:sldId id="375" r:id="rId47"/>
    <p:sldId id="379" r:id="rId48"/>
    <p:sldId id="376" r:id="rId49"/>
    <p:sldId id="382" r:id="rId50"/>
    <p:sldId id="377" r:id="rId51"/>
    <p:sldId id="378" r:id="rId52"/>
    <p:sldId id="380" r:id="rId53"/>
    <p:sldId id="383" r:id="rId54"/>
    <p:sldId id="384" r:id="rId55"/>
    <p:sldId id="385" r:id="rId56"/>
    <p:sldId id="386" r:id="rId57"/>
    <p:sldId id="404"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2" r:id="rId73"/>
    <p:sldId id="403" r:id="rId74"/>
    <p:sldId id="405" r:id="rId75"/>
    <p:sldId id="407" r:id="rId76"/>
    <p:sldId id="408" r:id="rId77"/>
    <p:sldId id="409" r:id="rId78"/>
    <p:sldId id="410" r:id="rId79"/>
    <p:sldId id="411" r:id="rId80"/>
    <p:sldId id="412" r:id="rId81"/>
    <p:sldId id="413" r:id="rId82"/>
    <p:sldId id="414" r:id="rId83"/>
    <p:sldId id="419" r:id="rId84"/>
    <p:sldId id="420" r:id="rId85"/>
    <p:sldId id="415" r:id="rId86"/>
    <p:sldId id="416" r:id="rId87"/>
    <p:sldId id="417" r:id="rId88"/>
    <p:sldId id="418" r:id="rId89"/>
    <p:sldId id="421" r:id="rId90"/>
    <p:sldId id="455" r:id="rId91"/>
    <p:sldId id="423" r:id="rId92"/>
    <p:sldId id="424" r:id="rId93"/>
    <p:sldId id="425" r:id="rId94"/>
    <p:sldId id="426" r:id="rId95"/>
    <p:sldId id="427" r:id="rId96"/>
    <p:sldId id="428" r:id="rId97"/>
    <p:sldId id="430" r:id="rId98"/>
    <p:sldId id="432" r:id="rId99"/>
    <p:sldId id="433" r:id="rId100"/>
    <p:sldId id="434" r:id="rId101"/>
    <p:sldId id="435" r:id="rId102"/>
    <p:sldId id="436" r:id="rId103"/>
    <p:sldId id="437" r:id="rId104"/>
    <p:sldId id="438" r:id="rId105"/>
    <p:sldId id="439" r:id="rId106"/>
    <p:sldId id="440" r:id="rId107"/>
    <p:sldId id="441" r:id="rId108"/>
    <p:sldId id="442" r:id="rId109"/>
    <p:sldId id="443" r:id="rId110"/>
    <p:sldId id="444" r:id="rId111"/>
    <p:sldId id="445" r:id="rId112"/>
    <p:sldId id="456" r:id="rId113"/>
    <p:sldId id="446" r:id="rId114"/>
    <p:sldId id="447" r:id="rId115"/>
    <p:sldId id="448" r:id="rId116"/>
    <p:sldId id="449" r:id="rId117"/>
    <p:sldId id="450" r:id="rId118"/>
    <p:sldId id="451" r:id="rId119"/>
    <p:sldId id="552" r:id="rId120"/>
    <p:sldId id="452" r:id="rId121"/>
    <p:sldId id="453" r:id="rId122"/>
    <p:sldId id="454" r:id="rId123"/>
    <p:sldId id="458" r:id="rId124"/>
    <p:sldId id="460" r:id="rId125"/>
    <p:sldId id="462" r:id="rId126"/>
    <p:sldId id="464" r:id="rId127"/>
    <p:sldId id="465" r:id="rId128"/>
    <p:sldId id="466" r:id="rId129"/>
    <p:sldId id="467" r:id="rId130"/>
    <p:sldId id="468" r:id="rId131"/>
    <p:sldId id="469" r:id="rId132"/>
    <p:sldId id="471" r:id="rId133"/>
    <p:sldId id="472" r:id="rId134"/>
    <p:sldId id="473" r:id="rId135"/>
    <p:sldId id="474" r:id="rId136"/>
    <p:sldId id="475" r:id="rId137"/>
    <p:sldId id="476" r:id="rId138"/>
    <p:sldId id="477" r:id="rId139"/>
    <p:sldId id="478" r:id="rId140"/>
    <p:sldId id="479" r:id="rId141"/>
    <p:sldId id="481" r:id="rId142"/>
    <p:sldId id="485" r:id="rId143"/>
    <p:sldId id="484" r:id="rId144"/>
    <p:sldId id="487" r:id="rId145"/>
    <p:sldId id="534" r:id="rId146"/>
    <p:sldId id="490" r:id="rId147"/>
    <p:sldId id="492" r:id="rId148"/>
    <p:sldId id="493" r:id="rId149"/>
    <p:sldId id="536" r:id="rId150"/>
    <p:sldId id="494" r:id="rId151"/>
    <p:sldId id="495" r:id="rId152"/>
    <p:sldId id="496" r:id="rId153"/>
    <p:sldId id="497" r:id="rId154"/>
    <p:sldId id="498" r:id="rId155"/>
    <p:sldId id="499" r:id="rId156"/>
    <p:sldId id="500" r:id="rId157"/>
    <p:sldId id="501" r:id="rId158"/>
    <p:sldId id="502" r:id="rId159"/>
    <p:sldId id="503" r:id="rId160"/>
    <p:sldId id="504" r:id="rId161"/>
    <p:sldId id="505" r:id="rId162"/>
    <p:sldId id="506" r:id="rId163"/>
    <p:sldId id="507" r:id="rId164"/>
    <p:sldId id="508" r:id="rId165"/>
    <p:sldId id="509" r:id="rId166"/>
    <p:sldId id="510" r:id="rId167"/>
    <p:sldId id="511" r:id="rId168"/>
    <p:sldId id="512" r:id="rId169"/>
    <p:sldId id="513" r:id="rId170"/>
    <p:sldId id="514" r:id="rId171"/>
    <p:sldId id="516" r:id="rId172"/>
    <p:sldId id="540" r:id="rId173"/>
    <p:sldId id="541" r:id="rId174"/>
    <p:sldId id="546" r:id="rId175"/>
    <p:sldId id="547" r:id="rId176"/>
    <p:sldId id="548" r:id="rId177"/>
    <p:sldId id="549" r:id="rId178"/>
    <p:sldId id="550" r:id="rId179"/>
    <p:sldId id="551" r:id="rId180"/>
    <p:sldId id="519" r:id="rId181"/>
    <p:sldId id="520" r:id="rId182"/>
    <p:sldId id="522" r:id="rId183"/>
    <p:sldId id="523" r:id="rId184"/>
    <p:sldId id="524" r:id="rId185"/>
    <p:sldId id="525" r:id="rId186"/>
    <p:sldId id="526" r:id="rId187"/>
    <p:sldId id="527" r:id="rId188"/>
    <p:sldId id="528" r:id="rId189"/>
    <p:sldId id="529" r:id="rId190"/>
    <p:sldId id="531" r:id="rId191"/>
    <p:sldId id="532" r:id="rId192"/>
    <p:sldId id="535" r:id="rId193"/>
    <p:sldId id="537" r:id="rId194"/>
    <p:sldId id="538" r:id="rId195"/>
    <p:sldId id="539" r:id="rId1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82114" autoAdjust="0"/>
  </p:normalViewPr>
  <p:slideViewPr>
    <p:cSldViewPr snapToGrid="0" snapToObjects="1">
      <p:cViewPr>
        <p:scale>
          <a:sx n="70" d="100"/>
          <a:sy n="70" d="100"/>
        </p:scale>
        <p:origin x="-2694" y="-5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notesMaster" Target="notesMasters/notesMaster1.xml"/><Relationship Id="rId201"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EA8FE-0D10-2F4C-B98D-E04B29FDF44B}" type="datetimeFigureOut">
              <a:rPr lang="en-US" smtClean="0"/>
              <a:t>3/24/2016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FB232-C209-B445-ACB3-067054AB162C}" type="slidenum">
              <a:rPr lang="en-US" smtClean="0"/>
              <a:t>‹#›</a:t>
            </a:fld>
            <a:endParaRPr lang="en-US"/>
          </a:p>
        </p:txBody>
      </p:sp>
    </p:spTree>
    <p:extLst>
      <p:ext uri="{BB962C8B-B14F-4D97-AF65-F5344CB8AC3E}">
        <p14:creationId xmlns:p14="http://schemas.microsoft.com/office/powerpoint/2010/main" val="3262629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www.johnpratt.com/items/docs/lds/meridian/2000/puzzle_ans.html#fn5" TargetMode="External"/><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ancienthistory.about.com/od/iraqmaps/g/052909Tigris.htm" TargetMode="External"/><Relationship Id="rId13" Type="http://schemas.openxmlformats.org/officeDocument/2006/relationships/hyperlink" Target="http://ancienthistory.about.com/od/amen/a/122710-CW-Archaeological-Evidence-About-The-Story-Of-Abraham-In-The-Bible.htm" TargetMode="External"/><Relationship Id="rId18" Type="http://schemas.openxmlformats.org/officeDocument/2006/relationships/hyperlink" Target="http://ancienthistory.about.com/z/js/o.htm?k=the%20bible%20the%20bible&amp;SUName=ancienthistory&amp;d=The%20Bible%20the%20Bible&amp;r=http://ancienthistory.about.com/od/amen/a/122710-CW-Archaeological-Evidence-About-The-Story-Of-Abraham-In-The-Bible.htm" TargetMode="External"/><Relationship Id="rId26" Type="http://schemas.openxmlformats.org/officeDocument/2006/relationships/hyperlink" Target="http://archaeology.about.com/od/cterms/g/canaan.htm" TargetMode="External"/><Relationship Id="rId3" Type="http://schemas.openxmlformats.org/officeDocument/2006/relationships/hyperlink" Target="http://ancienthistory.about.com/library/bl/bl_text_jewslegends1e.htm#_ednTHE%20BIRTH%20OF%20ISHMAEL" TargetMode="External"/><Relationship Id="rId21" Type="http://schemas.openxmlformats.org/officeDocument/2006/relationships/hyperlink" Target="http://ancienthistory.about.com/cs/people/p/Hammurabi.htm" TargetMode="External"/><Relationship Id="rId7" Type="http://schemas.openxmlformats.org/officeDocument/2006/relationships/hyperlink" Target="http://ancienthistory.about.com/od/babylonia/g/FertileCrescent.htm" TargetMode="External"/><Relationship Id="rId12" Type="http://schemas.openxmlformats.org/officeDocument/2006/relationships/hyperlink" Target="http://ancienthistory.about.com/od/homer/f/OralTradition.htm" TargetMode="External"/><Relationship Id="rId17" Type="http://schemas.openxmlformats.org/officeDocument/2006/relationships/hyperlink" Target="http://ancienthistory.about.com/z/js/o.htm?k=abraham%20&amp;amp;%20sarah&amp;SUName=ancienthistory&amp;d=Abraham%20&amp;amp;%20Sarah&amp;r=http://ancienthistory.about.com/od/amen/a/122710-CW-Archaeological-Evidence-About-The-Story-Of-Abraham-In-The-Bible.htm" TargetMode="External"/><Relationship Id="rId25" Type="http://schemas.openxmlformats.org/officeDocument/2006/relationships/hyperlink" Target="http://ancienthistory.about.com/cs/nepeople/a/qatar.htm" TargetMode="External"/><Relationship Id="rId2" Type="http://schemas.openxmlformats.org/officeDocument/2006/relationships/slide" Target="../slides/slide75.xml"/><Relationship Id="rId16" Type="http://schemas.openxmlformats.org/officeDocument/2006/relationships/hyperlink" Target="http://ancienthistory.about.com/z/js/o.htm?k=land%20of%20the%20bible&amp;SUName=ancienthistory&amp;d=Land%20of%20the%20Bible&amp;r=http://ancienthistory.about.com/od/amen/a/122710-CW-Archaeological-Evidence-About-The-Story-Of-Abraham-In-The-Bible.htm" TargetMode="External"/><Relationship Id="rId20" Type="http://schemas.openxmlformats.org/officeDocument/2006/relationships/hyperlink" Target="http://ancienthistory.about.com/od/syria/qt/110607Syria.htm" TargetMode="External"/><Relationship Id="rId1" Type="http://schemas.openxmlformats.org/officeDocument/2006/relationships/notesMaster" Target="../notesMasters/notesMaster1.xml"/><Relationship Id="rId6" Type="http://schemas.openxmlformats.org/officeDocument/2006/relationships/hyperlink" Target="http://ancienthistory.about.com/od/southasia/a/Sumer.htm" TargetMode="External"/><Relationship Id="rId11" Type="http://schemas.openxmlformats.org/officeDocument/2006/relationships/hyperlink" Target="http://ancienthistory.about.com/od/biblicalhistory/g/091109Chaldeans.htm" TargetMode="External"/><Relationship Id="rId24" Type="http://schemas.openxmlformats.org/officeDocument/2006/relationships/hyperlink" Target="http://ancienthistory.about.com/od/neareast/ss/052909Mesopotamia.htm" TargetMode="External"/><Relationship Id="rId5" Type="http://schemas.openxmlformats.org/officeDocument/2006/relationships/hyperlink" Target="http://ancienthistory.about.com/od/neareast/g/121007Ur.htm" TargetMode="External"/><Relationship Id="rId15" Type="http://schemas.openxmlformats.org/officeDocument/2006/relationships/hyperlink" Target="http://ancienthistory.about.com/z/js/o.htm?k=where%20in%20the%20bible&amp;SUName=ancienthistory&amp;d=Where%20in%20the%20Bible&amp;r=http://ancienthistory.about.com/od/amen/a/122710-CW-Archaeological-Evidence-About-The-Story-Of-Abraham-In-The-Bible.htm" TargetMode="External"/><Relationship Id="rId23" Type="http://schemas.openxmlformats.org/officeDocument/2006/relationships/hyperlink" Target="http://archaeology.about.com/od/sterms/g/semitic.htm" TargetMode="External"/><Relationship Id="rId10" Type="http://schemas.openxmlformats.org/officeDocument/2006/relationships/hyperlink" Target="http://ancienthistory.about.com/cs/egypt/g/nileriverdelta.htm" TargetMode="External"/><Relationship Id="rId19" Type="http://schemas.openxmlformats.org/officeDocument/2006/relationships/hyperlink" Target="http://archaeology.about.com/library/glossary/bldef_mari.htm" TargetMode="External"/><Relationship Id="rId4" Type="http://schemas.openxmlformats.org/officeDocument/2006/relationships/hyperlink" Target="http://ancienthistory.about.com/od/israeljudaea/g/011310Patriarch.htm" TargetMode="External"/><Relationship Id="rId9" Type="http://schemas.openxmlformats.org/officeDocument/2006/relationships/hyperlink" Target="http://ancienthistory.about.com/od/aneancientmaps/g/052909Euphrates.htm" TargetMode="External"/><Relationship Id="rId14" Type="http://schemas.openxmlformats.org/officeDocument/2006/relationships/hyperlink" Target="http://ancienthistory.about.com/z/js/o.htm?k=abraham%20bible&amp;SUName=ancienthistory&amp;d=Abraham%20Bible&amp;r=http://ancienthistory.about.com/od/amen/a/122710-CW-Archaeological-Evidence-About-The-Story-Of-Abraham-In-The-Bible.htm" TargetMode="External"/><Relationship Id="rId22" Type="http://schemas.openxmlformats.org/officeDocument/2006/relationships/hyperlink" Target="http://ancienthistory.about.com/od/neareast/g/cuneiform.htm"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biblegateway.com/passage/?search=genesis+11&amp;version=ESVUK#fen-ESVUK-276a"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biblegateway.com/passage/?search=genesis+11&amp;version=ESVUK#fen-ESVUK-276a"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rabbisacks.org/trying-tzav-5774/#_ftn2" TargetMode="External"/><Relationship Id="rId2" Type="http://schemas.openxmlformats.org/officeDocument/2006/relationships/slide" Target="../slides/slide96.xml"/><Relationship Id="rId1" Type="http://schemas.openxmlformats.org/officeDocument/2006/relationships/notesMaster" Target="../notesMasters/notesMaster1.xml"/><Relationship Id="rId6" Type="http://schemas.openxmlformats.org/officeDocument/2006/relationships/hyperlink" Target="https://en.wikipedia.org/wiki/Zuleika_(tradition)#cite_note-1" TargetMode="External"/><Relationship Id="rId5" Type="http://schemas.openxmlformats.org/officeDocument/2006/relationships/hyperlink" Target="https://en.wikipedia.org/wiki/Joseph_(Hebrew_Bible)" TargetMode="External"/><Relationship Id="rId4" Type="http://schemas.openxmlformats.org/officeDocument/2006/relationships/hyperlink" Target="https://en.wikipedia.org/wiki/Hebrews"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www.chabad.org/parshah/article_cdo/aid/42611/jewish/Chassidic-Masters.htm" TargetMode="External"/><Relationship Id="rId13" Type="http://schemas.openxmlformats.org/officeDocument/2006/relationships/hyperlink" Target="http://www.chabad.org/parshah/otherparshas_cdo/aid/9175/jewish/All-Parshas.htm" TargetMode="External"/><Relationship Id="rId18" Type="http://schemas.openxmlformats.org/officeDocument/2006/relationships/hyperlink" Target="http://www.chabad.org/article.aspx?aid=84316" TargetMode="External"/><Relationship Id="rId3" Type="http://schemas.openxmlformats.org/officeDocument/2006/relationships/hyperlink" Target="http://www.chabad.org/parshah/default_cdo/aid/15582/jewish/Kedoshim.htm" TargetMode="External"/><Relationship Id="rId7" Type="http://schemas.openxmlformats.org/officeDocument/2006/relationships/hyperlink" Target="http://www.chabad.org/parshah/in-depth/default_cdo/aid/75895/jewish/In-Depth.htm" TargetMode="External"/><Relationship Id="rId12" Type="http://schemas.openxmlformats.org/officeDocument/2006/relationships/hyperlink" Target="http://www.chabad.org/parshah/default_cdo/aid/9174/jewish/Current-Parshah.htm" TargetMode="External"/><Relationship Id="rId17" Type="http://schemas.openxmlformats.org/officeDocument/2006/relationships/hyperlink" Target="http://www.chabad.org/search/keyword_cdo/kid/95/jewish/Lubavitcher-Rebbe-adapted-by-Yanki-Tauber.htm" TargetMode="External"/><Relationship Id="rId2" Type="http://schemas.openxmlformats.org/officeDocument/2006/relationships/slide" Target="../slides/slide99.xml"/><Relationship Id="rId16" Type="http://schemas.openxmlformats.org/officeDocument/2006/relationships/hyperlink" Target="http://www.chabad.org/parshah/otherparshas_cdo/aid/6279/jewish/Vayikra-Leviticus.htm" TargetMode="External"/><Relationship Id="rId1" Type="http://schemas.openxmlformats.org/officeDocument/2006/relationships/notesMaster" Target="../notesMasters/notesMaster1.xml"/><Relationship Id="rId6" Type="http://schemas.openxmlformats.org/officeDocument/2006/relationships/hyperlink" Target="http://www.chabad.org/parshah/article_cdo/aid/668555/jewish/Haftorah-in-a-Nutshell.htm" TargetMode="External"/><Relationship Id="rId11" Type="http://schemas.openxmlformats.org/officeDocument/2006/relationships/hyperlink" Target="http://www.chabad.org/parshah/article_cdo/aid/381763/jewish/Family-Parshah.htm" TargetMode="External"/><Relationship Id="rId5" Type="http://schemas.openxmlformats.org/officeDocument/2006/relationships/hyperlink" Target="http://www.chabad.org/parshah/article_cdo/aid/502749/jewish/Aliya-Summary.htm" TargetMode="External"/><Relationship Id="rId15" Type="http://schemas.openxmlformats.org/officeDocument/2006/relationships/hyperlink" Target="http://www.chabad.org/parshah/default_cdo/aid/6232/jewish/Torah-Portion.htm" TargetMode="External"/><Relationship Id="rId10" Type="http://schemas.openxmlformats.org/officeDocument/2006/relationships/hyperlink" Target="http://www.chabad.org/parshah/article_cdo/aid/346796/jewish/Kedoshim-Audio-Classes.htm" TargetMode="External"/><Relationship Id="rId19" Type="http://schemas.openxmlformats.org/officeDocument/2006/relationships/hyperlink" Target="http://www.chabad.org/parshah/article_cdo/aid/2007/jewish/A-History-of-Love.htm#comments" TargetMode="External"/><Relationship Id="rId4" Type="http://schemas.openxmlformats.org/officeDocument/2006/relationships/hyperlink" Target="http://www.chabad.org/parshah/article_cdo/aid/75894/jewish/Kedoshim-in-a-Nutshell.htm" TargetMode="External"/><Relationship Id="rId9" Type="http://schemas.openxmlformats.org/officeDocument/2006/relationships/hyperlink" Target="http://www.chabad.org/parshah/article_cdo/aid/76433/jewish/Parshah-Columnists.htm" TargetMode="External"/><Relationship Id="rId14" Type="http://schemas.openxmlformats.org/officeDocument/2006/relationships/hyperlink" Target="http://www.chabad.org/library/article_cdo/aid/1675887/jewish/Learning-Values.htm"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rabbisacks.org/the-scapegoat-shame-and-guilt-achrei-mot-kedoshim-5775/#_ftn4"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biblegateway.com/passage/?search=gen+22&amp;version=ESVUK#fen-ESVUK-553a" TargetMode="External"/><Relationship Id="rId2" Type="http://schemas.openxmlformats.org/officeDocument/2006/relationships/slide" Target="../slides/slide113.xml"/><Relationship Id="rId1" Type="http://schemas.openxmlformats.org/officeDocument/2006/relationships/notesMaster" Target="../notesMasters/notesMaster1.xml"/><Relationship Id="rId6" Type="http://schemas.openxmlformats.org/officeDocument/2006/relationships/hyperlink" Target="https://www.biblegateway.com/passage/?search=gen+22&amp;version=ESVUK#fen-ESVUK-565d" TargetMode="External"/><Relationship Id="rId5" Type="http://schemas.openxmlformats.org/officeDocument/2006/relationships/hyperlink" Target="https://www.biblegateway.com/passage/?search=gen+22&amp;version=ESVUK#fen-ESVUK-562c" TargetMode="External"/><Relationship Id="rId4" Type="http://schemas.openxmlformats.org/officeDocument/2006/relationships/hyperlink" Target="https://www.biblegateway.com/passage/?search=gen+22&amp;version=ESVUK#fen-ESVUK-562b"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chabad.org/search/keyword_cdo/kid/193/jewish/Tzvi-Freeman.htm"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britannica.com/EBchecked/topic/201237/family" TargetMode="External"/><Relationship Id="rId2" Type="http://schemas.openxmlformats.org/officeDocument/2006/relationships/slide" Target="../slides/slide116.xml"/><Relationship Id="rId1" Type="http://schemas.openxmlformats.org/officeDocument/2006/relationships/notesMaster" Target="../notesMasters/notesMaster1.xml"/><Relationship Id="rId6" Type="http://schemas.openxmlformats.org/officeDocument/2006/relationships/hyperlink" Target="http://www.britannica.com/EBchecked/topic/448407/peculium-castrense" TargetMode="External"/><Relationship Id="rId5" Type="http://schemas.openxmlformats.org/officeDocument/2006/relationships/hyperlink" Target="http://www.britannica.com/EBchecked/topic/363245/manus" TargetMode="External"/><Relationship Id="rId4" Type="http://schemas.openxmlformats.org/officeDocument/2006/relationships/hyperlink" Target="http://www.britannica.com/EBchecked/topic/332745/law"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biblegateway.com/passage/?search=gen+25&amp;version=ESVUK#fen-ESVUK-689e" TargetMode="External"/><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read and tell stories. Why?</a:t>
            </a:r>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t>2</a:t>
            </a:fld>
            <a:endParaRPr lang="en-US"/>
          </a:p>
        </p:txBody>
      </p:sp>
    </p:spTree>
    <p:extLst>
      <p:ext uri="{BB962C8B-B14F-4D97-AF65-F5344CB8AC3E}">
        <p14:creationId xmlns:p14="http://schemas.microsoft.com/office/powerpoint/2010/main" val="98948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3F38B1D-FBE3-4322-8C76-54A2C3052364}" type="slidenum">
              <a:rPr lang="en-US">
                <a:latin typeface="Arial" pitchFamily="-84" charset="0"/>
                <a:ea typeface="Arial" pitchFamily="-84" charset="0"/>
                <a:cs typeface="Arial" pitchFamily="-84" charset="0"/>
              </a:rPr>
              <a:pPr/>
              <a:t>15</a:t>
            </a:fld>
            <a:endParaRPr lang="en-US">
              <a:latin typeface="Arial" pitchFamily="-84" charset="0"/>
              <a:ea typeface="Arial" pitchFamily="-84" charset="0"/>
              <a:cs typeface="Arial" pitchFamily="-84" charset="0"/>
            </a:endParaRPr>
          </a:p>
        </p:txBody>
      </p:sp>
      <p:sp>
        <p:nvSpPr>
          <p:cNvPr id="50179"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pPr eaLnBrk="1" hangingPunct="1">
              <a:lnSpc>
                <a:spcPct val="80000"/>
              </a:lnSpc>
              <a:defRPr/>
            </a:pPr>
            <a:r>
              <a:rPr lang="en-GB" sz="900">
                <a:solidFill>
                  <a:schemeClr val="bg1"/>
                </a:solidFill>
                <a:latin typeface="Lydian BT" pitchFamily="-68" charset="0"/>
                <a:ea typeface="+mn-ea"/>
                <a:cs typeface="+mn-cs"/>
              </a:rPr>
              <a:t>	And God blessed them, and God said to them, “Be fruitful and multiply, and fill the earth and subdue it.”</a:t>
            </a:r>
            <a:endParaRPr lang="en-GB" sz="800">
              <a:solidFill>
                <a:schemeClr val="bg1"/>
              </a:solidFill>
              <a:latin typeface="Arial Rounded MT Bold" pitchFamily="-68" charset="0"/>
              <a:ea typeface="+mn-ea"/>
              <a:cs typeface="+mn-cs"/>
            </a:endParaRPr>
          </a:p>
          <a:p>
            <a:pPr eaLnBrk="1" hangingPunct="1">
              <a:lnSpc>
                <a:spcPct val="80000"/>
              </a:lnSpc>
              <a:defRPr/>
            </a:pPr>
            <a:r>
              <a:rPr lang="en-GB" sz="600">
                <a:solidFill>
                  <a:schemeClr val="bg1"/>
                </a:solidFill>
                <a:latin typeface="Arial Rounded MT Bold" pitchFamily="-68" charset="0"/>
                <a:ea typeface="+mn-ea"/>
                <a:cs typeface="+mn-cs"/>
              </a:rPr>
              <a:t>							Genesis 1:28</a:t>
            </a:r>
          </a:p>
          <a:p>
            <a:pPr eaLnBrk="1" hangingPunct="1">
              <a:lnSpc>
                <a:spcPct val="80000"/>
              </a:lnSpc>
              <a:defRPr/>
            </a:pPr>
            <a:endParaRPr lang="en-GB" sz="800" b="1">
              <a:solidFill>
                <a:schemeClr val="bg1"/>
              </a:solidFill>
              <a:effectLst>
                <a:outerShdw blurRad="38100" dist="38100" dir="2700000" algn="tl">
                  <a:srgbClr val="DDDDDD"/>
                </a:outerShdw>
              </a:effectLst>
              <a:latin typeface="Arial Rounded MT Bold" pitchFamily="-68" charset="0"/>
              <a:ea typeface="+mn-ea"/>
              <a:cs typeface="+mn-cs"/>
            </a:endParaRPr>
          </a:p>
          <a:p>
            <a:pPr eaLnBrk="1" hangingPunct="1">
              <a:lnSpc>
                <a:spcPct val="80000"/>
              </a:lnSpc>
              <a:defRPr/>
            </a:pPr>
            <a:r>
              <a:rPr lang="en-GB" sz="800" b="1">
                <a:solidFill>
                  <a:schemeClr val="bg1"/>
                </a:solidFill>
                <a:effectLst>
                  <a:outerShdw blurRad="38100" dist="38100" dir="2700000" algn="tl">
                    <a:srgbClr val="DDDDDD"/>
                  </a:outerShdw>
                </a:effectLst>
                <a:latin typeface="Arial Rounded MT Bold" pitchFamily="-68" charset="0"/>
                <a:ea typeface="+mn-ea"/>
                <a:cs typeface="+mn-cs"/>
              </a:rPr>
              <a:t>What is a blessing?</a:t>
            </a:r>
          </a:p>
          <a:p>
            <a:pPr eaLnBrk="1" hangingPunct="1">
              <a:lnSpc>
                <a:spcPct val="80000"/>
              </a:lnSpc>
              <a:defRPr/>
            </a:pPr>
            <a:r>
              <a:rPr lang="en-GB" sz="800" b="1">
                <a:solidFill>
                  <a:schemeClr val="bg1"/>
                </a:solidFill>
                <a:effectLst>
                  <a:outerShdw blurRad="38100" dist="38100" dir="2700000" algn="tl">
                    <a:srgbClr val="DDDDDD"/>
                  </a:outerShdw>
                </a:effectLst>
                <a:latin typeface="Arial Rounded MT Bold" pitchFamily="-68" charset="0"/>
                <a:ea typeface="+mn-ea"/>
                <a:cs typeface="+mn-cs"/>
              </a:rPr>
              <a:t>Gift</a:t>
            </a:r>
          </a:p>
          <a:p>
            <a:pPr eaLnBrk="1" hangingPunct="1">
              <a:lnSpc>
                <a:spcPct val="80000"/>
              </a:lnSpc>
              <a:defRPr/>
            </a:pPr>
            <a:r>
              <a:rPr lang="en-US" sz="800" b="1">
                <a:solidFill>
                  <a:schemeClr val="bg1"/>
                </a:solidFill>
                <a:effectLst>
                  <a:outerShdw blurRad="38100" dist="38100" dir="2700000" algn="tl">
                    <a:srgbClr val="DDDDDD"/>
                  </a:outerShdw>
                </a:effectLst>
                <a:latin typeface="Arial Rounded MT Bold" pitchFamily="-68" charset="0"/>
                <a:ea typeface="+mn-ea"/>
                <a:cs typeface="+mn-cs"/>
              </a:rPr>
              <a:t>Ability</a:t>
            </a:r>
          </a:p>
          <a:p>
            <a:pPr eaLnBrk="1" hangingPunct="1">
              <a:lnSpc>
                <a:spcPct val="80000"/>
              </a:lnSpc>
              <a:defRPr/>
            </a:pPr>
            <a:r>
              <a:rPr lang="en-US" sz="800" b="1">
                <a:solidFill>
                  <a:schemeClr val="bg1"/>
                </a:solidFill>
                <a:effectLst>
                  <a:outerShdw blurRad="38100" dist="38100" dir="2700000" algn="tl">
                    <a:srgbClr val="DDDDDD"/>
                  </a:outerShdw>
                </a:effectLst>
                <a:latin typeface="Arial Rounded MT Bold" pitchFamily="-68" charset="0"/>
                <a:ea typeface="+mn-ea"/>
                <a:cs typeface="+mn-cs"/>
              </a:rPr>
              <a:t>Opportunity</a:t>
            </a:r>
          </a:p>
          <a:p>
            <a:pPr eaLnBrk="1" hangingPunct="1">
              <a:lnSpc>
                <a:spcPct val="80000"/>
              </a:lnSpc>
              <a:defRPr/>
            </a:pPr>
            <a:r>
              <a:rPr lang="en-US" sz="800" b="1">
                <a:solidFill>
                  <a:schemeClr val="bg1"/>
                </a:solidFill>
                <a:effectLst>
                  <a:outerShdw blurRad="38100" dist="38100" dir="2700000" algn="tl">
                    <a:srgbClr val="DDDDDD"/>
                  </a:outerShdw>
                </a:effectLst>
                <a:latin typeface="Arial Rounded MT Bold" pitchFamily="-68" charset="0"/>
                <a:ea typeface="+mn-ea"/>
                <a:cs typeface="+mn-cs"/>
              </a:rPr>
              <a:t>Responsibility</a:t>
            </a:r>
          </a:p>
          <a:p>
            <a:pPr eaLnBrk="1" hangingPunct="1">
              <a:lnSpc>
                <a:spcPct val="80000"/>
              </a:lnSpc>
              <a:defRPr/>
            </a:pPr>
            <a:r>
              <a:rPr lang="en-US" sz="800" b="1">
                <a:solidFill>
                  <a:schemeClr val="bg1"/>
                </a:solidFill>
                <a:effectLst>
                  <a:outerShdw blurRad="38100" dist="38100" dir="2700000" algn="tl">
                    <a:srgbClr val="DDDDDD"/>
                  </a:outerShdw>
                </a:effectLst>
                <a:latin typeface="Arial Rounded MT Bold" pitchFamily="-68" charset="0"/>
                <a:ea typeface="+mn-ea"/>
                <a:cs typeface="+mn-cs"/>
              </a:rPr>
              <a:t>Goal </a:t>
            </a:r>
          </a:p>
          <a:p>
            <a:pPr eaLnBrk="1" hangingPunct="1">
              <a:lnSpc>
                <a:spcPct val="80000"/>
              </a:lnSpc>
              <a:defRPr/>
            </a:pPr>
            <a:endParaRPr lang="en-US" sz="800" b="1">
              <a:solidFill>
                <a:schemeClr val="bg1"/>
              </a:solidFill>
              <a:effectLst>
                <a:outerShdw blurRad="38100" dist="38100" dir="2700000" algn="tl">
                  <a:srgbClr val="DDDDDD"/>
                </a:outerShdw>
              </a:effectLst>
              <a:latin typeface="Arial Rounded MT Bold" pitchFamily="-68" charset="0"/>
              <a:ea typeface="+mn-ea"/>
              <a:cs typeface="+mn-cs"/>
            </a:endParaRPr>
          </a:p>
          <a:p>
            <a:pPr eaLnBrk="1" hangingPunct="1">
              <a:defRPr/>
            </a:pPr>
            <a:endParaRPr lang="en-US">
              <a:ea typeface="+mn-ea"/>
              <a:cs typeface="+mn-cs"/>
            </a:endParaRPr>
          </a:p>
        </p:txBody>
      </p:sp>
    </p:spTree>
    <p:extLst>
      <p:ext uri="{BB962C8B-B14F-4D97-AF65-F5344CB8AC3E}">
        <p14:creationId xmlns:p14="http://schemas.microsoft.com/office/powerpoint/2010/main" val="12960503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pitchFamily="-68" charset="0"/>
                <a:ea typeface="ＭＳ Ｐゴシック" pitchFamily="-128" charset="-128"/>
                <a:cs typeface="ＭＳ Ｐゴシック" pitchFamily="-128" charset="-128"/>
              </a:rPr>
              <a:t>Jacob's Course And Our Life In Faith</a:t>
            </a:r>
          </a:p>
          <a:p>
            <a:r>
              <a:rPr lang="en-US" sz="1200" b="1" i="1" kern="1200" dirty="0" smtClean="0">
                <a:solidFill>
                  <a:schemeClr val="tx1"/>
                </a:solidFill>
                <a:latin typeface="Arial" pitchFamily="-68" charset="0"/>
                <a:ea typeface="ＭＳ Ｐゴシック" pitchFamily="-128" charset="-128"/>
                <a:cs typeface="ＭＳ Ｐゴシック" pitchFamily="-128" charset="-128"/>
              </a:rPr>
              <a:t>Reverend Sun </a:t>
            </a:r>
            <a:r>
              <a:rPr lang="en-US" sz="1200" b="1" i="1" kern="1200" dirty="0" err="1" smtClean="0">
                <a:solidFill>
                  <a:schemeClr val="tx1"/>
                </a:solidFill>
                <a:latin typeface="Arial" pitchFamily="-68" charset="0"/>
                <a:ea typeface="ＭＳ Ｐゴシック" pitchFamily="-128" charset="-128"/>
                <a:cs typeface="ＭＳ Ｐゴシック" pitchFamily="-128" charset="-128"/>
              </a:rPr>
              <a:t>Myung</a:t>
            </a:r>
            <a:r>
              <a:rPr lang="en-US" sz="1200" b="1" i="1" kern="1200" dirty="0" smtClean="0">
                <a:solidFill>
                  <a:schemeClr val="tx1"/>
                </a:solidFill>
                <a:latin typeface="Arial" pitchFamily="-68" charset="0"/>
                <a:ea typeface="ＭＳ Ｐゴシック" pitchFamily="-128" charset="-128"/>
                <a:cs typeface="ＭＳ Ｐゴシック" pitchFamily="-128" charset="-128"/>
              </a:rPr>
              <a:t> Moon</a:t>
            </a:r>
            <a:br>
              <a:rPr lang="en-US" sz="1200" b="1" i="1" kern="1200" dirty="0" smtClean="0">
                <a:solidFill>
                  <a:schemeClr val="tx1"/>
                </a:solidFill>
                <a:latin typeface="Arial" pitchFamily="-68" charset="0"/>
                <a:ea typeface="ＭＳ Ｐゴシック" pitchFamily="-128" charset="-128"/>
                <a:cs typeface="ＭＳ Ｐゴシック" pitchFamily="-128" charset="-128"/>
              </a:rPr>
            </a:br>
            <a:r>
              <a:rPr lang="en-US" sz="1200" b="1" i="1" kern="1200" dirty="0" smtClean="0">
                <a:solidFill>
                  <a:schemeClr val="tx1"/>
                </a:solidFill>
                <a:latin typeface="Arial" pitchFamily="-68" charset="0"/>
                <a:ea typeface="ＭＳ Ｐゴシック" pitchFamily="-128" charset="-128"/>
                <a:cs typeface="ＭＳ Ｐゴシック" pitchFamily="-128" charset="-128"/>
              </a:rPr>
              <a:t>Second 100-Day Training Session</a:t>
            </a:r>
            <a:br>
              <a:rPr lang="en-US" sz="1200" b="1" i="1" kern="1200" dirty="0" smtClean="0">
                <a:solidFill>
                  <a:schemeClr val="tx1"/>
                </a:solidFill>
                <a:latin typeface="Arial" pitchFamily="-68" charset="0"/>
                <a:ea typeface="ＭＳ Ｐゴシック" pitchFamily="-128" charset="-128"/>
                <a:cs typeface="ＭＳ Ｐゴシック" pitchFamily="-128" charset="-128"/>
              </a:rPr>
            </a:br>
            <a:r>
              <a:rPr lang="en-US" sz="1200" b="1" i="1" kern="1200" dirty="0" smtClean="0">
                <a:solidFill>
                  <a:schemeClr val="tx1"/>
                </a:solidFill>
                <a:latin typeface="Arial" pitchFamily="-68" charset="0"/>
                <a:ea typeface="ＭＳ Ｐゴシック" pitchFamily="-128" charset="-128"/>
                <a:cs typeface="ＭＳ Ｐゴシック" pitchFamily="-128" charset="-128"/>
              </a:rPr>
              <a:t>Master Speaks</a:t>
            </a:r>
            <a:br>
              <a:rPr lang="en-US" sz="1200" b="1" i="1" kern="1200" dirty="0" smtClean="0">
                <a:solidFill>
                  <a:schemeClr val="tx1"/>
                </a:solidFill>
                <a:latin typeface="Arial" pitchFamily="-68" charset="0"/>
                <a:ea typeface="ＭＳ Ｐゴシック" pitchFamily="-128" charset="-128"/>
                <a:cs typeface="ＭＳ Ｐゴシック" pitchFamily="-128" charset="-128"/>
              </a:rPr>
            </a:br>
            <a:r>
              <a:rPr lang="en-US" sz="1200" b="1" i="1" kern="1200" dirty="0" smtClean="0">
                <a:solidFill>
                  <a:schemeClr val="tx1"/>
                </a:solidFill>
                <a:latin typeface="Arial" pitchFamily="-68" charset="0"/>
                <a:ea typeface="ＭＳ Ｐゴシック" pitchFamily="-128" charset="-128"/>
                <a:cs typeface="ＭＳ Ｐゴシック" pitchFamily="-128" charset="-128"/>
              </a:rPr>
              <a:t>May 27, 1973</a:t>
            </a: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160</a:t>
            </a:fld>
            <a:endParaRPr lang="en-GB"/>
          </a:p>
        </p:txBody>
      </p:sp>
    </p:spTree>
    <p:extLst>
      <p:ext uri="{BB962C8B-B14F-4D97-AF65-F5344CB8AC3E}">
        <p14:creationId xmlns:p14="http://schemas.microsoft.com/office/powerpoint/2010/main" val="15042244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4322DCE-C6B7-4DC2-8DC4-3B7A2648F28C}" type="slidenum">
              <a:rPr lang="en-GB">
                <a:latin typeface="Arial" pitchFamily="-128" charset="0"/>
              </a:rPr>
              <a:pPr/>
              <a:t>161</a:t>
            </a:fld>
            <a:endParaRPr lang="en-GB">
              <a:latin typeface="Arial" pitchFamily="-12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GB" dirty="0">
                <a:latin typeface="Arial" pitchFamily="-128" charset="0"/>
              </a:rPr>
              <a:t>Jacob was tricked many times by </a:t>
            </a:r>
            <a:r>
              <a:rPr lang="en-GB" dirty="0" err="1">
                <a:latin typeface="Arial" pitchFamily="-128" charset="0"/>
              </a:rPr>
              <a:t>Laban</a:t>
            </a:r>
            <a:r>
              <a:rPr lang="en-GB" dirty="0">
                <a:latin typeface="Arial" pitchFamily="-128" charset="0"/>
              </a:rPr>
              <a:t>. But he didn’t get angry and try to kill him or run away. Instead he endured and developed a deep character. He also married Rachel and Leah and with their maids as concubines had 12 sons and 1 daughter. He also worked very hard and was a good husbandman so that despite </a:t>
            </a:r>
            <a:r>
              <a:rPr lang="en-GB" dirty="0" err="1">
                <a:latin typeface="Arial" pitchFamily="-128" charset="0"/>
              </a:rPr>
              <a:t>Laban’s</a:t>
            </a:r>
            <a:r>
              <a:rPr lang="en-GB" dirty="0">
                <a:latin typeface="Arial" pitchFamily="-128" charset="0"/>
              </a:rPr>
              <a:t> trickery he became wealthy.</a:t>
            </a:r>
            <a:r>
              <a:rPr lang="en-GB" dirty="0" smtClean="0">
                <a:latin typeface="Arial" pitchFamily="-128" charset="0"/>
              </a:rPr>
              <a:t> </a:t>
            </a:r>
          </a:p>
          <a:p>
            <a:pPr eaLnBrk="1" hangingPunct="1"/>
            <a:endParaRPr lang="en-GB" dirty="0" smtClean="0">
              <a:latin typeface="Arial" pitchFamily="-128" charset="0"/>
            </a:endParaRPr>
          </a:p>
          <a:p>
            <a:r>
              <a:rPr lang="en-US" i="0" dirty="0" smtClean="0">
                <a:latin typeface="Arial"/>
                <a:cs typeface="Arial"/>
              </a:rPr>
              <a:t>Jacob had twelve sons to restore through indemnity in his generation (horizontally) the indemnity conditions </a:t>
            </a:r>
          </a:p>
          <a:p>
            <a:r>
              <a:rPr lang="en-US" i="0" dirty="0" smtClean="0">
                <a:latin typeface="Arial"/>
                <a:cs typeface="Arial"/>
              </a:rPr>
              <a:t>accumulated (vertically) through the twelve generations from Noah to Jacob which had been lost to Satan. EDP 228</a:t>
            </a:r>
          </a:p>
          <a:p>
            <a:endParaRPr lang="en-US" i="0" dirty="0" smtClean="0">
              <a:latin typeface="Arial"/>
              <a:cs typeface="Arial"/>
            </a:endParaRPr>
          </a:p>
          <a:p>
            <a:r>
              <a:rPr lang="en-US" dirty="0" smtClean="0"/>
              <a:t>He felt sorry for what he had done to his elder brother. He thought it was understandable for Esau to want to kill him when he had taken away the birthright by cheating; and he was sympathetic with his brother. SMM 1973</a:t>
            </a:r>
          </a:p>
          <a:p>
            <a:endParaRPr lang="en-US" i="0" dirty="0" smtClean="0">
              <a:latin typeface="Arial"/>
              <a:cs typeface="Arial"/>
            </a:endParaRPr>
          </a:p>
          <a:p>
            <a:r>
              <a:rPr lang="en-US" dirty="0" smtClean="0"/>
              <a:t>You know also that when Jacob was well on, his way, Laban caught up with him and quarreled with him over the idol which he had stolen. If Leah, in sympathy with her father, had told him the truth about the idol, Jacobs 21-year course would have come to nothing. But Leah deceived her father, Laban. What is interesting here is that Leah cheated her father, and Jacob also cheated his father. If Leah and Jacob had both deceived their fathers for their own benefit, it would have been wrong. However, they did this for God and His people, and we know that this is a necessary condition in the course of restoration. Leah was strictly on the side of Jacob. If Leah had cheated her own father, this would mean that she had become completely one with Jacob. In terms of becoming a God's side family, we can define Jacob's family as one which history had never before seen. Leah was one with Jacob without becoming one with her father, Laban, and this made it possible for Jacob to remain the owner of all his possessions. SMM</a:t>
            </a:r>
            <a:r>
              <a:rPr lang="en-US" baseline="0" dirty="0" smtClean="0"/>
              <a:t> 1973</a:t>
            </a:r>
          </a:p>
          <a:p>
            <a:endParaRPr lang="en-US" i="0" baseline="0" dirty="0" smtClean="0">
              <a:latin typeface="Arial"/>
              <a:cs typeface="Arial"/>
            </a:endParaRPr>
          </a:p>
          <a:p>
            <a:r>
              <a:rPr lang="en-US" i="0" baseline="0" dirty="0" smtClean="0">
                <a:latin typeface="Arial"/>
                <a:cs typeface="Arial"/>
              </a:rPr>
              <a:t>Sacks: Jacob, in flight from Esau’s anger, has travelled to the house of Laban. Arriving, he meets Laban’s younger daughter Rachel and falls in love with her. Laban proposes a deal: work for me for seven years and I will give her to you in marriage. Jacob does so, but on the wedding night Laban substitutes Leah for Rachel. The next morning, when Jacob discovers the deception, he protests, “Why did you deceive me?” Laban pointedly replies, “It is not the done thing in our place to give the younger before the elder” (a reference, intended or otherwise, to Jacob’s deception of Isaac, a case of the younger taking the blessing of the elder, Esau). Laban agrees, however, that in return for a further seven years’ </a:t>
            </a:r>
            <a:r>
              <a:rPr lang="en-US" i="0" baseline="0" dirty="0" err="1" smtClean="0">
                <a:latin typeface="Arial"/>
                <a:cs typeface="Arial"/>
              </a:rPr>
              <a:t>labour</a:t>
            </a:r>
            <a:r>
              <a:rPr lang="en-US" i="0" baseline="0" dirty="0" smtClean="0">
                <a:latin typeface="Arial"/>
                <a:cs typeface="Arial"/>
              </a:rPr>
              <a:t>, Jacob may marry Rachel. He will not have to wait until the seven years are complete, but he must, however, wait for seven days until Leah’s wedding celebration is complete (an early example of a custom we still keep: the week of </a:t>
            </a:r>
            <a:r>
              <a:rPr lang="en-US" i="0" baseline="0" dirty="0" err="1" smtClean="0">
                <a:latin typeface="Arial"/>
                <a:cs typeface="Arial"/>
              </a:rPr>
              <a:t>sheva</a:t>
            </a:r>
            <a:r>
              <a:rPr lang="en-US" i="0" baseline="0" dirty="0" smtClean="0">
                <a:latin typeface="Arial"/>
                <a:cs typeface="Arial"/>
              </a:rPr>
              <a:t> </a:t>
            </a:r>
            <a:r>
              <a:rPr lang="en-US" i="0" baseline="0" dirty="0" err="1" smtClean="0">
                <a:latin typeface="Arial"/>
                <a:cs typeface="Arial"/>
              </a:rPr>
              <a:t>berakhot</a:t>
            </a:r>
            <a:r>
              <a:rPr lang="en-US" i="0" baseline="0" dirty="0" smtClean="0">
                <a:latin typeface="Arial"/>
                <a:cs typeface="Arial"/>
              </a:rPr>
              <a:t>). The seven days pass. Jacob marries Rachel. We then read the following:</a:t>
            </a:r>
            <a:endParaRPr lang="en-US" i="0" dirty="0" smtClean="0">
              <a:latin typeface="Arial"/>
              <a:cs typeface="Arial"/>
            </a:endParaRPr>
          </a:p>
          <a:p>
            <a:pPr eaLnBrk="1" hangingPunct="1"/>
            <a:endParaRPr lang="en-GB" dirty="0" smtClean="0">
              <a:latin typeface="Arial" pitchFamily="-128" charset="0"/>
            </a:endParaRPr>
          </a:p>
          <a:p>
            <a:pPr eaLnBrk="1" hangingPunct="1"/>
            <a:r>
              <a:rPr lang="en-GB" dirty="0" smtClean="0">
                <a:latin typeface="Arial" pitchFamily="-128" charset="0"/>
              </a:rPr>
              <a:t>It seems that Rachel in particular was still angry at her father for what he had done to her. Before they set out, she took the small figurines that represented the spirits of ancestors and the protective deities of her father's family (the </a:t>
            </a:r>
            <a:r>
              <a:rPr lang="en-GB" dirty="0" err="1" smtClean="0">
                <a:latin typeface="Arial" pitchFamily="-128" charset="0"/>
              </a:rPr>
              <a:t>teraphim</a:t>
            </a:r>
            <a:r>
              <a:rPr lang="en-GB" dirty="0" smtClean="0">
                <a:latin typeface="Arial" pitchFamily="-128" charset="0"/>
              </a:rPr>
              <a:t>), telling no-one at all what she was doing. See Bible Archaeology: Ancient Religions  for information about ancient religious beliefs and practices. </a:t>
            </a:r>
          </a:p>
          <a:p>
            <a:pPr eaLnBrk="1" hangingPunct="1"/>
            <a:endParaRPr lang="en-GB" dirty="0" smtClean="0">
              <a:latin typeface="Arial" pitchFamily="-128" charset="0"/>
            </a:endParaRPr>
          </a:p>
          <a:p>
            <a:pPr eaLnBrk="1" hangingPunct="1"/>
            <a:r>
              <a:rPr lang="en-GB" dirty="0" smtClean="0">
                <a:latin typeface="Arial" pitchFamily="-128" charset="0"/>
              </a:rPr>
              <a:t>This was not a random act of malice, for years ago on what should have been her wedding night, Laban had stolen Rachel's happiness. Now she stole something that was precious to him -  pay-back for a life-time of bullying. </a:t>
            </a:r>
          </a:p>
          <a:p>
            <a:pPr eaLnBrk="1" hangingPunct="1"/>
            <a:endParaRPr lang="en-GB" dirty="0" smtClean="0">
              <a:latin typeface="Arial" pitchFamily="-128" charset="0"/>
            </a:endParaRPr>
          </a:p>
          <a:p>
            <a:pPr eaLnBrk="1" hangingPunct="1"/>
            <a:r>
              <a:rPr lang="en-GB" dirty="0" smtClean="0">
                <a:latin typeface="Arial" pitchFamily="-128" charset="0"/>
              </a:rPr>
              <a:t>But her act had wider significance than this, because the </a:t>
            </a:r>
            <a:r>
              <a:rPr lang="en-GB" dirty="0" err="1" smtClean="0">
                <a:latin typeface="Arial" pitchFamily="-128" charset="0"/>
              </a:rPr>
              <a:t>teraphim</a:t>
            </a:r>
            <a:r>
              <a:rPr lang="en-GB" dirty="0" smtClean="0">
                <a:latin typeface="Arial" pitchFamily="-128" charset="0"/>
              </a:rPr>
              <a:t> were a form of title deed, and the person who possessed them could claim the tribe's wealth.  BIBLE WOMEN: RACHEL: Ancient clay statuette, possibly of </a:t>
            </a:r>
            <a:r>
              <a:rPr lang="en-GB" dirty="0" err="1" smtClean="0">
                <a:latin typeface="Arial" pitchFamily="-128" charset="0"/>
              </a:rPr>
              <a:t>Asherah</a:t>
            </a:r>
            <a:r>
              <a:rPr lang="en-GB" dirty="0" smtClean="0">
                <a:latin typeface="Arial" pitchFamily="-128" charset="0"/>
              </a:rPr>
              <a:t> and similar to the </a:t>
            </a:r>
            <a:r>
              <a:rPr lang="en-GB" dirty="0" err="1" smtClean="0">
                <a:latin typeface="Arial" pitchFamily="-128" charset="0"/>
              </a:rPr>
              <a:t>terephim</a:t>
            </a:r>
            <a:r>
              <a:rPr lang="en-GB" dirty="0" smtClean="0">
                <a:latin typeface="Arial" pitchFamily="-128" charset="0"/>
              </a:rPr>
              <a:t> stolen by Rachel Ownership of the household deities was the prerogative of the head of the family, and by taking them Rachel secured this position for her husband. </a:t>
            </a:r>
          </a:p>
          <a:p>
            <a:pPr eaLnBrk="1" hangingPunct="1"/>
            <a:endParaRPr lang="en-GB" dirty="0" smtClean="0">
              <a:latin typeface="Arial" pitchFamily="-128" charset="0"/>
            </a:endParaRPr>
          </a:p>
          <a:p>
            <a:pPr eaLnBrk="1" hangingPunct="1"/>
            <a:r>
              <a:rPr lang="en-GB" dirty="0" err="1" smtClean="0">
                <a:latin typeface="Arial" pitchFamily="-128" charset="0"/>
              </a:rPr>
              <a:t>aban</a:t>
            </a:r>
            <a:r>
              <a:rPr lang="en-GB" dirty="0" smtClean="0">
                <a:latin typeface="Arial" pitchFamily="-128" charset="0"/>
              </a:rPr>
              <a:t> searched the tents of Jacob, Leah, and the two maids to find the </a:t>
            </a:r>
            <a:r>
              <a:rPr lang="en-GB" dirty="0" err="1" smtClean="0">
                <a:latin typeface="Arial" pitchFamily="-128" charset="0"/>
              </a:rPr>
              <a:t>teraphim</a:t>
            </a:r>
            <a:r>
              <a:rPr lang="en-GB" dirty="0" smtClean="0">
                <a:latin typeface="Arial" pitchFamily="-128" charset="0"/>
              </a:rPr>
              <a:t>- each woman in a polygamous marriage had her own separate tent. </a:t>
            </a:r>
          </a:p>
          <a:p>
            <a:pPr eaLnBrk="1" hangingPunct="1"/>
            <a:endParaRPr lang="en-GB" dirty="0" smtClean="0">
              <a:latin typeface="Arial" pitchFamily="-128" charset="0"/>
            </a:endParaRPr>
          </a:p>
          <a:p>
            <a:pPr eaLnBrk="1" hangingPunct="1"/>
            <a:r>
              <a:rPr lang="en-GB" dirty="0" smtClean="0">
                <a:latin typeface="Arial" pitchFamily="-128" charset="0"/>
              </a:rPr>
              <a:t>For interesting images of tents used by nomadic herders like Jacob and Rachel, see  Bible Architecture: Housing. </a:t>
            </a:r>
          </a:p>
          <a:p>
            <a:pPr eaLnBrk="1" hangingPunct="1"/>
            <a:endParaRPr lang="en-GB" dirty="0" smtClean="0">
              <a:latin typeface="Arial" pitchFamily="-128" charset="0"/>
            </a:endParaRPr>
          </a:p>
          <a:p>
            <a:pPr eaLnBrk="1" hangingPunct="1"/>
            <a:r>
              <a:rPr lang="en-GB" dirty="0" smtClean="0">
                <a:latin typeface="Arial" pitchFamily="-128" charset="0"/>
              </a:rPr>
              <a:t>Nomadic tents</a:t>
            </a:r>
          </a:p>
          <a:p>
            <a:pPr eaLnBrk="1" hangingPunct="1"/>
            <a:endParaRPr lang="en-GB" dirty="0" smtClean="0">
              <a:latin typeface="Arial" pitchFamily="-128" charset="0"/>
            </a:endParaRPr>
          </a:p>
          <a:p>
            <a:pPr eaLnBrk="1" hangingPunct="1"/>
            <a:r>
              <a:rPr lang="en-GB" dirty="0" smtClean="0">
                <a:latin typeface="Arial" pitchFamily="-128" charset="0"/>
              </a:rPr>
              <a:t>'The front section of the tent was used for work. It was the public area, open to visitors. The men of the family lived there. The second or rear part of the tent was private. A dividing curtain separated it from the front area. It was here that the women, children and babies lived and slept.'  </a:t>
            </a:r>
          </a:p>
          <a:p>
            <a:pPr eaLnBrk="1" hangingPunct="1"/>
            <a:r>
              <a:rPr lang="en-GB" dirty="0" smtClean="0">
                <a:latin typeface="Arial" pitchFamily="-128" charset="0"/>
              </a:rPr>
              <a:t>Nomadic Tents</a:t>
            </a:r>
          </a:p>
          <a:p>
            <a:pPr eaLnBrk="1" hangingPunct="1"/>
            <a:endParaRPr lang="en-GB" dirty="0" smtClean="0">
              <a:latin typeface="Arial" pitchFamily="-128" charset="0"/>
            </a:endParaRPr>
          </a:p>
          <a:p>
            <a:pPr eaLnBrk="1" hangingPunct="1"/>
            <a:r>
              <a:rPr lang="en-GB" dirty="0" smtClean="0">
                <a:latin typeface="Arial" pitchFamily="-128" charset="0"/>
              </a:rPr>
              <a:t>Laban found nothing. Then he went into Rachel's tent, where the </a:t>
            </a:r>
            <a:r>
              <a:rPr lang="en-GB" dirty="0" err="1" smtClean="0">
                <a:latin typeface="Arial" pitchFamily="-128" charset="0"/>
              </a:rPr>
              <a:t>teraphim</a:t>
            </a:r>
            <a:r>
              <a:rPr lang="en-GB" dirty="0" smtClean="0">
                <a:latin typeface="Arial" pitchFamily="-128" charset="0"/>
              </a:rPr>
              <a:t> were hidden. What he did not know was that Rachel had hidden them in the saddle-bags of her camel. She greeted her father respectfully but did not rise from where she was sitting. She explained demurely that she could not do so, since she was menstruating.     </a:t>
            </a:r>
          </a:p>
          <a:p>
            <a:pPr eaLnBrk="1" hangingPunct="1"/>
            <a:endParaRPr lang="en-GB" dirty="0" smtClean="0">
              <a:latin typeface="Arial" pitchFamily="-128" charset="0"/>
            </a:endParaRPr>
          </a:p>
          <a:p>
            <a:pPr eaLnBrk="1" hangingPunct="1"/>
            <a:r>
              <a:rPr lang="en-GB" dirty="0" smtClean="0">
                <a:latin typeface="Arial" pitchFamily="-128" charset="0"/>
              </a:rPr>
              <a:t>'Let not my lord be angry that I cannot rise before you, for the way of women is upon me.'</a:t>
            </a:r>
          </a:p>
          <a:p>
            <a:pPr eaLnBrk="1" hangingPunct="1"/>
            <a:endParaRPr lang="en-GB" dirty="0" smtClean="0">
              <a:latin typeface="Arial" pitchFamily="-128" charset="0"/>
            </a:endParaRPr>
          </a:p>
          <a:p>
            <a:pPr eaLnBrk="1" hangingPunct="1"/>
            <a:r>
              <a:rPr lang="en-GB" dirty="0" smtClean="0">
                <a:latin typeface="Arial" pitchFamily="-128" charset="0"/>
              </a:rPr>
              <a:t>This meant that the cloth on which she was sitting was ritually unclean, and could not be touched by anyone. Most ancient tribes had customs that allowed menstruating women to withdraw from physical contact with the tribe while they had their periods, and women welcomed this time of rest from their usual tasks. </a:t>
            </a:r>
          </a:p>
          <a:p>
            <a:pPr eaLnBrk="1" hangingPunct="1"/>
            <a:endParaRPr lang="en-GB" dirty="0" smtClean="0">
              <a:latin typeface="Arial" pitchFamily="-128" charset="0"/>
            </a:endParaRPr>
          </a:p>
          <a:p>
            <a:pPr eaLnBrk="1" hangingPunct="1"/>
            <a:r>
              <a:rPr lang="en-GB" dirty="0" smtClean="0">
                <a:latin typeface="Arial" pitchFamily="-128" charset="0"/>
              </a:rPr>
              <a:t>Rachel's manner towards her father was so sweet and yielding that Laban did not argue or tell her to move, and the upshot was that he left her tent empty-handed. She had used the laws of ritual cleanliness to her own advantage. The irony was that it was a lie. She was already pregnant with a son.</a:t>
            </a:r>
          </a:p>
          <a:p>
            <a:pPr eaLnBrk="1" hangingPunct="1"/>
            <a:endParaRPr lang="en-GB" dirty="0" smtClean="0">
              <a:latin typeface="Arial" pitchFamily="-128" charset="0"/>
            </a:endParaRPr>
          </a:p>
          <a:p>
            <a:pPr eaLnBrk="1" hangingPunct="1"/>
            <a:r>
              <a:rPr lang="en-GB" dirty="0" smtClean="0">
                <a:latin typeface="Arial" pitchFamily="-128" charset="0"/>
              </a:rPr>
              <a:t>Since Laban could not find the </a:t>
            </a:r>
            <a:r>
              <a:rPr lang="en-GB" dirty="0" err="1" smtClean="0">
                <a:latin typeface="Arial" pitchFamily="-128" charset="0"/>
              </a:rPr>
              <a:t>teraphim</a:t>
            </a:r>
            <a:r>
              <a:rPr lang="en-GB" dirty="0" smtClean="0">
                <a:latin typeface="Arial" pitchFamily="-128" charset="0"/>
              </a:rPr>
              <a:t>, he had to back down. The two men made a face-saving covenant, and early the next morning Laban said good-bye to them all, and left.</a:t>
            </a:r>
          </a:p>
          <a:p>
            <a:pPr eaLnBrk="1" hangingPunct="1"/>
            <a:endParaRPr lang="en-GB" dirty="0" smtClean="0">
              <a:latin typeface="Arial" pitchFamily="-128" charset="0"/>
            </a:endParaRPr>
          </a:p>
          <a:p>
            <a:pPr eaLnBrk="1" hangingPunct="1"/>
            <a:r>
              <a:rPr lang="en-GB" dirty="0" smtClean="0">
                <a:latin typeface="Arial" pitchFamily="-128" charset="0"/>
              </a:rPr>
              <a:t>http://</a:t>
            </a:r>
            <a:r>
              <a:rPr lang="en-GB" dirty="0" err="1" smtClean="0">
                <a:latin typeface="Arial" pitchFamily="-128" charset="0"/>
              </a:rPr>
              <a:t>www.womeninthebible.net</a:t>
            </a:r>
            <a:r>
              <a:rPr lang="en-GB" smtClean="0">
                <a:latin typeface="Arial" pitchFamily="-128" charset="0"/>
              </a:rPr>
              <a:t>/1.4.Rachel.htm</a:t>
            </a:r>
            <a:endParaRPr lang="en-GB" dirty="0">
              <a:latin typeface="Arial" pitchFamily="-128" charset="0"/>
            </a:endParaRPr>
          </a:p>
        </p:txBody>
      </p:sp>
    </p:spTree>
    <p:extLst>
      <p:ext uri="{BB962C8B-B14F-4D97-AF65-F5344CB8AC3E}">
        <p14:creationId xmlns:p14="http://schemas.microsoft.com/office/powerpoint/2010/main" val="2180602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 1 wife</a:t>
            </a:r>
          </a:p>
          <a:p>
            <a:r>
              <a:rPr lang="en-US" dirty="0" smtClean="0"/>
              <a:t>Isaac – 1 wife</a:t>
            </a:r>
          </a:p>
          <a:p>
            <a:r>
              <a:rPr lang="en-US" dirty="0" smtClean="0"/>
              <a:t>Monogamy was the tradition and teaching of Abraham and family</a:t>
            </a:r>
            <a:r>
              <a:rPr lang="en-US" baseline="0" dirty="0" smtClean="0"/>
              <a:t> from Genesis Adam and Eve</a:t>
            </a:r>
          </a:p>
          <a:p>
            <a:r>
              <a:rPr lang="en-US" dirty="0" smtClean="0"/>
              <a:t> 20 So Jacob served seven years for Rachel, and they seemed to him but a few days because of the love he had for her.</a:t>
            </a:r>
          </a:p>
          <a:p>
            <a:endParaRPr lang="en-US" dirty="0" smtClean="0"/>
          </a:p>
          <a:p>
            <a:r>
              <a:rPr lang="en-US" dirty="0" smtClean="0"/>
              <a:t>Jacob, who had with the help of his mother outwitted his brother Esau  (see the story of this deception at  Bible Men and Women: Jacob ) was now outwitted by someone even wilier than himself. Moreover, he had been fooled with the same trick: he had pretended to be his brother Esau, and now he had been fooled when Leah pretended to be her sister Rachel. Who says the Bible has no sense of </a:t>
            </a:r>
            <a:r>
              <a:rPr lang="en-US" dirty="0" err="1" smtClean="0"/>
              <a:t>humour</a:t>
            </a:r>
            <a:r>
              <a:rPr lang="en-US" dirty="0" smtClean="0"/>
              <a:t>? It was a terrible start to their marriage: his new wife Leah had colluded with her father to deceive him. This soured their relationship from the start. </a:t>
            </a:r>
          </a:p>
          <a:p>
            <a:endParaRPr lang="en-US" dirty="0" smtClean="0"/>
          </a:p>
          <a:p>
            <a:r>
              <a:rPr lang="en-US" dirty="0" smtClean="0"/>
              <a:t> But there was not much that could be done. During the night he had taken Leah's virginity, and in tribal society this meant she was his wife, like it or not.  But he never forgave her for what she had done - she is usually described as 'unloved' in the English translation of the story, but the original Hebrew word is better translated as 'hated'.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1455756-CC22-5C41-999C-99527041DDF0}" type="slidenum">
              <a:rPr lang="en-US" smtClean="0"/>
              <a:t>162</a:t>
            </a:fld>
            <a:endParaRPr lang="en-US"/>
          </a:p>
        </p:txBody>
      </p:sp>
    </p:spTree>
    <p:extLst>
      <p:ext uri="{BB962C8B-B14F-4D97-AF65-F5344CB8AC3E}">
        <p14:creationId xmlns:p14="http://schemas.microsoft.com/office/powerpoint/2010/main" val="14025903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Jacob, in flight from Esau’s anger, has travelled to the house of Laban. Arriving, he meets Laban’s younger daughter Rachel and falls in love with her. Laban proposes a deal: work for me for seven years and I will give her to you in marriage. Jacob does so, but on the wedding night Laban substitutes Leah for Rachel. The next morning, when Jacob discovers the deception, he protests, “Why did you deceive me?” Laban pointedly replies, “It is not the done thing in our place to give the younger before the elder” (a reference, intended or otherwise, to Jacob’s deception of Isaac, a case of the younger taking the blessing of the elder, Esau). Laban agrees, however, that in return for a further seven years’ </a:t>
            </a:r>
            <a:r>
              <a:rPr lang="en-US" dirty="0" err="1" smtClean="0"/>
              <a:t>labour</a:t>
            </a:r>
            <a:r>
              <a:rPr lang="en-US" dirty="0" smtClean="0"/>
              <a:t>, Jacob may marry Rachel. He will not have to wait until the seven years are complete, but he must, however, wait for seven days until Leah’s wedding celebration is complete (an early example of a custom we still keep: the week of </a:t>
            </a:r>
            <a:r>
              <a:rPr lang="en-US" dirty="0" err="1" smtClean="0"/>
              <a:t>sheva</a:t>
            </a:r>
            <a:r>
              <a:rPr lang="en-US" dirty="0" smtClean="0"/>
              <a:t> </a:t>
            </a:r>
            <a:r>
              <a:rPr lang="en-US" dirty="0" err="1" smtClean="0"/>
              <a:t>berakhot</a:t>
            </a:r>
            <a:r>
              <a:rPr lang="en-US" dirty="0" smtClean="0"/>
              <a:t>). The seven days pass. Jacob marries Rachel. We then read the following:</a:t>
            </a:r>
          </a:p>
          <a:p>
            <a:r>
              <a:rPr lang="en-US" dirty="0" smtClean="0"/>
              <a:t>He also [gam] married Rachel, and he also [gam] loved Rachel . . . (29:30)</a:t>
            </a:r>
          </a:p>
          <a:p>
            <a:r>
              <a:rPr lang="en-US" dirty="0" smtClean="0"/>
              <a:t>The implication at this point is clear. The repeated word gam, “also,” leads us to believe that the two sisters are equal in Jacob’s eyes. The story of the deception has – or so we must suppose on the basis of what we have so far heard – a happy ending after all. Jacob has married both. He loves them both. The sibling rivalry that is so pronounced a theme of </a:t>
            </a:r>
            <a:r>
              <a:rPr lang="en-US" dirty="0" err="1" smtClean="0"/>
              <a:t>Bereishith</a:t>
            </a:r>
            <a:r>
              <a:rPr lang="en-US" dirty="0" smtClean="0"/>
              <a:t> (Cain and Abel, Isaac and Ishmael, Jacob and Esau) seems to be reaching a positive resolution. It is possible to love two siblings equally. The next word sends our expectation crashing to the ground:</a:t>
            </a:r>
          </a:p>
          <a:p>
            <a:r>
              <a:rPr lang="en-US" dirty="0" smtClean="0"/>
              <a:t>…more than Leah (29:30)</a:t>
            </a:r>
          </a:p>
          <a:p>
            <a:r>
              <a:rPr lang="en-US" dirty="0" smtClean="0"/>
              <a:t>This is an ungrammatical construction. The words “also” and “more than” do not belong together in the same sentence. Either one loves X and also Y, or one loves X more than Y, but not both. The effect – like a sudden discord in the middle of a Mozart symphony – is strident and shocking. Jacob does not love the two sisters equally. He may love them both, but his passion is for Rachel. The next verse contains an even sharper discord:</a:t>
            </a:r>
          </a:p>
          <a:p>
            <a:r>
              <a:rPr lang="en-US" dirty="0" smtClean="0"/>
              <a:t>God saw that Leah was hated [</a:t>
            </a:r>
            <a:r>
              <a:rPr lang="en-US" dirty="0" err="1" smtClean="0"/>
              <a:t>senuah</a:t>
            </a:r>
            <a:r>
              <a:rPr lang="en-US" dirty="0" smtClean="0"/>
              <a:t>]. . .</a:t>
            </a:r>
          </a:p>
          <a:p>
            <a:r>
              <a:rPr lang="en-US" dirty="0" smtClean="0"/>
              <a:t>This is a phrase that cannot be understood literally. The previous verse has just said that Leah was not hated but loved. The commentators and translators wrestled with this difficulty. </a:t>
            </a:r>
            <a:r>
              <a:rPr lang="en-US" dirty="0" err="1" smtClean="0"/>
              <a:t>Ramban</a:t>
            </a:r>
            <a:r>
              <a:rPr lang="en-US" dirty="0" smtClean="0"/>
              <a:t> (on his second interpretation) and </a:t>
            </a:r>
            <a:r>
              <a:rPr lang="en-US" dirty="0" err="1" smtClean="0"/>
              <a:t>Radak</a:t>
            </a:r>
            <a:r>
              <a:rPr lang="en-US" dirty="0" smtClean="0"/>
              <a:t> read the word </a:t>
            </a:r>
            <a:r>
              <a:rPr lang="en-US" dirty="0" err="1" smtClean="0"/>
              <a:t>senuah</a:t>
            </a:r>
            <a:r>
              <a:rPr lang="en-US" dirty="0" smtClean="0"/>
              <a:t> not as “hated” but as “[relatively] unloved.” Yet though the text is semantically strange, is it psychologically lucid. Leah knew that Jacob’s heart was elsewhere. She may have been loved but she felt the lesser love as a rejection. The words “God saw” mean that God felt her sense of humiliation. Laban’s deception had human consequences, and they were tragic. Leah weeps inwardly for the husband she acquired as a result of her father’s wiles, whose love is for someone else.</a:t>
            </a:r>
          </a:p>
          <a:p>
            <a:r>
              <a:rPr lang="en-US" dirty="0" smtClean="0"/>
              <a:t>Only now, perhaps, do we understand the significance of the Torah’s first mention of Leah:</a:t>
            </a:r>
          </a:p>
          <a:p>
            <a:r>
              <a:rPr lang="en-US" dirty="0" smtClean="0"/>
              <a:t>Now Laban had two daughters; the name of the older was Leah, and the name of the younger was Rachel. The eyes of Leah were weak (</a:t>
            </a:r>
            <a:r>
              <a:rPr lang="en-US" dirty="0" err="1" smtClean="0"/>
              <a:t>rakot</a:t>
            </a:r>
            <a:r>
              <a:rPr lang="en-US" dirty="0" smtClean="0"/>
              <a:t>), but Rachel was lovely in form, and beautiful.</a:t>
            </a:r>
          </a:p>
          <a:p>
            <a:r>
              <a:rPr lang="en-US" dirty="0" smtClean="0"/>
              <a:t>The word </a:t>
            </a:r>
            <a:r>
              <a:rPr lang="en-US" dirty="0" err="1" smtClean="0"/>
              <a:t>rakot</a:t>
            </a:r>
            <a:r>
              <a:rPr lang="en-US" dirty="0" smtClean="0"/>
              <a:t> could mean many things: beautiful (</a:t>
            </a:r>
            <a:r>
              <a:rPr lang="en-US" dirty="0" err="1" smtClean="0"/>
              <a:t>Targum</a:t>
            </a:r>
            <a:r>
              <a:rPr lang="en-US" dirty="0" smtClean="0"/>
              <a:t>, </a:t>
            </a:r>
            <a:r>
              <a:rPr lang="en-US" dirty="0" err="1" smtClean="0"/>
              <a:t>Rashbam</a:t>
            </a:r>
            <a:r>
              <a:rPr lang="en-US" dirty="0" smtClean="0"/>
              <a:t>), weak (</a:t>
            </a:r>
            <a:r>
              <a:rPr lang="en-US" dirty="0" err="1" smtClean="0"/>
              <a:t>Ibn</a:t>
            </a:r>
            <a:r>
              <a:rPr lang="en-US" dirty="0" smtClean="0"/>
              <a:t> Ezra), or sensitive (</a:t>
            </a:r>
            <a:r>
              <a:rPr lang="en-US" dirty="0" err="1" smtClean="0"/>
              <a:t>Netziv</a:t>
            </a:r>
            <a:r>
              <a:rPr lang="en-US" dirty="0" smtClean="0"/>
              <a:t> suggests that Leah was unable to go out with the flocks because the bright sunlight hurt her eyes). The ambiguity is deliberate. Only rarely and sparingly does the Torah give us physical descriptions of its characters, and always for a reason that will eventually be disclosed (so, for example, we hear in 2 Samuel 14 about </a:t>
            </a:r>
            <a:r>
              <a:rPr lang="en-US" dirty="0" err="1" smtClean="0"/>
              <a:t>Absolom’s</a:t>
            </a:r>
            <a:r>
              <a:rPr lang="en-US" dirty="0" smtClean="0"/>
              <a:t> hair; four chapters later we discover why: it became caught in a tree, which led to his death).</a:t>
            </a:r>
          </a:p>
          <a:p>
            <a:r>
              <a:rPr lang="en-US" dirty="0" smtClean="0"/>
              <a:t>The meaning of the phrase “Leah’s eyes were </a:t>
            </a:r>
            <a:r>
              <a:rPr lang="en-US" dirty="0" err="1" smtClean="0"/>
              <a:t>rakot</a:t>
            </a:r>
            <a:r>
              <a:rPr lang="en-US" dirty="0" smtClean="0"/>
              <a:t>,” is (as </a:t>
            </a:r>
            <a:r>
              <a:rPr lang="en-US" dirty="0" err="1" smtClean="0"/>
              <a:t>Rashi</a:t>
            </a:r>
            <a:r>
              <a:rPr lang="en-US" dirty="0" smtClean="0"/>
              <a:t>, </a:t>
            </a:r>
            <a:r>
              <a:rPr lang="en-US" dirty="0" err="1" smtClean="0"/>
              <a:t>Radak</a:t>
            </a:r>
            <a:r>
              <a:rPr lang="en-US" dirty="0" smtClean="0"/>
              <a:t> and various </a:t>
            </a:r>
            <a:r>
              <a:rPr lang="en-US" dirty="0" err="1" smtClean="0"/>
              <a:t>midrashic</a:t>
            </a:r>
            <a:r>
              <a:rPr lang="en-US" dirty="0" smtClean="0"/>
              <a:t> traditions explain) “Leah was easily moved to tears.” She was emotionally vulnerable. She had none of the resilience that might have carried her through her husband’s attachment to her younger sister. She was thin-skinned, sensitive, attuned to nuance, easily hurt. She knew she was Jacob’s lesser love, and it caused her pain.</a:t>
            </a:r>
          </a:p>
          <a:p>
            <a:r>
              <a:rPr lang="en-US" dirty="0" smtClean="0"/>
              <a:t>The subtlety with which all this is conveyed is remarkable. The Torah has sketched Leah’s portrait in a few deft strokes, each of which we will only hear if we are listening carefully. Nor has this been done for the sake of description. Rather, it has set the scene for the drama that is about to unfold – and once again we find it done with the utmost brevity and delicacy. In fact, unless we are paying the closest attention we will not notice it at all.</a:t>
            </a:r>
          </a:p>
          <a:p>
            <a:r>
              <a:rPr lang="en-US" dirty="0" smtClean="0"/>
              <a:t>What follows next is, on the face of it, a simple account of the birth of four children. Beneath the surface, however, these verses are as eloquent as any in the entire Torah:</a:t>
            </a:r>
          </a:p>
          <a:p>
            <a:r>
              <a:rPr lang="en-US" dirty="0" smtClean="0"/>
              <a:t>God saw that Leah was hated, and He opened her womb. Rachel remained barren. Leah became pregnant and gave birth to a son. She named him Reuben, saying: “God has seen (</a:t>
            </a:r>
            <a:r>
              <a:rPr lang="en-US" dirty="0" err="1" smtClean="0"/>
              <a:t>ra’ah</a:t>
            </a:r>
            <a:r>
              <a:rPr lang="en-US" dirty="0" smtClean="0"/>
              <a:t>) my troubles. Now my husband will love me.” She became pregnant again and had a son. “God has heard (</a:t>
            </a:r>
            <a:r>
              <a:rPr lang="en-US" dirty="0" err="1" smtClean="0"/>
              <a:t>shama</a:t>
            </a:r>
            <a:r>
              <a:rPr lang="en-US" dirty="0" smtClean="0"/>
              <a:t>) that I was unloved,” she said, “and has given me also this son.” She named the child Shimon. She became pregnant again and had a son. “Now my husband will become attached (</a:t>
            </a:r>
            <a:r>
              <a:rPr lang="en-US" dirty="0" err="1" smtClean="0"/>
              <a:t>lavah</a:t>
            </a:r>
            <a:r>
              <a:rPr lang="en-US" dirty="0" smtClean="0"/>
              <a:t>) to me,” she said, “because I have given him three sons.” Therefore he named the child Levi. She became pregnant again and had a son. She said, “This time let me praise (</a:t>
            </a:r>
            <a:r>
              <a:rPr lang="en-US" dirty="0" err="1" smtClean="0"/>
              <a:t>odeh</a:t>
            </a:r>
            <a:r>
              <a:rPr lang="en-US" dirty="0" smtClean="0"/>
              <a:t>) God,” and she named the child Judah (</a:t>
            </a:r>
            <a:r>
              <a:rPr lang="en-US" dirty="0" err="1" smtClean="0"/>
              <a:t>Yehudah</a:t>
            </a:r>
            <a:r>
              <a:rPr lang="en-US" dirty="0" smtClean="0"/>
              <a:t>). She then stopped having children.</a:t>
            </a:r>
          </a:p>
          <a:p>
            <a:r>
              <a:rPr lang="en-US" dirty="0" smtClean="0"/>
              <a:t>Read superficially, these verses are no more than a genealogy, a list of births, of the kind of which there are many in </a:t>
            </a:r>
            <a:r>
              <a:rPr lang="en-US" dirty="0" err="1" smtClean="0"/>
              <a:t>Bereishith</a:t>
            </a:r>
            <a:r>
              <a:rPr lang="en-US" dirty="0" smtClean="0"/>
              <a:t>. As soon as our ear is attuned to Leah’s plight, however, we listen more carefully, and what we hear is heart-breaking.</a:t>
            </a:r>
          </a:p>
          <a:p>
            <a:r>
              <a:rPr lang="en-US" dirty="0" smtClean="0"/>
              <a:t>Leah is pleading for attention. Each of the names of her first three children is a cry to her husband Jacob – to see, to listen, to be attached, to notice her, to love. Significantly, it is she, not Jacob, who names three of the children (The exception is Levi. The commentators who </a:t>
            </a:r>
            <a:r>
              <a:rPr lang="en-US" dirty="0" err="1" smtClean="0"/>
              <a:t>emphasise</a:t>
            </a:r>
            <a:r>
              <a:rPr lang="en-US" dirty="0" smtClean="0"/>
              <a:t> the plain sense of the text, </a:t>
            </a:r>
            <a:r>
              <a:rPr lang="en-US" dirty="0" err="1" smtClean="0"/>
              <a:t>Rashbam</a:t>
            </a:r>
            <a:r>
              <a:rPr lang="en-US" dirty="0" smtClean="0"/>
              <a:t> and </a:t>
            </a:r>
            <a:r>
              <a:rPr lang="en-US" dirty="0" err="1" smtClean="0"/>
              <a:t>Radak</a:t>
            </a:r>
            <a:r>
              <a:rPr lang="en-US" dirty="0" smtClean="0"/>
              <a:t>, assume that the “he” who names Levi is Jacob. </a:t>
            </a:r>
            <a:r>
              <a:rPr lang="en-US" dirty="0" err="1" smtClean="0"/>
              <a:t>Rashi</a:t>
            </a:r>
            <a:r>
              <a:rPr lang="en-US" dirty="0" smtClean="0"/>
              <a:t>, whose commentary goes deeper, says, on the basis of </a:t>
            </a:r>
            <a:r>
              <a:rPr lang="en-US" dirty="0" err="1" smtClean="0"/>
              <a:t>midrashic</a:t>
            </a:r>
            <a:r>
              <a:rPr lang="en-US" dirty="0" smtClean="0"/>
              <a:t> tradition, that it was an angel. </a:t>
            </a:r>
            <a:r>
              <a:rPr lang="en-US" dirty="0" err="1" smtClean="0"/>
              <a:t>Rashi</a:t>
            </a:r>
            <a:r>
              <a:rPr lang="en-US" dirty="0" smtClean="0"/>
              <a:t> has understood that a key fact about the four births is the absence of Jacob).</a:t>
            </a:r>
          </a:p>
          <a:p>
            <a:r>
              <a:rPr lang="en-US" dirty="0" smtClean="0"/>
              <a:t>Sadly, the lack of relationship between Jacob and Leah at the birth of her children is carried through in the years to come. Jacob’s relationship with Reuben, Shimon and Levi breaks down completely (with Reuben after the episode of </a:t>
            </a:r>
            <a:r>
              <a:rPr lang="en-US" dirty="0" err="1" smtClean="0"/>
              <a:t>Bilhah’s</a:t>
            </a:r>
            <a:r>
              <a:rPr lang="en-US" dirty="0" smtClean="0"/>
              <a:t> couch, with Shimon and Levi after the incident with </a:t>
            </a:r>
            <a:r>
              <a:rPr lang="en-US" dirty="0" err="1" smtClean="0"/>
              <a:t>Shechem</a:t>
            </a:r>
            <a:r>
              <a:rPr lang="en-US" dirty="0" smtClean="0"/>
              <a:t>). On his death-bed he curses them instead of blessing them. Yet it is from Levi that Israel’s spiritual leaders will eventually come (Moses, Aaron, Miriam, and eventually the </a:t>
            </a:r>
            <a:r>
              <a:rPr lang="en-US" dirty="0" err="1" smtClean="0"/>
              <a:t>cohanim</a:t>
            </a:r>
            <a:r>
              <a:rPr lang="en-US" dirty="0" smtClean="0"/>
              <a:t> and </a:t>
            </a:r>
            <a:r>
              <a:rPr lang="en-US" dirty="0" err="1" smtClean="0"/>
              <a:t>levi’im</a:t>
            </a:r>
            <a:r>
              <a:rPr lang="en-US" dirty="0" smtClean="0"/>
              <a:t>), and from Judah will come its kings (David and his descendants).</a:t>
            </a:r>
          </a:p>
          <a:p>
            <a:r>
              <a:rPr lang="en-US" dirty="0" smtClean="0"/>
              <a:t>It is not only Leah’s cry that Jacob does not hear. He fails equally to respond to Rachel’s distress when she sees her sister having children while she has none:</a:t>
            </a:r>
          </a:p>
          <a:p>
            <a:r>
              <a:rPr lang="en-US" dirty="0" smtClean="0"/>
              <a:t>When Rachel saw that she was not bearing Jacob any children, she became jealous of her sister. So she said to Jacob, “Give me children, or I will die.” Jacob became angry with her and said, “Am I in the place of G-d? It is He who has kept you from having children.”</a:t>
            </a:r>
          </a:p>
          <a:p>
            <a:r>
              <a:rPr lang="en-US" dirty="0" smtClean="0"/>
              <a:t>The sages noticed a parallel between Jacob’s words here, and Joseph’s at the end of </a:t>
            </a:r>
            <a:r>
              <a:rPr lang="en-US" dirty="0" err="1" smtClean="0"/>
              <a:t>Bereishith</a:t>
            </a:r>
            <a:r>
              <a:rPr lang="en-US" dirty="0" smtClean="0"/>
              <a:t> when the brothers fear that, now that their father is dead, Joseph will take revenge. Joseph comforts them, saying, “Do not be afraid. Am I in the place of God?” Joseph uses the same words his father had said before he was born, but to opposite effect: to bring comfort. Using this contrast to maximal effect, the sages said about Jacob’s reply to Rachel:</a:t>
            </a:r>
          </a:p>
          <a:p>
            <a:r>
              <a:rPr lang="en-US" dirty="0" smtClean="0"/>
              <a:t>Said the Holy One, blessed be He [to Jacob]: “Is that the way to answer a woman in distress? By your life, your children will one day stand before her son [Joseph, who will answer them, Am I in the place of G-d?].”</a:t>
            </a:r>
          </a:p>
          <a:p>
            <a:r>
              <a:rPr lang="en-US" dirty="0" smtClean="0"/>
              <a:t>What is going on in this intense and sometimes tragic drama between Leah and Jacob? Jacob is unlike the other patriarchs. If the word that comes to mind in relation to Abraham is </a:t>
            </a:r>
            <a:r>
              <a:rPr lang="en-US" dirty="0" err="1" smtClean="0"/>
              <a:t>chessed</a:t>
            </a:r>
            <a:r>
              <a:rPr lang="en-US" dirty="0" smtClean="0"/>
              <a:t>, kindness, and to Isaac </a:t>
            </a:r>
            <a:r>
              <a:rPr lang="en-US" dirty="0" err="1" smtClean="0"/>
              <a:t>pachad</a:t>
            </a:r>
            <a:r>
              <a:rPr lang="en-US" dirty="0" smtClean="0"/>
              <a:t>, fear, the idea that </a:t>
            </a:r>
            <a:r>
              <a:rPr lang="en-US" dirty="0" err="1" smtClean="0"/>
              <a:t>characterises</a:t>
            </a:r>
            <a:r>
              <a:rPr lang="en-US" dirty="0" smtClean="0"/>
              <a:t> Jacob is struggle.</a:t>
            </a:r>
          </a:p>
          <a:p>
            <a:r>
              <a:rPr lang="en-US" dirty="0" smtClean="0"/>
              <a:t>Already in the womb he struggles with his brother. He competes with him for the birthright and the blessing. The defining scene in his life is his wrestling match at night with an unnamed adversary. Both his names – Jacob, “he who grasps by the heel,” and Israel, “he who struggles with G-d and man and prevails” – convey a sense of conflict.</a:t>
            </a:r>
          </a:p>
          <a:p>
            <a:r>
              <a:rPr lang="en-US" dirty="0" smtClean="0"/>
              <a:t>While Abraham and Isaac represent modes of being, Jacob stands for becoming. The gifts he has, he has fought for. None has come naturally. Jacob is the supreme figure of persistence. He is the man who said to the angel, “I will not let you go until you bless me.” More than Abraham and Isaac, Jacob is the person who wrestles with life and refuses to let go.</a:t>
            </a:r>
          </a:p>
          <a:p>
            <a:r>
              <a:rPr lang="en-US" dirty="0" smtClean="0"/>
              <a:t>The Torah describes him as an </a:t>
            </a:r>
            <a:r>
              <a:rPr lang="en-US" dirty="0" err="1" smtClean="0"/>
              <a:t>ish</a:t>
            </a:r>
            <a:r>
              <a:rPr lang="en-US" dirty="0" smtClean="0"/>
              <a:t> tam, sometimes translated as “a simple man” but better understood (according to R. Samson Raphael Hirsch) as “a single-minded man.” The prophet Micah associated him with truth – “You give truth to Jacob, kindness to Abraham.” 15 Jacob’s life embodies the fact that truth must be fought for with single-minded determination. It rarely comes without a struggle and the pain of experience. What is the truth at stake in Jacob’s life?</a:t>
            </a:r>
          </a:p>
          <a:p>
            <a:r>
              <a:rPr lang="en-US" dirty="0" smtClean="0"/>
              <a:t>There are many, but one is a truth about love. One of the most striking facts about the Jacob narrative is the frequency with which the word “love” appears. It figures once in the story of Abraham (</a:t>
            </a:r>
            <a:r>
              <a:rPr lang="en-US" dirty="0" err="1" smtClean="0"/>
              <a:t>Ber</a:t>
            </a:r>
            <a:r>
              <a:rPr lang="en-US" dirty="0" smtClean="0"/>
              <a:t>. 22: 2) 16, twice in the life of Isaac (24: 6717, 25: 2818, though there are also three references to Isaac’s love of a particular kind of food: 27:4, 9, 14) 19, but seven times in the case of Jacob (29: 18, 20, 30, 3220; 37: 3, 421; 44: 2022). Jacob loves more than any other figure in </a:t>
            </a:r>
            <a:r>
              <a:rPr lang="en-US" dirty="0" err="1" smtClean="0"/>
              <a:t>Bereishith</a:t>
            </a:r>
            <a:r>
              <a:rPr lang="en-US" dirty="0" smtClean="0"/>
              <a:t>.</a:t>
            </a:r>
          </a:p>
          <a:p>
            <a:r>
              <a:rPr lang="en-US" dirty="0" smtClean="0"/>
              <a:t>But through painful experience, Jacob must learn a truth about love. There are times when love not only unites but also divides. It did so in his childhood, when Isaac loved Esau and Rebekah loved Jacob. It did so again when he married two sisters. It did so a third time when he loved Rachel’s child Joseph more than his other sons. What Jacob learned – and what we learn, reading his story – is that love is not enough. We must also heed those who feel unloved. Without that, there will be conflict and tragedy. That requires a specific capacity – the ability to listen, in Jacob’s case, to the unspoken tears of Leah and her feeling of rejection, made explicit in the names she gave her sons.</a:t>
            </a:r>
          </a:p>
          <a:p>
            <a:r>
              <a:rPr lang="en-US" dirty="0" smtClean="0"/>
              <a:t>I began by pointing out that the Torah was a text intended to be read aloud and listened to. It is the single greatest expression of faith in a G-d we cannot see, but only hear. Judaism is supremely a religion of the ear, unlike all other ancient civilizations, which were cultures of the eye. This is more than a metaphysical fact. It is a moral one as well. In Judaism the highest spiritual gift is the ability to listen – not only to the voice of G-d, but also to the cry of other people, the sigh of the poor, the weak, the lonely, the neglected and, yes, sometimes the un- or less-loved. That is one of the meanings of the great command </a:t>
            </a:r>
            <a:r>
              <a:rPr lang="en-US" dirty="0" err="1" smtClean="0"/>
              <a:t>Shema</a:t>
            </a:r>
            <a:r>
              <a:rPr lang="en-US" dirty="0" smtClean="0"/>
              <a:t> </a:t>
            </a:r>
            <a:r>
              <a:rPr lang="en-US" dirty="0" err="1" smtClean="0"/>
              <a:t>Yisrael</a:t>
            </a:r>
            <a:r>
              <a:rPr lang="en-US" dirty="0" smtClean="0"/>
              <a:t>, “Listen, O Israel.” Jacob’s other name, we recall, was Israel.</a:t>
            </a:r>
          </a:p>
          <a:p>
            <a:r>
              <a:rPr lang="en-US" dirty="0" smtClean="0"/>
              <a:t>Jacob wrestles with this throughout his life. It is not that he has a moral failing. To the contrary, he is the most tenacious of all the patriarchs – and the only one all of whose children become part of the covenant. It is rather that every virtue has a corresponding danger. Those who are courageous are often unaware of the fears of ordinary people. Those of penetrating intellect are often dismissive of lesser minds. Those who, like Jacob, have an unusual capacity to love must fight against the danger of failing to </a:t>
            </a:r>
            <a:r>
              <a:rPr lang="en-US" dirty="0" err="1" smtClean="0"/>
              <a:t>honour</a:t>
            </a:r>
            <a:r>
              <a:rPr lang="en-US" dirty="0" smtClean="0"/>
              <a:t> the feelings of those they do not love with equal passion. The antidote is the ability to listen. That is what Jacob learns in the course of his life – and why he, above all, is the role model for the Jewish people – the nation commanded to listen.</a:t>
            </a:r>
          </a:p>
          <a:p>
            <a:r>
              <a:rPr lang="en-US" dirty="0" smtClean="0"/>
              <a:t>How beautiful it is that this message – one of the deepest and most subtle in the Torah – is conveyed in a series of passages whose meaning does not lie on the surface of the text, but discloses itself only to those who listen to what is going on beneath the words: the unspoken cry, the implicit appeal, the unheard tears, the unarticulated pain. Those who wish to learn to listen to G-d must learn to listen to other people – to the </a:t>
            </a:r>
            <a:r>
              <a:rPr lang="en-US" dirty="0" err="1" smtClean="0"/>
              <a:t>kol</a:t>
            </a:r>
            <a:r>
              <a:rPr lang="en-US" dirty="0" smtClean="0"/>
              <a:t> </a:t>
            </a:r>
            <a:r>
              <a:rPr lang="en-US" dirty="0" err="1" smtClean="0"/>
              <a:t>demamah</a:t>
            </a:r>
            <a:r>
              <a:rPr lang="en-US" dirty="0" smtClean="0"/>
              <a:t> </a:t>
            </a:r>
            <a:r>
              <a:rPr lang="en-US" dirty="0" err="1" smtClean="0"/>
              <a:t>dakah</a:t>
            </a:r>
            <a:r>
              <a:rPr lang="en-US" dirty="0" smtClean="0"/>
              <a:t>, “the still, small voice” of those who need our love.</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163</a:t>
            </a:fld>
            <a:endParaRPr lang="en-GB"/>
          </a:p>
        </p:txBody>
      </p:sp>
    </p:spTree>
    <p:extLst>
      <p:ext uri="{BB962C8B-B14F-4D97-AF65-F5344CB8AC3E}">
        <p14:creationId xmlns:p14="http://schemas.microsoft.com/office/powerpoint/2010/main" val="8902479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8D3932E-8690-452D-A46F-A2888DD161CF}" type="slidenum">
              <a:rPr lang="en-GB">
                <a:latin typeface="Arial" pitchFamily="-128" charset="0"/>
              </a:rPr>
              <a:pPr/>
              <a:t>165</a:t>
            </a:fld>
            <a:endParaRPr lang="en-GB">
              <a:latin typeface="Arial" pitchFamily="-12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pitchFamily="-68" charset="0"/>
                <a:ea typeface="ＭＳ Ｐゴシック" pitchFamily="-128" charset="-128"/>
                <a:cs typeface="ＭＳ Ｐゴシック" pitchFamily="-128" charset="-128"/>
              </a:rPr>
              <a:t>Jacob was ‘afraid’ (</a:t>
            </a:r>
            <a:r>
              <a:rPr lang="en-US" sz="1200" kern="1200" dirty="0" err="1" smtClean="0">
                <a:solidFill>
                  <a:schemeClr val="tx1"/>
                </a:solidFill>
                <a:latin typeface="Arial" pitchFamily="-68" charset="0"/>
                <a:ea typeface="ＭＳ Ｐゴシック" pitchFamily="-128" charset="-128"/>
                <a:cs typeface="ＭＳ Ｐゴシック" pitchFamily="-128" charset="-128"/>
              </a:rPr>
              <a:t>vayyira</a:t>
            </a:r>
            <a:r>
              <a:rPr lang="en-US" sz="1200" kern="1200" dirty="0" smtClean="0">
                <a:solidFill>
                  <a:schemeClr val="tx1"/>
                </a:solidFill>
                <a:latin typeface="Arial" pitchFamily="-68" charset="0"/>
                <a:ea typeface="ＭＳ Ｐゴシック" pitchFamily="-128" charset="-128"/>
                <a:cs typeface="ＭＳ Ｐゴシック" pitchFamily="-128" charset="-128"/>
              </a:rPr>
              <a:t>) and ‘distressed’ (</a:t>
            </a:r>
            <a:r>
              <a:rPr lang="en-US" sz="1200" kern="1200" dirty="0" err="1" smtClean="0">
                <a:solidFill>
                  <a:schemeClr val="tx1"/>
                </a:solidFill>
                <a:latin typeface="Arial" pitchFamily="-68" charset="0"/>
                <a:ea typeface="ＭＳ Ｐゴシック" pitchFamily="-128" charset="-128"/>
                <a:cs typeface="ＭＳ Ｐゴシック" pitchFamily="-128" charset="-128"/>
              </a:rPr>
              <a:t>vayezer</a:t>
            </a:r>
            <a:r>
              <a:rPr lang="en-US" sz="1200" kern="1200" dirty="0" smtClean="0">
                <a:solidFill>
                  <a:schemeClr val="tx1"/>
                </a:solidFill>
                <a:latin typeface="Arial" pitchFamily="-68" charset="0"/>
                <a:ea typeface="ＭＳ Ｐゴシック" pitchFamily="-128" charset="-128"/>
                <a:cs typeface="ＭＳ Ｐゴシック" pitchFamily="-128" charset="-128"/>
              </a:rPr>
              <a:t>) (32:8).  Why are both of these recorded? The answer given in the name of Rabbi Judah bar Rabbi </a:t>
            </a:r>
            <a:r>
              <a:rPr lang="en-US" sz="1200" kern="1200" dirty="0" err="1" smtClean="0">
                <a:solidFill>
                  <a:schemeClr val="tx1"/>
                </a:solidFill>
                <a:latin typeface="Arial" pitchFamily="-68" charset="0"/>
                <a:ea typeface="ＭＳ Ｐゴシック" pitchFamily="-128" charset="-128"/>
                <a:cs typeface="ＭＳ Ｐゴシック" pitchFamily="-128" charset="-128"/>
              </a:rPr>
              <a:t>Illai</a:t>
            </a:r>
            <a:r>
              <a:rPr lang="en-US" sz="1200" kern="1200" dirty="0" smtClean="0">
                <a:solidFill>
                  <a:schemeClr val="tx1"/>
                </a:solidFill>
                <a:latin typeface="Arial" pitchFamily="-68" charset="0"/>
                <a:ea typeface="ＭＳ Ｐゴシック" pitchFamily="-128" charset="-128"/>
                <a:cs typeface="ＭＳ Ｐゴシック" pitchFamily="-128" charset="-128"/>
              </a:rPr>
              <a:t> is that Jacob was afraid that he might be killed by Esau and he was distressed that he might kill Esau. Both scenarios are disturbing: harm to the self by the other and fear of harm by the self to the other.</a:t>
            </a:r>
          </a:p>
          <a:p>
            <a:pPr eaLnBrk="1" hangingPunct="1"/>
            <a:endParaRPr lang="en-US" sz="1200" kern="1200" dirty="0" smtClean="0">
              <a:solidFill>
                <a:schemeClr val="tx1"/>
              </a:solidFill>
              <a:latin typeface="Arial" pitchFamily="-68" charset="0"/>
              <a:ea typeface="ＭＳ Ｐゴシック" pitchFamily="-128" charset="-128"/>
              <a:cs typeface="ＭＳ Ｐゴシック" pitchFamily="-128" charset="-128"/>
            </a:endParaRPr>
          </a:p>
          <a:p>
            <a:pPr eaLnBrk="1" hangingPunct="1"/>
            <a:r>
              <a:rPr lang="en-GB" dirty="0" smtClean="0">
                <a:latin typeface="Arial" pitchFamily="-128" charset="0"/>
              </a:rPr>
              <a:t>Jacob </a:t>
            </a:r>
            <a:r>
              <a:rPr lang="en-GB" dirty="0">
                <a:latin typeface="Arial" pitchFamily="-128" charset="0"/>
              </a:rPr>
              <a:t>came up with a plan. He made a large present of cattle, sheep and camels for Esau, divided them up and sent them to him, one gift of animals after another. </a:t>
            </a:r>
          </a:p>
          <a:p>
            <a:pPr eaLnBrk="1" hangingPunct="1"/>
            <a:endParaRPr lang="en-GB" dirty="0">
              <a:latin typeface="Arial" pitchFamily="-128" charset="0"/>
            </a:endParaRPr>
          </a:p>
          <a:p>
            <a:pPr eaLnBrk="1" hangingPunct="1"/>
            <a:r>
              <a:rPr lang="en-GB" dirty="0">
                <a:latin typeface="Arial" pitchFamily="-128" charset="0"/>
              </a:rPr>
              <a:t>Esau must have wondered if perhaps his brother had changed. </a:t>
            </a:r>
            <a:endParaRPr lang="en-GB" dirty="0" smtClean="0">
              <a:latin typeface="Arial" pitchFamily="-128" charset="0"/>
            </a:endParaRPr>
          </a:p>
          <a:p>
            <a:pPr eaLnBrk="1" hangingPunct="1"/>
            <a:endParaRPr lang="en-GB" dirty="0" smtClean="0">
              <a:latin typeface="Arial" pitchFamily="-128" charset="0"/>
            </a:endParaRPr>
          </a:p>
          <a:p>
            <a:pPr eaLnBrk="1" hangingPunct="1"/>
            <a:r>
              <a:rPr lang="en-GB" dirty="0" smtClean="0"/>
              <a:t>Now Jacob was on his way home to meet his brother, Esau. He could have gone somewhere else to enjoy his wealth if he did not think of God's will. He could have said, "Esau is Esau, and I am I; what have I to do with his life?" But his mind was so occupied by God's will that he wanted to meet his brother and reconcile the past and soothe his heart until his resentment vanished. SMM 1973</a:t>
            </a:r>
            <a:endParaRPr lang="en-GB" dirty="0">
              <a:latin typeface="Arial" pitchFamily="-128" charset="0"/>
            </a:endParaRPr>
          </a:p>
        </p:txBody>
      </p:sp>
    </p:spTree>
    <p:extLst>
      <p:ext uri="{BB962C8B-B14F-4D97-AF65-F5344CB8AC3E}">
        <p14:creationId xmlns:p14="http://schemas.microsoft.com/office/powerpoint/2010/main" val="11054028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took a present for his brother Esau, </a:t>
            </a:r>
            <a:r>
              <a:rPr lang="en-US" baseline="30000" dirty="0" smtClean="0"/>
              <a:t>14 </a:t>
            </a:r>
            <a:r>
              <a:rPr lang="en-US" dirty="0" smtClean="0"/>
              <a:t>two hundred female goats and twenty male goats, two hundred ewes and twenty rams, </a:t>
            </a:r>
            <a:r>
              <a:rPr lang="en-US" baseline="30000" dirty="0" smtClean="0"/>
              <a:t>15 </a:t>
            </a:r>
            <a:r>
              <a:rPr lang="en-US" dirty="0" smtClean="0"/>
              <a:t>thirty milking camels and their calves, forty cows and ten bulls, twenty female donkeys and ten male donkeys. </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166</a:t>
            </a:fld>
            <a:endParaRPr lang="en-GB"/>
          </a:p>
        </p:txBody>
      </p:sp>
    </p:spTree>
    <p:extLst>
      <p:ext uri="{BB962C8B-B14F-4D97-AF65-F5344CB8AC3E}">
        <p14:creationId xmlns:p14="http://schemas.microsoft.com/office/powerpoint/2010/main" val="10192078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3A9E9EF-2FDB-4DD4-AB82-0FAC2B1342CD}" type="slidenum">
              <a:rPr lang="en-GB">
                <a:latin typeface="Arial" pitchFamily="-128" charset="0"/>
              </a:rPr>
              <a:pPr/>
              <a:t>167</a:t>
            </a:fld>
            <a:endParaRPr lang="en-GB">
              <a:latin typeface="Arial" pitchFamily="-12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GB" dirty="0">
                <a:latin typeface="Arial" pitchFamily="-128" charset="0"/>
              </a:rPr>
              <a:t>Wrestling with the angel – victorious. The angel had defeated Adam but Jacob defeated the angel. Hip put out of joint. </a:t>
            </a:r>
          </a:p>
          <a:p>
            <a:pPr eaLnBrk="1" hangingPunct="1"/>
            <a:r>
              <a:rPr lang="en-GB" dirty="0">
                <a:latin typeface="Arial" pitchFamily="-128" charset="0"/>
              </a:rPr>
              <a:t>Wrestling with spirit world. Won the respect of the angel. Like studying and passing exams to be qualified and win respect.</a:t>
            </a:r>
            <a:r>
              <a:rPr lang="en-GB" dirty="0" smtClean="0">
                <a:latin typeface="Arial" pitchFamily="-128" charset="0"/>
              </a:rPr>
              <a:t> </a:t>
            </a:r>
          </a:p>
          <a:p>
            <a:pPr eaLnBrk="1" hangingPunct="1"/>
            <a:r>
              <a:rPr lang="en-GB" dirty="0" smtClean="0">
                <a:latin typeface="Arial" pitchFamily="-128" charset="0"/>
              </a:rPr>
              <a:t>Jacob</a:t>
            </a:r>
            <a:r>
              <a:rPr lang="en-GB" baseline="0" dirty="0" smtClean="0">
                <a:latin typeface="Arial" pitchFamily="-128" charset="0"/>
              </a:rPr>
              <a:t> wrestling with and overcoming fears. Wanted to escape or run away. Cos overcame fears then was serene. If felt afraid Esau would have noticed and not respected. </a:t>
            </a:r>
          </a:p>
          <a:p>
            <a:pPr eaLnBrk="1" hangingPunct="1"/>
            <a:r>
              <a:rPr lang="en-GB" baseline="0" dirty="0" smtClean="0">
                <a:latin typeface="Arial" pitchFamily="-128" charset="0"/>
              </a:rPr>
              <a:t>Limping – had scars. </a:t>
            </a:r>
          </a:p>
          <a:p>
            <a:pPr eaLnBrk="1" hangingPunct="1"/>
            <a:r>
              <a:rPr lang="en-GB" baseline="0" dirty="0" smtClean="0">
                <a:latin typeface="Arial" pitchFamily="-128" charset="0"/>
              </a:rPr>
              <a:t>Not letting angel go till blessed him – determined to bring something good out of suffering. Person of character. </a:t>
            </a:r>
            <a:endParaRPr lang="en-GB" dirty="0" smtClean="0">
              <a:latin typeface="Arial" pitchFamily="-128" charset="0"/>
            </a:endParaRPr>
          </a:p>
          <a:p>
            <a:pPr eaLnBrk="1" hangingPunct="1"/>
            <a:r>
              <a:rPr lang="en-GB" dirty="0">
                <a:latin typeface="Arial" pitchFamily="-128" charset="0"/>
              </a:rPr>
              <a:t>Jacob </a:t>
            </a:r>
          </a:p>
          <a:p>
            <a:pPr eaLnBrk="1" hangingPunct="1"/>
            <a:r>
              <a:rPr lang="en-GB" dirty="0">
                <a:latin typeface="Arial" pitchFamily="-128" charset="0"/>
              </a:rPr>
              <a:t>Chagall, Ford of </a:t>
            </a:r>
            <a:r>
              <a:rPr lang="en-GB" dirty="0" err="1">
                <a:latin typeface="Arial" pitchFamily="-128" charset="0"/>
              </a:rPr>
              <a:t>Jabbok</a:t>
            </a:r>
            <a:endParaRPr lang="en-GB" dirty="0">
              <a:latin typeface="Arial" pitchFamily="-128" charset="0"/>
            </a:endParaRPr>
          </a:p>
          <a:p>
            <a:pPr eaLnBrk="1" hangingPunct="1"/>
            <a:endParaRPr lang="en-GB" dirty="0">
              <a:latin typeface="Arial" pitchFamily="-128" charset="0"/>
            </a:endParaRPr>
          </a:p>
          <a:p>
            <a:pPr eaLnBrk="1" hangingPunct="1"/>
            <a:r>
              <a:rPr lang="en-GB" dirty="0">
                <a:latin typeface="Arial" pitchFamily="-128" charset="0"/>
              </a:rPr>
              <a:t>Jacob was the first fallen man to make indemnity condition to restore dominion over the angel</a:t>
            </a:r>
          </a:p>
          <a:p>
            <a:pPr eaLnBrk="1" hangingPunct="1"/>
            <a:endParaRPr lang="en-GB" dirty="0">
              <a:latin typeface="Arial" pitchFamily="-128" charset="0"/>
            </a:endParaRPr>
          </a:p>
          <a:p>
            <a:pPr eaLnBrk="1" hangingPunct="1"/>
            <a:r>
              <a:rPr lang="en-GB" dirty="0">
                <a:latin typeface="Arial" pitchFamily="-128" charset="0"/>
              </a:rPr>
              <a:t>Israel - he set the pattern for victory over Satan. Subjugated Satan</a:t>
            </a:r>
            <a:r>
              <a:rPr lang="en-GB" dirty="0" smtClean="0">
                <a:latin typeface="Arial" pitchFamily="-128" charset="0"/>
              </a:rPr>
              <a:t>.</a:t>
            </a:r>
          </a:p>
          <a:p>
            <a:pPr eaLnBrk="1" hangingPunct="1"/>
            <a:endParaRPr lang="en-GB" dirty="0" smtClean="0">
              <a:latin typeface="Arial" pitchFamily="-128" charset="0"/>
            </a:endParaRPr>
          </a:p>
          <a:p>
            <a:pPr eaLnBrk="1" hangingPunct="1"/>
            <a:r>
              <a:rPr lang="en-GB" dirty="0" smtClean="0">
                <a:latin typeface="Arial" pitchFamily="-128" charset="0"/>
              </a:rPr>
              <a:t>Striven with God (F of F) and</a:t>
            </a:r>
            <a:r>
              <a:rPr lang="en-GB" baseline="0" dirty="0" smtClean="0">
                <a:latin typeface="Arial" pitchFamily="-128" charset="0"/>
              </a:rPr>
              <a:t> man (F of S)</a:t>
            </a:r>
          </a:p>
          <a:p>
            <a:pPr eaLnBrk="1" hangingPunct="1"/>
            <a:endParaRPr lang="en-GB" baseline="0" dirty="0" smtClean="0">
              <a:latin typeface="Arial" pitchFamily="-128" charset="0"/>
            </a:endParaRP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for Jacob to complete the restoration of</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Canaan at the family level-that is, return to Canaan with his family and wealth and</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there restore the foundation to receive the Messiah-he had to triumph in a fight at the</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risk of his life with an angel, representing Satan. Jacob was desperate to overcome this</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trial as he wrestled with the angel at the ford of </a:t>
            </a:r>
            <a:r>
              <a:rPr lang="en-US" sz="1200" kern="1200" baseline="0" dirty="0" err="1" smtClean="0">
                <a:solidFill>
                  <a:schemeClr val="tx1"/>
                </a:solidFill>
                <a:latin typeface="Arial" pitchFamily="-68" charset="0"/>
                <a:ea typeface="ＭＳ Ｐゴシック" pitchFamily="-128" charset="-128"/>
                <a:cs typeface="ＭＳ Ｐゴシック" pitchFamily="-128" charset="-128"/>
              </a:rPr>
              <a:t>Jabbok</a:t>
            </a:r>
            <a:r>
              <a:rPr lang="en-US" sz="1200" kern="1200" baseline="0" dirty="0" smtClean="0">
                <a:solidFill>
                  <a:schemeClr val="tx1"/>
                </a:solidFill>
                <a:latin typeface="Arial" pitchFamily="-68" charset="0"/>
                <a:ea typeface="ＭＳ Ｐゴシック" pitchFamily="-128" charset="-128"/>
                <a:cs typeface="ＭＳ Ｐゴシック" pitchFamily="-128" charset="-128"/>
              </a:rPr>
              <a:t>. He triumphed and received</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the name “Israel.”4 In this trial, it was God who tested Jacob by putting the angel in</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the position of Satan. God’s purpose in doing this was not to make Jacob miserable,</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but to help him secure the position of Abel and complete the restoration of his family</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by winning the qualification to rule the angel. Furthermore, through the angel playing</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the leading role in the trial, the way was opened for the angelic world to be restored.</a:t>
            </a:r>
          </a:p>
          <a:p>
            <a:endParaRPr lang="en-US" sz="1200" kern="1200" baseline="0" dirty="0" smtClean="0">
              <a:solidFill>
                <a:schemeClr val="tx1"/>
              </a:solidFill>
              <a:latin typeface="Arial" pitchFamily="-68" charset="0"/>
              <a:ea typeface="ＭＳ Ｐゴシック" pitchFamily="-128" charset="-128"/>
              <a:cs typeface="ＭＳ Ｐゴシック" pitchFamily="-128" charset="-128"/>
            </a:endParaRPr>
          </a:p>
          <a:p>
            <a:r>
              <a:rPr lang="en-US" sz="1200" kern="1200" dirty="0" smtClean="0">
                <a:solidFill>
                  <a:schemeClr val="tx1"/>
                </a:solidFill>
                <a:latin typeface="Arial" pitchFamily="-68" charset="0"/>
                <a:ea typeface="ＭＳ Ｐゴシック" pitchFamily="-128" charset="-128"/>
                <a:cs typeface="ＭＳ Ｐゴシック" pitchFamily="-128" charset="-128"/>
              </a:rPr>
              <a:t>Yet Jacob has no control over Esau, only over himself. To alleviate fear and distress he can only alter his own attitude, expectations and </a:t>
            </a:r>
            <a:r>
              <a:rPr lang="en-US" sz="1200" kern="1200" dirty="0" err="1" smtClean="0">
                <a:solidFill>
                  <a:schemeClr val="tx1"/>
                </a:solidFill>
                <a:latin typeface="Arial" pitchFamily="-68" charset="0"/>
                <a:ea typeface="ＭＳ Ｐゴシック" pitchFamily="-128" charset="-128"/>
                <a:cs typeface="ＭＳ Ｐゴシック" pitchFamily="-128" charset="-128"/>
              </a:rPr>
              <a:t>behaviour</a:t>
            </a:r>
            <a:r>
              <a:rPr lang="en-US" sz="1200" kern="1200" dirty="0" smtClean="0">
                <a:solidFill>
                  <a:schemeClr val="tx1"/>
                </a:solidFill>
                <a:latin typeface="Arial" pitchFamily="-68" charset="0"/>
                <a:ea typeface="ＭＳ Ｐゴシック" pitchFamily="-128" charset="-128"/>
                <a:cs typeface="ＭＳ Ｐゴシック" pitchFamily="-128" charset="-128"/>
              </a:rPr>
              <a:t>. This is a painful process. To understand, to come to terms with, and impact on the core of our being is challenging to say the least. This is the challenge that Jacob wrestles with at the centre of one of the most stunning, powerful and enigmatic passages that follows: “Jacob was left alone. And a man wrested with him until the break of dawn (32:25).”The </a:t>
            </a:r>
            <a:r>
              <a:rPr lang="en-US" sz="1200" kern="1200" dirty="0" err="1" smtClean="0">
                <a:solidFill>
                  <a:schemeClr val="tx1"/>
                </a:solidFill>
                <a:latin typeface="Arial" pitchFamily="-68" charset="0"/>
                <a:ea typeface="ＭＳ Ｐゴシック" pitchFamily="-128" charset="-128"/>
                <a:cs typeface="ＭＳ Ｐゴシック" pitchFamily="-128" charset="-128"/>
              </a:rPr>
              <a:t>midrash</a:t>
            </a:r>
            <a:r>
              <a:rPr lang="en-US" sz="1200" kern="1200" dirty="0" smtClean="0">
                <a:solidFill>
                  <a:schemeClr val="tx1"/>
                </a:solidFill>
                <a:latin typeface="Arial" pitchFamily="-68" charset="0"/>
                <a:ea typeface="ＭＳ Ｐゴシック" pitchFamily="-128" charset="-128"/>
                <a:cs typeface="ＭＳ Ｐゴシック" pitchFamily="-128" charset="-128"/>
              </a:rPr>
              <a:t> understands this to be an encounter with the angel Michael aimed at showing Jacob that he should trust in God. </a:t>
            </a:r>
            <a:r>
              <a:rPr lang="en-US" sz="1200" kern="1200" dirty="0" err="1" smtClean="0">
                <a:solidFill>
                  <a:schemeClr val="tx1"/>
                </a:solidFill>
                <a:latin typeface="Arial" pitchFamily="-68" charset="0"/>
                <a:ea typeface="ＭＳ Ｐゴシック" pitchFamily="-128" charset="-128"/>
                <a:cs typeface="ＭＳ Ｐゴシック" pitchFamily="-128" charset="-128"/>
              </a:rPr>
              <a:t>Zornberg</a:t>
            </a:r>
            <a:r>
              <a:rPr lang="en-US" sz="1200" kern="1200" dirty="0" smtClean="0">
                <a:solidFill>
                  <a:schemeClr val="tx1"/>
                </a:solidFill>
                <a:latin typeface="Arial" pitchFamily="-68" charset="0"/>
                <a:ea typeface="ＭＳ Ｐゴシック" pitchFamily="-128" charset="-128"/>
                <a:cs typeface="ＭＳ Ｐゴシック" pitchFamily="-128" charset="-128"/>
              </a:rPr>
              <a:t> builds on the traditional readings with a distinctly modern vocabulary. For her, this moment constitutes a ‘therapeutic encounter’ with Israel, Jacob’s own shadow-self. In his journey to wholeness he must wrestle with his inner demons; he must delve inwards to better understand his own psyche. This encounter changes Jacob. He is given a new name, Israel, ‘he who struggles with God’ and by seeing “God face to face” (32:31) comes closer to understanding himself. The pain and power of this experience is mapped symbolically onto Jacob’s injured thigh.</a:t>
            </a:r>
            <a:endParaRPr lang="en-GB" dirty="0">
              <a:latin typeface="Arial" pitchFamily="-128" charset="0"/>
            </a:endParaRPr>
          </a:p>
        </p:txBody>
      </p:sp>
    </p:spTree>
    <p:extLst>
      <p:ext uri="{BB962C8B-B14F-4D97-AF65-F5344CB8AC3E}">
        <p14:creationId xmlns:p14="http://schemas.microsoft.com/office/powerpoint/2010/main" val="10412255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A1326AF-11A8-4408-B3F7-832D3538190D}" type="slidenum">
              <a:rPr lang="en-GB">
                <a:latin typeface="Arial" pitchFamily="-128" charset="0"/>
              </a:rPr>
              <a:pPr/>
              <a:t>168</a:t>
            </a:fld>
            <a:endParaRPr lang="en-GB">
              <a:latin typeface="Arial" pitchFamily="-12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a:latin typeface="Arial" pitchFamily="-128" charset="0"/>
              </a:rPr>
              <a:t>Jacob really humbled himself</a:t>
            </a:r>
          </a:p>
        </p:txBody>
      </p:sp>
    </p:spTree>
    <p:extLst>
      <p:ext uri="{BB962C8B-B14F-4D97-AF65-F5344CB8AC3E}">
        <p14:creationId xmlns:p14="http://schemas.microsoft.com/office/powerpoint/2010/main" val="4901896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 it is a mark of Jacob’s greatness that he recognized it and made amends to Esau. Sacks</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169</a:t>
            </a:fld>
            <a:endParaRPr lang="en-GB"/>
          </a:p>
        </p:txBody>
      </p:sp>
    </p:spTree>
    <p:extLst>
      <p:ext uri="{BB962C8B-B14F-4D97-AF65-F5344CB8AC3E}">
        <p14:creationId xmlns:p14="http://schemas.microsoft.com/office/powerpoint/2010/main" val="20123198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04B72EB-6429-4EEF-BC1C-6DB832F19EC9}" type="slidenum">
              <a:rPr lang="en-GB">
                <a:latin typeface="Arial" pitchFamily="-128" charset="0"/>
              </a:rPr>
              <a:pPr/>
              <a:t>171</a:t>
            </a:fld>
            <a:endParaRPr lang="en-GB">
              <a:latin typeface="Arial" pitchFamily="-128" charset="0"/>
            </a:endParaRPr>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Arial" pitchFamily="-128" charset="0"/>
            </a:endParaRPr>
          </a:p>
        </p:txBody>
      </p:sp>
    </p:spTree>
    <p:extLst>
      <p:ext uri="{BB962C8B-B14F-4D97-AF65-F5344CB8AC3E}">
        <p14:creationId xmlns:p14="http://schemas.microsoft.com/office/powerpoint/2010/main" val="175112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640DC5F-E5DB-400A-9767-44DAF28E6F26}" type="slidenum">
              <a:rPr lang="en-US">
                <a:latin typeface="Arial" pitchFamily="-84" charset="0"/>
                <a:ea typeface="Arial" pitchFamily="-84" charset="0"/>
                <a:cs typeface="Arial" pitchFamily="-84" charset="0"/>
              </a:rPr>
              <a:pPr/>
              <a:t>16</a:t>
            </a:fld>
            <a:endParaRPr lang="en-US">
              <a:latin typeface="Arial" pitchFamily="-84" charset="0"/>
              <a:ea typeface="Arial" pitchFamily="-84" charset="0"/>
              <a:cs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latin typeface="Arial" pitchFamily="-84" charset="0"/>
              </a:rPr>
              <a:t>Best way to describe is through stories</a:t>
            </a:r>
            <a:endParaRPr lang="en-US" dirty="0">
              <a:latin typeface="Arial" pitchFamily="-84" charset="0"/>
            </a:endParaRPr>
          </a:p>
        </p:txBody>
      </p:sp>
    </p:spTree>
    <p:extLst>
      <p:ext uri="{BB962C8B-B14F-4D97-AF65-F5344CB8AC3E}">
        <p14:creationId xmlns:p14="http://schemas.microsoft.com/office/powerpoint/2010/main" val="19667188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172</a:t>
            </a:fld>
            <a:endParaRPr lang="en-GB"/>
          </a:p>
        </p:txBody>
      </p:sp>
    </p:spTree>
    <p:extLst>
      <p:ext uri="{BB962C8B-B14F-4D97-AF65-F5344CB8AC3E}">
        <p14:creationId xmlns:p14="http://schemas.microsoft.com/office/powerpoint/2010/main" val="11456587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loved Jacob – as</a:t>
            </a:r>
            <a:r>
              <a:rPr lang="en-US" baseline="0" dirty="0" smtClean="0"/>
              <a:t> older brother. He respected him because he was very successful – family and wealth. But never got to stage of following directions or of multiplying goodness</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173</a:t>
            </a:fld>
            <a:endParaRPr lang="en-GB"/>
          </a:p>
        </p:txBody>
      </p:sp>
    </p:spTree>
    <p:extLst>
      <p:ext uri="{BB962C8B-B14F-4D97-AF65-F5344CB8AC3E}">
        <p14:creationId xmlns:p14="http://schemas.microsoft.com/office/powerpoint/2010/main" val="17368049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important for her, since a woman’s status depended to a large extent on the number of male children she produced. Leah's own story is filled with pathos. She bore Reuben, then Simeon, then Levi, then Judah. Each time she had another son she prayed that Jacob would finally love her. He did not.</a:t>
            </a:r>
          </a:p>
          <a:p>
            <a:r>
              <a:rPr lang="en-US" dirty="0" smtClean="0"/>
              <a:t>Her pitiful words emphasize her isolation and longing for love, love she would never receive, no matter how many sons she gave Jacob. He would never trust her, and Rachel was still the one he loved. </a:t>
            </a:r>
            <a:endParaRPr lang="en-US" dirty="0"/>
          </a:p>
        </p:txBody>
      </p:sp>
      <p:sp>
        <p:nvSpPr>
          <p:cNvPr id="4" name="Slide Number Placeholder 3"/>
          <p:cNvSpPr>
            <a:spLocks noGrp="1"/>
          </p:cNvSpPr>
          <p:nvPr>
            <p:ph type="sldNum" sz="quarter" idx="10"/>
          </p:nvPr>
        </p:nvSpPr>
        <p:spPr/>
        <p:txBody>
          <a:bodyPr/>
          <a:lstStyle/>
          <a:p>
            <a:fld id="{71455756-CC22-5C41-999C-99527041DDF0}" type="slidenum">
              <a:rPr lang="en-US" smtClean="0"/>
              <a:t>175</a:t>
            </a:fld>
            <a:endParaRPr lang="en-US"/>
          </a:p>
        </p:txBody>
      </p:sp>
    </p:spTree>
    <p:extLst>
      <p:ext uri="{BB962C8B-B14F-4D97-AF65-F5344CB8AC3E}">
        <p14:creationId xmlns:p14="http://schemas.microsoft.com/office/powerpoint/2010/main" val="16563831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 faced a different problem. No matter how she prayed to God, no matter how much she was loved by Jacob, Rachel did not conceive. In desperation she gave her maid </a:t>
            </a:r>
            <a:r>
              <a:rPr lang="en-US" dirty="0" err="1" smtClean="0"/>
              <a:t>Bilhah</a:t>
            </a:r>
            <a:r>
              <a:rPr lang="en-US" dirty="0" smtClean="0"/>
              <a:t> to Jacob, so that he could conceive a child with </a:t>
            </a:r>
            <a:r>
              <a:rPr lang="en-US" dirty="0" err="1" smtClean="0"/>
              <a:t>Bilhah</a:t>
            </a:r>
            <a:r>
              <a:rPr lang="en-US" dirty="0" smtClean="0"/>
              <a:t> as a surrogate mother for Rachel. This practice was common in the ancient world; the woman became a concubine instead of a servant, and it was a step up the social ladder for her. She might become the mother of the future tribal leader. </a:t>
            </a:r>
          </a:p>
          <a:p>
            <a:r>
              <a:rPr lang="en-US" dirty="0" smtClean="0"/>
              <a:t> </a:t>
            </a:r>
          </a:p>
          <a:p>
            <a:r>
              <a:rPr lang="en-US" dirty="0" err="1" smtClean="0"/>
              <a:t>Bilhah</a:t>
            </a:r>
            <a:r>
              <a:rPr lang="en-US" dirty="0" smtClean="0"/>
              <a:t> had a son, whom Rachel named Dan. Then she had a second son, and Rachel called him Naphtali. In response, Leah gave her own maid </a:t>
            </a:r>
            <a:r>
              <a:rPr lang="en-US" dirty="0" err="1" smtClean="0"/>
              <a:t>Zilpah</a:t>
            </a:r>
            <a:r>
              <a:rPr lang="en-US" dirty="0" smtClean="0"/>
              <a:t> to Jacob, and this resulted in yet more sons: Gad and Asher. </a:t>
            </a:r>
            <a:r>
              <a:rPr lang="en-US" smtClean="0"/>
              <a:t>A bitter rivalry grew up between the two women. </a:t>
            </a:r>
            <a:endParaRPr lang="en-US" dirty="0"/>
          </a:p>
        </p:txBody>
      </p:sp>
      <p:sp>
        <p:nvSpPr>
          <p:cNvPr id="4" name="Slide Number Placeholder 3"/>
          <p:cNvSpPr>
            <a:spLocks noGrp="1"/>
          </p:cNvSpPr>
          <p:nvPr>
            <p:ph type="sldNum" sz="quarter" idx="10"/>
          </p:nvPr>
        </p:nvSpPr>
        <p:spPr/>
        <p:txBody>
          <a:bodyPr/>
          <a:lstStyle/>
          <a:p>
            <a:fld id="{71455756-CC22-5C41-999C-99527041DDF0}" type="slidenum">
              <a:rPr lang="en-US" smtClean="0"/>
              <a:t>177</a:t>
            </a:fld>
            <a:endParaRPr lang="en-US"/>
          </a:p>
        </p:txBody>
      </p:sp>
    </p:spTree>
    <p:extLst>
      <p:ext uri="{BB962C8B-B14F-4D97-AF65-F5344CB8AC3E}">
        <p14:creationId xmlns:p14="http://schemas.microsoft.com/office/powerpoint/2010/main" val="205331099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root is hallucinogenic and narcotic. In sufficient quantities, it induces a state of unconsciousness and was used as an </a:t>
            </a:r>
            <a:r>
              <a:rPr lang="en-US" dirty="0" err="1" smtClean="0"/>
              <a:t>anaesthetic</a:t>
            </a:r>
            <a:r>
              <a:rPr lang="en-US" dirty="0" smtClean="0"/>
              <a:t> for surgery in ancient times.[14] In the past, juice from the finely grated root was applied externally to relieve rheumatic pains.[14] It was also used internally to treat melancholy, convulsions, and mania.[14] When taken internally in large doses, however, it is said to excite delirium and madness</a:t>
            </a:r>
            <a:endParaRPr lang="en-US" dirty="0"/>
          </a:p>
        </p:txBody>
      </p:sp>
      <p:sp>
        <p:nvSpPr>
          <p:cNvPr id="4" name="Slide Number Placeholder 3"/>
          <p:cNvSpPr>
            <a:spLocks noGrp="1"/>
          </p:cNvSpPr>
          <p:nvPr>
            <p:ph type="sldNum" sz="quarter" idx="10"/>
          </p:nvPr>
        </p:nvSpPr>
        <p:spPr/>
        <p:txBody>
          <a:bodyPr/>
          <a:lstStyle/>
          <a:p>
            <a:fld id="{71455756-CC22-5C41-999C-99527041DDF0}" type="slidenum">
              <a:rPr lang="en-US" smtClean="0"/>
              <a:t>178</a:t>
            </a:fld>
            <a:endParaRPr lang="en-US"/>
          </a:p>
        </p:txBody>
      </p:sp>
    </p:spTree>
    <p:extLst>
      <p:ext uri="{BB962C8B-B14F-4D97-AF65-F5344CB8AC3E}">
        <p14:creationId xmlns:p14="http://schemas.microsoft.com/office/powerpoint/2010/main" val="5534720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74B57D7-5919-4857-B33D-EADE15F9A2DF}" type="slidenum">
              <a:rPr lang="en-GB">
                <a:latin typeface="Arial" pitchFamily="-128" charset="0"/>
              </a:rPr>
              <a:pPr/>
              <a:t>180</a:t>
            </a:fld>
            <a:endParaRPr lang="en-GB">
              <a:latin typeface="Arial" pitchFamily="-128" charset="0"/>
            </a:endParaRPr>
          </a:p>
        </p:txBody>
      </p:sp>
      <p:sp>
        <p:nvSpPr>
          <p:cNvPr id="113667" name="Rectangle 2"/>
          <p:cNvSpPr>
            <a:spLocks noGrp="1" noRot="1" noChangeAspect="1" noChangeArrowheads="1"/>
          </p:cNvSpPr>
          <p:nvPr>
            <p:ph type="sldImg"/>
          </p:nvPr>
        </p:nvSpPr>
        <p:spPr>
          <a:solidFill>
            <a:srgbClr val="FFFFFF"/>
          </a:solidFill>
          <a:ln/>
        </p:spPr>
      </p:sp>
      <p:sp>
        <p:nvSpPr>
          <p:cNvPr id="11366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a:latin typeface="Arial" pitchFamily="-128" charset="0"/>
              </a:rPr>
              <a:t>Joseph - arrogant Abel. Brought bad reports about brothers, father’s </a:t>
            </a:r>
            <a:r>
              <a:rPr lang="en-US" dirty="0" err="1">
                <a:latin typeface="Arial" pitchFamily="-128" charset="0"/>
              </a:rPr>
              <a:t>favourite</a:t>
            </a:r>
            <a:r>
              <a:rPr lang="en-US" dirty="0">
                <a:latin typeface="Arial" pitchFamily="-128" charset="0"/>
              </a:rPr>
              <a:t>, long robe, dreams</a:t>
            </a:r>
          </a:p>
          <a:p>
            <a:pPr eaLnBrk="1" hangingPunct="1"/>
            <a:endParaRPr lang="en-US" dirty="0">
              <a:latin typeface="Arial" pitchFamily="-128" charset="0"/>
            </a:endParaRPr>
          </a:p>
          <a:p>
            <a:pPr eaLnBrk="1" hangingPunct="1"/>
            <a:r>
              <a:rPr lang="en-US" dirty="0">
                <a:latin typeface="Arial" pitchFamily="-128" charset="0"/>
              </a:rPr>
              <a:t>Brothers  - jealous, hated</a:t>
            </a:r>
            <a:endParaRPr lang="en-US" dirty="0" smtClean="0">
              <a:latin typeface="Arial" pitchFamily="-128" charset="0"/>
            </a:endParaRPr>
          </a:p>
          <a:p>
            <a:pPr eaLnBrk="1" hangingPunct="1"/>
            <a:endParaRPr lang="en-US"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classical rabbinical sources argue that Simeon was very fearless, but also was particularly envious, and so had always been antagonistic and spiteful towards Joseph, owing to Joseph being Jacob's </a:t>
            </a:r>
            <a:r>
              <a:rPr lang="en-US" dirty="0" err="1" smtClean="0"/>
              <a:t>favourite</a:t>
            </a:r>
            <a:r>
              <a:rPr lang="en-US" dirty="0" smtClean="0"/>
              <a:t> son.</a:t>
            </a:r>
            <a:r>
              <a:rPr lang="en-US" baseline="30000" dirty="0" smtClean="0"/>
              <a:t> </a:t>
            </a:r>
            <a:r>
              <a:rPr lang="en-US" dirty="0" smtClean="0"/>
              <a:t>The </a:t>
            </a:r>
            <a:r>
              <a:rPr lang="en-US" dirty="0" err="1" smtClean="0"/>
              <a:t>midrashic</a:t>
            </a:r>
            <a:r>
              <a:rPr lang="en-US" dirty="0" smtClean="0"/>
              <a:t> book of </a:t>
            </a:r>
            <a:r>
              <a:rPr lang="en-US" dirty="0" err="1" smtClean="0"/>
              <a:t>Jasher</a:t>
            </a:r>
            <a:r>
              <a:rPr lang="en-US" dirty="0" smtClean="0"/>
              <a:t> argues that Simeon was the one who proposed that the brothers should kill Joseph, and other classical sources argue that it was Simeon who threw Joseph into a pit, and became furious when he found out that Judah had sold Joseph rather than killed him;</a:t>
            </a:r>
            <a:endParaRPr lang="en-US" dirty="0" smtClean="0">
              <a:latin typeface="Arial" pitchFamily="-128" charset="0"/>
            </a:endParaRPr>
          </a:p>
          <a:p>
            <a:pPr eaLnBrk="1" hangingPunct="1"/>
            <a:endParaRPr lang="en-US" dirty="0" smtClean="0">
              <a:latin typeface="Arial" pitchFamily="-128" charset="0"/>
            </a:endParaRPr>
          </a:p>
          <a:p>
            <a:pPr eaLnBrk="1" hangingPunct="1"/>
            <a:r>
              <a:rPr lang="en-US" dirty="0">
                <a:latin typeface="Arial" pitchFamily="-128" charset="0"/>
              </a:rPr>
              <a:t>Plotted to kill him. Reuben defended so threw into pit. Judah suggested </a:t>
            </a:r>
            <a:r>
              <a:rPr lang="en-US" dirty="0" err="1">
                <a:latin typeface="Arial" pitchFamily="-128" charset="0"/>
              </a:rPr>
              <a:t>seeling</a:t>
            </a:r>
            <a:r>
              <a:rPr lang="en-US" dirty="0">
                <a:latin typeface="Arial" pitchFamily="-128" charset="0"/>
              </a:rPr>
              <a:t> to Ishmaelite instead of killing him. Reuben distraught.</a:t>
            </a:r>
          </a:p>
        </p:txBody>
      </p:sp>
    </p:spTree>
    <p:extLst>
      <p:ext uri="{BB962C8B-B14F-4D97-AF65-F5344CB8AC3E}">
        <p14:creationId xmlns:p14="http://schemas.microsoft.com/office/powerpoint/2010/main" val="212283237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Judah saves Joseph’s life. Risks himself to protect him. He is our brother.</a:t>
            </a:r>
            <a:r>
              <a:rPr lang="en-US" baseline="0" dirty="0" smtClean="0"/>
              <a:t> </a:t>
            </a:r>
            <a:r>
              <a:rPr lang="en-US" baseline="0" dirty="0" err="1" smtClean="0"/>
              <a:t>C.f</a:t>
            </a:r>
            <a:r>
              <a:rPr lang="en-US" baseline="0" dirty="0" smtClean="0"/>
              <a:t> Cain ‘am I my brother’s keeper?’</a:t>
            </a:r>
          </a:p>
          <a:p>
            <a:endParaRPr lang="en-US" baseline="0" dirty="0" smtClean="0"/>
          </a:p>
          <a:p>
            <a:r>
              <a:rPr lang="en-US" baseline="0" dirty="0" smtClean="0"/>
              <a:t>17 </a:t>
            </a:r>
            <a:r>
              <a:rPr lang="en-US" baseline="0" smtClean="0"/>
              <a:t>years old</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181</a:t>
            </a:fld>
            <a:endParaRPr lang="en-GB"/>
          </a:p>
        </p:txBody>
      </p:sp>
    </p:spTree>
    <p:extLst>
      <p:ext uri="{BB962C8B-B14F-4D97-AF65-F5344CB8AC3E}">
        <p14:creationId xmlns:p14="http://schemas.microsoft.com/office/powerpoint/2010/main" val="146040330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ED384C3-CF63-493C-A472-CC843EB3C796}" type="slidenum">
              <a:rPr lang="en-GB">
                <a:latin typeface="Arial" pitchFamily="-128" charset="0"/>
              </a:rPr>
              <a:pPr/>
              <a:t>182</a:t>
            </a:fld>
            <a:endParaRPr lang="en-GB">
              <a:latin typeface="Arial" pitchFamily="-12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a:latin typeface="Arial" pitchFamily="-128" charset="0"/>
              </a:rPr>
              <a:t>Butler - vine 3 branches of grapes. And pharaoh’s cup. -&gt; 3 days released</a:t>
            </a:r>
          </a:p>
          <a:p>
            <a:pPr eaLnBrk="1" hangingPunct="1"/>
            <a:r>
              <a:rPr lang="en-US">
                <a:latin typeface="Arial" pitchFamily="-128" charset="0"/>
              </a:rPr>
              <a:t>Baker - 3 baskets cakes on head. Birds ate it. -&gt; 3 days be hanged</a:t>
            </a:r>
          </a:p>
        </p:txBody>
      </p:sp>
    </p:spTree>
    <p:extLst>
      <p:ext uri="{BB962C8B-B14F-4D97-AF65-F5344CB8AC3E}">
        <p14:creationId xmlns:p14="http://schemas.microsoft.com/office/powerpoint/2010/main" val="14282716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Dinah was already pregnant by </a:t>
            </a:r>
            <a:r>
              <a:rPr lang="en-US" i="0" dirty="0" err="1" smtClean="0"/>
              <a:t>Shechem</a:t>
            </a:r>
            <a:r>
              <a:rPr lang="en-US" i="0" dirty="0" smtClean="0"/>
              <a:t>, and bore him a posthumous daughter. Her brothers wished to kill the child, as custom demanded, lest any Canaanite might say 'The maidens of Israel are without shame!' Jacob, however, restrained them, hung about his grand-daughter's neck a silver disk on which were engraved the words 'Holy to God!', and laid her underneath a thorn bush -- hence she was called '</a:t>
            </a:r>
            <a:r>
              <a:rPr lang="en-US" i="0" dirty="0" err="1" smtClean="0"/>
              <a:t>Asenath</a:t>
            </a:r>
            <a:r>
              <a:rPr lang="en-US" i="0" dirty="0" smtClean="0"/>
              <a:t>'. That same day Michael, in the shape of an eagle, flew off with </a:t>
            </a:r>
            <a:r>
              <a:rPr lang="en-US" i="0" dirty="0" err="1" smtClean="0"/>
              <a:t>Asenath</a:t>
            </a:r>
            <a:r>
              <a:rPr lang="en-US" i="0" dirty="0" smtClean="0"/>
              <a:t> to On in Egypt, and there laid her beside God's altar. The priest, by name </a:t>
            </a:r>
            <a:r>
              <a:rPr lang="en-US" i="0" dirty="0" err="1" smtClean="0"/>
              <a:t>Potipherah</a:t>
            </a:r>
            <a:r>
              <a:rPr lang="en-US" i="0" dirty="0" smtClean="0"/>
              <a:t>, seeing his wife was barren, brought up </a:t>
            </a:r>
            <a:r>
              <a:rPr lang="en-US" i="0" dirty="0" err="1" smtClean="0"/>
              <a:t>Asenath</a:t>
            </a:r>
            <a:r>
              <a:rPr lang="en-US" i="0" dirty="0" smtClean="0"/>
              <a:t> as his own child. Many years later, when Joseph had saved Egypt from famine and made a progress through the land, women threw him thank-offerings. Among them was </a:t>
            </a:r>
            <a:r>
              <a:rPr lang="en-US" i="0" dirty="0" err="1" smtClean="0"/>
              <a:t>Asenath</a:t>
            </a:r>
            <a:r>
              <a:rPr lang="en-US" i="0" dirty="0" smtClean="0"/>
              <a:t> who, having no other gift, tossed Joseph her silver disk, which he caught as it flew by. He recognized the inscription and, knowing the she must be his own niece, married her.</a:t>
            </a:r>
            <a:r>
              <a:rPr lang="en-US" i="0" baseline="30000" dirty="0" smtClean="0">
                <a:hlinkClick r:id="rId3"/>
              </a:rPr>
              <a:t>[5]</a:t>
            </a:r>
            <a:r>
              <a:rPr lang="en-US" i="0" dirty="0" smtClean="0"/>
              <a:t> </a:t>
            </a:r>
          </a:p>
          <a:p>
            <a:endParaRPr lang="en-US"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Genesis records nothing more about </a:t>
            </a:r>
            <a:r>
              <a:rPr lang="en-US" dirty="0" err="1" smtClean="0"/>
              <a:t>Asenath</a:t>
            </a:r>
            <a:r>
              <a:rPr lang="en-US" dirty="0" smtClean="0"/>
              <a:t>, but her story is elaborated in the apocryphal Joseph and Asenath. There, she is a virgin who rejects several worthy suitors in favor of Joseph, but Joseph will not have a pagan for a wife. She locks herself in a tower and rejects her idolatry in favor of Joseph's God Yahweh, and receives a visit from an angel who accepts her conversion. A ritual involving a honeycomb follows. Bees cover her and sting her lips to remove the false prayers to the pagan gods of her past. Joseph now consents to marry her. She bears him their sons </a:t>
            </a:r>
            <a:r>
              <a:rPr lang="en-US" dirty="0" err="1" smtClean="0"/>
              <a:t>Mannaseh</a:t>
            </a:r>
            <a:r>
              <a:rPr lang="en-US" dirty="0" smtClean="0"/>
              <a:t> and Ephraim. Pharaoh's son wants </a:t>
            </a:r>
            <a:r>
              <a:rPr lang="en-US" dirty="0" err="1" smtClean="0"/>
              <a:t>Asenath</a:t>
            </a:r>
            <a:r>
              <a:rPr lang="en-US" dirty="0" smtClean="0"/>
              <a:t> for himself, however, and with the aid of Joseph's brothers Dan and Gad, he conspires to kill her husband. The loyal brother Benjamin interferes, and Pharaoh's son is ultimately slain. </a:t>
            </a:r>
            <a:r>
              <a:rPr lang="en-US" dirty="0" err="1" smtClean="0"/>
              <a:t>Asenath</a:t>
            </a:r>
            <a:r>
              <a:rPr lang="en-US" dirty="0" smtClean="0"/>
              <a:t> forgives the conspirators, and she and Joseph rule over Egypt for 48 years, after which they pass the crown to Pharaoh's grandson.</a:t>
            </a:r>
          </a:p>
          <a:p>
            <a:endParaRPr lang="en-US" i="0"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183</a:t>
            </a:fld>
            <a:endParaRPr lang="en-GB"/>
          </a:p>
        </p:txBody>
      </p:sp>
    </p:spTree>
    <p:extLst>
      <p:ext uri="{BB962C8B-B14F-4D97-AF65-F5344CB8AC3E}">
        <p14:creationId xmlns:p14="http://schemas.microsoft.com/office/powerpoint/2010/main" val="106905432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339E0F8-62A2-437F-A903-DC802FB9F3BF}" type="slidenum">
              <a:rPr lang="en-GB">
                <a:latin typeface="Arial" pitchFamily="-128" charset="0"/>
              </a:rPr>
              <a:pPr/>
              <a:t>184</a:t>
            </a:fld>
            <a:endParaRPr lang="en-GB">
              <a:latin typeface="Arial" pitchFamily="-12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dirty="0" smtClean="0">
                <a:latin typeface="Arial" pitchFamily="-128" charset="0"/>
              </a:rPr>
              <a:t>3 days – separation from Satan?</a:t>
            </a:r>
          </a:p>
          <a:p>
            <a:pPr eaLnBrk="1" hangingPunct="1"/>
            <a:endParaRPr lang="en-US" dirty="0">
              <a:latin typeface="Arial" pitchFamily="-128" charset="0"/>
            </a:endParaRPr>
          </a:p>
          <a:p>
            <a:pPr eaLnBrk="1" hangingPunct="1"/>
            <a:r>
              <a:rPr lang="en-US" dirty="0">
                <a:latin typeface="Arial" pitchFamily="-128" charset="0"/>
              </a:rPr>
              <a:t>Then they said to one another</a:t>
            </a:r>
            <a:r>
              <a:rPr lang="en-US" dirty="0" smtClean="0">
                <a:latin typeface="Arial" pitchFamily="-128" charset="0"/>
              </a:rPr>
              <a:t>, </a:t>
            </a:r>
            <a:r>
              <a:rPr lang="en-US" dirty="0">
                <a:latin typeface="Arial" pitchFamily="-128" charset="0"/>
              </a:rPr>
              <a:t>"In truth we are guilty concerning our brother, in that we saw the distress of his soul, when he begged us and we did not listen. That is why this distress has come upon us</a:t>
            </a:r>
            <a:r>
              <a:rPr lang="en-US" dirty="0" smtClean="0">
                <a:latin typeface="Arial" pitchFamily="-128" charset="0"/>
              </a:rPr>
              <a:t>.” And </a:t>
            </a:r>
            <a:r>
              <a:rPr lang="en-US" dirty="0">
                <a:latin typeface="Arial" pitchFamily="-128" charset="0"/>
              </a:rPr>
              <a:t>Reuben answered them</a:t>
            </a:r>
            <a:r>
              <a:rPr lang="en-US" dirty="0" smtClean="0">
                <a:latin typeface="Arial" pitchFamily="-128" charset="0"/>
              </a:rPr>
              <a:t>, </a:t>
            </a:r>
            <a:r>
              <a:rPr lang="en-US" dirty="0">
                <a:latin typeface="Arial" pitchFamily="-128" charset="0"/>
              </a:rPr>
              <a:t>"Did I not tell you not to sin against the boy? But you did not listen. So </a:t>
            </a:r>
            <a:r>
              <a:rPr lang="en-US" dirty="0" smtClean="0">
                <a:latin typeface="Arial" pitchFamily="-128" charset="0"/>
              </a:rPr>
              <a:t>now </a:t>
            </a:r>
            <a:r>
              <a:rPr lang="en-US" dirty="0">
                <a:latin typeface="Arial" pitchFamily="-128" charset="0"/>
              </a:rPr>
              <a:t>there comes a reckoning for his blood</a:t>
            </a:r>
            <a:r>
              <a:rPr lang="en-US" dirty="0" smtClean="0">
                <a:latin typeface="Arial" pitchFamily="-128" charset="0"/>
              </a:rPr>
              <a:t>.” They </a:t>
            </a:r>
            <a:r>
              <a:rPr lang="en-US" dirty="0">
                <a:latin typeface="Arial" pitchFamily="-128" charset="0"/>
              </a:rPr>
              <a:t>did not know that Joseph understood them, for there was an interpreter between them.</a:t>
            </a:r>
            <a:r>
              <a:rPr lang="en-US" dirty="0" smtClean="0">
                <a:latin typeface="Arial" pitchFamily="-128" charset="0"/>
              </a:rPr>
              <a:t> Then </a:t>
            </a:r>
            <a:r>
              <a:rPr lang="en-US" dirty="0">
                <a:latin typeface="Arial" pitchFamily="-128" charset="0"/>
              </a:rPr>
              <a:t>he turned away from them </a:t>
            </a:r>
            <a:r>
              <a:rPr lang="en-US" dirty="0" smtClean="0">
                <a:latin typeface="Arial" pitchFamily="-128" charset="0"/>
              </a:rPr>
              <a:t>and </a:t>
            </a:r>
            <a:r>
              <a:rPr lang="en-US" dirty="0">
                <a:latin typeface="Arial" pitchFamily="-128" charset="0"/>
              </a:rPr>
              <a:t>wept.</a:t>
            </a:r>
            <a:r>
              <a:rPr lang="en-US" dirty="0" smtClean="0">
                <a:latin typeface="Arial" pitchFamily="-128" charset="0"/>
              </a:rPr>
              <a:t> </a:t>
            </a:r>
          </a:p>
          <a:p>
            <a:pPr eaLnBrk="1" hangingPunct="1"/>
            <a:endParaRPr lang="en-US" dirty="0" smtClean="0">
              <a:latin typeface="Arial" pitchFamily="-128" charset="0"/>
            </a:endParaRPr>
          </a:p>
          <a:p>
            <a:pPr eaLnBrk="1" hangingPunct="1"/>
            <a:r>
              <a:rPr lang="en-US" dirty="0" smtClean="0">
                <a:latin typeface="Arial" pitchFamily="-128" charset="0"/>
              </a:rPr>
              <a:t>Simeon had wanted to</a:t>
            </a:r>
            <a:r>
              <a:rPr lang="en-US" baseline="0" dirty="0" smtClean="0">
                <a:latin typeface="Arial" pitchFamily="-128" charset="0"/>
              </a:rPr>
              <a:t> kill Joseph. Also eldest brother so most responsible to take care of younger brothers.</a:t>
            </a:r>
          </a:p>
          <a:p>
            <a:pPr eaLnBrk="1" hangingPunct="1"/>
            <a:endParaRPr lang="en-US" dirty="0" smtClean="0">
              <a:latin typeface="Arial" pitchFamily="-128" charset="0"/>
            </a:endParaRPr>
          </a:p>
          <a:p>
            <a:pPr eaLnBrk="1" hangingPunct="1"/>
            <a:r>
              <a:rPr lang="en-US" dirty="0" smtClean="0"/>
              <a:t>The classical rabbinical sources argue that Simeon was very fearless, but also was particularly envious, and so had always been antagonistic and spiteful towards Joseph, owing to Joseph being Jacob's </a:t>
            </a:r>
            <a:r>
              <a:rPr lang="en-US" dirty="0" err="1" smtClean="0"/>
              <a:t>favourite</a:t>
            </a:r>
            <a:r>
              <a:rPr lang="en-US" dirty="0" smtClean="0"/>
              <a:t> son.</a:t>
            </a:r>
            <a:r>
              <a:rPr lang="en-US" baseline="30000" dirty="0" smtClean="0"/>
              <a:t> </a:t>
            </a:r>
            <a:r>
              <a:rPr lang="en-US" dirty="0" smtClean="0"/>
              <a:t>The midrashic book of Jasher argues that Simeon was the one who proposed that the brothers should kill Joseph, and other classical sources argue that it was Simeon who threw Joseph into a pit, and became furious when he found out that Judah had sold Joseph rather than killed him;</a:t>
            </a:r>
            <a:endParaRPr lang="en-US" dirty="0">
              <a:latin typeface="Arial" pitchFamily="-128" charset="0"/>
            </a:endParaRPr>
          </a:p>
        </p:txBody>
      </p:sp>
    </p:spTree>
    <p:extLst>
      <p:ext uri="{BB962C8B-B14F-4D97-AF65-F5344CB8AC3E}">
        <p14:creationId xmlns:p14="http://schemas.microsoft.com/office/powerpoint/2010/main" val="95976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2775BC-2741-4337-A5A7-D692648A30B2}" type="slidenum">
              <a:rPr lang="en-GB">
                <a:latin typeface="Arial" pitchFamily="-68" charset="0"/>
                <a:ea typeface="ＭＳ Ｐゴシック" pitchFamily="-68" charset="-128"/>
                <a:cs typeface="ＭＳ Ｐゴシック" pitchFamily="-68" charset="-128"/>
              </a:rPr>
              <a:pPr/>
              <a:t>19</a:t>
            </a:fld>
            <a:endParaRPr lang="en-GB">
              <a:latin typeface="Arial" pitchFamily="-68" charset="0"/>
              <a:ea typeface="ＭＳ Ｐゴシック" pitchFamily="-68" charset="-128"/>
              <a:cs typeface="ＭＳ Ｐゴシック" pitchFamily="-68" charset="-128"/>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pPr eaLnBrk="1" hangingPunct="1"/>
            <a:r>
              <a:rPr lang="en-GB" smtClean="0">
                <a:latin typeface="Arial" pitchFamily="-68" charset="0"/>
                <a:ea typeface="ＭＳ Ｐゴシック" pitchFamily="-68" charset="-128"/>
                <a:cs typeface="ＭＳ Ｐゴシック" pitchFamily="-68" charset="-128"/>
              </a:rPr>
              <a:t>The happiest day for God would have been seeing his children happily married and having a happy family</a:t>
            </a:r>
          </a:p>
        </p:txBody>
      </p:sp>
    </p:spTree>
    <p:extLst>
      <p:ext uri="{BB962C8B-B14F-4D97-AF65-F5344CB8AC3E}">
        <p14:creationId xmlns:p14="http://schemas.microsoft.com/office/powerpoint/2010/main" val="108313393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one of the most dramatic moments in </a:t>
            </a:r>
            <a:r>
              <a:rPr lang="en-US" dirty="0" err="1" smtClean="0"/>
              <a:t>Bereishith</a:t>
            </a:r>
            <a:r>
              <a:rPr lang="en-US" dirty="0" smtClean="0"/>
              <a:t>, a book full of dramatic moments. Judah has made a passionate plea for Benjamin’s release. Yes, the missing silver cup has been found in his possession. Judah does not challenge the facts. Instead he throws himself on the mercy of the Egyptian ruler, of whose identity he is still unaware. He asks him to think of the impact Benjamin’s imprisonment will have on his father. He has already lost one beloved son. The shock of losing another will kill him.</a:t>
            </a:r>
          </a:p>
          <a:p>
            <a:r>
              <a:rPr lang="en-US" dirty="0" smtClean="0"/>
              <a:t>Now then, please let your servant remain here as my lord’s slave in place of the boy, and let the boy return with his brothers. How can I go back to my father if the boy is not with me? No! Do not let me see the misery that would come upon my father.</a:t>
            </a:r>
          </a:p>
          <a:p>
            <a:r>
              <a:rPr lang="en-US" dirty="0" smtClean="0"/>
              <a:t>These are the words that finally break Joseph’s heart. He is overcome with emotion. He commands all his attendants to leave, turns to his brothers, and reveals his identity:</a:t>
            </a:r>
          </a:p>
          <a:p>
            <a:r>
              <a:rPr lang="en-US" dirty="0" smtClean="0"/>
              <a:t>Then Joseph could no longer control himself before all his attendants, and he cried out, “Have everyone leave my presence!” So there was no one with Joseph when he made himself known to his brothers. And he wept so loudly that the Egyptians heard him, and Pharaoh’s household heard about it. Joseph said to his brothers, “I am Joseph! Is my father still living?” But his brothers were not able to answer him, because they were terrified at his presence.</a:t>
            </a:r>
          </a:p>
          <a:p>
            <a:r>
              <a:rPr lang="en-US" dirty="0" smtClean="0"/>
              <a:t>Their silence is eloquent. They are bewildered. The stranger turns out to be their brother. The ruler of Egypt is the young man that, years earlier, they had sold as a slave. The combination of shock and guilt paralyses them.</a:t>
            </a:r>
          </a:p>
          <a:p>
            <a:r>
              <a:rPr lang="en-US" dirty="0" smtClean="0"/>
              <a:t>Breaking the silence, Joseph continues. He has yet another surprise for them. He does not hold them guilty. There is no anger in his words. Instead he does the least expected thing. He comforts them. He forgives them. He speaks with a majestic graciousness:</a:t>
            </a:r>
          </a:p>
          <a:p>
            <a:r>
              <a:rPr lang="en-US" dirty="0" smtClean="0"/>
              <a:t>Then Joseph said to his brothers, “Come close to me.” When they had done so, he said, “I am your brother Joseph, the one you sold into Egypt! And now, do not be distressed and do not be angry with yourselves for selling me here, because it was to save lives that G-d sent me ahead of you. 6 For two years now there has been famine in the land, and for the next five years there will not be plowing and reaping. But G-d sent me ahead of you to preserve for you a remnant on earth and to save your lives by a great deliverance. “So then, it was not you who sent me here, but G-d.”</a:t>
            </a:r>
          </a:p>
          <a:p>
            <a:r>
              <a:rPr lang="en-US" dirty="0" smtClean="0"/>
              <a:t>With this, the long story reaches closure. The estrangement, which began with the words, ‘[The brothers] hated him and could not speak peaceably to him,” is at an end. Joseph is, as he twice dreamed he would be, a ruler. His brothers have bowed down to him. He has survived their attempt to kill him. He has risen from slavery to become the second most powerful man in the most powerful empire of the ancient world. But a question remains. What kind of story is this? What is its theme? What has been driving Joseph in these successive encounters with his brothers?</a:t>
            </a:r>
          </a:p>
          <a:p>
            <a:r>
              <a:rPr lang="en-US" dirty="0" smtClean="0"/>
              <a:t>First, let us recall the sequence of events. Some time earlier, the brothers had come before Joseph for the first time. He </a:t>
            </a:r>
            <a:r>
              <a:rPr lang="en-US" dirty="0" err="1" smtClean="0"/>
              <a:t>recognises</a:t>
            </a:r>
            <a:r>
              <a:rPr lang="en-US" dirty="0" smtClean="0"/>
              <a:t> them. They do not </a:t>
            </a:r>
            <a:r>
              <a:rPr lang="en-US" dirty="0" err="1" smtClean="0"/>
              <a:t>recognise</a:t>
            </a:r>
            <a:r>
              <a:rPr lang="en-US" dirty="0" smtClean="0"/>
              <a:t> him. He “speaks harshly” to them, accusing them of being spies. He puts them in prison for three days.</a:t>
            </a:r>
          </a:p>
          <a:p>
            <a:r>
              <a:rPr lang="en-US" dirty="0" smtClean="0"/>
              <a:t>He then releases them, holding Shimon as a hostage, telling them that they must bring Benjamin with them next time, to verify their story. Unbeknown to them, he has the money they had paid for the grain put back into their sacks. When they discover this, they are unnerved again. Something is happening to them, but they do not know what.</a:t>
            </a:r>
          </a:p>
          <a:p>
            <a:r>
              <a:rPr lang="en-US" dirty="0" smtClean="0"/>
              <a:t>Eventually the food runs out and they have to return. It takes much persuasion on the part of Judah to convince Jacob to let Benjamin come with. This time, Joseph greets them with warmth, inviting them to eat with him. Eventually, having provided them with fresh supplies of grain, he sends them on their way. Now, however, he does more than place money in their sacks. He has his </a:t>
            </a:r>
            <a:r>
              <a:rPr lang="en-US" dirty="0" err="1" smtClean="0"/>
              <a:t>favourite</a:t>
            </a:r>
            <a:r>
              <a:rPr lang="en-US" dirty="0" smtClean="0"/>
              <a:t> divination cup placed in Benjamin’s grain.</a:t>
            </a:r>
          </a:p>
          <a:p>
            <a:r>
              <a:rPr lang="en-US" dirty="0" smtClean="0"/>
              <a:t>The brothers have left the city, relieved that the visit has been unexpectedly painless. No sooner have they gone than they are overtaken by Joseph’s steward. Someone has stolen his master’s silver cup. The brothers protest their innocence. The steward searches their bags, starting with the eldest. Finally they reach Benjamin, and there, in his sack, is the cup. It is their worst nightmare come true. They knew that having once come home without Joseph, they could not lose Benjamin also. Judah had staked his </a:t>
            </a:r>
            <a:r>
              <a:rPr lang="en-US" dirty="0" err="1" smtClean="0"/>
              <a:t>honour</a:t>
            </a:r>
            <a:r>
              <a:rPr lang="en-US" dirty="0" smtClean="0"/>
              <a:t> on it. So the brothers appear before Joseph once more, and the drama moves toward its climax.</a:t>
            </a:r>
          </a:p>
          <a:p>
            <a:r>
              <a:rPr lang="en-US" dirty="0" smtClean="0"/>
              <a:t>What is the logic of this sequence of events? The first possibility, suggested by the Torah itself (“Then he remembered his dreams about them and said to them: You are spies”), is that Joseph was acting so as to </a:t>
            </a:r>
            <a:r>
              <a:rPr lang="en-US" dirty="0" err="1" smtClean="0"/>
              <a:t>fulfil</a:t>
            </a:r>
            <a:r>
              <a:rPr lang="en-US" dirty="0" smtClean="0"/>
              <a:t> his childhood dreams, in which his family bowed down to him.</a:t>
            </a:r>
          </a:p>
          <a:p>
            <a:r>
              <a:rPr lang="en-US" dirty="0" smtClean="0"/>
              <a:t>This, however, cannot be the case. Before Joseph acts like a stranger, we read “When Joseph’s brothers arrived, they bowed down to him with their faces to the ground” (42: 6). If the story were simply about the </a:t>
            </a:r>
            <a:r>
              <a:rPr lang="en-US" dirty="0" err="1" smtClean="0"/>
              <a:t>fulfilment</a:t>
            </a:r>
            <a:r>
              <a:rPr lang="en-US" dirty="0" smtClean="0"/>
              <a:t> of Joseph’s dreams he should have devised a strategy that would bring the whole family, including Jacob and Benjamin, to Egypt. Jacob would have bowed down to him, the dreams would be fulfilled, and Joseph could then reveal his identity. Nothing of this kind happens. Joseph’s actions do not advance, but actually delay, this outcome. Therefore Joseph was not acting so as to </a:t>
            </a:r>
            <a:r>
              <a:rPr lang="en-US" dirty="0" err="1" smtClean="0"/>
              <a:t>fulfil</a:t>
            </a:r>
            <a:r>
              <a:rPr lang="en-US" dirty="0" smtClean="0"/>
              <a:t> his dreams.</a:t>
            </a:r>
          </a:p>
          <a:p>
            <a:r>
              <a:rPr lang="en-US" dirty="0" smtClean="0"/>
              <a:t>The second possibility is that the Joseph story is a tale of revenge. He is making his brothers suffer as they once made him suffer. This too is untenable. At every significant stage (42:24, 43:30, 45:1-2), Joseph </a:t>
            </a:r>
            <a:r>
              <a:rPr lang="en-US" dirty="0" err="1" smtClean="0"/>
              <a:t>turnsaside</a:t>
            </a:r>
            <a:r>
              <a:rPr lang="en-US" dirty="0" smtClean="0"/>
              <a:t> to weep , careful not to let the brothers see him in this state. People engaged in revenge do not weep. That is why we are told this detail three times – precisely to exclude the possibility that Jacob was acting out of desire to do to his brothers what they once did to him. Those who repay evil with evil take satisfaction in so doing. Joseph takes no satisfaction at all. It is clear that he is acting against his inclination and that it causes him pain. The question therefore returns in full force. What is the logic of Joseph’s carefully constructed plot?</a:t>
            </a:r>
          </a:p>
          <a:p>
            <a:r>
              <a:rPr lang="en-US" dirty="0" smtClean="0"/>
              <a:t>One of the key concepts of Judaism – the theme of its holiest days from Rosh Hashanah to Yom Kippur – is </a:t>
            </a:r>
            <a:r>
              <a:rPr lang="en-US" dirty="0" err="1" smtClean="0"/>
              <a:t>teshuvah</a:t>
            </a:r>
            <a:r>
              <a:rPr lang="en-US" dirty="0" smtClean="0"/>
              <a:t>, a complex term involving remorse, repentance and return. The abstract noun </a:t>
            </a:r>
            <a:r>
              <a:rPr lang="en-US" dirty="0" err="1" smtClean="0"/>
              <a:t>teshuvah</a:t>
            </a:r>
            <a:r>
              <a:rPr lang="en-US" dirty="0" smtClean="0"/>
              <a:t> is post-biblical, but the idea it embodies is central to the Hebrew Bible. It is what the prophets call on Israel to do. It is what Jonah is sent to Nineveh to achieve. In a related sense it is what certain sacrifices (guilt and sin offerings) were intended to accompany.</a:t>
            </a:r>
          </a:p>
          <a:p>
            <a:r>
              <a:rPr lang="en-US" dirty="0" err="1" smtClean="0"/>
              <a:t>Teshuvah</a:t>
            </a:r>
            <a:r>
              <a:rPr lang="en-US" dirty="0" smtClean="0"/>
              <a:t>, as </a:t>
            </a:r>
            <a:r>
              <a:rPr lang="en-US" dirty="0" err="1" smtClean="0"/>
              <a:t>analysed</a:t>
            </a:r>
            <a:r>
              <a:rPr lang="en-US" dirty="0" smtClean="0"/>
              <a:t> by the sages and later by Maimonides, has certain key elements. The first is confession and acknowledgement of wrongdoing:</a:t>
            </a:r>
          </a:p>
          <a:p>
            <a:r>
              <a:rPr lang="en-US" dirty="0" smtClean="0"/>
              <a:t>How does one confess? The penitent says, “I beseech you, O Lord, I have sinned, I have acted perversely, I have transgressed before you, and have done such and such, and I repent and am ashamed of my deeds.”</a:t>
            </a:r>
          </a:p>
          <a:p>
            <a:r>
              <a:rPr lang="en-US" dirty="0" smtClean="0"/>
              <a:t>The second in to commit oneself not to repeat the offence:</a:t>
            </a:r>
          </a:p>
          <a:p>
            <a:r>
              <a:rPr lang="en-US" dirty="0" smtClean="0"/>
              <a:t>What he has repentance? It consists in this, the person abandon his sin, remove it from his thoughts, and resolve in his heart never to repeat it, as it is said, “Let the wicked forsake his way, and the man of iniquity his thoughts.”</a:t>
            </a:r>
          </a:p>
          <a:p>
            <a:r>
              <a:rPr lang="en-US" dirty="0" smtClean="0"/>
              <a:t>There is a further condition of complete repentance. This is how Maimonides puts it:</a:t>
            </a:r>
          </a:p>
          <a:p>
            <a:r>
              <a:rPr lang="en-US" dirty="0" smtClean="0"/>
              <a:t>What is perfect repentance? It occurs when an opportunity presents itself for repeating the offence once committed, and the offender, while able to commit the offence, nevertheless refrains from doing so because he is penitent, and not out of fear or failure of </a:t>
            </a:r>
            <a:r>
              <a:rPr lang="en-US" dirty="0" err="1" smtClean="0"/>
              <a:t>vigour</a:t>
            </a:r>
            <a:r>
              <a:rPr lang="en-US" dirty="0" smtClean="0"/>
              <a:t>.</a:t>
            </a:r>
          </a:p>
          <a:p>
            <a:r>
              <a:rPr lang="en-US" dirty="0" smtClean="0"/>
              <a:t>As soon as we understand these three points, the logic of Joseph’s course of action becomes clear. The drama to which he subjects his brothers has nothing to do with the dreams, or with revenge. To the contrary, Joseph is not acting for himself but for the sake of his brothers. He is taking them – for the first time in recorded history – through the three stages of </a:t>
            </a:r>
            <a:r>
              <a:rPr lang="en-US" dirty="0" err="1" smtClean="0"/>
              <a:t>teshuvah</a:t>
            </a:r>
            <a:r>
              <a:rPr lang="en-US" dirty="0" smtClean="0"/>
              <a:t>.</a:t>
            </a:r>
          </a:p>
          <a:p>
            <a:r>
              <a:rPr lang="en-US" dirty="0" smtClean="0"/>
              <a:t>Recall what happened as a result of his intervention. His initial move was to accuse them of a crime they have not committed (of being spies) to see whether this would remind them of a crime they did commit (selling their brother into slavery). The effect is immediate:</a:t>
            </a:r>
          </a:p>
          <a:p>
            <a:r>
              <a:rPr lang="en-US" dirty="0" smtClean="0"/>
              <a:t>They said to one another, “Surely we are being punished [</a:t>
            </a:r>
            <a:r>
              <a:rPr lang="en-US" dirty="0" err="1" smtClean="0"/>
              <a:t>aval</a:t>
            </a:r>
            <a:r>
              <a:rPr lang="en-US" dirty="0" smtClean="0"/>
              <a:t> </a:t>
            </a:r>
            <a:r>
              <a:rPr lang="en-US" dirty="0" err="1" smtClean="0"/>
              <a:t>ashemim</a:t>
            </a:r>
            <a:r>
              <a:rPr lang="en-US" dirty="0" smtClean="0"/>
              <a:t> </a:t>
            </a:r>
            <a:r>
              <a:rPr lang="en-US" dirty="0" err="1" smtClean="0"/>
              <a:t>anachnu</a:t>
            </a:r>
            <a:r>
              <a:rPr lang="en-US" dirty="0" smtClean="0"/>
              <a:t>] because of our brother. We saw how distressed he was when he pleaded with us for his life, but we would not listen. That is why this distress has come upon us.” . . . They did not </a:t>
            </a:r>
            <a:r>
              <a:rPr lang="en-US" dirty="0" err="1" smtClean="0"/>
              <a:t>realise</a:t>
            </a:r>
            <a:r>
              <a:rPr lang="en-US" dirty="0" smtClean="0"/>
              <a:t> that Joseph could understand them, since he was using an interpreter.</a:t>
            </a:r>
          </a:p>
          <a:p>
            <a:r>
              <a:rPr lang="en-US" dirty="0" smtClean="0"/>
              <a:t>The brothers have confessed and expressed remorse for what they did. The first stage of </a:t>
            </a:r>
            <a:r>
              <a:rPr lang="en-US" dirty="0" err="1" smtClean="0"/>
              <a:t>teshuvah</a:t>
            </a:r>
            <a:r>
              <a:rPr lang="en-US" dirty="0" smtClean="0"/>
              <a:t> has taken place.</a:t>
            </a:r>
          </a:p>
          <a:p>
            <a:r>
              <a:rPr lang="en-US" dirty="0" smtClean="0"/>
              <a:t>The second takes place far away from Joseph, but he has so arranged matters that he will know whether it has happened or not. Joseph is holding Shimon as hostage (This is a significant detail. Shimon is the second oldest of the sons. By rights he should have held Reuben, the eldest. However, he knows that Reuben was the one brother who tried to save him. Shimon is therefore the eldest of those who conspired to kill Joseph). He tells the brothers that he will only release him if they return with Benjamin. Knowing his father as he does, Joseph has calculated, rightly, that Jacob will only let Benjamin go if his sons have convinced him that they will not let happen to him what they let happen to Joseph. This indeed happens when Judah says to Jacob:</a:t>
            </a:r>
          </a:p>
          <a:p>
            <a:r>
              <a:rPr lang="en-US" dirty="0" smtClean="0"/>
              <a:t>“I myself will guarantee [Benjamin’s] safety; you can hold me personally responsible for him. If I do not bring him back to you and set him here before you, I will bear the blame before you all my life.”</a:t>
            </a:r>
          </a:p>
          <a:p>
            <a:r>
              <a:rPr lang="en-US" dirty="0" smtClean="0"/>
              <a:t>The second condition of repentance has been achieved: a commitment not to repeat the offence. Judah, on behalf of the brothers, undertakes not to let happen this time what happened last time, namely that they returned without their youngest sibling whose safety they should have guaranteed.</a:t>
            </a:r>
          </a:p>
          <a:p>
            <a:r>
              <a:rPr lang="en-US" dirty="0" smtClean="0"/>
              <a:t>The third act is a master-stroke. Joseph constructs a scene – one could almost call it a controlled experiment – to see if his brothers have indeed changed. They had once sold him into slavery. He now puts them in a situation in which they will have overwhelming temptation to repeat the crime by abandoning Benjamin to slavery. That is why he plants the cup in Benjamin’s sack, arranges for him to be accused of theft, rules that his punishment will be to remain in Egypt as a slave, and tells the other brothers that they are free to leave.</a:t>
            </a:r>
          </a:p>
          <a:p>
            <a:r>
              <a:rPr lang="en-US" dirty="0" smtClean="0"/>
              <a:t>Why Benjamin? Because he, like Joseph, is a son of Rachel – and therefore envied and despised by the other brothers. There is, of course, one difference. The brothers’ resentment of Joseph was heightened by the jealousy they felt at the sight of the many-</a:t>
            </a:r>
            <a:r>
              <a:rPr lang="en-US" dirty="0" err="1" smtClean="0"/>
              <a:t>coloured</a:t>
            </a:r>
            <a:r>
              <a:rPr lang="en-US" dirty="0" smtClean="0"/>
              <a:t> robe Jacob had given him. How can he put them into a similar situation now? How can he provoke them into being jealous of Benjamin? This is what he does: when he sits the brothers down for a meal he arranges that they be seated in order of age (Benjamin is the youngest) and then that “Benjamin’s portion was five times as much as anyone else’s” (43:34). There is only one explanation for this strange detail. Joseph is trying to make them jealous of their youngest brother.</a:t>
            </a:r>
          </a:p>
          <a:p>
            <a:r>
              <a:rPr lang="en-US" dirty="0" smtClean="0"/>
              <a:t>As far as possible, the circumstances of their original crime have now been replicated. Their youngest brother, a child of Rachel, is about to be taken as a slave in Egypt. They have reason to be jealous of him as they were of Joseph. They rise to the challenge. As Benjamin is about to be taken into custody, they offer to join him in prison. Joseph declines: “Far be it from me to do such a thing! Only the man who was found to have the cup will become my slave. The rest of you go back to your father in peace.”</a:t>
            </a:r>
          </a:p>
          <a:p>
            <a:r>
              <a:rPr lang="en-US" dirty="0" smtClean="0"/>
              <a:t>The moment of trial has now begun. Joseph has offered the brothers a simple escape route. All they have to do is walk away. It is then, when “Judah went up to him and said . . .” that the story reaches its climax. Judah, the very brother who was responsible for selling Joseph into slavery, now offers to sacrifice his own freedom rather than let Benjamin be held as a slave.</a:t>
            </a:r>
          </a:p>
          <a:p>
            <a:r>
              <a:rPr lang="en-US" dirty="0" smtClean="0"/>
              <a:t>The circumstances are similar to what they were years earlier, but Judah’s </a:t>
            </a:r>
            <a:r>
              <a:rPr lang="en-US" dirty="0" err="1" smtClean="0"/>
              <a:t>behaviour</a:t>
            </a:r>
            <a:r>
              <a:rPr lang="en-US" dirty="0" smtClean="0"/>
              <a:t> is now diametrically opposite to what it was then. He has the opportunity and ability to repeat the offence, but he does not do so. Judah has fulfilled the conditions set out by the sages and Maimonides for “complete repentance.” As soon as he does so, Joseph reveals his identity and the drama is at an end.</a:t>
            </a:r>
          </a:p>
          <a:p>
            <a:r>
              <a:rPr lang="en-US" dirty="0" smtClean="0"/>
              <a:t>Not dreams, not revenge, but </a:t>
            </a:r>
            <a:r>
              <a:rPr lang="en-US" dirty="0" err="1" smtClean="0"/>
              <a:t>teshuvah</a:t>
            </a:r>
            <a:r>
              <a:rPr lang="en-US" dirty="0" smtClean="0"/>
              <a:t> is what has driven Joseph all along. His brothers once sold him as a slave. He survived – more than survived, he has prospered. He knows (he says so constantly) that everything that has happened to him is somehow part of G-d’s plan. His concern is not for himself but for his brothers. Have they survived? Do they </a:t>
            </a:r>
            <a:r>
              <a:rPr lang="en-US" dirty="0" err="1" smtClean="0"/>
              <a:t>realise</a:t>
            </a:r>
            <a:r>
              <a:rPr lang="en-US" dirty="0" smtClean="0"/>
              <a:t> the depth of the crime they committed? Are they capable of remorse? Can they change? The entire sequence of events between the brothers’ first arrival in Egypt and the moment Joseph tells them who he is, is an extended essay in </a:t>
            </a:r>
            <a:r>
              <a:rPr lang="en-US" dirty="0" err="1" smtClean="0"/>
              <a:t>teshuvah</a:t>
            </a:r>
            <a:r>
              <a:rPr lang="en-US" dirty="0" smtClean="0"/>
              <a:t>, a precise rehearsal of what will later become normative Jewish law.</a:t>
            </a:r>
          </a:p>
          <a:p>
            <a:r>
              <a:rPr lang="en-US" dirty="0" smtClean="0"/>
              <a:t>Why now? Because – unbeknown to any of the participants – the family of Abraham is about to undergo exile in Egypt, prior to their becoming a nation under the sovereignty of G-d. That will place more demands on Israel than on any other people in history. G-d knows that they will often fail – they will sin, complain, worship idols, break His laws. That He accepts, though at times it gives Him great grief. G-d does not demand perfection. By giving us freewill He empowers us to make mistakes. All He asks is that we acknowledge our mistakes and commit ourselves not to make them again – in a word, that we are capable of </a:t>
            </a:r>
            <a:r>
              <a:rPr lang="en-US" dirty="0" err="1" smtClean="0"/>
              <a:t>teshuvah</a:t>
            </a:r>
            <a:r>
              <a:rPr lang="en-US" dirty="0" smtClean="0"/>
              <a:t>. Judah showed they were. Jewish history, starting with exile and exodus in Egypt, could now begin.</a:t>
            </a: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185</a:t>
            </a:fld>
            <a:endParaRPr lang="en-GB"/>
          </a:p>
        </p:txBody>
      </p:sp>
    </p:spTree>
    <p:extLst>
      <p:ext uri="{BB962C8B-B14F-4D97-AF65-F5344CB8AC3E}">
        <p14:creationId xmlns:p14="http://schemas.microsoft.com/office/powerpoint/2010/main" val="140280967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 I MY BROTHER’S KEEPER?</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186</a:t>
            </a:fld>
            <a:endParaRPr lang="en-GB"/>
          </a:p>
        </p:txBody>
      </p:sp>
    </p:spTree>
    <p:extLst>
      <p:ext uri="{BB962C8B-B14F-4D97-AF65-F5344CB8AC3E}">
        <p14:creationId xmlns:p14="http://schemas.microsoft.com/office/powerpoint/2010/main" val="7762832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BEC03CD-C935-4E6E-BA11-45FAB1B8878F}" type="slidenum">
              <a:rPr lang="en-GB">
                <a:latin typeface="Arial" pitchFamily="-128" charset="0"/>
              </a:rPr>
              <a:pPr/>
              <a:t>187</a:t>
            </a:fld>
            <a:endParaRPr lang="en-GB">
              <a:latin typeface="Arial" pitchFamily="-12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dirty="0">
                <a:latin typeface="Arial" pitchFamily="-128" charset="0"/>
              </a:rPr>
              <a:t>This is why lineage went through Judah. Went through crossing point of life and death</a:t>
            </a:r>
            <a:r>
              <a:rPr lang="en-US" dirty="0" smtClean="0">
                <a:latin typeface="Arial" pitchFamily="-128" charset="0"/>
              </a:rPr>
              <a:t>.</a:t>
            </a:r>
          </a:p>
          <a:p>
            <a:pPr eaLnBrk="1" hangingPunct="1"/>
            <a:endParaRPr lang="en-US"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Judah is the first person in the Torah to achieve perfect repentance (</a:t>
            </a:r>
            <a:r>
              <a:rPr lang="en-US" i="1" dirty="0" err="1" smtClean="0"/>
              <a:t>teshuvah</a:t>
            </a:r>
            <a:r>
              <a:rPr lang="en-US" i="1" dirty="0" smtClean="0"/>
              <a:t> </a:t>
            </a:r>
            <a:r>
              <a:rPr lang="en-US" i="1" dirty="0" err="1" smtClean="0"/>
              <a:t>gemurah</a:t>
            </a:r>
            <a:r>
              <a:rPr lang="en-US" dirty="0" smtClean="0"/>
              <a:t>), defined by the sages as one who finds himself in a situation to repeat an earlier sin but who does not do so because he is now a changed person. </a:t>
            </a:r>
          </a:p>
          <a:p>
            <a:r>
              <a:rPr lang="en-US" dirty="0" smtClean="0"/>
              <a:t>Judah said to his brothers, “What will we gain if we kill our brother and cover up his blood? Come, let’s sell him to the </a:t>
            </a:r>
            <a:r>
              <a:rPr lang="en-US" dirty="0" err="1" smtClean="0"/>
              <a:t>Ishmaelites</a:t>
            </a:r>
            <a:r>
              <a:rPr lang="en-US" dirty="0" smtClean="0"/>
              <a:t> and not lay our hands on him; after all, he is our brother, our own flesh and blood.” His brothers agreed. (Gen. 37: 26-27)</a:t>
            </a:r>
          </a:p>
          <a:p>
            <a:r>
              <a:rPr lang="en-US" dirty="0" smtClean="0"/>
              <a:t>Now, faced with the prospect of leaving Benjamin as a slave, he says, “Let me stay as a slave and let my brother go free.” That is perfect repentance, and it is what allows Joseph to reveal his identity and forgive his brothers.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Torah had already hinted at the change in Judah’s character. Having accused his daughter-in-law Tamar of becoming pregnant by a forbidden sexual relationship, he is confronted by her with evidence that he himself is the father of the child and immediately admits: “She is more righteous than I” (Gen. 38: 26). This is the first time in the Torah we see a character admit that he is wrong. If Judah was the first penitent, it was Tamar – mother of Perez from whom king David was descended – who was ultimately responsible.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Sacks</a:t>
            </a:r>
          </a:p>
          <a:p>
            <a:pPr eaLnBrk="1" hangingPunct="1"/>
            <a:endParaRPr lang="en-US" dirty="0">
              <a:latin typeface="Arial" pitchFamily="-128" charset="0"/>
            </a:endParaRPr>
          </a:p>
        </p:txBody>
      </p:sp>
    </p:spTree>
    <p:extLst>
      <p:ext uri="{BB962C8B-B14F-4D97-AF65-F5344CB8AC3E}">
        <p14:creationId xmlns:p14="http://schemas.microsoft.com/office/powerpoint/2010/main" val="72336171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Turned defeat into victory. No </a:t>
            </a:r>
            <a:r>
              <a:rPr lang="en-US" dirty="0" err="1" smtClean="0"/>
              <a:t>rancour</a:t>
            </a:r>
            <a:r>
              <a:rPr lang="en-US" baseline="0" dirty="0" smtClean="0"/>
              <a:t> or accusation. Like Jacob and Jesus and Father. He found meaning in what happened. </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188</a:t>
            </a:fld>
            <a:endParaRPr lang="en-GB"/>
          </a:p>
        </p:txBody>
      </p:sp>
    </p:spTree>
    <p:extLst>
      <p:ext uri="{BB962C8B-B14F-4D97-AF65-F5344CB8AC3E}">
        <p14:creationId xmlns:p14="http://schemas.microsoft.com/office/powerpoint/2010/main" val="19048386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All those who went to Egypt with Jacob—those who were his direct descendants, not counting his sons’ wives—numbered sixty-six persons. With the two sons who had been born to Joseph in Egypt, the members of Jacob’s family, which went to Egypt, were seventy in all. </a:t>
            </a: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189</a:t>
            </a:fld>
            <a:endParaRPr lang="en-GB"/>
          </a:p>
        </p:txBody>
      </p:sp>
    </p:spTree>
    <p:extLst>
      <p:ext uri="{BB962C8B-B14F-4D97-AF65-F5344CB8AC3E}">
        <p14:creationId xmlns:p14="http://schemas.microsoft.com/office/powerpoint/2010/main" val="119072039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r>
              <a:rPr lang="en-US">
                <a:latin typeface="Franklin Gothic Medium" pitchFamily="96" charset="0"/>
              </a:rPr>
              <a:t>Saul tragic figure. Wanted to do right but let down by Samuel.</a:t>
            </a:r>
          </a:p>
          <a:p>
            <a:r>
              <a:rPr lang="en-US">
                <a:latin typeface="Franklin Gothic Medium" pitchFamily="96" charset="0"/>
              </a:rPr>
              <a:t>David killed Goliath - providence for start like Moses killing Egyptian and God smiting Pharaoh</a:t>
            </a:r>
          </a:p>
          <a:p>
            <a:r>
              <a:rPr lang="en-US">
                <a:latin typeface="Franklin Gothic Medium" pitchFamily="96" charset="0"/>
              </a:rPr>
              <a:t>David established position of Abel before Jonathan</a:t>
            </a:r>
          </a:p>
          <a:p>
            <a:r>
              <a:rPr lang="en-US">
                <a:latin typeface="Franklin Gothic Medium" pitchFamily="96" charset="0"/>
              </a:rPr>
              <a:t>Won Jonathan’s love and respect. Voluntarily submitted</a:t>
            </a:r>
          </a:p>
          <a:p>
            <a:r>
              <a:rPr lang="en-US">
                <a:latin typeface="Franklin Gothic Medium" pitchFamily="96" charset="0"/>
              </a:rPr>
              <a:t>Practising filial piety to Saul - played lute. Evil spirit and Saul tried to kill</a:t>
            </a:r>
          </a:p>
          <a:p>
            <a:r>
              <a:rPr lang="en-US">
                <a:latin typeface="Franklin Gothic Medium" pitchFamily="96" charset="0"/>
              </a:rPr>
              <a:t>Jonathan filial piety but wouldn’t follow Saul’s evil direction. Loyalty to friendship and covenant</a:t>
            </a:r>
          </a:p>
          <a:p>
            <a:r>
              <a:rPr lang="en-US">
                <a:latin typeface="Franklin Gothic Medium" pitchFamily="96" charset="0"/>
              </a:rPr>
              <a:t>Saul tried to kill David. David didn’t kill Saul when twice had the chance to</a:t>
            </a:r>
          </a:p>
          <a:p>
            <a:r>
              <a:rPr lang="en-US">
                <a:latin typeface="Franklin Gothic Medium" pitchFamily="96" charset="0"/>
              </a:rPr>
              <a:t>Saul and Jonathan died together fighting</a:t>
            </a:r>
          </a:p>
          <a:p>
            <a:r>
              <a:rPr lang="en-US">
                <a:latin typeface="Franklin Gothic Medium" pitchFamily="96" charset="0"/>
              </a:rPr>
              <a:t>David lamented when hear they’d been killed</a:t>
            </a:r>
          </a:p>
        </p:txBody>
      </p:sp>
    </p:spTree>
    <p:extLst>
      <p:ext uri="{BB962C8B-B14F-4D97-AF65-F5344CB8AC3E}">
        <p14:creationId xmlns:p14="http://schemas.microsoft.com/office/powerpoint/2010/main" val="9449172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r>
              <a:rPr lang="en-US">
                <a:latin typeface="Franklin Gothic Medium" pitchFamily="96" charset="0"/>
              </a:rPr>
              <a:t>Saul tragic figure. Wanted to do right but let down by Samuel.</a:t>
            </a:r>
          </a:p>
          <a:p>
            <a:r>
              <a:rPr lang="en-US">
                <a:latin typeface="Franklin Gothic Medium" pitchFamily="96" charset="0"/>
              </a:rPr>
              <a:t>David killed Goliath - providence for start like Moses killing Egyptian and God smiting Pharaoh</a:t>
            </a:r>
          </a:p>
          <a:p>
            <a:r>
              <a:rPr lang="en-US">
                <a:latin typeface="Franklin Gothic Medium" pitchFamily="96" charset="0"/>
              </a:rPr>
              <a:t>David established position of Abel before Jonathan</a:t>
            </a:r>
          </a:p>
          <a:p>
            <a:r>
              <a:rPr lang="en-US">
                <a:latin typeface="Franklin Gothic Medium" pitchFamily="96" charset="0"/>
              </a:rPr>
              <a:t>Won Jonathan’s love and respect. Voluntarily submitted</a:t>
            </a:r>
          </a:p>
          <a:p>
            <a:r>
              <a:rPr lang="en-US">
                <a:latin typeface="Franklin Gothic Medium" pitchFamily="96" charset="0"/>
              </a:rPr>
              <a:t>Practising filial piety to Saul - played lute. Evil spirit and Saul tried to kill</a:t>
            </a:r>
          </a:p>
          <a:p>
            <a:r>
              <a:rPr lang="en-US">
                <a:latin typeface="Franklin Gothic Medium" pitchFamily="96" charset="0"/>
              </a:rPr>
              <a:t>Jonathan filial piety but wouldn’t follow Saul’s evil direction. Loyalty to friendship and covenant</a:t>
            </a:r>
          </a:p>
          <a:p>
            <a:r>
              <a:rPr lang="en-US">
                <a:latin typeface="Franklin Gothic Medium" pitchFamily="96" charset="0"/>
              </a:rPr>
              <a:t>Saul tried to kill David. David didn’t kill Saul when twice had the chance to</a:t>
            </a:r>
          </a:p>
          <a:p>
            <a:r>
              <a:rPr lang="en-US">
                <a:latin typeface="Franklin Gothic Medium" pitchFamily="96" charset="0"/>
              </a:rPr>
              <a:t>Saul and Jonathan died together fighting</a:t>
            </a:r>
          </a:p>
          <a:p>
            <a:r>
              <a:rPr lang="en-US">
                <a:latin typeface="Franklin Gothic Medium" pitchFamily="96" charset="0"/>
              </a:rPr>
              <a:t>David lamented when hear they’d been killed</a:t>
            </a:r>
          </a:p>
        </p:txBody>
      </p:sp>
    </p:spTree>
    <p:extLst>
      <p:ext uri="{BB962C8B-B14F-4D97-AF65-F5344CB8AC3E}">
        <p14:creationId xmlns:p14="http://schemas.microsoft.com/office/powerpoint/2010/main" val="144665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88746CA-A7D2-4198-9853-80D302474747}" type="slidenum">
              <a:rPr lang="en-GB">
                <a:latin typeface="Arial" pitchFamily="-68" charset="0"/>
                <a:ea typeface="ＭＳ Ｐゴシック" pitchFamily="-68" charset="-128"/>
                <a:cs typeface="ＭＳ Ｐゴシック" pitchFamily="-68" charset="-128"/>
              </a:rPr>
              <a:pPr/>
              <a:t>21</a:t>
            </a:fld>
            <a:endParaRPr lang="en-GB">
              <a:latin typeface="Arial" pitchFamily="-68" charset="0"/>
              <a:ea typeface="ＭＳ Ｐゴシック" pitchFamily="-68" charset="-128"/>
              <a:cs typeface="ＭＳ Ｐゴシック" pitchFamily="-68" charset="-128"/>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pPr eaLnBrk="1" hangingPunct="1"/>
            <a:endParaRPr lang="en-US" smtClean="0">
              <a:latin typeface="Arial" pitchFamily="-68" charset="0"/>
              <a:ea typeface="ＭＳ Ｐゴシック" pitchFamily="-68" charset="-128"/>
              <a:cs typeface="ＭＳ Ｐゴシック" pitchFamily="-68" charset="-128"/>
            </a:endParaRPr>
          </a:p>
        </p:txBody>
      </p:sp>
    </p:spTree>
    <p:extLst>
      <p:ext uri="{BB962C8B-B14F-4D97-AF65-F5344CB8AC3E}">
        <p14:creationId xmlns:p14="http://schemas.microsoft.com/office/powerpoint/2010/main" val="43564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smtClean="0">
                <a:latin typeface="Arial" pitchFamily="-84" charset="0"/>
              </a:rPr>
              <a:t>Michaelangelo</a:t>
            </a:r>
            <a:endParaRPr lang="en-GB" dirty="0" smtClean="0">
              <a:latin typeface="Arial" pitchFamily="-84" charset="0"/>
            </a:endParaRPr>
          </a:p>
          <a:p>
            <a:r>
              <a:rPr lang="en-US" sz="1200" kern="1200" baseline="0" dirty="0" smtClean="0">
                <a:solidFill>
                  <a:schemeClr val="tx1"/>
                </a:solidFill>
                <a:latin typeface="Arial" pitchFamily="-68" charset="0"/>
                <a:ea typeface="ＭＳ Ｐゴシック" pitchFamily="-84" charset="-128"/>
                <a:cs typeface="ＭＳ Ｐゴシック" pitchFamily="-84" charset="-128"/>
              </a:rPr>
              <a:t>The fundamental motivation which engendered these primary characteristics of the</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fallen nature lay in the envy the Archangel felt toward Adam, the beloved of God. How</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can there be anything such as envy and jealousy in an archangel, whom God created</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for a good purpose? The Archangel was endowed with desire and intellect as a part of</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his original nature. Because the Archangel possessed an intellect, he could compare</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and discern that God's love for human beings was greater than the love God gave to</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him. Because he also possessed desires, he had a natural yearning for God to love him</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more. This desire of the heart was naturally conducive to envy and jealousy. Envy is</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an inevitable by-product of the original nature, like the shadow cast by an object in</a:t>
            </a:r>
          </a:p>
          <a:p>
            <a:r>
              <a:rPr lang="en-US" sz="1200" kern="1200" baseline="0" dirty="0" smtClean="0">
                <a:solidFill>
                  <a:schemeClr val="tx1"/>
                </a:solidFill>
                <a:latin typeface="Arial" pitchFamily="-68" charset="0"/>
                <a:ea typeface="ＭＳ Ｐゴシック" pitchFamily="-84" charset="-128"/>
                <a:cs typeface="ＭＳ Ｐゴシック" pitchFamily="-84" charset="-128"/>
              </a:rPr>
              <a:t>the light.</a:t>
            </a:r>
            <a:endParaRPr lang="en-GB" dirty="0" smtClean="0">
              <a:latin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AFBD6372-2FA1-4043-A08C-EC4C48659444}" type="slidenum">
              <a:rPr lang="en-US" smtClean="0"/>
              <a:t>22</a:t>
            </a:fld>
            <a:endParaRPr lang="en-US"/>
          </a:p>
        </p:txBody>
      </p:sp>
    </p:spTree>
    <p:extLst>
      <p:ext uri="{BB962C8B-B14F-4D97-AF65-F5344CB8AC3E}">
        <p14:creationId xmlns:p14="http://schemas.microsoft.com/office/powerpoint/2010/main" val="1923337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84" charset="0"/>
              </a:rPr>
              <a:t>Lucifer was channel of God’s love to angelic world. He was closer to God than any other being as he was the most like God. </a:t>
            </a:r>
          </a:p>
          <a:p>
            <a:pPr eaLnBrk="1" hangingPunct="1"/>
            <a:r>
              <a:rPr lang="en-US" dirty="0" smtClean="0">
                <a:latin typeface="Arial" pitchFamily="-84" charset="0"/>
              </a:rPr>
              <a:t>After God created A&amp;E as his children he loved them many times more than he loved Lucifer. Whom he created and loved as his servant.  A&amp;E more like God than Lucifer so had a greater capacity to receive God’s love. God’s love to Lucifer didn’t change. </a:t>
            </a:r>
          </a:p>
          <a:p>
            <a:pPr eaLnBrk="1" hangingPunct="1"/>
            <a:r>
              <a:rPr lang="en-US" dirty="0" smtClean="0">
                <a:latin typeface="Arial" pitchFamily="-84" charset="0"/>
              </a:rPr>
              <a:t>Parable of </a:t>
            </a:r>
            <a:r>
              <a:rPr lang="en-US" dirty="0" err="1" smtClean="0">
                <a:latin typeface="Arial" pitchFamily="-84" charset="0"/>
              </a:rPr>
              <a:t>labourers</a:t>
            </a:r>
            <a:r>
              <a:rPr lang="en-US" dirty="0" smtClean="0">
                <a:latin typeface="Arial" pitchFamily="-84" charset="0"/>
              </a:rPr>
              <a:t> in </a:t>
            </a:r>
            <a:r>
              <a:rPr lang="en-US" dirty="0" err="1" smtClean="0">
                <a:latin typeface="Arial" pitchFamily="-84" charset="0"/>
              </a:rPr>
              <a:t>Vinneyard</a:t>
            </a:r>
            <a:r>
              <a:rPr lang="en-US" dirty="0" smtClean="0">
                <a:latin typeface="Arial" pitchFamily="-84" charset="0"/>
              </a:rPr>
              <a:t>. Mt 20:1-15</a:t>
            </a:r>
          </a:p>
          <a:p>
            <a:pPr eaLnBrk="1" hangingPunct="1"/>
            <a:endParaRPr lang="en-GB" dirty="0" smtClean="0">
              <a:latin typeface="Arial" pitchFamily="-84" charset="0"/>
            </a:endParaRPr>
          </a:p>
          <a:p>
            <a:pPr eaLnBrk="1" hangingPunct="1"/>
            <a:r>
              <a:rPr lang="en-GB" dirty="0" smtClean="0">
                <a:latin typeface="Arial" pitchFamily="-84" charset="0"/>
              </a:rPr>
              <a:t>Lucifer wanted a lineage</a:t>
            </a:r>
          </a:p>
          <a:p>
            <a:pPr eaLnBrk="1" hangingPunct="1"/>
            <a:endParaRPr lang="en-GB" dirty="0" smtClean="0">
              <a:latin typeface="Arial" pitchFamily="-84" charset="0"/>
            </a:endParaRPr>
          </a:p>
          <a:p>
            <a:pPr eaLnBrk="1" hangingPunct="1"/>
            <a:r>
              <a:rPr lang="en-GB" dirty="0" smtClean="0">
                <a:latin typeface="Arial" pitchFamily="-84" charset="0"/>
              </a:rPr>
              <a:t>After she ate the fruit Eve realised that she had sinned and felt guilty and cut off from God. Her eyes had been opened – she had lost her innocence. She realised that Adam was supposed to be her husband and not Lucifer.</a:t>
            </a:r>
          </a:p>
          <a:p>
            <a:endParaRPr lang="en-US" dirty="0"/>
          </a:p>
        </p:txBody>
      </p:sp>
      <p:sp>
        <p:nvSpPr>
          <p:cNvPr id="4" name="Slide Number Placeholder 3"/>
          <p:cNvSpPr>
            <a:spLocks noGrp="1"/>
          </p:cNvSpPr>
          <p:nvPr>
            <p:ph type="sldNum" sz="quarter" idx="10"/>
          </p:nvPr>
        </p:nvSpPr>
        <p:spPr/>
        <p:txBody>
          <a:bodyPr/>
          <a:lstStyle/>
          <a:p>
            <a:fld id="{AFBD6372-2FA1-4043-A08C-EC4C48659444}" type="slidenum">
              <a:rPr lang="en-US" smtClean="0"/>
              <a:t>23</a:t>
            </a:fld>
            <a:endParaRPr lang="en-US"/>
          </a:p>
        </p:txBody>
      </p:sp>
    </p:spTree>
    <p:extLst>
      <p:ext uri="{BB962C8B-B14F-4D97-AF65-F5344CB8AC3E}">
        <p14:creationId xmlns:p14="http://schemas.microsoft.com/office/powerpoint/2010/main" val="906442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latin typeface="Arial" pitchFamily="-84" charset="0"/>
                <a:ea typeface="ＭＳ Ｐゴシック" pitchFamily="-84" charset="-128"/>
                <a:cs typeface="ＭＳ Ｐゴシック" pitchFamily="-84" charset="-128"/>
              </a:rPr>
              <a:t>Freedom and restoration. Original mind seeks for freedom - freedom to be good, be </a:t>
            </a:r>
            <a:r>
              <a:rPr lang="en-GB" dirty="0" err="1" smtClean="0">
                <a:latin typeface="Arial" pitchFamily="-84" charset="0"/>
                <a:ea typeface="ＭＳ Ｐゴシック" pitchFamily="-84" charset="-128"/>
                <a:cs typeface="ＭＳ Ｐゴシック" pitchFamily="-84" charset="-128"/>
              </a:rPr>
              <a:t>repsonsibilnsiblee</a:t>
            </a:r>
            <a:endParaRPr lang="en-GB" dirty="0" smtClean="0">
              <a:latin typeface="Arial" pitchFamily="-84" charset="0"/>
              <a:ea typeface="ＭＳ Ｐゴシック" pitchFamily="-84" charset="-128"/>
              <a:cs typeface="ＭＳ Ｐゴシック" pitchFamily="-84" charset="-128"/>
            </a:endParaRPr>
          </a:p>
          <a:p>
            <a:pPr eaLnBrk="1" hangingPunct="1"/>
            <a:r>
              <a:rPr lang="en-GB" dirty="0" smtClean="0">
                <a:latin typeface="Arial" pitchFamily="-84" charset="0"/>
                <a:ea typeface="ＭＳ Ｐゴシック" pitchFamily="-84" charset="-128"/>
                <a:cs typeface="ＭＳ Ｐゴシック" pitchFamily="-84" charset="-128"/>
              </a:rPr>
              <a:t> to own</a:t>
            </a:r>
          </a:p>
          <a:p>
            <a:pPr eaLnBrk="1" hangingPunct="1"/>
            <a:endParaRPr lang="en-GB" dirty="0" smtClean="0">
              <a:latin typeface="Arial" pitchFamily="-84" charset="0"/>
              <a:ea typeface="ＭＳ Ｐゴシック" pitchFamily="-84" charset="-128"/>
              <a:cs typeface="ＭＳ Ｐゴシック" pitchFamily="-84" charset="-128"/>
            </a:endParaRPr>
          </a:p>
          <a:p>
            <a:pPr eaLnBrk="1" hangingPunct="1"/>
            <a:r>
              <a:rPr lang="en-GB" dirty="0" smtClean="0">
                <a:latin typeface="Arial" pitchFamily="-84" charset="0"/>
                <a:ea typeface="ＭＳ Ｐゴシック" pitchFamily="-84" charset="-128"/>
                <a:cs typeface="ＭＳ Ｐゴシック" pitchFamily="-84" charset="-128"/>
              </a:rPr>
              <a:t>Descriptive law - gravity</a:t>
            </a:r>
          </a:p>
          <a:p>
            <a:pPr eaLnBrk="1" hangingPunct="1"/>
            <a:r>
              <a:rPr lang="en-GB" dirty="0" smtClean="0">
                <a:latin typeface="Arial" pitchFamily="-84" charset="0"/>
                <a:ea typeface="ＭＳ Ｐゴシック" pitchFamily="-84" charset="-128"/>
                <a:cs typeface="ＭＳ Ｐゴシック" pitchFamily="-84" charset="-128"/>
              </a:rPr>
              <a:t>Prescriptive law - ‘do not’</a:t>
            </a:r>
          </a:p>
          <a:p>
            <a:endParaRPr lang="en-US" dirty="0"/>
          </a:p>
        </p:txBody>
      </p:sp>
      <p:sp>
        <p:nvSpPr>
          <p:cNvPr id="4" name="Slide Number Placeholder 3"/>
          <p:cNvSpPr>
            <a:spLocks noGrp="1"/>
          </p:cNvSpPr>
          <p:nvPr>
            <p:ph type="sldNum" sz="quarter" idx="10"/>
          </p:nvPr>
        </p:nvSpPr>
        <p:spPr/>
        <p:txBody>
          <a:bodyPr/>
          <a:lstStyle/>
          <a:p>
            <a:fld id="{AFBD6372-2FA1-4043-A08C-EC4C48659444}" type="slidenum">
              <a:rPr lang="en-US" smtClean="0"/>
              <a:t>26</a:t>
            </a:fld>
            <a:endParaRPr lang="en-US"/>
          </a:p>
        </p:txBody>
      </p:sp>
    </p:spTree>
    <p:extLst>
      <p:ext uri="{BB962C8B-B14F-4D97-AF65-F5344CB8AC3E}">
        <p14:creationId xmlns:p14="http://schemas.microsoft.com/office/powerpoint/2010/main" val="1158861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84" charset="0"/>
              </a:rPr>
              <a:t>Give and take of love -&gt; exchange of elements. </a:t>
            </a:r>
          </a:p>
          <a:p>
            <a:pPr eaLnBrk="1" hangingPunct="1"/>
            <a:endParaRPr lang="en-US" dirty="0" smtClean="0">
              <a:latin typeface="Arial" pitchFamily="-84" charset="0"/>
            </a:endParaRPr>
          </a:p>
          <a:p>
            <a:pPr eaLnBrk="1" hangingPunct="1"/>
            <a:r>
              <a:rPr lang="en-US" dirty="0" smtClean="0">
                <a:latin typeface="Arial" pitchFamily="-84" charset="0"/>
              </a:rPr>
              <a:t>Eve TRAUMATISED</a:t>
            </a:r>
          </a:p>
          <a:p>
            <a:pPr eaLnBrk="1" hangingPunct="1"/>
            <a:endParaRPr lang="en-US" dirty="0" smtClean="0">
              <a:latin typeface="Arial" pitchFamily="-84" charset="0"/>
            </a:endParaRPr>
          </a:p>
          <a:p>
            <a:pPr eaLnBrk="1" hangingPunct="1"/>
            <a:r>
              <a:rPr lang="en-US" dirty="0" smtClean="0">
                <a:latin typeface="Arial" pitchFamily="-84" charset="0"/>
              </a:rPr>
              <a:t>And yes, William Haines, I believe that the "original sin" could be renamed "original trauma". I found, in my work as an Emotion Code practitioner that, with women esp., the negative trapped emotion of worthlessness is found over and over and over. One day, </a:t>
            </a:r>
            <a:r>
              <a:rPr lang="en-US" dirty="0" err="1" smtClean="0">
                <a:latin typeface="Arial" pitchFamily="-84" charset="0"/>
              </a:rPr>
              <a:t>i</a:t>
            </a:r>
            <a:r>
              <a:rPr lang="en-US" dirty="0" smtClean="0">
                <a:latin typeface="Arial" pitchFamily="-84" charset="0"/>
              </a:rPr>
              <a:t> had an epiphany. I felt that this goes way back, all the way back to Eve. This has been transmitted for generations and many women , as in Arabic cultures, still pay the price just for 'being a woman. not just emotionally but by physical limitations/even abuse'.</a:t>
            </a:r>
          </a:p>
          <a:p>
            <a:pPr eaLnBrk="1" hangingPunct="1"/>
            <a:endParaRPr lang="en-US" dirty="0" smtClean="0">
              <a:latin typeface="Arial" pitchFamily="-84" charset="0"/>
            </a:endParaRPr>
          </a:p>
          <a:p>
            <a:pPr eaLnBrk="1" hangingPunct="1"/>
            <a:r>
              <a:rPr lang="en-US" dirty="0" smtClean="0">
                <a:latin typeface="Arial" pitchFamily="-84" charset="0"/>
              </a:rPr>
              <a:t>It is really time to restore all that, the suffering has gone on way to long. It is time, for women and for men to reclaim their original status as loved and loving children of God. But the work needs to be done by each individual to consciously drop what no longer serves them which is the shame and guilt and feelings of lack of value that are all residues from the original ancestral trauma.</a:t>
            </a:r>
          </a:p>
          <a:p>
            <a:pPr eaLnBrk="1" hangingPunct="1"/>
            <a:r>
              <a:rPr lang="en-US" dirty="0" smtClean="0">
                <a:latin typeface="Arial" pitchFamily="-84" charset="0"/>
              </a:rPr>
              <a:t>Isn't that what is called "being reborn" in Christianity?</a:t>
            </a:r>
          </a:p>
          <a:p>
            <a:endParaRPr lang="en-US" dirty="0"/>
          </a:p>
        </p:txBody>
      </p:sp>
      <p:sp>
        <p:nvSpPr>
          <p:cNvPr id="4" name="Slide Number Placeholder 3"/>
          <p:cNvSpPr>
            <a:spLocks noGrp="1"/>
          </p:cNvSpPr>
          <p:nvPr>
            <p:ph type="sldNum" sz="quarter" idx="10"/>
          </p:nvPr>
        </p:nvSpPr>
        <p:spPr/>
        <p:txBody>
          <a:bodyPr/>
          <a:lstStyle/>
          <a:p>
            <a:fld id="{AFBD6372-2FA1-4043-A08C-EC4C48659444}" type="slidenum">
              <a:rPr lang="en-US" smtClean="0"/>
              <a:t>36</a:t>
            </a:fld>
            <a:endParaRPr lang="en-US"/>
          </a:p>
        </p:txBody>
      </p:sp>
    </p:spTree>
    <p:extLst>
      <p:ext uri="{BB962C8B-B14F-4D97-AF65-F5344CB8AC3E}">
        <p14:creationId xmlns:p14="http://schemas.microsoft.com/office/powerpoint/2010/main" val="121877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73C9E8C-5899-42D6-9257-D7B982CF253E}" type="slidenum">
              <a:rPr lang="en-US">
                <a:latin typeface="Arial" pitchFamily="-68" charset="0"/>
                <a:ea typeface="ＭＳ Ｐゴシック" pitchFamily="-68" charset="-128"/>
                <a:cs typeface="ＭＳ Ｐゴシック" pitchFamily="-68" charset="-128"/>
              </a:rPr>
              <a:pPr/>
              <a:t>43</a:t>
            </a:fld>
            <a:endParaRPr lang="en-US">
              <a:latin typeface="Arial" pitchFamily="-68" charset="0"/>
              <a:ea typeface="ＭＳ Ｐゴシック" pitchFamily="-68" charset="-128"/>
              <a:cs typeface="ＭＳ Ｐゴシック" pitchFamily="-68" charset="-128"/>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GB" sz="2400">
                <a:latin typeface="Lydian BT" pitchFamily="-68" charset="0"/>
                <a:ea typeface="ＭＳ Ｐゴシック" pitchFamily="-68" charset="-128"/>
                <a:cs typeface="ＭＳ Ｐゴシック" pitchFamily="-68" charset="-128"/>
              </a:rPr>
              <a:t>To recover lost position or reputation or health make necessary effort or pay the price</a:t>
            </a:r>
          </a:p>
          <a:p>
            <a:pPr eaLnBrk="1" hangingPunct="1">
              <a:spcBef>
                <a:spcPct val="0"/>
              </a:spcBef>
            </a:pPr>
            <a:r>
              <a:rPr lang="en-GB" sz="2400">
                <a:latin typeface="Lydian BT" pitchFamily="-68" charset="0"/>
                <a:ea typeface="ＭＳ Ｐゴシック" pitchFamily="-68" charset="-128"/>
                <a:cs typeface="ＭＳ Ｐゴシック" pitchFamily="-68" charset="-128"/>
              </a:rPr>
              <a:t>To bring about reconciliation have to do appropriate things</a:t>
            </a:r>
          </a:p>
          <a:p>
            <a:pPr eaLnBrk="1" hangingPunct="1">
              <a:spcBef>
                <a:spcPct val="0"/>
              </a:spcBef>
            </a:pPr>
            <a:endParaRPr lang="en-GB" sz="2400">
              <a:latin typeface="Lydian BT" pitchFamily="-68" charset="0"/>
              <a:ea typeface="ＭＳ Ｐゴシック" pitchFamily="-68" charset="-128"/>
              <a:cs typeface="ＭＳ Ｐゴシック" pitchFamily="-68" charset="-128"/>
            </a:endParaRPr>
          </a:p>
          <a:p>
            <a:pPr eaLnBrk="1" hangingPunct="1">
              <a:spcBef>
                <a:spcPct val="0"/>
              </a:spcBef>
            </a:pPr>
            <a:r>
              <a:rPr lang="en-GB" sz="2400">
                <a:latin typeface="Lydian BT" pitchFamily="-68" charset="0"/>
                <a:ea typeface="ＭＳ Ｐゴシック" pitchFamily="-68" charset="-128"/>
                <a:cs typeface="ＭＳ Ｐゴシック" pitchFamily="-68" charset="-128"/>
              </a:rPr>
              <a:t>e.g. you break someone’s vase -&gt; problem in relationship. To restore relationship have to apologise. If that’s not enough have to repair vase. If that’s not enough have to replace it. If too expensive to replace? Do something with sincere repentant heart.</a:t>
            </a:r>
          </a:p>
          <a:p>
            <a:pPr eaLnBrk="1" hangingPunct="1">
              <a:spcBef>
                <a:spcPct val="0"/>
              </a:spcBef>
            </a:pPr>
            <a:endParaRPr lang="en-GB" sz="2400">
              <a:latin typeface="Lydian BT" pitchFamily="-68" charset="0"/>
              <a:ea typeface="ＭＳ Ｐゴシック" pitchFamily="-68" charset="-128"/>
              <a:cs typeface="ＭＳ Ｐゴシック" pitchFamily="-68" charset="-128"/>
            </a:endParaRPr>
          </a:p>
          <a:p>
            <a:pPr eaLnBrk="1" hangingPunct="1">
              <a:spcBef>
                <a:spcPct val="0"/>
              </a:spcBef>
            </a:pPr>
            <a:r>
              <a:rPr lang="en-GB" sz="2400">
                <a:latin typeface="Lydian BT" pitchFamily="-68" charset="0"/>
                <a:ea typeface="ＭＳ Ｐゴシック" pitchFamily="-68" charset="-128"/>
                <a:cs typeface="ＭＳ Ｐゴシック" pitchFamily="-68" charset="-128"/>
              </a:rPr>
              <a:t>Indemnity what ever needs to be done to restore something to the way it was before something went wrong</a:t>
            </a:r>
          </a:p>
          <a:p>
            <a:pPr eaLnBrk="1" hangingPunct="1">
              <a:spcBef>
                <a:spcPct val="0"/>
              </a:spcBef>
            </a:pPr>
            <a:r>
              <a:rPr lang="en-GB" sz="2400">
                <a:latin typeface="Lydian BT" pitchFamily="-68" charset="0"/>
                <a:ea typeface="ＭＳ Ｐゴシック" pitchFamily="-68" charset="-128"/>
                <a:cs typeface="ＭＳ Ｐゴシック" pitchFamily="-68" charset="-128"/>
              </a:rPr>
              <a:t>Equal indemnity - replace something. Compensation, repair something. </a:t>
            </a:r>
          </a:p>
          <a:p>
            <a:pPr eaLnBrk="1" hangingPunct="1">
              <a:spcBef>
                <a:spcPct val="0"/>
              </a:spcBef>
            </a:pPr>
            <a:r>
              <a:rPr lang="en-GB" sz="2400">
                <a:latin typeface="Lydian BT" pitchFamily="-68" charset="0"/>
                <a:ea typeface="ＭＳ Ｐゴシック" pitchFamily="-68" charset="-128"/>
                <a:cs typeface="ＭＳ Ｐゴシック" pitchFamily="-68" charset="-128"/>
              </a:rPr>
              <a:t>Lesser indemnity - apologise, forgiveness, don’t worry, its all right, </a:t>
            </a:r>
          </a:p>
          <a:p>
            <a:pPr eaLnBrk="1" hangingPunct="1">
              <a:spcBef>
                <a:spcPct val="0"/>
              </a:spcBef>
            </a:pPr>
            <a:r>
              <a:rPr lang="en-GB" sz="2400">
                <a:latin typeface="Lydian BT" pitchFamily="-68" charset="0"/>
                <a:ea typeface="ＭＳ Ｐゴシック" pitchFamily="-68" charset="-128"/>
                <a:cs typeface="ＭＳ Ｐゴシック" pitchFamily="-68" charset="-128"/>
              </a:rPr>
              <a:t>Greater indemnity - pay fine, parking, court, state satan, stick in time saves 9</a:t>
            </a:r>
          </a:p>
          <a:p>
            <a:pPr eaLnBrk="1" hangingPunct="1">
              <a:spcBef>
                <a:spcPct val="0"/>
              </a:spcBef>
            </a:pPr>
            <a:endParaRPr lang="en-GB" sz="2400">
              <a:latin typeface="Lydian BT" pitchFamily="-68" charset="0"/>
              <a:ea typeface="ＭＳ Ｐゴシック" pitchFamily="-68" charset="-128"/>
              <a:cs typeface="ＭＳ Ｐゴシック" pitchFamily="-68" charset="-128"/>
            </a:endParaRPr>
          </a:p>
          <a:p>
            <a:pPr eaLnBrk="1" hangingPunct="1">
              <a:spcBef>
                <a:spcPct val="0"/>
              </a:spcBef>
            </a:pPr>
            <a:r>
              <a:rPr lang="en-GB" sz="2400">
                <a:latin typeface="Lydian BT" pitchFamily="-68" charset="0"/>
                <a:ea typeface="ＭＳ Ｐゴシック" pitchFamily="-68" charset="-128"/>
                <a:cs typeface="ＭＳ Ｐゴシック" pitchFamily="-68" charset="-128"/>
              </a:rPr>
              <a:t>Principle of justice – eye for an eye -&gt; satisfies desire for justice.</a:t>
            </a:r>
          </a:p>
          <a:p>
            <a:pPr eaLnBrk="1" hangingPunct="1">
              <a:spcBef>
                <a:spcPct val="0"/>
              </a:spcBef>
            </a:pPr>
            <a:endParaRPr lang="en-GB" sz="2400">
              <a:latin typeface="Lydian BT" pitchFamily="-68" charset="0"/>
              <a:ea typeface="ＭＳ Ｐゴシック" pitchFamily="-68" charset="-128"/>
              <a:cs typeface="ＭＳ Ｐゴシック" pitchFamily="-68" charset="-128"/>
            </a:endParaRPr>
          </a:p>
          <a:p>
            <a:pPr eaLnBrk="1" hangingPunct="1">
              <a:spcBef>
                <a:spcPct val="0"/>
              </a:spcBef>
            </a:pPr>
            <a:r>
              <a:rPr lang="en-GB" sz="2400">
                <a:latin typeface="Lydian BT" pitchFamily="-68" charset="0"/>
                <a:ea typeface="ＭＳ Ｐゴシック" pitchFamily="-68" charset="-128"/>
                <a:cs typeface="ＭＳ Ｐゴシック" pitchFamily="-68" charset="-128"/>
              </a:rPr>
              <a:t>Indmenity is not suffering. Indemnity is not makijng mistakes but correcting the, indmnity is not repeating errors of history but doing whjat is necessary to not repeat. Indemnity is not stupidity.</a:t>
            </a:r>
          </a:p>
        </p:txBody>
      </p:sp>
    </p:spTree>
    <p:extLst>
      <p:ext uri="{BB962C8B-B14F-4D97-AF65-F5344CB8AC3E}">
        <p14:creationId xmlns:p14="http://schemas.microsoft.com/office/powerpoint/2010/main" val="55920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39EBB23-5BDE-4A2B-BB2D-7834061EAE1A}" type="slidenum">
              <a:rPr lang="en-US">
                <a:latin typeface="Lydian BT" pitchFamily="-68" charset="0"/>
                <a:ea typeface="ＭＳ Ｐゴシック" pitchFamily="-68" charset="-128"/>
                <a:cs typeface="ＭＳ Ｐゴシック" pitchFamily="-68" charset="-128"/>
              </a:rPr>
              <a:pPr/>
              <a:t>46</a:t>
            </a:fld>
            <a:endParaRPr lang="en-US">
              <a:latin typeface="Lydian BT" pitchFamily="-68" charset="0"/>
              <a:ea typeface="ＭＳ Ｐゴシック" pitchFamily="-68" charset="-128"/>
              <a:cs typeface="ＭＳ Ｐゴシック" pitchFamily="-68" charset="-128"/>
            </a:endParaRPr>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US" sz="2400" smtClean="0">
              <a:latin typeface="Lydian BT" pitchFamily="-68" charset="0"/>
              <a:ea typeface="ＭＳ Ｐゴシック" pitchFamily="-68" charset="-128"/>
              <a:cs typeface="ＭＳ Ｐゴシック" pitchFamily="-68" charset="-128"/>
            </a:endParaRPr>
          </a:p>
        </p:txBody>
      </p:sp>
    </p:spTree>
    <p:extLst>
      <p:ext uri="{BB962C8B-B14F-4D97-AF65-F5344CB8AC3E}">
        <p14:creationId xmlns:p14="http://schemas.microsoft.com/office/powerpoint/2010/main" val="35599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t>
            </a:r>
            <a:r>
              <a:rPr lang="en-US" baseline="0" dirty="0" smtClean="0"/>
              <a:t> is a meaning making being. Children always asking why. Always wanting to understand causality</a:t>
            </a:r>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t>3</a:t>
            </a:fld>
            <a:endParaRPr lang="en-US"/>
          </a:p>
        </p:txBody>
      </p:sp>
    </p:spTree>
    <p:extLst>
      <p:ext uri="{BB962C8B-B14F-4D97-AF65-F5344CB8AC3E}">
        <p14:creationId xmlns:p14="http://schemas.microsoft.com/office/powerpoint/2010/main" val="122203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F33B5C6-1DC5-48F9-82F1-259F7F0EE440}" type="slidenum">
              <a:rPr lang="en-US">
                <a:latin typeface="Lydian BT" pitchFamily="-84" charset="0"/>
              </a:rPr>
              <a:pPr/>
              <a:t>48</a:t>
            </a:fld>
            <a:endParaRPr lang="en-US">
              <a:latin typeface="Lydian BT" pitchFamily="-84"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sz="2400" b="1" smtClean="0">
                <a:latin typeface="Lydian BT" pitchFamily="-84" charset="0"/>
                <a:ea typeface="ＭＳ Ｐゴシック" pitchFamily="-84" charset="-128"/>
                <a:cs typeface="ＭＳ Ｐゴシック" pitchFamily="-84" charset="-128"/>
              </a:rPr>
              <a:t>Faith</a:t>
            </a:r>
            <a:r>
              <a:rPr lang="en-US" sz="2400" smtClean="0">
                <a:latin typeface="Lydian BT" pitchFamily="-84" charset="0"/>
                <a:ea typeface="ＭＳ Ｐゴシック" pitchFamily="-84" charset="-128"/>
                <a:cs typeface="ＭＳ Ｐゴシック" pitchFamily="-84" charset="-128"/>
              </a:rPr>
              <a:t> is the confident belief or trust in the truth or trustworthiness of a person, concept or thing.</a:t>
            </a:r>
            <a:endParaRPr lang="en-GB" sz="2400" smtClean="0">
              <a:latin typeface="Lydian BT" pitchFamily="-84" charset="0"/>
              <a:ea typeface="ＭＳ Ｐゴシック" pitchFamily="-84" charset="-128"/>
              <a:cs typeface="ＭＳ Ｐゴシック" pitchFamily="-84" charset="-128"/>
            </a:endParaRPr>
          </a:p>
          <a:p>
            <a:pPr eaLnBrk="1" hangingPunct="1">
              <a:spcBef>
                <a:spcPct val="0"/>
              </a:spcBef>
            </a:pPr>
            <a:endParaRPr lang="en-GB" sz="2400" smtClean="0">
              <a:latin typeface="Lydian BT" pitchFamily="-84" charset="0"/>
              <a:ea typeface="ＭＳ Ｐゴシック" pitchFamily="-84" charset="-128"/>
              <a:cs typeface="ＭＳ Ｐゴシック" pitchFamily="-84" charset="-128"/>
            </a:endParaRPr>
          </a:p>
          <a:p>
            <a:pPr eaLnBrk="1" hangingPunct="1">
              <a:spcBef>
                <a:spcPct val="0"/>
              </a:spcBef>
            </a:pPr>
            <a:r>
              <a:rPr lang="en-GB" sz="2400" smtClean="0">
                <a:latin typeface="Lydian BT" pitchFamily="-84" charset="0"/>
                <a:ea typeface="ＭＳ Ｐゴシック" pitchFamily="-84" charset="-128"/>
                <a:cs typeface="ＭＳ Ｐゴシック" pitchFamily="-84" charset="-128"/>
              </a:rPr>
              <a:t>Adam and eve should have had faith in the commandment God gave them and obeyed it. They thus would have resisted any temptation from the AA.</a:t>
            </a:r>
          </a:p>
          <a:p>
            <a:pPr eaLnBrk="1" hangingPunct="1">
              <a:spcBef>
                <a:spcPct val="0"/>
              </a:spcBef>
            </a:pPr>
            <a:endParaRPr lang="en-GB" sz="2400" smtClean="0">
              <a:latin typeface="Lydian BT" pitchFamily="-84" charset="0"/>
              <a:ea typeface="ＭＳ Ｐゴシック" pitchFamily="-84" charset="-128"/>
              <a:cs typeface="ＭＳ Ｐゴシック" pitchFamily="-84" charset="-128"/>
            </a:endParaRPr>
          </a:p>
          <a:p>
            <a:pPr eaLnBrk="1" hangingPunct="1">
              <a:spcBef>
                <a:spcPct val="0"/>
              </a:spcBef>
            </a:pPr>
            <a:r>
              <a:rPr lang="en-GB" sz="2400" smtClean="0">
                <a:latin typeface="Lydian BT" pitchFamily="-84" charset="0"/>
                <a:ea typeface="ＭＳ Ｐゴシック" pitchFamily="-84" charset="-128"/>
                <a:cs typeface="ＭＳ Ｐゴシック" pitchFamily="-84" charset="-128"/>
              </a:rPr>
              <a:t>Original responsibility</a:t>
            </a:r>
          </a:p>
        </p:txBody>
      </p:sp>
    </p:spTree>
    <p:extLst>
      <p:ext uri="{BB962C8B-B14F-4D97-AF65-F5344CB8AC3E}">
        <p14:creationId xmlns:p14="http://schemas.microsoft.com/office/powerpoint/2010/main" val="1104196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A0E70F4-7846-43A6-A571-7EEF06EF1853}" type="slidenum">
              <a:rPr lang="en-US">
                <a:latin typeface="Lydian BT" pitchFamily="-84" charset="0"/>
              </a:rPr>
              <a:pPr/>
              <a:t>49</a:t>
            </a:fld>
            <a:endParaRPr lang="en-US">
              <a:latin typeface="Lydian BT" pitchFamily="-84"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GB" sz="2400" dirty="0" smtClean="0">
                <a:latin typeface="Lydian BT" pitchFamily="-84" charset="0"/>
                <a:ea typeface="ＭＳ Ｐゴシック" pitchFamily="-84" charset="-128"/>
                <a:cs typeface="ＭＳ Ｐゴシック" pitchFamily="-84" charset="-128"/>
              </a:rPr>
              <a:t>You</a:t>
            </a:r>
            <a:r>
              <a:rPr lang="en-GB" sz="2400" baseline="0" dirty="0" smtClean="0">
                <a:latin typeface="Lydian BT" pitchFamily="-84" charset="0"/>
                <a:ea typeface="ＭＳ Ｐゴシック" pitchFamily="-84" charset="-128"/>
                <a:cs typeface="ＭＳ Ｐゴシック" pitchFamily="-84" charset="-128"/>
              </a:rPr>
              <a:t> know sex before marriage is wrong BUT you feel like doing it</a:t>
            </a: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GB" sz="2400" dirty="0" smtClean="0">
                <a:latin typeface="Lydian BT" pitchFamily="-84" charset="0"/>
                <a:ea typeface="ＭＳ Ｐゴシック" pitchFamily="-84" charset="-128"/>
                <a:cs typeface="ＭＳ Ｐゴシック" pitchFamily="-84" charset="-128"/>
              </a:rPr>
              <a:t>Adam </a:t>
            </a:r>
            <a:r>
              <a:rPr lang="en-GB" sz="2400" dirty="0">
                <a:latin typeface="Lydian BT" pitchFamily="-84" charset="0"/>
                <a:ea typeface="ＭＳ Ｐゴシック" pitchFamily="-84" charset="-128"/>
                <a:cs typeface="ＭＳ Ｐゴシック" pitchFamily="-84" charset="-128"/>
              </a:rPr>
              <a:t>and eve should have had faith in the commandment God gave them and obeyed it. They thus would have resisted any temptation from the AA.</a:t>
            </a:r>
          </a:p>
          <a:p>
            <a:pPr eaLnBrk="1" hangingPunct="1">
              <a:spcBef>
                <a:spcPct val="0"/>
              </a:spcBef>
            </a:pPr>
            <a:endParaRPr lang="en-GB" sz="2400" dirty="0">
              <a:latin typeface="Lydian BT" pitchFamily="-84" charset="0"/>
              <a:ea typeface="ＭＳ Ｐゴシック" pitchFamily="-84" charset="-128"/>
              <a:cs typeface="ＭＳ Ｐゴシック" pitchFamily="-84" charset="-128"/>
            </a:endParaRPr>
          </a:p>
          <a:p>
            <a:pPr eaLnBrk="1" hangingPunct="1">
              <a:spcBef>
                <a:spcPct val="0"/>
              </a:spcBef>
            </a:pPr>
            <a:r>
              <a:rPr lang="en-GB" sz="2400" dirty="0">
                <a:latin typeface="Lydian BT" pitchFamily="-84" charset="0"/>
                <a:ea typeface="ＭＳ Ｐゴシック" pitchFamily="-84" charset="-128"/>
                <a:cs typeface="ＭＳ Ｐゴシック" pitchFamily="-84" charset="-128"/>
              </a:rPr>
              <a:t>Original </a:t>
            </a:r>
            <a:r>
              <a:rPr lang="en-GB" sz="2400" dirty="0" smtClean="0">
                <a:latin typeface="Lydian BT" pitchFamily="-84" charset="0"/>
                <a:ea typeface="ＭＳ Ｐゴシック" pitchFamily="-84" charset="-128"/>
                <a:cs typeface="ＭＳ Ｐゴシック" pitchFamily="-84" charset="-128"/>
              </a:rPr>
              <a:t>responsibility</a:t>
            </a:r>
          </a:p>
          <a:p>
            <a:pPr eaLnBrk="1" hangingPunct="1">
              <a:spcBef>
                <a:spcPct val="0"/>
              </a:spcBef>
            </a:pP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1200" kern="1200" dirty="0" smtClean="0">
                <a:solidFill>
                  <a:schemeClr val="tx1"/>
                </a:solidFill>
                <a:latin typeface="Lydian BT" pitchFamily="-68" charset="0"/>
                <a:ea typeface="ＭＳ Ｐゴシック" pitchFamily="-68" charset="-128"/>
                <a:cs typeface="ＭＳ Ｐゴシック" pitchFamily="-68" charset="-128"/>
              </a:rPr>
              <a:t>To understand the true meaning of sacrifices in temple times, we first need to consider the Hebrew word for sacrifice, </a:t>
            </a:r>
            <a:r>
              <a:rPr lang="en-US" sz="1200" i="1" kern="1200" dirty="0" err="1" smtClean="0">
                <a:solidFill>
                  <a:schemeClr val="tx1"/>
                </a:solidFill>
                <a:latin typeface="Lydian BT" pitchFamily="-68" charset="0"/>
                <a:ea typeface="ＭＳ Ｐゴシック" pitchFamily="-68" charset="-128"/>
                <a:cs typeface="ＭＳ Ｐゴシック" pitchFamily="-68" charset="-128"/>
              </a:rPr>
              <a:t>korban</a:t>
            </a:r>
            <a:r>
              <a:rPr lang="en-US" sz="1200" i="1" kern="1200" dirty="0" smtClean="0">
                <a:solidFill>
                  <a:schemeClr val="tx1"/>
                </a:solidFill>
                <a:latin typeface="Lydian BT" pitchFamily="-68" charset="0"/>
                <a:ea typeface="ＭＳ Ｐゴシック" pitchFamily="-68" charset="-128"/>
                <a:cs typeface="ＭＳ Ｐゴシック" pitchFamily="-68" charset="-128"/>
              </a:rPr>
              <a:t>, coming from the root, </a:t>
            </a:r>
            <a:r>
              <a:rPr lang="en-US" sz="1200" i="1" kern="1200" dirty="0" err="1" smtClean="0">
                <a:solidFill>
                  <a:schemeClr val="tx1"/>
                </a:solidFill>
                <a:latin typeface="Lydian BT" pitchFamily="-68" charset="0"/>
                <a:ea typeface="ＭＳ Ｐゴシック" pitchFamily="-68" charset="-128"/>
                <a:cs typeface="ＭＳ Ｐゴシック" pitchFamily="-68" charset="-128"/>
              </a:rPr>
              <a:t>kuph</a:t>
            </a:r>
            <a:r>
              <a:rPr lang="en-US" sz="1200" i="1" kern="1200" dirty="0" smtClean="0">
                <a:solidFill>
                  <a:schemeClr val="tx1"/>
                </a:solidFill>
                <a:latin typeface="Lydian BT" pitchFamily="-68" charset="0"/>
                <a:ea typeface="ＭＳ Ｐゴシック" pitchFamily="-68" charset="-128"/>
                <a:cs typeface="ＭＳ Ｐゴシック" pitchFamily="-68" charset="-128"/>
              </a:rPr>
              <a:t> </a:t>
            </a:r>
            <a:r>
              <a:rPr lang="en-US" sz="1200" i="1" kern="1200" dirty="0" err="1" smtClean="0">
                <a:solidFill>
                  <a:schemeClr val="tx1"/>
                </a:solidFill>
                <a:latin typeface="Lydian BT" pitchFamily="-68" charset="0"/>
                <a:ea typeface="ＭＳ Ｐゴシック" pitchFamily="-68" charset="-128"/>
                <a:cs typeface="ＭＳ Ｐゴシック" pitchFamily="-68" charset="-128"/>
              </a:rPr>
              <a:t>reysh</a:t>
            </a:r>
            <a:r>
              <a:rPr lang="en-US" sz="1200" i="1" kern="1200" dirty="0" smtClean="0">
                <a:solidFill>
                  <a:schemeClr val="tx1"/>
                </a:solidFill>
                <a:latin typeface="Lydian BT" pitchFamily="-68" charset="0"/>
                <a:ea typeface="ＭＳ Ｐゴシック" pitchFamily="-68" charset="-128"/>
                <a:cs typeface="ＭＳ Ｐゴシック" pitchFamily="-68" charset="-128"/>
              </a:rPr>
              <a:t> vet, meaning to be or to draw near. From this we begin to develop a deeper insight into what sacrifices truly were, a means of connecting people and the Infinite. For our more distant ancestors, sacrifices were not a loss, but the opposite. They were an act to gain a closer relationship with God, to solicit God’s </a:t>
            </a:r>
            <a:r>
              <a:rPr lang="en-US" sz="1200" i="1" kern="1200" dirty="0" err="1" smtClean="0">
                <a:solidFill>
                  <a:schemeClr val="tx1"/>
                </a:solidFill>
                <a:latin typeface="Lydian BT" pitchFamily="-68" charset="0"/>
                <a:ea typeface="ＭＳ Ｐゴシック" pitchFamily="-68" charset="-128"/>
                <a:cs typeface="ＭＳ Ｐゴシック" pitchFamily="-68" charset="-128"/>
              </a:rPr>
              <a:t>favour</a:t>
            </a:r>
            <a:r>
              <a:rPr lang="en-US" sz="1200" i="1" kern="1200" dirty="0" smtClean="0">
                <a:solidFill>
                  <a:schemeClr val="tx1"/>
                </a:solidFill>
                <a:latin typeface="Lydian BT" pitchFamily="-68" charset="0"/>
                <a:ea typeface="ＭＳ Ｐゴシック" pitchFamily="-68" charset="-128"/>
                <a:cs typeface="ＭＳ Ｐゴシック" pitchFamily="-68" charset="-128"/>
              </a:rPr>
              <a:t>, and it was this intention behind them that made them meaningful when the Temple still stood.</a:t>
            </a:r>
            <a:endParaRPr lang="en-GB" sz="2400" dirty="0">
              <a:latin typeface="Lydian BT"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268678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C9F6570-F531-45A8-9B10-B2EC42204740}" type="slidenum">
              <a:rPr lang="en-US">
                <a:latin typeface="Lydian BT" pitchFamily="-84" charset="0"/>
              </a:rPr>
              <a:pPr/>
              <a:t>50</a:t>
            </a:fld>
            <a:endParaRPr lang="en-US">
              <a:latin typeface="Lydian BT" pitchFamily="-84" charset="0"/>
            </a:endParaRPr>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GB" sz="2400">
                <a:latin typeface="Lydian BT" pitchFamily="-84" charset="0"/>
                <a:ea typeface="ＭＳ Ｐゴシック" pitchFamily="-84" charset="-128"/>
                <a:cs typeface="ＭＳ Ｐゴシック" pitchFamily="-84" charset="-128"/>
              </a:rPr>
              <a:t>Beyond just having faith in God’s Word A&amp;E should have come to embody the word. They should have become the substantiation or incarnation of the word just as Jesus later became. Thus Jesus could say, “I am the way, the truth and the life.” They should have reached perfection. If they did, God would have dwelled in them. Then Lucifer would have respected a mature and perfect A&amp;E because they would have stood as God before him and from them he would have received God’s love and truth and guidance. Lucifer would have loved Adam and Eve in the right way and served them. Thus the proper order would have been established and goodness would have been multiplied.</a:t>
            </a:r>
          </a:p>
          <a:p>
            <a:pPr eaLnBrk="1" hangingPunct="1">
              <a:spcBef>
                <a:spcPct val="0"/>
              </a:spcBef>
            </a:pPr>
            <a:endParaRPr lang="en-GB" sz="2400">
              <a:latin typeface="Lydian BT" pitchFamily="-84" charset="0"/>
              <a:ea typeface="ＭＳ Ｐゴシック" pitchFamily="-84" charset="-128"/>
              <a:cs typeface="ＭＳ Ｐゴシック" pitchFamily="-84" charset="-128"/>
            </a:endParaRPr>
          </a:p>
          <a:p>
            <a:pPr eaLnBrk="1" hangingPunct="1">
              <a:spcBef>
                <a:spcPct val="0"/>
              </a:spcBef>
            </a:pPr>
            <a:r>
              <a:rPr lang="en-GB" sz="2400">
                <a:latin typeface="Lydian BT" pitchFamily="-84" charset="0"/>
                <a:ea typeface="ＭＳ Ｐゴシック" pitchFamily="-84" charset="-128"/>
                <a:cs typeface="ＭＳ Ｐゴシック" pitchFamily="-84" charset="-128"/>
              </a:rPr>
              <a:t>Formed by the word. Conform oneself to the word</a:t>
            </a:r>
          </a:p>
        </p:txBody>
      </p:sp>
    </p:spTree>
    <p:extLst>
      <p:ext uri="{BB962C8B-B14F-4D97-AF65-F5344CB8AC3E}">
        <p14:creationId xmlns:p14="http://schemas.microsoft.com/office/powerpoint/2010/main" val="415919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284B8FD-0169-4714-B1E1-B69DDF86B10F}" type="slidenum">
              <a:rPr lang="en-US">
                <a:latin typeface="Arial" pitchFamily="-84" charset="0"/>
                <a:ea typeface="Arial" pitchFamily="-84" charset="0"/>
                <a:cs typeface="Arial" pitchFamily="-84" charset="0"/>
              </a:rPr>
              <a:pPr/>
              <a:t>51</a:t>
            </a:fld>
            <a:endParaRPr lang="en-US">
              <a:latin typeface="Arial" pitchFamily="-84" charset="0"/>
              <a:ea typeface="Arial" pitchFamily="-84" charset="0"/>
              <a:cs typeface="Arial" pitchFamily="-8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atin typeface="Arial" pitchFamily="-84" charset="0"/>
              </a:rPr>
              <a:t>Mind body unity</a:t>
            </a:r>
          </a:p>
          <a:p>
            <a:pPr lvl="2" eaLnBrk="1" hangingPunct="1"/>
            <a:r>
              <a:rPr lang="en-GB">
                <a:latin typeface="Arial" pitchFamily="-84" charset="0"/>
                <a:ea typeface="ＭＳ Ｐゴシック" pitchFamily="-84" charset="-128"/>
              </a:rPr>
              <a:t>1.	Be Fruitful – the ability to perfect our character. This involves achieving mind-body unity so that God can be present in this unity. The most important aspect of this is to develop a sensitivity to the heart of God. By fulfilling the 1</a:t>
            </a:r>
            <a:r>
              <a:rPr lang="en-GB" baseline="30000">
                <a:latin typeface="Arial" pitchFamily="-84" charset="0"/>
                <a:ea typeface="ＭＳ Ｐゴシック" pitchFamily="-84" charset="-128"/>
              </a:rPr>
              <a:t>st</a:t>
            </a:r>
            <a:r>
              <a:rPr lang="en-GB">
                <a:latin typeface="Arial" pitchFamily="-84" charset="0"/>
                <a:ea typeface="ＭＳ Ｐゴシック" pitchFamily="-84" charset="-128"/>
              </a:rPr>
              <a:t> blessing a person would become the incarnation of God, feeling how God feels, thinking as God thinks and acting as God would act etc. Here we have the basis of human rights as each person is a child of God, conscience, personal ethics etc.</a:t>
            </a:r>
          </a:p>
          <a:p>
            <a:pPr eaLnBrk="1" hangingPunct="1"/>
            <a:r>
              <a:rPr lang="en-US">
                <a:latin typeface="Arial" pitchFamily="-84" charset="0"/>
              </a:rPr>
              <a:t>Taqwa, God consciousness</a:t>
            </a:r>
          </a:p>
          <a:p>
            <a:pPr eaLnBrk="1" hangingPunct="1"/>
            <a:endParaRPr lang="en-US">
              <a:latin typeface="Arial" pitchFamily="-84" charset="0"/>
            </a:endParaRPr>
          </a:p>
          <a:p>
            <a:pPr eaLnBrk="1" hangingPunct="1"/>
            <a:r>
              <a:rPr lang="en-US">
                <a:latin typeface="Arial" pitchFamily="-84" charset="0"/>
              </a:rPr>
              <a:t>Sport, snooker, games, </a:t>
            </a:r>
          </a:p>
          <a:p>
            <a:pPr eaLnBrk="1" hangingPunct="1"/>
            <a:endParaRPr lang="en-US">
              <a:latin typeface="Arial" pitchFamily="-84" charset="0"/>
            </a:endParaRPr>
          </a:p>
          <a:p>
            <a:r>
              <a:rPr lang="en-US" i="1">
                <a:latin typeface="Arial" pitchFamily="-84" charset="0"/>
              </a:rPr>
              <a:t>The Heart of the Buddha’s Teaching</a:t>
            </a:r>
            <a:r>
              <a:rPr lang="en-US">
                <a:latin typeface="Arial" pitchFamily="-84" charset="0"/>
              </a:rPr>
              <a:t>, a book by a man I’d never heard of, Thich Nhat Hanh. There was a quote on the jacket: “Thich Nhat Hanh is a holy man, for he is humble and devout. He is a scholar of immense intellectual capacity.” Those words were written by Martin Luther King, nominating Nhat Hanh, a monk from Vietnam, for the Nobel Peace Prize more than 40 years ago. It could hardly hurt to try his book. </a:t>
            </a:r>
          </a:p>
          <a:p>
            <a:r>
              <a:rPr lang="en-US">
                <a:latin typeface="Arial" pitchFamily="-84" charset="0"/>
              </a:rPr>
              <a:t>So I did, and I was blown away by the simplicity of what Nhat Hanh wrote, urging readers gently and warmly to enjoy the here and now. The secret was to approach all of life much like meditation, including the bits that we think of as boring or unpleasant. “Every act is a rite,” he says at one point. “While washing the dishes one should be completely aware that one is washing the dishes. At first glance, that might seem a little silly: why put so much stress on a simple thing? But that’s precisely the point. If while washing dishes we think only of the cup of tea that awaits us, thus hurrying to get the dishes out of the way as if they were a nuisance, we are not ‘washing the dishes to wash the dishes’. What’s more we are not alive during the time we are washing the dishes. In fact, we are completely incapable of realising the miracle of life while standing at the sink. </a:t>
            </a:r>
          </a:p>
          <a:p>
            <a:r>
              <a:rPr lang="en-US">
                <a:latin typeface="Arial" pitchFamily="-84" charset="0"/>
              </a:rPr>
              <a:t>“If we can’t wash the dishes, the chances are we won’t be able to drink our tea either. While drinking the cup of tea, we will only be thinking of other things, barely aware of the cup in our hands. Thus we are sucked away into the future — and incapable of actually living one minute of life.” </a:t>
            </a:r>
          </a:p>
          <a:p>
            <a:pPr eaLnBrk="1" hangingPunct="1"/>
            <a:endParaRPr lang="en-US">
              <a:latin typeface="Arial" pitchFamily="-84" charset="0"/>
            </a:endParaRPr>
          </a:p>
        </p:txBody>
      </p:sp>
    </p:spTree>
    <p:extLst>
      <p:ext uri="{BB962C8B-B14F-4D97-AF65-F5344CB8AC3E}">
        <p14:creationId xmlns:p14="http://schemas.microsoft.com/office/powerpoint/2010/main" val="74307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DCC4A6A-3BC0-48B0-A2EE-6C3A8F7C8312}" type="slidenum">
              <a:rPr lang="en-US">
                <a:latin typeface="Lydian BT" pitchFamily="-84" charset="0"/>
              </a:rPr>
              <a:pPr/>
              <a:t>52</a:t>
            </a:fld>
            <a:endParaRPr lang="en-US">
              <a:latin typeface="Lydian BT" pitchFamily="-84" charset="0"/>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GB" sz="2400">
                <a:latin typeface="Lydian BT" pitchFamily="-84" charset="0"/>
                <a:ea typeface="ＭＳ Ｐゴシック" pitchFamily="-84" charset="-128"/>
                <a:cs typeface="ＭＳ Ｐゴシック" pitchFamily="-84" charset="-128"/>
              </a:rPr>
              <a:t>The AA couldn’t respect and love A&amp;E from God’s point of view. He didn’t think they deserved respect and didn’t think they were qualified to be Lords of Creation and certainly not </a:t>
            </a:r>
            <a:r>
              <a:rPr lang="en-GB" sz="2400" i="1">
                <a:latin typeface="Lydian BT" pitchFamily="-84" charset="0"/>
                <a:ea typeface="ＭＳ Ｐゴシック" pitchFamily="-84" charset="-128"/>
                <a:cs typeface="ＭＳ Ｐゴシック" pitchFamily="-84" charset="-128"/>
              </a:rPr>
              <a:t>his Lord. </a:t>
            </a:r>
            <a:r>
              <a:rPr lang="en-GB" sz="2400">
                <a:latin typeface="Lydian BT" pitchFamily="-84" charset="0"/>
                <a:ea typeface="ＭＳ Ｐゴシック" pitchFamily="-84" charset="-128"/>
                <a:cs typeface="ＭＳ Ｐゴシック" pitchFamily="-84" charset="-128"/>
              </a:rPr>
              <a:t>So he decided to see if he could gain control over them. He drew Eve towards himself and tempted her to eat the fruit. Eve lost faith in God’s commandment when she couldn’t answer the AA questions. She turned away from God and became self-centred. She allowed the AA to dominate her. Then she tempted Adam to eat the fruit and instead of resisting her he gave in to her and allowed her to dominate him. So instead of perfecting themselves A&amp;E developed fallen nature – self-centred instead of God centred.</a:t>
            </a:r>
          </a:p>
        </p:txBody>
      </p:sp>
    </p:spTree>
    <p:extLst>
      <p:ext uri="{BB962C8B-B14F-4D97-AF65-F5344CB8AC3E}">
        <p14:creationId xmlns:p14="http://schemas.microsoft.com/office/powerpoint/2010/main" val="1136624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B4755ED-9A75-4698-8166-F6BF68741FB6}" type="slidenum">
              <a:rPr lang="en-US">
                <a:latin typeface="Lydian BT" pitchFamily="-84" charset="0"/>
              </a:rPr>
              <a:pPr/>
              <a:t>53</a:t>
            </a:fld>
            <a:endParaRPr lang="en-US">
              <a:latin typeface="Lydian BT" pitchFamily="-84" charset="0"/>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In offering a thing I am offering myself to God. Can be done on a desert island. Not confronted with FN.</a:t>
            </a:r>
          </a:p>
          <a:p>
            <a:pPr eaLnBrk="1" hangingPunct="1">
              <a:spcBef>
                <a:spcPct val="0"/>
              </a:spcBef>
            </a:pPr>
            <a:endParaRPr lang="en-US"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First, there must be a central figure. From the time Adam failed to establish the foundation of faith, God has been looking for central figures who could restore the lost foundation of faith. God had Cain and Abel offer sacrifices for this purpose. Likewise, God called men such as Noah, Abraham, Isaac, Jacob, Moses, the kings and John the Baptist for the purpose of raising them up as central figures. </a:t>
            </a:r>
          </a:p>
          <a:p>
            <a:pPr eaLnBrk="1" hangingPunct="1">
              <a:spcBef>
                <a:spcPct val="0"/>
              </a:spcBef>
            </a:pPr>
            <a:endParaRPr lang="en-GB"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Second, an object for the condition must be offered. When Adam lost faith in God, he lost the Word of God which had been given him for the fulfillment of the condition to establish the foundation of faith. As a result, fallen people could no longer directly receive the Word of God to restore the foundation of faith. It then became necessary to offer objects for the condition as substitutes for the Word. Human beings were degraded by the Fall to a status lower than the things of creation, as it is written, "the heart is deceitful above all things." 8(Jer. 17:9)CEV|KJ|NI Hence, in the age prior to the giving of the Old Testament, people could establish the foundation of faith by offering a sacrifice or its equivalent, such as the ark, procured from the natural world. Thus, the foundation of faith also functioned as the foundation to restore all things, which had been defiled by Satan. In the Old Testament Age, either the Word as revealed in the Law of Moses or representatives of the Word - such as the Ark of the Covenant, the Temple and various central figures - served as objects for the condition, substituting for the original Word. In the New Testament Age, the Word as revealed in the Gospels and Jesus, the incarnation of the Word, were the objects for the condition. From the standpoint of human beings, these objects for the condition were offered for the purpose of establishing the foundation of faith. From God's perspective, the offering of objects for the condition would secure God's ownership of the dispensation. </a:t>
            </a:r>
          </a:p>
          <a:p>
            <a:pPr eaLnBrk="1" hangingPunct="1">
              <a:spcBef>
                <a:spcPct val="0"/>
              </a:spcBef>
            </a:pPr>
            <a:endParaRPr lang="en-US"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Third, a numerical period of indemnity must be completed. To accomplish a task need to have deadline. If no deadline failure. </a:t>
            </a:r>
          </a:p>
          <a:p>
            <a:pPr eaLnBrk="1" hangingPunct="1">
              <a:spcBef>
                <a:spcPct val="0"/>
              </a:spcBef>
            </a:pPr>
            <a:endParaRPr lang="en-US" sz="2400" dirty="0" smtClean="0">
              <a:latin typeface="Lydian BT" pitchFamily="-84" charset="0"/>
              <a:ea typeface="ＭＳ Ｐゴシック" pitchFamily="-84" charset="-128"/>
              <a:cs typeface="ＭＳ Ｐゴシック" pitchFamily="-84" charset="-128"/>
            </a:endParaRPr>
          </a:p>
          <a:p>
            <a:pPr eaLnBrk="1" hangingPunct="1">
              <a:spcBef>
                <a:spcPct val="0"/>
              </a:spcBef>
            </a:pPr>
            <a:r>
              <a:rPr lang="en-US" sz="2400" dirty="0" smtClean="0">
                <a:latin typeface="Lydian BT" pitchFamily="-84" charset="0"/>
                <a:ea typeface="ＭＳ Ｐゴシック" pitchFamily="-84" charset="-128"/>
                <a:cs typeface="ＭＳ Ｐゴシック" pitchFamily="-84" charset="-128"/>
              </a:rPr>
              <a:t>Restoring self symbolically – right frame of mind to do substantial </a:t>
            </a:r>
          </a:p>
          <a:p>
            <a:pPr eaLnBrk="1" hangingPunct="1"/>
            <a:endParaRPr lang="en-US" dirty="0" smtClean="0">
              <a:latin typeface="Lydian BT" pitchFamily="-84" charset="0"/>
              <a:ea typeface="ＭＳ Ｐゴシック" pitchFamily="-84" charset="-128"/>
              <a:cs typeface="ＭＳ Ｐゴシック" pitchFamily="-84" charset="-128"/>
            </a:endParaRPr>
          </a:p>
          <a:p>
            <a:r>
              <a:rPr lang="en-GB" b="1" dirty="0" smtClean="0">
                <a:latin typeface="Lydian BT" pitchFamily="-84" charset="0"/>
                <a:ea typeface="ＭＳ Ｐゴシック" pitchFamily="-84" charset="-128"/>
                <a:cs typeface="ＭＳ Ｐゴシック" pitchFamily="-84" charset="-128"/>
              </a:rPr>
              <a:t>Moses and the fox</a:t>
            </a:r>
          </a:p>
          <a:p>
            <a:r>
              <a:rPr lang="en-GB" dirty="0" smtClean="0">
                <a:latin typeface="Lydian BT" pitchFamily="-84" charset="0"/>
                <a:ea typeface="ＭＳ Ｐゴシック" pitchFamily="-84" charset="-128"/>
                <a:cs typeface="ＭＳ Ｐゴシック" pitchFamily="-84" charset="-128"/>
              </a:rPr>
              <a:t>Moses finds a shepherd in the desert. He spends the day with the shepherd and helps him milk his ewes, and at the end of the day he sees that the shepherd puts the best milk he has in a wooden bowl, which he places on a flat stone some distance away. So Moses asks him what it is for, and the shepherd replies, "This is God's milk." Moses is puzzled and asks him what he means. The shepherd says, "I always take the best milk I possess, and I bring it as an offering to God." Moses, who is far more sophisticated than the shepherd with his naive faith, asks, "And does God drink it?" "Yes", replies the shepherd, "He does." Then Moses feels compelled to enlighten the poor shepherd and he explains that God, being pure spirit, does not drink milk. Yet the poor shepherd is sure that he does, and so they have a short argument, which ends with Moses telling the shepherd to hide behind the bushes to find out whether in fact God does come to drink the milk. Moses then goes out to pray in the desert. The shepherd hides, the night comes, and in the moonlight the shepherd sees a little fox that comes trotting from the desert, looks right, looks left and heads straight for the milk, which he laps up, and disappears into the desert again. The next morning Moses finds the shepherd quite depressed and downcast. "What's the matter?" he asks. The shepherd says, "You were right, God is pure spirit and he doesn't want my milk." Moses is surprised. He says, "You should be happy. You know more about God than you did before." "Yes, I do," says the shepherd, "but the only thing I could do to express my love for Him has been taken away from me." Moses sees the point. He retires into the desert and prays hard. In the night in a vision, God speaks to him and says, "Moses, you were wrong. It is true that I am pure spirit. Nevertheless I always accepted with gratitude the milk which the shepherd offered me, as the expression of his love, but since being pure spirit, I do not need milk, I shared it with this little fox, who is very fond of milk." </a:t>
            </a:r>
            <a:endParaRPr lang="en-GB" b="1" dirty="0" smtClean="0">
              <a:latin typeface="Lydian BT" pitchFamily="-84" charset="0"/>
              <a:ea typeface="ＭＳ Ｐゴシック" pitchFamily="-84" charset="-128"/>
              <a:cs typeface="ＭＳ Ｐゴシック" pitchFamily="-84" charset="-128"/>
            </a:endParaRPr>
          </a:p>
          <a:p>
            <a:r>
              <a:rPr lang="en-GB" dirty="0" smtClean="0">
                <a:latin typeface="Lydian BT" pitchFamily="-84" charset="0"/>
                <a:ea typeface="ＭＳ Ｐゴシック" pitchFamily="-84" charset="-128"/>
                <a:cs typeface="ＭＳ Ｐゴシック" pitchFamily="-84" charset="-128"/>
              </a:rPr>
              <a:t>Anthony Bloom, </a:t>
            </a:r>
            <a:r>
              <a:rPr lang="en-GB" i="1" dirty="0" smtClean="0">
                <a:latin typeface="Lydian BT" pitchFamily="-84" charset="0"/>
                <a:ea typeface="ＭＳ Ｐゴシック" pitchFamily="-84" charset="-128"/>
                <a:cs typeface="ＭＳ Ｐゴシック" pitchFamily="-84" charset="-128"/>
              </a:rPr>
              <a:t>School for Prayer</a:t>
            </a:r>
            <a:r>
              <a:rPr lang="en-GB" dirty="0" smtClean="0">
                <a:latin typeface="Lydian BT" pitchFamily="-84" charset="0"/>
                <a:ea typeface="ＭＳ Ｐゴシック" pitchFamily="-84" charset="-128"/>
                <a:cs typeface="ＭＳ Ｐゴシック" pitchFamily="-84" charset="-128"/>
              </a:rPr>
              <a:t>, London: D.L.T., 1970.</a:t>
            </a:r>
          </a:p>
          <a:p>
            <a:r>
              <a:rPr lang="en-US" sz="1200" kern="1200" dirty="0" smtClean="0">
                <a:solidFill>
                  <a:schemeClr val="tx1"/>
                </a:solidFill>
                <a:latin typeface="Lydian BT" pitchFamily="-68" charset="0"/>
                <a:ea typeface="ＭＳ Ｐゴシック" pitchFamily="-68" charset="-128"/>
                <a:cs typeface="ＭＳ Ｐゴシック" pitchFamily="-68" charset="-128"/>
              </a:rPr>
              <a:t>Progressive Judaism does not aim to resurrect the act of sacrifice as a way of developing a connection to God, however it still embraces the intention behind the act of sacrifices, of finding a way of linking ourselves more closely to the divine. We now have to strive to find a way to do this. </a:t>
            </a:r>
            <a:r>
              <a:rPr lang="en-US" sz="1200" kern="1200" dirty="0" err="1" smtClean="0">
                <a:solidFill>
                  <a:schemeClr val="tx1"/>
                </a:solidFill>
                <a:latin typeface="Lydian BT" pitchFamily="-68" charset="0"/>
                <a:ea typeface="ＭＳ Ｐゴシック" pitchFamily="-68" charset="-128"/>
                <a:cs typeface="ＭＳ Ｐゴシック" pitchFamily="-68" charset="-128"/>
              </a:rPr>
              <a:t>Tefillah</a:t>
            </a:r>
            <a:r>
              <a:rPr lang="en-US" sz="1200" kern="1200" dirty="0" smtClean="0">
                <a:solidFill>
                  <a:schemeClr val="tx1"/>
                </a:solidFill>
                <a:latin typeface="Lydian BT" pitchFamily="-68" charset="0"/>
                <a:ea typeface="ＭＳ Ｐゴシック" pitchFamily="-68" charset="-128"/>
                <a:cs typeface="ＭＳ Ｐゴシック" pitchFamily="-68" charset="-128"/>
              </a:rPr>
              <a:t> is a tool that can help us embark on the path to a connection with the Unknowable. Professor Art Green has written "Since the destruction of the Temple in Jerusalem, prayer has taken the place of sacrifice, but that does not imply that sacrifice was abolished when the sacrificial rite went out of existence. Prayer is not a substitute for sacrifice. Prayer is sacrifice. What has changed is the substance of sacrifice: the self takes the place of the thing. The spirit is the same... The word is but an altar. We do not sacrifice. We are the sacrifice. Prayer is a hazard, a venture of peril. Every person who prays is a </a:t>
            </a:r>
            <a:r>
              <a:rPr lang="en-US" sz="1200" kern="1200" dirty="0" err="1" smtClean="0">
                <a:solidFill>
                  <a:schemeClr val="tx1"/>
                </a:solidFill>
                <a:latin typeface="Lydian BT" pitchFamily="-68" charset="0"/>
                <a:ea typeface="ＭＳ Ｐゴシック" pitchFamily="-68" charset="-128"/>
                <a:cs typeface="ＭＳ Ｐゴシック" pitchFamily="-68" charset="-128"/>
              </a:rPr>
              <a:t>kohen</a:t>
            </a:r>
            <a:r>
              <a:rPr lang="en-US" sz="1200" kern="1200" dirty="0" smtClean="0">
                <a:solidFill>
                  <a:schemeClr val="tx1"/>
                </a:solidFill>
                <a:latin typeface="Lydian BT" pitchFamily="-68" charset="0"/>
                <a:ea typeface="ＭＳ Ｐゴシック" pitchFamily="-68" charset="-128"/>
                <a:cs typeface="ＭＳ Ｐゴシック" pitchFamily="-68" charset="-128"/>
              </a:rPr>
              <a:t> at the greatest of all temples. The whole universe is the </a:t>
            </a:r>
            <a:r>
              <a:rPr lang="en-US" sz="1200" kern="1200" dirty="0" err="1" smtClean="0">
                <a:solidFill>
                  <a:schemeClr val="tx1"/>
                </a:solidFill>
                <a:latin typeface="Lydian BT" pitchFamily="-68" charset="0"/>
                <a:ea typeface="ＭＳ Ｐゴシック" pitchFamily="-68" charset="-128"/>
                <a:cs typeface="ＭＳ Ｐゴシック" pitchFamily="-68" charset="-128"/>
              </a:rPr>
              <a:t>Temple."However</a:t>
            </a:r>
            <a:r>
              <a:rPr lang="en-US" sz="1200" kern="1200" dirty="0" smtClean="0">
                <a:solidFill>
                  <a:schemeClr val="tx1"/>
                </a:solidFill>
                <a:latin typeface="Lydian BT" pitchFamily="-68" charset="0"/>
                <a:ea typeface="ＭＳ Ｐゴシック" pitchFamily="-68" charset="-128"/>
                <a:cs typeface="ＭＳ Ｐゴシック" pitchFamily="-68" charset="-128"/>
              </a:rPr>
              <a:t> if the intention behind our prayer is only to seek forgiveness, will they be heard? Surely, to release ourselves in prayer, we need to follow the example of our ancestors, who gave of the little they had, equivalent to their whole being, to make a connection with the divine. We don’t need to give up our possessions any more to connect with the unknown, but maybe if we put our </a:t>
            </a:r>
            <a:r>
              <a:rPr lang="en-US" sz="1200" kern="1200" dirty="0" err="1" smtClean="0">
                <a:solidFill>
                  <a:schemeClr val="tx1"/>
                </a:solidFill>
                <a:latin typeface="Lydian BT" pitchFamily="-68" charset="0"/>
                <a:ea typeface="ＭＳ Ｐゴシック" pitchFamily="-68" charset="-128"/>
                <a:cs typeface="ＭＳ Ｐゴシック" pitchFamily="-68" charset="-128"/>
              </a:rPr>
              <a:t>nefesh</a:t>
            </a:r>
            <a:r>
              <a:rPr lang="en-US" sz="1200" kern="1200" dirty="0" smtClean="0">
                <a:solidFill>
                  <a:schemeClr val="tx1"/>
                </a:solidFill>
                <a:latin typeface="Lydian BT" pitchFamily="-68" charset="0"/>
                <a:ea typeface="ＭＳ Ｐゴシック" pitchFamily="-68" charset="-128"/>
                <a:cs typeface="ＭＳ Ｐゴシック" pitchFamily="-68" charset="-128"/>
              </a:rPr>
              <a:t>, our very essence on the line, as our forebears tried to do, we might bring ourselves one step closer to God.</a:t>
            </a:r>
            <a:endParaRPr lang="en-GB" b="1" dirty="0" smtClean="0">
              <a:latin typeface="Lydian BT" pitchFamily="-84" charset="0"/>
              <a:ea typeface="ＭＳ Ｐゴシック" pitchFamily="-84" charset="-128"/>
              <a:cs typeface="ＭＳ Ｐゴシック" pitchFamily="-84" charset="-128"/>
            </a:endParaRPr>
          </a:p>
          <a:p>
            <a:pPr eaLnBrk="1" hangingPunct="1"/>
            <a:endParaRPr lang="en-US" dirty="0" smtClean="0">
              <a:latin typeface="Lydian BT"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99949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7B3F180-979B-40A5-BA8C-BD3EEA9C93B1}" type="slidenum">
              <a:rPr lang="en-US">
                <a:latin typeface="Lydian BT" pitchFamily="-84" charset="0"/>
              </a:rPr>
              <a:pPr/>
              <a:t>54</a:t>
            </a:fld>
            <a:endParaRPr lang="en-US">
              <a:latin typeface="Lydian BT" pitchFamily="-84"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2400">
              <a:latin typeface="Lydian BT"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6123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6D131ED-A09A-491E-AD6D-16100C233A0F}" type="slidenum">
              <a:rPr lang="en-US">
                <a:latin typeface="Lydian BT" pitchFamily="-84" charset="0"/>
              </a:rPr>
              <a:pPr/>
              <a:t>57</a:t>
            </a:fld>
            <a:endParaRPr lang="en-US">
              <a:latin typeface="Lydian BT" pitchFamily="-84" charset="0"/>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2400">
                <a:latin typeface="Lydian BT" pitchFamily="-84" charset="0"/>
                <a:ea typeface="ＭＳ Ｐゴシック" pitchFamily="-84" charset="-128"/>
                <a:cs typeface="ＭＳ Ｐゴシック" pitchFamily="-84" charset="-128"/>
              </a:rPr>
              <a:t>The substantial offering means fulfilling the indemnity condition to remove the fallen nature. This is essential for the actual restoration of human beings. The substantial offering is carried out when a person in Cain's position honours the person in Abel's position and sets him above himself as an offering. Through this, they fulfill the indemnity condition to be restored as good children. At the same time, it is also reckoned as the indemnity condition for the restoration of their parents. In this manner, the substantial offering can meet God's expectation.</a:t>
            </a:r>
          </a:p>
          <a:p>
            <a:pPr eaLnBrk="1" hangingPunct="1"/>
            <a:endParaRPr lang="en-US" sz="2400">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Someone better at something -&gt; either respect, learn from, be with, inherit from. Or feel envious, jealous, critical, fault finding</a:t>
            </a:r>
          </a:p>
          <a:p>
            <a:pPr eaLnBrk="1" hangingPunct="1"/>
            <a:r>
              <a:rPr lang="en-US">
                <a:latin typeface="Lydian BT" pitchFamily="-84" charset="0"/>
                <a:ea typeface="ＭＳ Ｐゴシック" pitchFamily="-84" charset="-128"/>
                <a:cs typeface="ＭＳ Ｐゴシック" pitchFamily="-84" charset="-128"/>
              </a:rPr>
              <a:t>Humility, courage</a:t>
            </a:r>
          </a:p>
          <a:p>
            <a:pPr eaLnBrk="1" hangingPunct="1"/>
            <a:r>
              <a:rPr lang="en-US">
                <a:latin typeface="Lydian BT" pitchFamily="-84" charset="0"/>
                <a:ea typeface="ＭＳ Ｐゴシック" pitchFamily="-84" charset="-128"/>
                <a:cs typeface="ＭＳ Ｐゴシック" pitchFamily="-84" charset="-128"/>
              </a:rPr>
              <a:t>Find an abel - someone better, closer to god and unite, learn from</a:t>
            </a:r>
          </a:p>
        </p:txBody>
      </p:sp>
    </p:spTree>
    <p:extLst>
      <p:ext uri="{BB962C8B-B14F-4D97-AF65-F5344CB8AC3E}">
        <p14:creationId xmlns:p14="http://schemas.microsoft.com/office/powerpoint/2010/main" val="2005723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0E7E85E-8C04-4A4E-BCCA-D4AE2DCD6898}" type="slidenum">
              <a:rPr lang="en-US">
                <a:latin typeface="Lydian BT" pitchFamily="-84" charset="0"/>
              </a:rPr>
              <a:pPr/>
              <a:t>58</a:t>
            </a:fld>
            <a:endParaRPr lang="en-US">
              <a:latin typeface="Lydian BT" pitchFamily="-8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latin typeface="Lydian BT" pitchFamily="-84" charset="0"/>
                <a:ea typeface="ＭＳ Ｐゴシック" pitchFamily="-84" charset="-128"/>
                <a:cs typeface="ＭＳ Ｐゴシック" pitchFamily="-84" charset="-128"/>
              </a:rPr>
              <a:t>God teaches us that fallen people must constantly seek for an Abel-type person. By honoring, obeying and following him, we can accomplish God's Will even without understanding every aspect of it.</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the universal tendency to seek out good leaders and righteous friends stems from our innermost desire to come before God through an Abel figure who is closer to God. By uniting with him, we can come closer to God ourselves. The Christian faith teaches us to be meek and humble. By this way of life, we may meet our Abel figure and thus secure the way to go before God.</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Want to learn violin? Search for a teacher to learn from. Person who is better. Then respect them, obey and do what they tell you to do and follow their example. Role model.</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People want to play tennis etc. with someone who is better than they are. Improves their game. </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If find someone who is better than you at something how do you react??? Should admire and want to listen and learn. Alternatively may feel jealous and resentful because they show up one’s inadequacies, shortcomings etc.</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So Cain decides who is Abel. Original mind tells you that someone is better than you at something or closer to God than you or loved more than you. Then what??? Honour, obey and follow or try to destroy?</a:t>
            </a:r>
          </a:p>
        </p:txBody>
      </p:sp>
    </p:spTree>
    <p:extLst>
      <p:ext uri="{BB962C8B-B14F-4D97-AF65-F5344CB8AC3E}">
        <p14:creationId xmlns:p14="http://schemas.microsoft.com/office/powerpoint/2010/main" val="1532739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Tennis – person who is better is Abel. Person who is worse is Cain. How does one respond? Out</a:t>
            </a:r>
            <a:r>
              <a:rPr lang="en-US" baseline="0" dirty="0" smtClean="0"/>
              <a:t> of original or fallen nature?</a:t>
            </a:r>
            <a:endParaRPr lang="en-US" dirty="0"/>
          </a:p>
        </p:txBody>
      </p:sp>
      <p:sp>
        <p:nvSpPr>
          <p:cNvPr id="4" name="Slide Number Placeholder 3"/>
          <p:cNvSpPr>
            <a:spLocks noGrp="1"/>
          </p:cNvSpPr>
          <p:nvPr>
            <p:ph type="sldNum" sz="quarter" idx="10"/>
          </p:nvPr>
        </p:nvSpPr>
        <p:spPr/>
        <p:txBody>
          <a:bodyPr/>
          <a:lstStyle/>
          <a:p>
            <a:pPr>
              <a:defRPr/>
            </a:pPr>
            <a:fld id="{07700336-56DC-4817-AB8F-6BEEE5D4B870}" type="slidenum">
              <a:rPr lang="en-US" smtClean="0"/>
              <a:pPr>
                <a:defRPr/>
              </a:pPr>
              <a:t>60</a:t>
            </a:fld>
            <a:endParaRPr lang="en-US"/>
          </a:p>
        </p:txBody>
      </p:sp>
    </p:spTree>
    <p:extLst>
      <p:ext uri="{BB962C8B-B14F-4D97-AF65-F5344CB8AC3E}">
        <p14:creationId xmlns:p14="http://schemas.microsoft.com/office/powerpoint/2010/main" val="201462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reveal ourselves</a:t>
            </a:r>
            <a:r>
              <a:rPr lang="en-US" baseline="0" dirty="0" smtClean="0"/>
              <a:t> by telling stories about ourselves. Our identity is constructed as a narrative.</a:t>
            </a:r>
          </a:p>
          <a:p>
            <a:endParaRPr lang="en-US" baseline="0" dirty="0" smtClean="0"/>
          </a:p>
          <a:p>
            <a:r>
              <a:rPr lang="en-US" dirty="0" smtClean="0"/>
              <a:t>Parents, grandparents,</a:t>
            </a:r>
            <a:r>
              <a:rPr lang="en-US" baseline="0" dirty="0" smtClean="0"/>
              <a:t> research. Ancestry </a:t>
            </a:r>
          </a:p>
          <a:p>
            <a:r>
              <a:rPr lang="en-US" baseline="0" dirty="0" smtClean="0"/>
              <a:t>Judaism, Christianity, Moonie</a:t>
            </a:r>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t>4</a:t>
            </a:fld>
            <a:endParaRPr lang="en-US"/>
          </a:p>
        </p:txBody>
      </p:sp>
    </p:spTree>
    <p:extLst>
      <p:ext uri="{BB962C8B-B14F-4D97-AF65-F5344CB8AC3E}">
        <p14:creationId xmlns:p14="http://schemas.microsoft.com/office/powerpoint/2010/main" val="2027680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FN Abel – arrogant</a:t>
            </a:r>
            <a:r>
              <a:rPr lang="en-US" baseline="0" dirty="0" smtClean="0"/>
              <a:t> winner</a:t>
            </a:r>
            <a:endParaRPr lang="en-US" dirty="0"/>
          </a:p>
        </p:txBody>
      </p:sp>
      <p:sp>
        <p:nvSpPr>
          <p:cNvPr id="4" name="Slide Number Placeholder 3"/>
          <p:cNvSpPr>
            <a:spLocks noGrp="1"/>
          </p:cNvSpPr>
          <p:nvPr>
            <p:ph type="sldNum" sz="quarter" idx="10"/>
          </p:nvPr>
        </p:nvSpPr>
        <p:spPr/>
        <p:txBody>
          <a:bodyPr/>
          <a:lstStyle/>
          <a:p>
            <a:fld id="{EF828FD0-C016-3046-A361-EB96DF3EEB6C}" type="slidenum">
              <a:rPr lang="en-US" smtClean="0"/>
              <a:t>62</a:t>
            </a:fld>
            <a:endParaRPr lang="en-US"/>
          </a:p>
        </p:txBody>
      </p:sp>
    </p:spTree>
    <p:extLst>
      <p:ext uri="{BB962C8B-B14F-4D97-AF65-F5344CB8AC3E}">
        <p14:creationId xmlns:p14="http://schemas.microsoft.com/office/powerpoint/2010/main" val="314594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FN of Cain – bad loser</a:t>
            </a:r>
            <a:endParaRPr lang="en-US" dirty="0"/>
          </a:p>
        </p:txBody>
      </p:sp>
      <p:sp>
        <p:nvSpPr>
          <p:cNvPr id="4" name="Slide Number Placeholder 3"/>
          <p:cNvSpPr>
            <a:spLocks noGrp="1"/>
          </p:cNvSpPr>
          <p:nvPr>
            <p:ph type="sldNum" sz="quarter" idx="10"/>
          </p:nvPr>
        </p:nvSpPr>
        <p:spPr/>
        <p:txBody>
          <a:bodyPr/>
          <a:lstStyle/>
          <a:p>
            <a:fld id="{EF828FD0-C016-3046-A361-EB96DF3EEB6C}" type="slidenum">
              <a:rPr lang="en-US" smtClean="0"/>
              <a:t>63</a:t>
            </a:fld>
            <a:endParaRPr lang="en-US"/>
          </a:p>
        </p:txBody>
      </p:sp>
    </p:spTree>
    <p:extLst>
      <p:ext uri="{BB962C8B-B14F-4D97-AF65-F5344CB8AC3E}">
        <p14:creationId xmlns:p14="http://schemas.microsoft.com/office/powerpoint/2010/main" val="1754370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C89DA8A-714A-4AEA-9BC9-833B21E6CB86}" type="slidenum">
              <a:rPr lang="en-US">
                <a:latin typeface="Lydian BT" pitchFamily="-84" charset="0"/>
              </a:rPr>
              <a:pPr/>
              <a:t>65</a:t>
            </a:fld>
            <a:endParaRPr lang="en-US">
              <a:latin typeface="Lydian BT" pitchFamily="-84" charset="0"/>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Lydian BT" pitchFamily="-84" charset="0"/>
                <a:ea typeface="ＭＳ Ｐゴシック" pitchFamily="-84" charset="-128"/>
                <a:cs typeface="ＭＳ Ｐゴシック" pitchFamily="-84" charset="-128"/>
              </a:rPr>
              <a:t>Father speaking in Camberg about Cain and Abel and drinking a glass of water</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Then you have to understand how to distinguish Cain and Abel. Even among the Unification Church members, if there are two people, then among the two there is Cain and Abel. To define which one is Cain and which one is Abel, the one who is struck is Abel and one who strikes is Cain. Even if you call out rudely to someone who has brought no harm to you, you become a Cain. Let's take an example and say that there are two sons before parents, and the age difference between the two is quite substantial. However, even if for consultation or in any other aspect the older brother can act on behalf of the parents, if the older brother hits the younger, that is without any fault, then the parents will stand on the side of the younger son. People do not understand that this is the criterion for judging good and evil that applies to today's society. The one who is harming others always becomes the Cain figure.</a:t>
            </a:r>
          </a:p>
          <a:p>
            <a:pPr eaLnBrk="1" hangingPunct="1"/>
            <a:endParaRPr lang="en-US">
              <a:latin typeface="Lydian BT"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5726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p:cNvSpPr>
          <p:nvPr>
            <p:ph type="sldImg"/>
          </p:nvPr>
        </p:nvSpPr>
        <p:spPr>
          <a:ln/>
        </p:spPr>
      </p:sp>
      <p:sp>
        <p:nvSpPr>
          <p:cNvPr id="95235" name="Notes Placeholder 2"/>
          <p:cNvSpPr>
            <a:spLocks noGrp="1"/>
          </p:cNvSpPr>
          <p:nvPr>
            <p:ph type="body" idx="1"/>
          </p:nvPr>
        </p:nvSpPr>
        <p:spPr>
          <a:noFill/>
          <a:ln/>
        </p:spPr>
        <p:txBody>
          <a:bodyPr/>
          <a:lstStyle/>
          <a:p>
            <a:r>
              <a:rPr lang="en-US" smtClean="0">
                <a:latin typeface="Lydian BT" pitchFamily="-84" charset="0"/>
                <a:ea typeface="ＭＳ Ｐゴシック" pitchFamily="-84" charset="-128"/>
                <a:cs typeface="ＭＳ Ｐゴシック" pitchFamily="-84" charset="-128"/>
              </a:rPr>
              <a:t>"The person who lives most fully for the sake of others is the one who</a:t>
            </a:r>
          </a:p>
          <a:p>
            <a:r>
              <a:rPr lang="en-US" smtClean="0">
                <a:latin typeface="Lydian BT" pitchFamily="-84" charset="0"/>
                <a:ea typeface="ＭＳ Ｐゴシック" pitchFamily="-84" charset="-128"/>
                <a:cs typeface="ＭＳ Ｐゴシック" pitchFamily="-84" charset="-128"/>
              </a:rPr>
              <a:t>is closest to me and to the central figure position. If you have some</a:t>
            </a:r>
          </a:p>
          <a:p>
            <a:r>
              <a:rPr lang="en-US" smtClean="0">
                <a:latin typeface="Lydian BT" pitchFamily="-84" charset="0"/>
                <a:ea typeface="ＭＳ Ｐゴシック" pitchFamily="-84" charset="-128"/>
                <a:cs typeface="ＭＳ Ｐゴシック" pitchFamily="-84" charset="-128"/>
              </a:rPr>
              <a:t>question about whether to listen to one leader or another, you can</a:t>
            </a:r>
          </a:p>
          <a:p>
            <a:r>
              <a:rPr lang="en-US" smtClean="0">
                <a:latin typeface="Lydian BT" pitchFamily="-84" charset="0"/>
                <a:ea typeface="ＭＳ Ｐゴシック" pitchFamily="-84" charset="-128"/>
                <a:cs typeface="ＭＳ Ｐゴシック" pitchFamily="-84" charset="-128"/>
              </a:rPr>
              <a:t>evaluate them yourself according to this standard. Who lives for the</a:t>
            </a:r>
          </a:p>
          <a:p>
            <a:r>
              <a:rPr lang="en-US" smtClean="0">
                <a:latin typeface="Lydian BT" pitchFamily="-84" charset="0"/>
                <a:ea typeface="ＭＳ Ｐゴシック" pitchFamily="-84" charset="-128"/>
                <a:cs typeface="ＭＳ Ｐゴシック" pitchFamily="-84" charset="-128"/>
              </a:rPr>
              <a:t>sake of other people more? Whichever leader fulfills that standard</a:t>
            </a:r>
          </a:p>
          <a:p>
            <a:r>
              <a:rPr lang="en-US" smtClean="0">
                <a:latin typeface="Lydian BT" pitchFamily="-84" charset="0"/>
                <a:ea typeface="ＭＳ Ｐゴシック" pitchFamily="-84" charset="-128"/>
                <a:cs typeface="ＭＳ Ｐゴシック" pitchFamily="-84" charset="-128"/>
              </a:rPr>
              <a:t>better is the one to whom you should listen.</a:t>
            </a:r>
          </a:p>
          <a:p>
            <a:r>
              <a:rPr lang="en-US" smtClean="0">
                <a:latin typeface="Lydian BT" pitchFamily="-84" charset="0"/>
                <a:ea typeface="ＭＳ Ｐゴシック" pitchFamily="-84" charset="-128"/>
                <a:cs typeface="ＭＳ Ｐゴシック" pitchFamily="-84" charset="-128"/>
              </a:rPr>
              <a:t> </a:t>
            </a:r>
          </a:p>
          <a:p>
            <a:r>
              <a:rPr lang="en-US" smtClean="0">
                <a:latin typeface="Lydian BT" pitchFamily="-84" charset="0"/>
                <a:ea typeface="ＭＳ Ｐゴシック" pitchFamily="-84" charset="-128"/>
                <a:cs typeface="ＭＳ Ｐゴシック" pitchFamily="-84" charset="-128"/>
              </a:rPr>
              <a:t>There is no established seniority within our system – no matter who a</a:t>
            </a:r>
          </a:p>
          <a:p>
            <a:r>
              <a:rPr lang="en-US" smtClean="0">
                <a:latin typeface="Lydian BT" pitchFamily="-84" charset="0"/>
                <a:ea typeface="ＭＳ Ｐゴシック" pitchFamily="-84" charset="-128"/>
                <a:cs typeface="ＭＳ Ｐゴシック" pitchFamily="-84" charset="-128"/>
              </a:rPr>
              <a:t>person is or what position he has, if he is living for the sake of</a:t>
            </a:r>
          </a:p>
          <a:p>
            <a:r>
              <a:rPr lang="en-US" smtClean="0">
                <a:latin typeface="Lydian BT" pitchFamily="-84" charset="0"/>
                <a:ea typeface="ＭＳ Ｐゴシック" pitchFamily="-84" charset="-128"/>
                <a:cs typeface="ＭＳ Ｐゴシック" pitchFamily="-84" charset="-128"/>
              </a:rPr>
              <a:t>others more than anyone else then he should be the center of the whole</a:t>
            </a:r>
          </a:p>
          <a:p>
            <a:r>
              <a:rPr lang="en-US" smtClean="0">
                <a:latin typeface="Lydian BT" pitchFamily="-84" charset="0"/>
                <a:ea typeface="ＭＳ Ｐゴシック" pitchFamily="-84" charset="-128"/>
                <a:cs typeface="ＭＳ Ｐゴシック" pitchFamily="-84" charset="-128"/>
              </a:rPr>
              <a:t>movement. Therefore because of this standard, there is no place for</a:t>
            </a:r>
          </a:p>
          <a:p>
            <a:r>
              <a:rPr lang="en-US" smtClean="0">
                <a:latin typeface="Lydian BT" pitchFamily="-84" charset="0"/>
                <a:ea typeface="ＭＳ Ｐゴシック" pitchFamily="-84" charset="-128"/>
                <a:cs typeface="ＭＳ Ｐゴシック" pitchFamily="-84" charset="-128"/>
              </a:rPr>
              <a:t>factions or divisions within our Church. We don’t determine our</a:t>
            </a:r>
          </a:p>
          <a:p>
            <a:r>
              <a:rPr lang="en-US" smtClean="0">
                <a:latin typeface="Lydian BT" pitchFamily="-84" charset="0"/>
                <a:ea typeface="ＭＳ Ｐゴシック" pitchFamily="-84" charset="-128"/>
                <a:cs typeface="ＭＳ Ｐゴシック" pitchFamily="-84" charset="-128"/>
              </a:rPr>
              <a:t>leaders by vote but by asking our consciences, “Which person is living</a:t>
            </a:r>
          </a:p>
          <a:p>
            <a:r>
              <a:rPr lang="en-US" smtClean="0">
                <a:latin typeface="Lydian BT" pitchFamily="-84" charset="0"/>
                <a:ea typeface="ＭＳ Ｐゴシック" pitchFamily="-84" charset="-128"/>
                <a:cs typeface="ＭＳ Ｐゴシック" pitchFamily="-84" charset="-128"/>
              </a:rPr>
              <a:t>the most for the sake of the country and for God?” Your own conscience</a:t>
            </a:r>
          </a:p>
          <a:p>
            <a:r>
              <a:rPr lang="en-US" smtClean="0">
                <a:latin typeface="Lydian BT" pitchFamily="-84" charset="0"/>
                <a:ea typeface="ＭＳ Ｐゴシック" pitchFamily="-84" charset="-128"/>
                <a:cs typeface="ＭＳ Ｐゴシック" pitchFamily="-84" charset="-128"/>
              </a:rPr>
              <a:t>can answer that question for you."</a:t>
            </a:r>
          </a:p>
          <a:p>
            <a:r>
              <a:rPr lang="en-US" smtClean="0">
                <a:latin typeface="Lydian BT" pitchFamily="-84" charset="0"/>
                <a:ea typeface="ＭＳ Ｐゴシック" pitchFamily="-84" charset="-128"/>
                <a:cs typeface="ＭＳ Ｐゴシック" pitchFamily="-84" charset="-128"/>
              </a:rPr>
              <a:t> </a:t>
            </a:r>
          </a:p>
          <a:p>
            <a:r>
              <a:rPr lang="en-US" smtClean="0">
                <a:latin typeface="Lydian BT" pitchFamily="-84" charset="0"/>
                <a:ea typeface="ＭＳ Ｐゴシック" pitchFamily="-84" charset="-128"/>
                <a:cs typeface="ＭＳ Ｐゴシック" pitchFamily="-84" charset="-128"/>
              </a:rPr>
              <a:t>REVEREND SUN MYUNG MOON</a:t>
            </a:r>
          </a:p>
          <a:p>
            <a:r>
              <a:rPr lang="en-US" smtClean="0">
                <a:latin typeface="Lydian BT" pitchFamily="-84" charset="0"/>
                <a:ea typeface="ＭＳ Ｐゴシック" pitchFamily="-84" charset="-128"/>
                <a:cs typeface="ＭＳ Ｐゴシック" pitchFamily="-84" charset="-128"/>
              </a:rPr>
              <a:t>Original Palace of Utmost Happiness</a:t>
            </a:r>
          </a:p>
          <a:p>
            <a:r>
              <a:rPr lang="en-US" smtClean="0">
                <a:latin typeface="Lydian BT" pitchFamily="-84" charset="0"/>
                <a:ea typeface="ＭＳ Ｐゴシック" pitchFamily="-84" charset="-128"/>
                <a:cs typeface="ＭＳ Ｐゴシック" pitchFamily="-84" charset="-128"/>
              </a:rPr>
              <a:t>December 1, 1983</a:t>
            </a:r>
          </a:p>
          <a:p>
            <a:endParaRPr lang="en-US" smtClean="0">
              <a:latin typeface="Lydian BT" pitchFamily="-84" charset="0"/>
              <a:ea typeface="ＭＳ Ｐゴシック" pitchFamily="-84" charset="-128"/>
              <a:cs typeface="ＭＳ Ｐゴシック" pitchFamily="-84" charset="-128"/>
            </a:endParaRPr>
          </a:p>
        </p:txBody>
      </p:sp>
      <p:sp>
        <p:nvSpPr>
          <p:cNvPr id="95236" name="Slide Number Placeholder 3"/>
          <p:cNvSpPr>
            <a:spLocks noGrp="1"/>
          </p:cNvSpPr>
          <p:nvPr>
            <p:ph type="sldNum" sz="quarter" idx="5"/>
          </p:nvPr>
        </p:nvSpPr>
        <p:spPr>
          <a:noFill/>
        </p:spPr>
        <p:txBody>
          <a:bodyPr/>
          <a:lstStyle/>
          <a:p>
            <a:fld id="{BD1216F8-ADEA-46F8-B624-B4C4052907C1}" type="slidenum">
              <a:rPr lang="en-US" smtClean="0">
                <a:latin typeface="Lydian BT" pitchFamily="-84" charset="0"/>
              </a:rPr>
              <a:pPr/>
              <a:t>66</a:t>
            </a:fld>
            <a:endParaRPr lang="en-US" smtClean="0">
              <a:latin typeface="Lydian BT" pitchFamily="-84" charset="0"/>
            </a:endParaRPr>
          </a:p>
        </p:txBody>
      </p:sp>
    </p:spTree>
    <p:extLst>
      <p:ext uri="{BB962C8B-B14F-4D97-AF65-F5344CB8AC3E}">
        <p14:creationId xmlns:p14="http://schemas.microsoft.com/office/powerpoint/2010/main" val="60906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a:ln/>
        </p:spPr>
      </p:sp>
      <p:sp>
        <p:nvSpPr>
          <p:cNvPr id="97283" name="Notes Placeholder 2"/>
          <p:cNvSpPr>
            <a:spLocks noGrp="1"/>
          </p:cNvSpPr>
          <p:nvPr>
            <p:ph type="body" idx="1"/>
          </p:nvPr>
        </p:nvSpPr>
        <p:spPr>
          <a:noFill/>
          <a:ln/>
        </p:spPr>
        <p:txBody>
          <a:bodyPr/>
          <a:lstStyle/>
          <a:p>
            <a:r>
              <a:rPr lang="en-US" smtClean="0">
                <a:latin typeface="Lydian BT" pitchFamily="-84" charset="0"/>
                <a:ea typeface="ＭＳ Ｐゴシック" pitchFamily="-84" charset="-128"/>
                <a:cs typeface="ＭＳ Ｐゴシック" pitchFamily="-84" charset="-128"/>
              </a:rPr>
              <a:t>Still a leader – ie responsible for project etc</a:t>
            </a:r>
          </a:p>
        </p:txBody>
      </p:sp>
      <p:sp>
        <p:nvSpPr>
          <p:cNvPr id="97284" name="Slide Number Placeholder 3"/>
          <p:cNvSpPr>
            <a:spLocks noGrp="1"/>
          </p:cNvSpPr>
          <p:nvPr>
            <p:ph type="sldNum" sz="quarter" idx="5"/>
          </p:nvPr>
        </p:nvSpPr>
        <p:spPr>
          <a:noFill/>
        </p:spPr>
        <p:txBody>
          <a:bodyPr/>
          <a:lstStyle/>
          <a:p>
            <a:fld id="{C8B8E182-00B9-4669-A7D2-17FDD6642D3B}" type="slidenum">
              <a:rPr lang="en-US" smtClean="0">
                <a:latin typeface="Lydian BT" pitchFamily="-84" charset="0"/>
              </a:rPr>
              <a:pPr/>
              <a:t>67</a:t>
            </a:fld>
            <a:endParaRPr lang="en-US" smtClean="0">
              <a:latin typeface="Lydian BT" pitchFamily="-84" charset="0"/>
            </a:endParaRPr>
          </a:p>
        </p:txBody>
      </p:sp>
    </p:spTree>
    <p:extLst>
      <p:ext uri="{BB962C8B-B14F-4D97-AF65-F5344CB8AC3E}">
        <p14:creationId xmlns:p14="http://schemas.microsoft.com/office/powerpoint/2010/main" val="949797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CC80060-B5E6-4099-84DF-9411C4A8B3E1}" type="slidenum">
              <a:rPr lang="en-US">
                <a:latin typeface="Lydian BT" pitchFamily="-84" charset="0"/>
              </a:rPr>
              <a:pPr/>
              <a:t>69</a:t>
            </a:fld>
            <a:endParaRPr lang="en-US">
              <a:latin typeface="Lydian BT" pitchFamily="-84" charset="0"/>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Lydian BT" pitchFamily="-84" charset="0"/>
                <a:ea typeface="ＭＳ Ｐゴシック" pitchFamily="-84" charset="-128"/>
                <a:cs typeface="ＭＳ Ｐゴシック" pitchFamily="-84" charset="-128"/>
              </a:rPr>
              <a:t>Among the members of Unification Church today, there are those crazy ones who say, "I am Abel because I joined earlier and those who joined later are Cain; so you should serve me!" There are many such crazy people. What kind of person is Abel? Abel is one who lives according to the will of God. One who is more public is Abel. You have to understand this. Who is Cain? He stands on the side of Satan. Who is Satan? Satan starts off from selfish thoughts. Abel begins from thinking not about himself but about God. You should understand this.</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Even if you joined earlier, one who is satisfying one's own greed is Cain. One who thinks about oneself first is Cain. This kind of person must be chased out. This is the Principle that I use when I am dealing with people.</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No matter how long one has been in the church, if one is living selfishly, I completely ignore him or her. I cannot do anything about it now, but when the time comes, I will tell him to pack up and leave. You are not Abel just because you joined earlier. Do you understand? One who pursues personal agendas more is Cain and one who thinks more about the public matters and heaven than about oneself is Abel. You have to understand this clearly. (58-68)</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Centering on the Cain-Abel problem . . . You might say, "I am the regional leader, area leader or district leader sent by the headquarters, so you should listen to me." But, this is not how it is. This is God's side and that is Satan's side, so would Satan's side listen to you? He won't. To make him listen to you, you must put in three times more effort. When you put in three times more effort, then a third of that will return. Why is this? Since the number of completion arrived at after passing through the formation and growth stage belongs to God, so in order to save Cain in the course of restoration today, we are to put in three time the effort to take one. This is how it is. However, ignorant of this Principle, you just order people and do not know how to receive orders. This attitude is wrong.</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This is not how the principles of Cain and Abel are. Abel is supposed to shed blood and tears . . . The difference is that he is shedding tears to open the way through which Cain can survive. This is where the precious thing, the foundation of victory is. You are the same. How much did all of you fulfill the responsibility of Abel for the sake of the members? Sacrificing for the sake of that one life . . . You must reflect and answer to yourself the question, "How much you have exerted yourself to raise the life of one person considering it as the ultimate goal of your life?" (70-149)</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Among the members of the Unification Church, what kind of person is Cain? Those who raise their heads high and order others around are Cain. Then who is Abel? Those who are trying to complete their responsibility are Able. Do you understand? [Yes] Despite the fact that those who joined first are originally Cain, they try to act like Abel. This is like falling into a trap set by oneself. For that kind of person, no matter what he does and how hard he tries, unless he does things according to the principle, I will not use him. (49-214)</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Then you have to understand how to distinguish Cain and Abel. Even among the Unification Church members, if there are two people, then among the two there is Cain and Abel. To define which one is Cain and which one is Abel, the one who is struck is Abel and one who strikes is Cain. Even if you call out rudely to someone who has brought no harm to you, you become a Cain. Let's take an example and say that there are two sons before parents, and the age difference between the two is quite substantial. However, even if for consultation or in any other aspect the older brother can act on behalf of the parents, if the older brother hits the younger, that is without any fault, then the parents will stand on the side of the younger son. People do not understand that this is the criterion for judging good and evil that applies to today's society. The one who is harming others always becomes the Cain figure.</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Among the Unification members, if you mock one who is working hard and exhibiting great devotion for the sake of the church, "Why does he act so special?" then you become Cain. You must understand this. This is how Cain and Abel set themselves apart from each other. One who is being criticized and being harmed without having committed any sin is always Abel, while one who criticizes and strikes others always becomes Cain.</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This is how it is even when saying just one word. Even when you are speaking, one who speaks words that are beneficial is Abel, and one who speak words that harm others is Cain. In other words, when you benefit someone you are not striking him, but when you are doing something for someone for your own sake, it is the same as harming the other person. For this reason, the public position is the place whose purpose is to benefit others, and the private position is the place where one lives for the sake one's own benefit. In this way, centering on public and private, Cain and Abel as well as good and evil are differentiated. You have to understand this. (56-85)</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Some of you, today, say as soon as you arrive at some place, "Since Teacher authorized me to be a regional leader or a district leader, I am Abel." This person has not become Abel. He was sent to do the mission of Abel. However, without even doing the mission of Abel, he is saying, "Serve me, obey my orders." When parents order children to do things, if they just sit idly and give the orders then those parents are stepparents. Do you understand? They are stepparents. Real parents will accompany the children and work together. They will teach while they work. Isn't this true? It is, right? [Yes] This is a true parent. (75-168)</a:t>
            </a:r>
          </a:p>
          <a:p>
            <a:pPr eaLnBrk="1" hangingPunct="1"/>
            <a:endParaRPr lang="en-US">
              <a:latin typeface="Lydian BT" pitchFamily="-84" charset="0"/>
              <a:ea typeface="ＭＳ Ｐゴシック" pitchFamily="-84" charset="-128"/>
              <a:cs typeface="ＭＳ Ｐゴシック" pitchFamily="-84" charset="-128"/>
            </a:endParaRPr>
          </a:p>
          <a:p>
            <a:pPr eaLnBrk="1" hangingPunct="1"/>
            <a:r>
              <a:rPr lang="en-US">
                <a:latin typeface="Lydian BT" pitchFamily="-84" charset="0"/>
                <a:ea typeface="ＭＳ Ｐゴシック" pitchFamily="-84" charset="-128"/>
                <a:cs typeface="ＭＳ Ｐゴシック" pitchFamily="-84" charset="-128"/>
              </a:rPr>
              <a:t>From today, you have to throw away thoughts centered on the leader that you had up to now and take up the ideology that always centers on the members. Why is this so? If there is a head of the family, then in order to create heaven in the family, the head must enforce the perspective, not for his own sake, but for the sake of the family members. Otherwise, heaven cannot be built in the family. It is the same. Until now, we must change what has been centered on me in the Unification Church until now to something that is centered on all of you, so that the effort can be focused on linking up the congregation of love horizontally. It won't do if we are trying to do only vertically.</a:t>
            </a:r>
          </a:p>
        </p:txBody>
      </p:sp>
    </p:spTree>
    <p:extLst>
      <p:ext uri="{BB962C8B-B14F-4D97-AF65-F5344CB8AC3E}">
        <p14:creationId xmlns:p14="http://schemas.microsoft.com/office/powerpoint/2010/main" val="1248775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dirty="0" smtClean="0">
                <a:latin typeface="Lydian BT" pitchFamily="-84" charset="0"/>
                <a:ea typeface="ＭＳ Ｐゴシック" pitchFamily="-84" charset="-128"/>
                <a:cs typeface="ＭＳ Ｐゴシック" pitchFamily="-84" charset="-128"/>
              </a:rPr>
              <a:t>Is our church leadership always one with God? It is of course very difficult to be always absolutely on God’s side. For this reason it is all the more decisive that Father’s guidance in his speech about the importance of prayer is taken seriously and applied consequently with the clear understanding that our Heavenly Father answers the prayers of central figures through people standing in the Cain position to them. This means for leaders that they must listen to their members attentively in order to find out what God would like to show them through one or the other of their members according to Father telling us: </a:t>
            </a:r>
            <a:r>
              <a:rPr lang="en-US" i="1" dirty="0" smtClean="0">
                <a:latin typeface="Lydian BT" pitchFamily="-84" charset="0"/>
                <a:ea typeface="ＭＳ Ｐゴシック" pitchFamily="-84" charset="-128"/>
                <a:cs typeface="ＭＳ Ｐゴシック" pitchFamily="-84" charset="-128"/>
              </a:rPr>
              <a:t>“The answer to prayer does not come from you but down from heaven and it takes time to reach you… If you are in the Abel position, the answer comes from Cain…” The whole speech is uploaded at </a:t>
            </a:r>
            <a:r>
              <a:rPr lang="en-US" i="1" u="sng" dirty="0" smtClean="0">
                <a:latin typeface="Lydian BT" pitchFamily="-84" charset="0"/>
                <a:ea typeface="ＭＳ Ｐゴシック" pitchFamily="-84" charset="-128"/>
                <a:cs typeface="ＭＳ Ｐゴシック" pitchFamily="-84" charset="-128"/>
              </a:rPr>
              <a:t>http://www.tparents.org/Moon-Talks/SunMyungMoon79/SM790415.htm</a:t>
            </a:r>
            <a:endParaRPr lang="en-US" dirty="0" smtClean="0">
              <a:latin typeface="Lydian BT" pitchFamily="-84" charset="0"/>
              <a:ea typeface="ＭＳ Ｐゴシック" pitchFamily="-84" charset="-128"/>
              <a:cs typeface="ＭＳ Ｐゴシック" pitchFamily="-84" charset="-128"/>
            </a:endParaRPr>
          </a:p>
        </p:txBody>
      </p:sp>
      <p:sp>
        <p:nvSpPr>
          <p:cNvPr id="103428" name="Slide Number Placeholder 3"/>
          <p:cNvSpPr>
            <a:spLocks noGrp="1"/>
          </p:cNvSpPr>
          <p:nvPr>
            <p:ph type="sldNum" sz="quarter" idx="5"/>
          </p:nvPr>
        </p:nvSpPr>
        <p:spPr>
          <a:noFill/>
        </p:spPr>
        <p:txBody>
          <a:bodyPr/>
          <a:lstStyle/>
          <a:p>
            <a:fld id="{A9D3D329-4D6B-4061-ADF4-D03C2F96C077}" type="slidenum">
              <a:rPr lang="en-US" smtClean="0">
                <a:latin typeface="Lydian BT" pitchFamily="-84" charset="0"/>
              </a:rPr>
              <a:pPr/>
              <a:t>71</a:t>
            </a:fld>
            <a:endParaRPr lang="en-US" smtClean="0">
              <a:latin typeface="Lydian BT" pitchFamily="-84" charset="0"/>
            </a:endParaRPr>
          </a:p>
        </p:txBody>
      </p:sp>
    </p:spTree>
    <p:extLst>
      <p:ext uri="{BB962C8B-B14F-4D97-AF65-F5344CB8AC3E}">
        <p14:creationId xmlns:p14="http://schemas.microsoft.com/office/powerpoint/2010/main" val="1699418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you look at it centering on Abel, Abel made the offering with the same degree of devotion as Cain. However, because Abel was on the side of God from the beginning point God accepted it. For this reason, Abel should have been grateful and humble even if God accepted his offering. Then would Cain have tried to kill him? Nevertheless, since God only received his offering, Abel must have expressed great joy to the extent that aroused intense feeling of jealousy in Cain. It would have been good if he just kept the feeling of happiness to himself and not expressed it, but he boasted to his older brother. Don't you also want to boast about some happy events in your life? Don't you want to brag about it? Similarly, Abel must have boasted to his brother. In the process, he must have gone overboard and said, "God did not receive older brother's offering and just accepted mine. Therefore, I am better than my older brother." Thus, Cain's face must have grown red, and he must have felt intense anger. It is reasonable to have this kind of thought.</a:t>
            </a:r>
          </a:p>
          <a:p>
            <a:endParaRPr lang="en-US" sz="1200" i="1" kern="1200" smtClean="0">
              <a:solidFill>
                <a:schemeClr val="tx1"/>
              </a:solidFill>
              <a:latin typeface="Lydian BT" pitchFamily="-68" charset="0"/>
              <a:ea typeface="ＭＳ Ｐゴシック" pitchFamily="-68" charset="-128"/>
              <a:cs typeface="ＭＳ Ｐゴシック" pitchFamily="-68" charset="-128"/>
            </a:endParaRPr>
          </a:p>
          <a:p>
            <a:r>
              <a:rPr lang="en-US" sz="1200" i="1" kern="1200" smtClean="0">
                <a:solidFill>
                  <a:schemeClr val="tx1"/>
                </a:solidFill>
                <a:latin typeface="Lydian BT" pitchFamily="-68" charset="0"/>
                <a:ea typeface="ＭＳ Ｐゴシック" pitchFamily="-68" charset="-128"/>
                <a:cs typeface="ＭＳ Ｐゴシック" pitchFamily="-68" charset="-128"/>
              </a:rPr>
              <a:t>“</a:t>
            </a:r>
            <a:r>
              <a:rPr lang="en-US" sz="1200" i="1" kern="1200" dirty="0" smtClean="0">
                <a:solidFill>
                  <a:schemeClr val="tx1"/>
                </a:solidFill>
                <a:latin typeface="Lydian BT" pitchFamily="-68" charset="0"/>
                <a:ea typeface="ＭＳ Ｐゴシック" pitchFamily="-68" charset="-128"/>
                <a:cs typeface="ＭＳ Ｐゴシック" pitchFamily="-68" charset="-128"/>
              </a:rPr>
              <a:t>Abel should not have bragged that he felt happy because he received the blessing from God. Instead, when he received the blessing, he should have realized his shortcomings and said, ‘Older brother, I am sorry.’ If he did that, would Cain have beaten him to death? He probably would not have killed him. This is the mistake of Abel.” “Do you like Abel or do you like Cain? [Abel] I like neither Cain nor Abel. Why? Abel made the offering together with his older brother Cain, so even when God accepted only his offering and rejected his older brother's, he should have been nice to his older brother. He should have been more considerate toward his brother. What do you think God would have done if at that moment Abel wept and make a havoc protesting, ‘Father, why did you only receive my offering?’ and then go to his older brother and say, ‘I dislike God who only accepted my offering.’ God would have had to love Cain for sure. However, since God accepted only his offering, Abel thought that this was because he was better and God only liked him. Thus, he must have bragged to his older brother, ‘Older brother, see, my offering was accepted.’ This must be what he did. Otherwise, why should Cain, who did not do anything, grow red in his face? Do you think this took place even when Abel did not do anything? For sure, Abel went before Cain to mock him, ‘What are you? My offering was received.’ Abel must never be arrogant. He must be humble. For this reason, he deserved to be beaten to death. There was no choice but to be beaten to death.” http://</a:t>
            </a:r>
            <a:r>
              <a:rPr lang="en-US" sz="1200" i="1" kern="1200" dirty="0" err="1" smtClean="0">
                <a:solidFill>
                  <a:schemeClr val="tx1"/>
                </a:solidFill>
                <a:latin typeface="Lydian BT" pitchFamily="-68" charset="0"/>
                <a:ea typeface="ＭＳ Ｐゴシック" pitchFamily="-68" charset="-128"/>
                <a:cs typeface="ＭＳ Ｐゴシック" pitchFamily="-68" charset="-128"/>
              </a:rPr>
              <a:t>www.tparents.org</a:t>
            </a:r>
            <a:r>
              <a:rPr lang="en-US" sz="1200" i="1" kern="1200" dirty="0" smtClean="0">
                <a:solidFill>
                  <a:schemeClr val="tx1"/>
                </a:solidFill>
                <a:latin typeface="Lydian BT" pitchFamily="-68" charset="0"/>
                <a:ea typeface="ＭＳ Ｐゴシック" pitchFamily="-68" charset="-128"/>
                <a:cs typeface="ＭＳ Ｐゴシック" pitchFamily="-68" charset="-128"/>
              </a:rPr>
              <a:t>/Moon-Books/wsl2/Wsl2-5-2b.htm</a:t>
            </a:r>
            <a:endParaRPr lang="en-US" dirty="0"/>
          </a:p>
        </p:txBody>
      </p:sp>
      <p:sp>
        <p:nvSpPr>
          <p:cNvPr id="4" name="Slide Number Placeholder 3"/>
          <p:cNvSpPr>
            <a:spLocks noGrp="1"/>
          </p:cNvSpPr>
          <p:nvPr>
            <p:ph type="sldNum" sz="quarter" idx="10"/>
          </p:nvPr>
        </p:nvSpPr>
        <p:spPr/>
        <p:txBody>
          <a:bodyPr/>
          <a:lstStyle/>
          <a:p>
            <a:pPr>
              <a:defRPr/>
            </a:pPr>
            <a:fld id="{07700336-56DC-4817-AB8F-6BEEE5D4B870}" type="slidenum">
              <a:rPr lang="en-US" smtClean="0"/>
              <a:pPr>
                <a:defRPr/>
              </a:pPr>
              <a:t>72</a:t>
            </a:fld>
            <a:endParaRPr lang="en-US"/>
          </a:p>
        </p:txBody>
      </p:sp>
    </p:spTree>
    <p:extLst>
      <p:ext uri="{BB962C8B-B14F-4D97-AF65-F5344CB8AC3E}">
        <p14:creationId xmlns:p14="http://schemas.microsoft.com/office/powerpoint/2010/main" val="777968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7A4A23-3FD2-49FE-A3E4-73CAB0B484E1}" type="slidenum">
              <a:rPr lang="en-GB">
                <a:latin typeface="Arial" pitchFamily="-128" charset="0"/>
              </a:rPr>
              <a:pPr/>
              <a:t>75</a:t>
            </a:fld>
            <a:endParaRPr lang="en-GB">
              <a:latin typeface="Arial" pitchFamily="-128" charset="0"/>
            </a:endParaRPr>
          </a:p>
        </p:txBody>
      </p:sp>
      <p:sp>
        <p:nvSpPr>
          <p:cNvPr id="25603" name="Rectangle 1026"/>
          <p:cNvSpPr>
            <a:spLocks noGrp="1" noRot="1" noChangeAspect="1" noChangeArrowheads="1"/>
          </p:cNvSpPr>
          <p:nvPr>
            <p:ph type="sldImg"/>
          </p:nvPr>
        </p:nvSpPr>
        <p:spPr>
          <a:solidFill>
            <a:srgbClr val="FFFFFF"/>
          </a:solidFill>
          <a:ln/>
        </p:spPr>
      </p:sp>
      <p:sp>
        <p:nvSpPr>
          <p:cNvPr id="25604" name="Rectangle 1027"/>
          <p:cNvSpPr>
            <a:spLocks noGrp="1" noChangeArrowheads="1"/>
          </p:cNvSpPr>
          <p:nvPr>
            <p:ph type="body" idx="1"/>
          </p:nvPr>
        </p:nvSpPr>
        <p:spPr>
          <a:solidFill>
            <a:srgbClr val="FFFFFF"/>
          </a:solidFill>
          <a:ln>
            <a:solidFill>
              <a:srgbClr val="000000"/>
            </a:solidFill>
          </a:ln>
        </p:spPr>
        <p:txBody>
          <a:bodyPr/>
          <a:lstStyle/>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Archaeology has been one of biblical history's greatest tools to sift out better verified facts of Bible stories. In fact, over the past few decades archaeologists have learned a great deal about the world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of</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hlinkClick r:id="rId3"/>
              </a:rPr>
              <a:t>Abraham</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the Bible. Abraham is considered to be the spiritual father of the world's three great monotheistic religions, Judaism, Christianity and Islam.</a:t>
            </a:r>
          </a:p>
          <a:p>
            <a:pPr fontAlgn="base"/>
            <a:r>
              <a:rPr lang="en-US" sz="1200" b="1" i="0" u="none" kern="1200" dirty="0" smtClean="0">
                <a:solidFill>
                  <a:schemeClr val="bg2"/>
                </a:solidFill>
                <a:effectLst/>
                <a:latin typeface="Arial" pitchFamily="-68" charset="0"/>
                <a:ea typeface="ＭＳ Ｐゴシック" pitchFamily="-128" charset="-128"/>
                <a:cs typeface="ＭＳ Ｐゴシック" pitchFamily="-128" charset="-128"/>
              </a:rPr>
              <a:t>The Patriarch Abraham in the Bible</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Historians date Abraham's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bibilical</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story around 2000 B.C., based on clues in Genesis Chapters 11 through 25.</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Considered the first of the biblical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4"/>
              </a:rPr>
              <a:t>patriarchs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Abraham's life history encompasses a journey starts that in a place called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5"/>
              </a:rPr>
              <a:t>Ur</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Abraham's time, Ur was one of the great city-states in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6"/>
              </a:rPr>
              <a:t>Sumer</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 part of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7"/>
              </a:rPr>
              <a:t>Fertile Crescent</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located from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8"/>
              </a:rPr>
              <a:t>Tigris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and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9"/>
              </a:rPr>
              <a:t>Euphrates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Rivers in Iraq to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10"/>
              </a:rPr>
              <a:t>Nile</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Egypt. Historians call this era from 3000 to 2000 B.C. "the dawn of civilization" because it marks the earliest documented dates when people settled in communities and began such things as writing, agriculture and commerce.</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Genesis 11:31 says that the patriarch's father,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took his son (who was then called Abram before God renamed him Abraham) and their extended family out of a city called Ur of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11"/>
              </a:rPr>
              <a:t>Chaldeans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t>
            </a:r>
          </a:p>
          <a:p>
            <a:pPr fontAlgn="base"/>
            <a:r>
              <a:rPr lang="en-US" sz="1200" b="0" i="0" u="none" kern="1200" cap="all" dirty="0" smtClean="0">
                <a:solidFill>
                  <a:schemeClr val="bg2"/>
                </a:solidFill>
                <a:effectLst/>
                <a:latin typeface="Arial" pitchFamily="-68" charset="0"/>
                <a:ea typeface="ＭＳ Ｐゴシック" pitchFamily="-128" charset="-128"/>
                <a:cs typeface="ＭＳ Ｐゴシック" pitchFamily="-128" charset="-128"/>
              </a:rPr>
              <a:t>CONTINUE READING BELOW OUR VIDEO </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How Does Color Affect How You Feel?</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0:14</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1:00</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Archaeologists took this notation as something to investigate, because according to </a:t>
            </a:r>
            <a:r>
              <a:rPr lang="en-US" sz="1200" b="0" i="1" u="none" kern="1200" dirty="0" smtClean="0">
                <a:solidFill>
                  <a:schemeClr val="bg2"/>
                </a:solidFill>
                <a:effectLst/>
                <a:latin typeface="Arial" pitchFamily="-68" charset="0"/>
                <a:ea typeface="ＭＳ Ｐゴシック" pitchFamily="-128" charset="-128"/>
                <a:cs typeface="ＭＳ Ｐゴシック" pitchFamily="-128" charset="-128"/>
              </a:rPr>
              <a:t>The Biblical World: An Illustrated Atlas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the Chaldeans were a tribe that didn't exist until somewhere around the sixth and fifth centuries B.C., nearly 1,500 years after Abraham is believed to have lived. Ur of the Chaldeans has been located not far from Haran, whose remnants are found today in southwestern Turkey.</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The reference to the Chaldeans has led biblical historians to an interesting conclusion. The Chaldeans lived around the sixth-to-fifth century B.C., when Jewish scribes first wrote down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12"/>
              </a:rPr>
              <a:t>oral tradition</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of Abraham's story as they put together the Hebrew Bible. Therefore, since the oral tradition mentioned Ur as the starting point for Abraham and his family, historians think that it would have been logical for scribes to assume the name was tied to the same place they knew in their period, says </a:t>
            </a:r>
            <a:r>
              <a:rPr lang="en-US" sz="1200" b="0" i="1" u="none" kern="1200" dirty="0" smtClean="0">
                <a:solidFill>
                  <a:schemeClr val="bg2"/>
                </a:solidFill>
                <a:effectLst/>
                <a:latin typeface="Arial" pitchFamily="-68" charset="0"/>
                <a:ea typeface="ＭＳ Ｐゴシック" pitchFamily="-128" charset="-128"/>
                <a:cs typeface="ＭＳ Ｐゴシック" pitchFamily="-128" charset="-128"/>
              </a:rPr>
              <a:t>The Biblical World</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However, archaeologists have uncovered evidence over the past several decades that sheds new light on the era of city-states which corresponds more closely to Abraham's time.</a:t>
            </a: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3"/>
              </a:rPr>
              <a:t>Ads</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4" invalidUrl="http://ancienthistory.about.com/z/js/o.htm?k=abraham bible&amp;SUName=ancienthistory&amp;d=Abraham Bible&amp;r=http://ancienthistory.about.com/od/amen/a/122710-CW-Archaeological-Evidence-About-The-Story-Of-Abraham-In-The-Bible.htm"/>
              </a:rPr>
              <a:t>Abraham Bible</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5" invalidUrl="http://ancienthistory.about.com/z/js/o.htm?k=where in the bible&amp;SUName=ancienthistory&amp;d=Where in the Bible&amp;r=http://ancienthistory.about.com/od/amen/a/122710-CW-Archaeological-Evidence-About-The-Story-Of-Abraham-In-The-Bible.htm"/>
              </a:rPr>
              <a:t>Where in the Bible</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6" invalidUrl="http://ancienthistory.about.com/z/js/o.htm?k=land of the bible&amp;SUName=ancienthistory&amp;d=Land of the Bible&amp;r=http://ancienthistory.about.com/od/amen/a/122710-CW-Archaeological-Evidence-About-The-Story-Of-Abraham-In-The-Bible.htm"/>
              </a:rPr>
              <a:t>Land of the Bible</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7" invalidUrl="http://ancienthistory.about.com/z/js/o.htm?k=abraham &amp;amp; sarah&amp;SUName=ancienthistory&amp;d=Abraham &amp;amp; Sarah&amp;r=http://ancienthistory.about.com/od/amen/a/122710-CW-Archaeological-Evidence-About-The-Story-Of-Abraham-In-The-Bible.htm"/>
              </a:rPr>
              <a:t>Abraham &amp; Sarah</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strike="noStrike" kern="1200" dirty="0" smtClean="0">
                <a:solidFill>
                  <a:schemeClr val="bg2"/>
                </a:solidFill>
                <a:effectLst/>
                <a:latin typeface="Arial" pitchFamily="-68" charset="0"/>
                <a:ea typeface="ＭＳ Ｐゴシック" pitchFamily="-128" charset="-128"/>
                <a:cs typeface="ＭＳ Ｐゴシック" pitchFamily="-128" charset="-128"/>
                <a:hlinkClick r:id="rId18" invalidUrl="http://ancienthistory.about.com/z/js/o.htm?k=the bible the bible&amp;SUName=ancienthistory&amp;d=The Bible the Bible&amp;r=http://ancienthistory.about.com/od/amen/a/122710-CW-Archaeological-Evidence-About-The-Story-Of-Abraham-In-The-Bible.htm"/>
              </a:rPr>
              <a:t>The Bible the Bible</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1" i="0" u="none" kern="1200" dirty="0" smtClean="0">
                <a:solidFill>
                  <a:schemeClr val="bg2"/>
                </a:solidFill>
                <a:effectLst/>
                <a:latin typeface="Arial" pitchFamily="-68" charset="0"/>
                <a:ea typeface="ＭＳ Ｐゴシック" pitchFamily="-128" charset="-128"/>
                <a:cs typeface="ＭＳ Ｐゴシック" pitchFamily="-128" charset="-128"/>
              </a:rPr>
              <a:t>Clay tablets offer ancient data</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Among these artifacts are some 20,000 clay tablets found deep inside in the ruins of the city of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19"/>
              </a:rPr>
              <a:t>Mari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today's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0"/>
              </a:rPr>
              <a:t>Syria</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According to </a:t>
            </a:r>
            <a:r>
              <a:rPr lang="en-US" sz="1200" b="0" i="1" u="none" kern="1200" dirty="0" smtClean="0">
                <a:solidFill>
                  <a:schemeClr val="bg2"/>
                </a:solidFill>
                <a:effectLst/>
                <a:latin typeface="Arial" pitchFamily="-68" charset="0"/>
                <a:ea typeface="ＭＳ Ｐゴシック" pitchFamily="-128" charset="-128"/>
                <a:cs typeface="ＭＳ Ｐゴシック" pitchFamily="-128" charset="-128"/>
              </a:rPr>
              <a:t>The Biblical World</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Mari was located on the Euphrates River some 30 miles north of the border between Syria and Iraq. In its time, Mari was a key center on the trade routes between Babylon, Egypt and Persia (today's Iran).</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Mari was the capital of King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Zimri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-Lim in the 18th century B.C. until it was conquered and destroyed by King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1"/>
              </a:rPr>
              <a:t>Hammurabi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In the late 20th century A.D., French archaeologists looking for Mari dug through centuries of sand to uncover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Zimri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-Lim's former palace. Deep within the ruins, they discovered tablets written in an ancient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2"/>
              </a:rPr>
              <a:t>cuneiform</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script, one of the first forms of writing.</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Some of the tablets have been dated back 200 years before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Zimri</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-Lim's time, which would place them around the same time that the Bible says Abraham's family departed Ur. Information translated from the Mari tablets would seem to indicate that the Sumerian Ur, not Ur of the Chaldeans, is more likely the place where Abraham and his family started their journey.</a:t>
            </a:r>
          </a:p>
          <a:p>
            <a:pPr fontAlgn="base"/>
            <a:r>
              <a:rPr lang="en-US" sz="1200" b="1" i="0" u="none" kern="1200" dirty="0" smtClean="0">
                <a:solidFill>
                  <a:schemeClr val="bg2"/>
                </a:solidFill>
                <a:effectLst/>
                <a:latin typeface="Arial" pitchFamily="-68" charset="0"/>
                <a:ea typeface="ＭＳ Ｐゴシック" pitchFamily="-128" charset="-128"/>
                <a:cs typeface="ＭＳ Ｐゴシック" pitchFamily="-128" charset="-128"/>
              </a:rPr>
              <a:t>Reasons for the Journey of Abraham in the Bible</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Genesis 11:31-32 gives no indication why Abraham's father,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would suddenly uproot his large extended family and head toward the city of Haran, which was some 500 miles north of the Sumerian Ur. However, the Mari tablets offer information about political and cultural strife around Abraham's time that scholars think offers clues to their migration.</a:t>
            </a:r>
          </a:p>
          <a:p>
            <a:pPr fontAlgn="base"/>
            <a:r>
              <a:rPr lang="en-US" sz="1200" b="0" i="1" u="none" kern="1200" dirty="0" smtClean="0">
                <a:solidFill>
                  <a:schemeClr val="bg2"/>
                </a:solidFill>
                <a:effectLst/>
                <a:latin typeface="Arial" pitchFamily="-68" charset="0"/>
                <a:ea typeface="ＭＳ Ｐゴシック" pitchFamily="-128" charset="-128"/>
                <a:cs typeface="ＭＳ Ｐゴシック" pitchFamily="-128" charset="-128"/>
              </a:rPr>
              <a:t>The Biblical World</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notes that some of the Mari tablets use words from the Amorite tribes that are also found in Abraham's story, such as his father's name,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and his brothers' names,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Nahor</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and Haran (also ironically the name for their destination). From these artifacts and others, some scholars have concluded that Abraham's family may have been Amorites, a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3"/>
              </a:rPr>
              <a:t>Semitic tribe</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that began to migrate out of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4"/>
              </a:rPr>
              <a:t>Mesopotam</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ia</a:t>
            </a:r>
            <a:r>
              <a:rPr lang="en-US" sz="1200" b="0" i="0" u="none" kern="1200" baseline="0" dirty="0" smtClean="0">
                <a:solidFill>
                  <a:schemeClr val="bg2"/>
                </a:solidFill>
                <a:effectLst/>
                <a:latin typeface="Arial" pitchFamily="-68" charset="0"/>
                <a:ea typeface="ＭＳ Ｐゴシック" pitchFamily="-128" charset="-128"/>
                <a:cs typeface="ＭＳ Ｐゴシック" pitchFamily="-128" charset="-128"/>
              </a:rPr>
              <a:t>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around 2100 B.C. The Amorites' migration destabilized Ur, which scholars estimate collapsed around 1900 B.C.</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As a result of these findings, archaeologists now surmise that those who wanted to escape the era's civil strife had only one direction to go for safety: north. South of Mesopotamia was the sea known now as the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5"/>
              </a:rPr>
              <a:t>Persian Gulf</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Nothing but open desert lay to the west. To the east, refugees from Ur would have encountered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Elamites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another tribal group from Persia whose influx also hastened Ur's downfall.</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Thus archaeologists and biblical historians conclude that it would have been logical for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and his family to head north toward Haran to save their lives and livelihoods. Their migration was the first stage in the journey that led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Terah's</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son, Abram, to become the patriarch Abraham whom God in Genesis 17:4 terms "the father of a multitude of nations."</a:t>
            </a:r>
          </a:p>
          <a:p>
            <a:pPr fontAlgn="base"/>
            <a:r>
              <a:rPr lang="en-US" sz="1200" b="1" i="0" u="none" kern="1200" dirty="0" smtClean="0">
                <a:solidFill>
                  <a:schemeClr val="bg2"/>
                </a:solidFill>
                <a:effectLst/>
                <a:latin typeface="Arial" pitchFamily="-68" charset="0"/>
                <a:ea typeface="ＭＳ Ｐゴシック" pitchFamily="-128" charset="-128"/>
                <a:cs typeface="ＭＳ Ｐゴシック" pitchFamily="-128" charset="-128"/>
              </a:rPr>
              <a:t>Bible Texts Related to the Story of Abraham in the Bible:</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Genesis 11:31-32: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took his son Abram and his grandson Lot son of Haran, and his daughter-in-law Sarai, his son Abram's wife, and they went out together from Ur of the Chaldeans to go into the land of </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hlinkClick r:id="rId26"/>
              </a:rPr>
              <a:t>Canaan</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but when they came to Haran, they settled there. The days of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were two hundred and five years; and </a:t>
            </a:r>
            <a:r>
              <a:rPr lang="en-US" sz="1200" b="0" i="0" u="none" kern="1200" dirty="0" err="1" smtClean="0">
                <a:solidFill>
                  <a:schemeClr val="bg2"/>
                </a:solidFill>
                <a:effectLst/>
                <a:latin typeface="Arial" pitchFamily="-68" charset="0"/>
                <a:ea typeface="ＭＳ Ｐゴシック" pitchFamily="-128" charset="-128"/>
                <a:cs typeface="ＭＳ Ｐゴシック" pitchFamily="-128" charset="-128"/>
              </a:rPr>
              <a:t>Terah</a:t>
            </a:r>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 died in Haran."</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Genesis 17:1-4: When Abram was ninety-nine years old, the Lord appeared to Abram, and said to him, 'I am God Almighty; walk before me, and be blameless. And I will make my covenant between me and you, and will make you exceedingly numerous.' Then Abram fell on his face; and God said to him, 'As for me, this is my covenant with you: You shall be the ancestor of a multitude of nations.' "</a:t>
            </a:r>
          </a:p>
          <a:p>
            <a:pPr fontAlgn="base"/>
            <a:r>
              <a:rPr lang="en-US" sz="1200" b="0" i="0" u="none" kern="1200" dirty="0" smtClean="0">
                <a:solidFill>
                  <a:schemeClr val="bg2"/>
                </a:solidFill>
                <a:effectLst/>
                <a:latin typeface="Arial" pitchFamily="-68" charset="0"/>
                <a:ea typeface="ＭＳ Ｐゴシック" pitchFamily="-128" charset="-128"/>
                <a:cs typeface="ＭＳ Ｐゴシック" pitchFamily="-128" charset="-128"/>
              </a:rPr>
              <a:t>Sources:</a:t>
            </a:r>
          </a:p>
          <a:p>
            <a:pPr fontAlgn="base"/>
            <a:r>
              <a:rPr lang="en-US" sz="1200" b="0" i="1" u="none" kern="1200" baseline="-25000" dirty="0" smtClean="0">
                <a:solidFill>
                  <a:schemeClr val="bg2"/>
                </a:solidFill>
                <a:effectLst/>
                <a:latin typeface="Arial" pitchFamily="-68" charset="0"/>
                <a:ea typeface="ＭＳ Ｐゴシック" pitchFamily="-128" charset="-128"/>
                <a:cs typeface="ＭＳ Ｐゴシック" pitchFamily="-128" charset="-128"/>
              </a:rPr>
              <a:t>The Oxford Annotated Bible with The Apocrypha</a:t>
            </a:r>
            <a:r>
              <a:rPr lang="en-US" sz="1200" b="0" i="0" u="none" kern="1200" baseline="-25000" dirty="0" smtClean="0">
                <a:solidFill>
                  <a:schemeClr val="bg2"/>
                </a:solidFill>
                <a:effectLst/>
                <a:latin typeface="Arial" pitchFamily="-68" charset="0"/>
                <a:ea typeface="ＭＳ Ｐゴシック" pitchFamily="-128" charset="-128"/>
                <a:cs typeface="ＭＳ Ｐゴシック" pitchFamily="-128" charset="-128"/>
              </a:rPr>
              <a:t>, New Revised Standard Version (1994).</a:t>
            </a:r>
            <a:endParaRPr lang="en-US" sz="1200" b="0" i="0" u="none" kern="1200" dirty="0" smtClean="0">
              <a:solidFill>
                <a:schemeClr val="bg2"/>
              </a:solidFill>
              <a:effectLst/>
              <a:latin typeface="Arial" pitchFamily="-68" charset="0"/>
              <a:ea typeface="ＭＳ Ｐゴシック" pitchFamily="-128" charset="-128"/>
              <a:cs typeface="ＭＳ Ｐゴシック" pitchFamily="-128" charset="-128"/>
            </a:endParaRPr>
          </a:p>
          <a:p>
            <a:pPr fontAlgn="base"/>
            <a:r>
              <a:rPr lang="en-US" sz="1200" b="0" i="1" u="none" kern="1200" baseline="-25000" dirty="0" smtClean="0">
                <a:solidFill>
                  <a:schemeClr val="bg2"/>
                </a:solidFill>
                <a:effectLst/>
                <a:latin typeface="Arial" pitchFamily="-68" charset="0"/>
                <a:ea typeface="ＭＳ Ｐゴシック" pitchFamily="-128" charset="-128"/>
                <a:cs typeface="ＭＳ Ｐゴシック" pitchFamily="-128" charset="-128"/>
              </a:rPr>
              <a:t>The Biblical World: An Illustrated Atlas</a:t>
            </a:r>
            <a:r>
              <a:rPr lang="en-US" sz="1200" b="0" i="0" u="none" kern="1200" baseline="-25000" dirty="0" smtClean="0">
                <a:solidFill>
                  <a:schemeClr val="bg2"/>
                </a:solidFill>
                <a:effectLst/>
                <a:latin typeface="Arial" pitchFamily="-68" charset="0"/>
                <a:ea typeface="ＭＳ Ｐゴシック" pitchFamily="-128" charset="-128"/>
                <a:cs typeface="ＭＳ Ｐゴシック" pitchFamily="-128" charset="-128"/>
              </a:rPr>
              <a:t> (National Geographic 2007)</a:t>
            </a:r>
            <a:endParaRPr lang="en-US" sz="1200" b="0" i="0" u="none" kern="1200" dirty="0">
              <a:solidFill>
                <a:schemeClr val="bg2"/>
              </a:solidFill>
              <a:effectLst/>
              <a:latin typeface="Arial" pitchFamily="-68" charset="0"/>
              <a:ea typeface="ＭＳ Ｐゴシック" pitchFamily="-128" charset="-128"/>
              <a:cs typeface="ＭＳ Ｐゴシック" pitchFamily="-128" charset="-128"/>
            </a:endParaRPr>
          </a:p>
        </p:txBody>
      </p:sp>
    </p:spTree>
    <p:extLst>
      <p:ext uri="{BB962C8B-B14F-4D97-AF65-F5344CB8AC3E}">
        <p14:creationId xmlns:p14="http://schemas.microsoft.com/office/powerpoint/2010/main" val="1260414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Now the whole earth had one language and the same words. </a:t>
            </a:r>
            <a:r>
              <a:rPr lang="en-US" baseline="30000" dirty="0" smtClean="0"/>
              <a:t>2 </a:t>
            </a:r>
            <a:r>
              <a:rPr lang="en-US" dirty="0" smtClean="0"/>
              <a:t>And as people migrated from the east, they found a plain in the land of Shinar and settled there. </a:t>
            </a:r>
            <a:r>
              <a:rPr lang="en-US" baseline="30000" dirty="0" smtClean="0"/>
              <a:t>3 </a:t>
            </a:r>
            <a:r>
              <a:rPr lang="en-US" dirty="0" smtClean="0"/>
              <a:t>And they said to one another, “Come, let us make bricks, and burn them thoroughly.” And they had brick for stone, and bitumen for mortar. </a:t>
            </a:r>
            <a:r>
              <a:rPr lang="en-US" baseline="30000" dirty="0" smtClean="0"/>
              <a:t>4 </a:t>
            </a:r>
            <a:r>
              <a:rPr lang="en-US" dirty="0" smtClean="0"/>
              <a:t>Then they said, “Come, let us build ourselves a city and a tower with its top in the heavens, and let us make a name for ourselves, lest we be dispersed over the face of the whole earth.” </a:t>
            </a:r>
            <a:r>
              <a:rPr lang="en-US" baseline="30000" dirty="0" smtClean="0"/>
              <a:t>5 </a:t>
            </a:r>
            <a:r>
              <a:rPr lang="en-US" dirty="0" smtClean="0"/>
              <a:t>And the </a:t>
            </a:r>
            <a:r>
              <a:rPr lang="en-US" cap="small" dirty="0" smtClean="0">
                <a:effectLst/>
              </a:rPr>
              <a:t>Lord</a:t>
            </a:r>
            <a:r>
              <a:rPr lang="en-US" dirty="0" smtClean="0"/>
              <a:t> came down to see the city and the tower, which the children of man had built. </a:t>
            </a:r>
            <a:r>
              <a:rPr lang="en-US" baseline="30000" dirty="0" smtClean="0"/>
              <a:t>6 </a:t>
            </a:r>
            <a:r>
              <a:rPr lang="en-US" dirty="0" smtClean="0"/>
              <a:t>And the </a:t>
            </a:r>
            <a:r>
              <a:rPr lang="en-US" cap="small" dirty="0" smtClean="0">
                <a:effectLst/>
              </a:rPr>
              <a:t>Lord</a:t>
            </a:r>
            <a:r>
              <a:rPr lang="en-US" dirty="0" smtClean="0"/>
              <a:t> said, “Behold, they are one people, and they have all one language, and this is only the beginning of what they will do. And nothing that they propose to do will now be impossible for them. </a:t>
            </a:r>
            <a:r>
              <a:rPr lang="en-US" baseline="30000" dirty="0" smtClean="0"/>
              <a:t>7 </a:t>
            </a:r>
            <a:r>
              <a:rPr lang="en-US" dirty="0" smtClean="0"/>
              <a:t>Come, let us go down and there confuse their language, so that they may not understand one another's speech.” </a:t>
            </a:r>
            <a:r>
              <a:rPr lang="en-US" baseline="30000" dirty="0" smtClean="0"/>
              <a:t>8 </a:t>
            </a:r>
            <a:r>
              <a:rPr lang="en-US" dirty="0" smtClean="0"/>
              <a:t>So the </a:t>
            </a:r>
            <a:r>
              <a:rPr lang="en-US" cap="small" dirty="0" smtClean="0">
                <a:effectLst/>
              </a:rPr>
              <a:t>Lord</a:t>
            </a:r>
            <a:r>
              <a:rPr lang="en-US" dirty="0" smtClean="0"/>
              <a:t> dispersed them from there over the face of all the earth, and they left off building the city. </a:t>
            </a:r>
            <a:r>
              <a:rPr lang="en-US" baseline="30000" dirty="0" smtClean="0"/>
              <a:t>9 </a:t>
            </a:r>
            <a:r>
              <a:rPr lang="en-US" dirty="0" smtClean="0"/>
              <a:t>Therefore its name was called Babel, because there the </a:t>
            </a:r>
            <a:r>
              <a:rPr lang="en-US" cap="small" dirty="0" smtClean="0">
                <a:effectLst/>
              </a:rPr>
              <a:t>Lord</a:t>
            </a:r>
            <a:r>
              <a:rPr lang="en-US" dirty="0" smtClean="0"/>
              <a:t> confused</a:t>
            </a:r>
            <a:r>
              <a:rPr lang="en-US" baseline="30000" dirty="0" smtClean="0"/>
              <a:t>[</a:t>
            </a:r>
            <a:r>
              <a:rPr lang="en-US" baseline="30000" dirty="0" smtClean="0">
                <a:hlinkClick r:id="rId3" tooltip="See footnote a"/>
              </a:rPr>
              <a:t>a</a:t>
            </a:r>
            <a:r>
              <a:rPr lang="en-US" baseline="30000" dirty="0" smtClean="0"/>
              <a:t>]</a:t>
            </a:r>
            <a:r>
              <a:rPr lang="en-US" dirty="0" smtClean="0"/>
              <a:t> the language of all the earth. And from there the </a:t>
            </a:r>
            <a:r>
              <a:rPr lang="en-US" cap="small" dirty="0" smtClean="0">
                <a:effectLst/>
              </a:rPr>
              <a:t>Lord</a:t>
            </a:r>
            <a:r>
              <a:rPr lang="en-US" dirty="0" smtClean="0"/>
              <a:t> dispersed them over the face of all the earth.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r>
              <a:rPr lang="en-US" dirty="0" smtClean="0">
                <a:latin typeface="Arial" pitchFamily="-128" charset="0"/>
              </a:rPr>
              <a:t>Nimrod</a:t>
            </a:r>
            <a:r>
              <a:rPr lang="en-US" baseline="0" dirty="0" smtClean="0">
                <a:latin typeface="Arial" pitchFamily="-128" charset="0"/>
              </a:rPr>
              <a:t> the prototype for dictators such as Hitler and Stalin and Kim Il Sung. Planned economy.</a:t>
            </a:r>
          </a:p>
          <a:p>
            <a:r>
              <a:rPr lang="en-US" dirty="0" smtClean="0"/>
              <a:t>Babel is the opposite, and we now have important historical evidence as to exactly what was meant by the sentence, “The entire land had one language and a common speech.” This may not refer to primal humanity before the division of languages. In fact in the previous chapter the Torah has already stated, “From these the maritime peoples spread out into their lands in their clans within their nations, each with its own language” (Gen. 10: 50. The Talmud </a:t>
            </a:r>
            <a:r>
              <a:rPr lang="en-US" dirty="0" err="1" smtClean="0"/>
              <a:t>Yerushalmi</a:t>
            </a:r>
            <a:r>
              <a:rPr lang="en-US" dirty="0" smtClean="0"/>
              <a:t>, </a:t>
            </a:r>
            <a:r>
              <a:rPr lang="en-US" dirty="0" err="1" smtClean="0"/>
              <a:t>Megillah</a:t>
            </a:r>
            <a:r>
              <a:rPr lang="en-US" dirty="0" smtClean="0"/>
              <a:t> 1: 11, 71b, records a dispute between R. </a:t>
            </a:r>
            <a:r>
              <a:rPr lang="en-US" dirty="0" err="1" smtClean="0"/>
              <a:t>Eliezer</a:t>
            </a:r>
            <a:r>
              <a:rPr lang="en-US" dirty="0" smtClean="0"/>
              <a:t> and R. </a:t>
            </a:r>
            <a:r>
              <a:rPr lang="en-US" dirty="0" err="1" smtClean="0"/>
              <a:t>Johanan</a:t>
            </a:r>
            <a:r>
              <a:rPr lang="en-US" dirty="0" smtClean="0"/>
              <a:t>, one of whom holds that the division of humanity into seventy languages occurred before the Flood).</a:t>
            </a:r>
          </a:p>
          <a:p>
            <a:r>
              <a:rPr lang="en-US" b="1" dirty="0" smtClean="0"/>
              <a:t>The reference seems to be to the imperial practice of the neo-Assyrians, of imposing their own language on the peoples they conquered. One inscription of the time records that Ashurbanipal II “made the totality of all peoples speak one speech.” A cylinder inscription of Sargon II says, “Populations of the four quarters of the world with strange tongues and incompatible speech . . . whom I had taken as booty at the command of </a:t>
            </a:r>
            <a:r>
              <a:rPr lang="en-US" b="1" dirty="0" err="1" smtClean="0"/>
              <a:t>Ashur</a:t>
            </a:r>
            <a:r>
              <a:rPr lang="en-US" b="1" dirty="0" smtClean="0"/>
              <a:t> my lord by the might of my </a:t>
            </a:r>
            <a:r>
              <a:rPr lang="en-US" b="1" dirty="0" err="1" smtClean="0"/>
              <a:t>sceptre</a:t>
            </a:r>
            <a:r>
              <a:rPr lang="en-US" b="1" dirty="0" smtClean="0"/>
              <a:t>, I caused to accept a single voice.” The neo-Assyrians asserted their supremacy by insisting that their language was the only one to be used by the nations and populations they had defeated. On this reading, Babel is a critique of imperialism.</a:t>
            </a:r>
          </a:p>
          <a:p>
            <a:r>
              <a:rPr lang="en-US" dirty="0" smtClean="0"/>
              <a:t>There is even a hint of this in the parallelism of language between the builders of Babel and the Egyptian Pharaoh who enslaved the Israelites. In Babel they said, “Come, [</a:t>
            </a:r>
            <a:r>
              <a:rPr lang="en-US" dirty="0" err="1" smtClean="0"/>
              <a:t>hava</a:t>
            </a:r>
            <a:r>
              <a:rPr lang="en-US" dirty="0" smtClean="0"/>
              <a:t>] let us build ourselves a city and a tower . . . lest [pen] we be scattered over the face of the earth” (Gen. 11: 4). In Egypt Pharaoh said, “Come, [</a:t>
            </a:r>
            <a:r>
              <a:rPr lang="en-US" dirty="0" err="1" smtClean="0"/>
              <a:t>hava</a:t>
            </a:r>
            <a:r>
              <a:rPr lang="en-US" dirty="0" smtClean="0"/>
              <a:t>] let us deal wisely with them, lest [pen] they increase so much . . .” (Ex. 1: 10). The repeated “Come, let us … lest” is too pronounced to be accidental. Babel, like Egypt, represents an empire that subjugates entire populations, riding roughshod over their identities and freedoms.</a:t>
            </a:r>
          </a:p>
          <a:p>
            <a:endParaRPr lang="en-US" dirty="0" smtClean="0"/>
          </a:p>
          <a:p>
            <a:r>
              <a:rPr lang="en-US" dirty="0" smtClean="0"/>
              <a:t>If this is so, we will have to re-read the entire Babel story in a way that makes it much more convincing</a:t>
            </a:r>
            <a:r>
              <a:rPr lang="en-US" b="1" dirty="0" smtClean="0"/>
              <a:t>. The sequence is this: Genesis 10 describes the division of humanity into seventy nations and seventy languages. Genesis 11 tells of how one imperial power conquered smaller nations and imposed their language and culture on them, thus directly contravening God’s wish that humans should respect the integrity of each nation and each individual. When at the end of the Babel story God “confuses the language” of the builders, He is not creating a new state of affairs but restoring the old.</a:t>
            </a:r>
            <a:r>
              <a:rPr lang="en-US" b="1" baseline="0" dirty="0" smtClean="0"/>
              <a:t> </a:t>
            </a:r>
            <a:r>
              <a:rPr lang="en-US" b="1" dirty="0" smtClean="0"/>
              <a:t>Interpreted thus, the story of Babel is a critique of the power of the collective when it crushes individuality</a:t>
            </a:r>
          </a:p>
          <a:p>
            <a:endParaRPr lang="en-US" dirty="0" smtClean="0"/>
          </a:p>
          <a:p>
            <a:r>
              <a:rPr lang="en-US" dirty="0" smtClean="0"/>
              <a:t>Now the whole earth had one language and the same words. </a:t>
            </a:r>
            <a:r>
              <a:rPr lang="en-US" baseline="30000" dirty="0" smtClean="0"/>
              <a:t>2 </a:t>
            </a:r>
            <a:r>
              <a:rPr lang="en-US" dirty="0" smtClean="0"/>
              <a:t>And as people migrated from the east, they found a plain in the land of Shinar and settled there. </a:t>
            </a:r>
            <a:r>
              <a:rPr lang="en-US" baseline="30000" dirty="0" smtClean="0"/>
              <a:t>3 </a:t>
            </a:r>
            <a:r>
              <a:rPr lang="en-US" dirty="0" smtClean="0"/>
              <a:t>And they said to one another, “Come, let us make bricks, and burn them thoroughly.” And they had brick for stone, and bitumen for mortar. </a:t>
            </a:r>
            <a:r>
              <a:rPr lang="en-US" baseline="30000" dirty="0" smtClean="0"/>
              <a:t>4 </a:t>
            </a:r>
            <a:r>
              <a:rPr lang="en-US" dirty="0" smtClean="0"/>
              <a:t>Then they said, “Come, let us build ourselves a city and a tower with its top in the heavens, and let us make a name for ourselves, lest we be dispersed over the face of the whole earth.” </a:t>
            </a:r>
            <a:r>
              <a:rPr lang="en-US" baseline="30000" dirty="0" smtClean="0"/>
              <a:t>5 </a:t>
            </a:r>
            <a:r>
              <a:rPr lang="en-US" dirty="0" smtClean="0"/>
              <a:t>And the </a:t>
            </a:r>
            <a:r>
              <a:rPr lang="en-US" cap="small" dirty="0" smtClean="0">
                <a:effectLst/>
              </a:rPr>
              <a:t>Lord</a:t>
            </a:r>
            <a:r>
              <a:rPr lang="en-US" dirty="0" smtClean="0"/>
              <a:t> came down to see the city and the tower, which the children of man had built. </a:t>
            </a:r>
            <a:r>
              <a:rPr lang="en-US" baseline="30000" dirty="0" smtClean="0"/>
              <a:t>6 </a:t>
            </a:r>
            <a:r>
              <a:rPr lang="en-US" dirty="0" smtClean="0"/>
              <a:t>And the </a:t>
            </a:r>
            <a:r>
              <a:rPr lang="en-US" cap="small" dirty="0" smtClean="0">
                <a:effectLst/>
              </a:rPr>
              <a:t>Lord</a:t>
            </a:r>
            <a:r>
              <a:rPr lang="en-US" dirty="0" smtClean="0"/>
              <a:t> said, “Behold, they are one people, and they have all one language, and this is only the beginning of what they will do. And nothing that they propose to do will now be impossible for them. </a:t>
            </a:r>
            <a:r>
              <a:rPr lang="en-US" baseline="30000" dirty="0" smtClean="0"/>
              <a:t>7 </a:t>
            </a:r>
            <a:r>
              <a:rPr lang="en-US" dirty="0" smtClean="0"/>
              <a:t>Come, let us go down and there confuse their language, so that they may not understand one another's speech.” </a:t>
            </a:r>
            <a:r>
              <a:rPr lang="en-US" baseline="30000" dirty="0" smtClean="0"/>
              <a:t>8 </a:t>
            </a:r>
            <a:r>
              <a:rPr lang="en-US" dirty="0" smtClean="0"/>
              <a:t>So the </a:t>
            </a:r>
            <a:r>
              <a:rPr lang="en-US" cap="small" dirty="0" smtClean="0">
                <a:effectLst/>
              </a:rPr>
              <a:t>Lord</a:t>
            </a:r>
            <a:r>
              <a:rPr lang="en-US" dirty="0" smtClean="0"/>
              <a:t> dispersed them from there over the face of all the earth, and they left off building the city. </a:t>
            </a:r>
            <a:r>
              <a:rPr lang="en-US" baseline="30000" dirty="0" smtClean="0"/>
              <a:t>9 </a:t>
            </a:r>
            <a:r>
              <a:rPr lang="en-US" dirty="0" smtClean="0"/>
              <a:t>Therefore its name was called Babel, because there the </a:t>
            </a:r>
            <a:r>
              <a:rPr lang="en-US" cap="small" dirty="0" smtClean="0">
                <a:effectLst/>
              </a:rPr>
              <a:t>Lord</a:t>
            </a:r>
            <a:r>
              <a:rPr lang="en-US" dirty="0" smtClean="0"/>
              <a:t> confused</a:t>
            </a:r>
            <a:r>
              <a:rPr lang="en-US" baseline="30000" dirty="0" smtClean="0"/>
              <a:t>[</a:t>
            </a:r>
            <a:r>
              <a:rPr lang="en-US" baseline="30000" dirty="0" smtClean="0">
                <a:hlinkClick r:id="rId3" tooltip="See footnote a"/>
              </a:rPr>
              <a:t>a</a:t>
            </a:r>
            <a:r>
              <a:rPr lang="en-US" baseline="30000" dirty="0" smtClean="0"/>
              <a:t>]</a:t>
            </a:r>
            <a:r>
              <a:rPr lang="en-US" dirty="0" smtClean="0"/>
              <a:t> the language of all the earth. And from there the </a:t>
            </a:r>
            <a:r>
              <a:rPr lang="en-US" cap="small" dirty="0" smtClean="0">
                <a:effectLst/>
              </a:rPr>
              <a:t>Lord</a:t>
            </a:r>
            <a:r>
              <a:rPr lang="en-US" dirty="0" smtClean="0"/>
              <a:t> dispersed them over the face of all the earth.</a:t>
            </a:r>
          </a:p>
          <a:p>
            <a:pPr eaLnBrk="1" hangingPunct="1"/>
            <a:endParaRPr lang="en-US" dirty="0" smtClean="0">
              <a:latin typeface="Arial" pitchFamily="-128" charset="0"/>
            </a:endParaRP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76</a:t>
            </a:fld>
            <a:endParaRPr lang="en-GB"/>
          </a:p>
        </p:txBody>
      </p:sp>
    </p:spTree>
    <p:extLst>
      <p:ext uri="{BB962C8B-B14F-4D97-AF65-F5344CB8AC3E}">
        <p14:creationId xmlns:p14="http://schemas.microsoft.com/office/powerpoint/2010/main" val="70764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fairy stories</a:t>
            </a:r>
            <a:r>
              <a:rPr lang="en-US" baseline="0" dirty="0" smtClean="0"/>
              <a:t> true?</a:t>
            </a:r>
          </a:p>
          <a:p>
            <a:endParaRPr lang="en-US" baseline="0" dirty="0" smtClean="0"/>
          </a:p>
          <a:p>
            <a:r>
              <a:rPr lang="en-US" baseline="0" dirty="0" smtClean="0"/>
              <a:t>Very important which stories constitute a community</a:t>
            </a:r>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t>7</a:t>
            </a:fld>
            <a:endParaRPr lang="en-US"/>
          </a:p>
        </p:txBody>
      </p:sp>
    </p:spTree>
    <p:extLst>
      <p:ext uri="{BB962C8B-B14F-4D97-AF65-F5344CB8AC3E}">
        <p14:creationId xmlns:p14="http://schemas.microsoft.com/office/powerpoint/2010/main" val="1255230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7A4A23-3FD2-49FE-A3E4-73CAB0B484E1}" type="slidenum">
              <a:rPr lang="en-GB">
                <a:latin typeface="Arial" pitchFamily="-128" charset="0"/>
              </a:rPr>
              <a:pPr/>
              <a:t>77</a:t>
            </a:fld>
            <a:endParaRPr lang="en-GB">
              <a:latin typeface="Arial" pitchFamily="-128" charset="0"/>
            </a:endParaRPr>
          </a:p>
        </p:txBody>
      </p:sp>
      <p:sp>
        <p:nvSpPr>
          <p:cNvPr id="25603" name="Rectangle 1026"/>
          <p:cNvSpPr>
            <a:spLocks noGrp="1" noRot="1" noChangeAspect="1" noChangeArrowheads="1"/>
          </p:cNvSpPr>
          <p:nvPr>
            <p:ph type="sldImg"/>
          </p:nvPr>
        </p:nvSpPr>
        <p:spPr>
          <a:solidFill>
            <a:srgbClr val="FFFFFF"/>
          </a:solidFill>
          <a:ln/>
        </p:spPr>
      </p:sp>
      <p:sp>
        <p:nvSpPr>
          <p:cNvPr id="25604"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Now the whole earth had one language and the same words. </a:t>
            </a:r>
            <a:r>
              <a:rPr lang="en-US" baseline="30000" dirty="0" smtClean="0"/>
              <a:t>2 </a:t>
            </a:r>
            <a:r>
              <a:rPr lang="en-US" dirty="0" smtClean="0"/>
              <a:t>And as people migrated from the east, they found a plain in the land of Shinar and settled there. </a:t>
            </a:r>
            <a:r>
              <a:rPr lang="en-US" baseline="30000" dirty="0" smtClean="0"/>
              <a:t>3 </a:t>
            </a:r>
            <a:r>
              <a:rPr lang="en-US" dirty="0" smtClean="0"/>
              <a:t>And they said to one another, “Come, let us make bricks, and burn them thoroughly.” And they had brick for stone, and bitumen for mortar. </a:t>
            </a:r>
            <a:r>
              <a:rPr lang="en-US" baseline="30000" dirty="0" smtClean="0"/>
              <a:t>4 </a:t>
            </a:r>
            <a:r>
              <a:rPr lang="en-US" dirty="0" smtClean="0"/>
              <a:t>Then they said, “Come, let us build ourselves a city and a tower with its top in the heavens, and let us make a name for ourselves, lest we be dispersed over the face of the whole earth.” </a:t>
            </a:r>
            <a:r>
              <a:rPr lang="en-US" baseline="30000" dirty="0" smtClean="0"/>
              <a:t>5 </a:t>
            </a:r>
            <a:r>
              <a:rPr lang="en-US" dirty="0" smtClean="0"/>
              <a:t>And the </a:t>
            </a:r>
            <a:r>
              <a:rPr lang="en-US" cap="small" dirty="0" smtClean="0">
                <a:effectLst/>
              </a:rPr>
              <a:t>Lord</a:t>
            </a:r>
            <a:r>
              <a:rPr lang="en-US" dirty="0" smtClean="0"/>
              <a:t> came down to see the city and the tower, which the children of man had built. </a:t>
            </a:r>
            <a:r>
              <a:rPr lang="en-US" baseline="30000" dirty="0" smtClean="0"/>
              <a:t>6 </a:t>
            </a:r>
            <a:r>
              <a:rPr lang="en-US" dirty="0" smtClean="0"/>
              <a:t>And the </a:t>
            </a:r>
            <a:r>
              <a:rPr lang="en-US" cap="small" dirty="0" smtClean="0">
                <a:effectLst/>
              </a:rPr>
              <a:t>Lord</a:t>
            </a:r>
            <a:r>
              <a:rPr lang="en-US" dirty="0" smtClean="0"/>
              <a:t> said, “Behold, they are one people, and they have all one language, and this is only the beginning of what they will do. And nothing that they propose to do will now be impossible for them. </a:t>
            </a:r>
            <a:r>
              <a:rPr lang="en-US" baseline="30000" dirty="0" smtClean="0"/>
              <a:t>7 </a:t>
            </a:r>
            <a:r>
              <a:rPr lang="en-US" dirty="0" smtClean="0"/>
              <a:t>Come, let us go down and there confuse their language, so that they may not understand one another's speech.” </a:t>
            </a:r>
            <a:r>
              <a:rPr lang="en-US" baseline="30000" dirty="0" smtClean="0"/>
              <a:t>8 </a:t>
            </a:r>
            <a:r>
              <a:rPr lang="en-US" dirty="0" smtClean="0"/>
              <a:t>So the </a:t>
            </a:r>
            <a:r>
              <a:rPr lang="en-US" cap="small" dirty="0" smtClean="0">
                <a:effectLst/>
              </a:rPr>
              <a:t>Lord</a:t>
            </a:r>
            <a:r>
              <a:rPr lang="en-US" dirty="0" smtClean="0"/>
              <a:t> dispersed them from there over the face of all the earth, and they left off building the city. </a:t>
            </a:r>
            <a:r>
              <a:rPr lang="en-US" baseline="30000" dirty="0" smtClean="0"/>
              <a:t>9 </a:t>
            </a:r>
            <a:r>
              <a:rPr lang="en-US" dirty="0" smtClean="0"/>
              <a:t>Therefore its name was called Babel, because there the </a:t>
            </a:r>
            <a:r>
              <a:rPr lang="en-US" cap="small" dirty="0" smtClean="0">
                <a:effectLst/>
              </a:rPr>
              <a:t>Lord</a:t>
            </a:r>
            <a:r>
              <a:rPr lang="en-US" dirty="0" smtClean="0"/>
              <a:t> confused</a:t>
            </a:r>
            <a:r>
              <a:rPr lang="en-US" baseline="30000" dirty="0" smtClean="0"/>
              <a:t>[</a:t>
            </a:r>
            <a:r>
              <a:rPr lang="en-US" baseline="30000" dirty="0" smtClean="0">
                <a:hlinkClick r:id="rId3" tooltip="See footnote a"/>
              </a:rPr>
              <a:t>a</a:t>
            </a:r>
            <a:r>
              <a:rPr lang="en-US" baseline="30000" dirty="0" smtClean="0"/>
              <a:t>]</a:t>
            </a:r>
            <a:r>
              <a:rPr lang="en-US" dirty="0" smtClean="0"/>
              <a:t> the language of all the earth. And from there the </a:t>
            </a:r>
            <a:r>
              <a:rPr lang="en-US" cap="small" dirty="0" smtClean="0">
                <a:effectLst/>
              </a:rPr>
              <a:t>Lord</a:t>
            </a:r>
            <a:r>
              <a:rPr lang="en-US" dirty="0" smtClean="0"/>
              <a:t> dispersed them over the face of all the </a:t>
            </a:r>
            <a:r>
              <a:rPr lang="en-US" smtClean="0"/>
              <a:t>earth.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r>
              <a:rPr lang="en-US" dirty="0" smtClean="0">
                <a:latin typeface="Arial" pitchFamily="-128" charset="0"/>
              </a:rPr>
              <a:t>Nimrod</a:t>
            </a:r>
            <a:r>
              <a:rPr lang="en-US" baseline="0" dirty="0" smtClean="0">
                <a:latin typeface="Arial" pitchFamily="-128" charset="0"/>
              </a:rPr>
              <a:t> the prototype for dictators such as Hitler and Stalin and Kim Il Sung. Planned economy.</a:t>
            </a:r>
          </a:p>
          <a:p>
            <a:r>
              <a:rPr lang="en-US" dirty="0" smtClean="0"/>
              <a:t>Babel is the opposite, and we now have important historical evidence as to exactly what was meant by the sentence, “The entire land had one language and a common speech.” This may not refer to primal humanity before the division of languages. In fact in the previous chapter the Torah has already stated, “From these the maritime peoples spread out into their lands in their clans within their nations, each with its own language” (Gen. 10: 50. The Talmud </a:t>
            </a:r>
            <a:r>
              <a:rPr lang="en-US" dirty="0" err="1" smtClean="0"/>
              <a:t>Yerushalmi</a:t>
            </a:r>
            <a:r>
              <a:rPr lang="en-US" dirty="0" smtClean="0"/>
              <a:t>, </a:t>
            </a:r>
            <a:r>
              <a:rPr lang="en-US" dirty="0" err="1" smtClean="0"/>
              <a:t>Megillah</a:t>
            </a:r>
            <a:r>
              <a:rPr lang="en-US" dirty="0" smtClean="0"/>
              <a:t> 1: 11, 71b, records a dispute between R. </a:t>
            </a:r>
            <a:r>
              <a:rPr lang="en-US" dirty="0" err="1" smtClean="0"/>
              <a:t>Eliezer</a:t>
            </a:r>
            <a:r>
              <a:rPr lang="en-US" dirty="0" smtClean="0"/>
              <a:t> and R. </a:t>
            </a:r>
            <a:r>
              <a:rPr lang="en-US" dirty="0" err="1" smtClean="0"/>
              <a:t>Johanan</a:t>
            </a:r>
            <a:r>
              <a:rPr lang="en-US" dirty="0" smtClean="0"/>
              <a:t>, one of whom holds that the division of humanity into seventy languages occurred before the Flood).</a:t>
            </a:r>
          </a:p>
          <a:p>
            <a:r>
              <a:rPr lang="en-US" b="1" dirty="0" smtClean="0"/>
              <a:t>The reference seems to be to the imperial practice of the neo-Assyrians, of imposing their own language on the peoples they conquered. One inscription of the time records that Ashurbanipal II “made the totality of all peoples speak one speech.” A cylinder inscription of Sargon II says, “Populations of the four quarters of the world with strange tongues and incompatible speech . . . whom I had taken as booty at the command of </a:t>
            </a:r>
            <a:r>
              <a:rPr lang="en-US" b="1" dirty="0" err="1" smtClean="0"/>
              <a:t>Ashur</a:t>
            </a:r>
            <a:r>
              <a:rPr lang="en-US" b="1" dirty="0" smtClean="0"/>
              <a:t> my lord by the might of my </a:t>
            </a:r>
            <a:r>
              <a:rPr lang="en-US" b="1" dirty="0" err="1" smtClean="0"/>
              <a:t>sceptre</a:t>
            </a:r>
            <a:r>
              <a:rPr lang="en-US" b="1" dirty="0" smtClean="0"/>
              <a:t>, I caused to accept a single voice.” The neo-Assyrians asserted their supremacy by insisting that their language was the only one to be used by the nations and populations they had defeated. On this reading, Babel is a critique of imperialism.</a:t>
            </a:r>
          </a:p>
          <a:p>
            <a:r>
              <a:rPr lang="en-US" dirty="0" smtClean="0"/>
              <a:t>There is even a hint of this in the parallelism of language between the builders of Babel and the Egyptian Pharaoh who enslaved the Israelites. In Babel they said, “Come, [</a:t>
            </a:r>
            <a:r>
              <a:rPr lang="en-US" dirty="0" err="1" smtClean="0"/>
              <a:t>hava</a:t>
            </a:r>
            <a:r>
              <a:rPr lang="en-US" dirty="0" smtClean="0"/>
              <a:t>] let us build ourselves a city and a tower . . . lest [pen] we be scattered over the face of the earth” (Gen. 11: 4). In Egypt Pharaoh said, “Come, [</a:t>
            </a:r>
            <a:r>
              <a:rPr lang="en-US" dirty="0" err="1" smtClean="0"/>
              <a:t>hava</a:t>
            </a:r>
            <a:r>
              <a:rPr lang="en-US" dirty="0" smtClean="0"/>
              <a:t>] let us deal wisely with them, lest [pen] they increase so much . . .” (Ex. 1: 10). The repeated “Come, let us … lest” is too pronounced to be accidental. Babel, like Egypt, represents an empire that subjugates entire populations, riding roughshod over their identities and freedoms.</a:t>
            </a:r>
          </a:p>
          <a:p>
            <a:endParaRPr lang="en-US" dirty="0" smtClean="0"/>
          </a:p>
          <a:p>
            <a:r>
              <a:rPr lang="en-US" dirty="0" smtClean="0"/>
              <a:t>If this is so, we will have to re-read the entire Babel story in a way that makes it much more convincing</a:t>
            </a:r>
            <a:r>
              <a:rPr lang="en-US" b="1" dirty="0" smtClean="0"/>
              <a:t>. The sequence is this: Genesis 10 describes the division of humanity into seventy nations and seventy languages. Genesis 11 tells of how one imperial power conquered smaller nations and imposed their language and culture on them, thus directly contravening God’s wish that humans should respect the integrity of each nation and each individual. When at the end of the Babel story God “confuses the language” of the builders, He is not creating a new state of affairs but restoring the old.</a:t>
            </a:r>
            <a:r>
              <a:rPr lang="en-US" b="1" baseline="0" dirty="0" smtClean="0"/>
              <a:t> </a:t>
            </a:r>
            <a:r>
              <a:rPr lang="en-US" b="1" dirty="0" smtClean="0"/>
              <a:t>Interpreted thus, the story of Babel is a critique of the power of the collective when it crushes individuality</a:t>
            </a:r>
          </a:p>
          <a:p>
            <a:endParaRPr lang="en-US" dirty="0" smtClean="0"/>
          </a:p>
          <a:p>
            <a:r>
              <a:rPr lang="en-US" dirty="0" smtClean="0"/>
              <a:t>Now the whole earth had one language and the same words. </a:t>
            </a:r>
            <a:r>
              <a:rPr lang="en-US" baseline="30000" dirty="0" smtClean="0"/>
              <a:t>2 </a:t>
            </a:r>
            <a:r>
              <a:rPr lang="en-US" dirty="0" smtClean="0"/>
              <a:t>And as people migrated from the east, they found a plain in the land of Shinar and settled there. </a:t>
            </a:r>
            <a:r>
              <a:rPr lang="en-US" baseline="30000" dirty="0" smtClean="0"/>
              <a:t>3 </a:t>
            </a:r>
            <a:r>
              <a:rPr lang="en-US" dirty="0" smtClean="0"/>
              <a:t>And they said to one another, “Come, let us make bricks, and burn them thoroughly.” And they had brick for stone, and bitumen for mortar. </a:t>
            </a:r>
            <a:r>
              <a:rPr lang="en-US" baseline="30000" dirty="0" smtClean="0"/>
              <a:t>4 </a:t>
            </a:r>
            <a:r>
              <a:rPr lang="en-US" dirty="0" smtClean="0"/>
              <a:t>Then they said, “Come, let us build ourselves a city and a tower with its top in the heavens, and let us make a name for ourselves, lest we be dispersed over the face of the whole earth.” </a:t>
            </a:r>
            <a:r>
              <a:rPr lang="en-US" baseline="30000" dirty="0" smtClean="0"/>
              <a:t>5 </a:t>
            </a:r>
            <a:r>
              <a:rPr lang="en-US" dirty="0" smtClean="0"/>
              <a:t>And the </a:t>
            </a:r>
            <a:r>
              <a:rPr lang="en-US" cap="small" dirty="0" smtClean="0">
                <a:effectLst/>
              </a:rPr>
              <a:t>Lord</a:t>
            </a:r>
            <a:r>
              <a:rPr lang="en-US" dirty="0" smtClean="0"/>
              <a:t> came down to see the city and the tower, which the children of man had built. </a:t>
            </a:r>
            <a:r>
              <a:rPr lang="en-US" baseline="30000" dirty="0" smtClean="0"/>
              <a:t>6 </a:t>
            </a:r>
            <a:r>
              <a:rPr lang="en-US" dirty="0" smtClean="0"/>
              <a:t>And the </a:t>
            </a:r>
            <a:r>
              <a:rPr lang="en-US" cap="small" dirty="0" smtClean="0">
                <a:effectLst/>
              </a:rPr>
              <a:t>Lord</a:t>
            </a:r>
            <a:r>
              <a:rPr lang="en-US" dirty="0" smtClean="0"/>
              <a:t> said, “Behold, they are one people, and they have all one language, and this is only the beginning of what they will do. And nothing that they propose to do will now be impossible for them. </a:t>
            </a:r>
            <a:r>
              <a:rPr lang="en-US" baseline="30000" dirty="0" smtClean="0"/>
              <a:t>7 </a:t>
            </a:r>
            <a:r>
              <a:rPr lang="en-US" dirty="0" smtClean="0"/>
              <a:t>Come, let us go down and there confuse their language, so that they may not understand one another's speech.” </a:t>
            </a:r>
            <a:r>
              <a:rPr lang="en-US" baseline="30000" dirty="0" smtClean="0"/>
              <a:t>8 </a:t>
            </a:r>
            <a:r>
              <a:rPr lang="en-US" dirty="0" smtClean="0"/>
              <a:t>So the </a:t>
            </a:r>
            <a:r>
              <a:rPr lang="en-US" cap="small" dirty="0" smtClean="0">
                <a:effectLst/>
              </a:rPr>
              <a:t>Lord</a:t>
            </a:r>
            <a:r>
              <a:rPr lang="en-US" dirty="0" smtClean="0"/>
              <a:t> dispersed them from there over the face of all the earth, and they left off building the city. </a:t>
            </a:r>
            <a:r>
              <a:rPr lang="en-US" baseline="30000" dirty="0" smtClean="0"/>
              <a:t>9 </a:t>
            </a:r>
            <a:r>
              <a:rPr lang="en-US" dirty="0" smtClean="0"/>
              <a:t>Therefore its name was called Babel, because there the </a:t>
            </a:r>
            <a:r>
              <a:rPr lang="en-US" cap="small" dirty="0" smtClean="0">
                <a:effectLst/>
              </a:rPr>
              <a:t>Lord</a:t>
            </a:r>
            <a:r>
              <a:rPr lang="en-US" dirty="0" smtClean="0"/>
              <a:t> confused</a:t>
            </a:r>
            <a:r>
              <a:rPr lang="en-US" baseline="30000" dirty="0" smtClean="0"/>
              <a:t>[</a:t>
            </a:r>
            <a:r>
              <a:rPr lang="en-US" baseline="30000" dirty="0" smtClean="0">
                <a:hlinkClick r:id="rId3" tooltip="See footnote a"/>
              </a:rPr>
              <a:t>a</a:t>
            </a:r>
            <a:r>
              <a:rPr lang="en-US" baseline="30000" dirty="0" smtClean="0"/>
              <a:t>]</a:t>
            </a:r>
            <a:r>
              <a:rPr lang="en-US" dirty="0" smtClean="0"/>
              <a:t> the language of all the earth. And from there the </a:t>
            </a:r>
            <a:r>
              <a:rPr lang="en-US" cap="small" dirty="0" smtClean="0">
                <a:effectLst/>
              </a:rPr>
              <a:t>Lord</a:t>
            </a:r>
            <a:r>
              <a:rPr lang="en-US" dirty="0" smtClean="0"/>
              <a:t> dispersed them over the face of all the earth.</a:t>
            </a:r>
          </a:p>
          <a:p>
            <a:pPr eaLnBrk="1" hangingPunct="1"/>
            <a:endParaRPr lang="en-US" dirty="0">
              <a:latin typeface="Arial" pitchFamily="-128" charset="0"/>
            </a:endParaRPr>
          </a:p>
        </p:txBody>
      </p:sp>
    </p:spTree>
    <p:extLst>
      <p:ext uri="{BB962C8B-B14F-4D97-AF65-F5344CB8AC3E}">
        <p14:creationId xmlns:p14="http://schemas.microsoft.com/office/powerpoint/2010/main" val="1447872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Idol worship – worship of self.</a:t>
            </a:r>
            <a:r>
              <a:rPr lang="en-US" baseline="0" dirty="0" smtClean="0"/>
              <a:t> Totem. Some religions. Nationalism.</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78</a:t>
            </a:fld>
            <a:endParaRPr lang="en-GB"/>
          </a:p>
        </p:txBody>
      </p:sp>
    </p:spTree>
    <p:extLst>
      <p:ext uri="{BB962C8B-B14F-4D97-AF65-F5344CB8AC3E}">
        <p14:creationId xmlns:p14="http://schemas.microsoft.com/office/powerpoint/2010/main" val="1504871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5BFE204-58F4-4A2B-A9D0-B374AF8EE941}" type="slidenum">
              <a:rPr lang="en-GB">
                <a:latin typeface="Arial" pitchFamily="-128" charset="0"/>
              </a:rPr>
              <a:pPr/>
              <a:t>79</a:t>
            </a:fld>
            <a:endParaRPr lang="en-GB">
              <a:latin typeface="Arial" pitchFamily="-128"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Arial" pitchFamily="-128" charset="0"/>
              </a:rPr>
              <a:t>Changed lineage from son of Satan to son of god. Change of identity at risk of life.</a:t>
            </a:r>
          </a:p>
        </p:txBody>
      </p:sp>
    </p:spTree>
    <p:extLst>
      <p:ext uri="{BB962C8B-B14F-4D97-AF65-F5344CB8AC3E}">
        <p14:creationId xmlns:p14="http://schemas.microsoft.com/office/powerpoint/2010/main" val="805806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A061387-A1AA-46FE-BA82-E8C1917B81C1}" type="slidenum">
              <a:rPr lang="en-GB">
                <a:latin typeface="Arial" pitchFamily="-128" charset="0"/>
              </a:rPr>
              <a:pPr/>
              <a:t>80</a:t>
            </a:fld>
            <a:endParaRPr lang="en-GB">
              <a:latin typeface="Arial" pitchFamily="-128" charset="0"/>
            </a:endParaRPr>
          </a:p>
        </p:txBody>
      </p:sp>
      <p:sp>
        <p:nvSpPr>
          <p:cNvPr id="29699" name="Rectangle 1026"/>
          <p:cNvSpPr>
            <a:spLocks noGrp="1" noRot="1" noChangeAspect="1" noChangeArrowheads="1"/>
          </p:cNvSpPr>
          <p:nvPr>
            <p:ph type="sldImg"/>
          </p:nvPr>
        </p:nvSpPr>
        <p:spPr>
          <a:solidFill>
            <a:srgbClr val="FFFFFF"/>
          </a:solidFill>
          <a:ln/>
        </p:spPr>
      </p:sp>
      <p:sp>
        <p:nvSpPr>
          <p:cNvPr id="29700"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a:latin typeface="Arial" pitchFamily="-128" charset="0"/>
              </a:rPr>
              <a:t>Life and death situations. Challenging situations. Extreme </a:t>
            </a:r>
            <a:r>
              <a:rPr lang="en-US" dirty="0" smtClean="0">
                <a:latin typeface="Arial" pitchFamily="-128" charset="0"/>
              </a:rPr>
              <a:t>situations. How did</a:t>
            </a:r>
            <a:r>
              <a:rPr lang="en-US" baseline="0" dirty="0" smtClean="0">
                <a:latin typeface="Arial" pitchFamily="-128" charset="0"/>
              </a:rPr>
              <a:t> Abraham change his lineage and be qualified.</a:t>
            </a:r>
            <a:endParaRPr lang="en-US" dirty="0">
              <a:latin typeface="Arial" pitchFamily="-128" charset="0"/>
            </a:endParaRPr>
          </a:p>
        </p:txBody>
      </p:sp>
    </p:spTree>
    <p:extLst>
      <p:ext uri="{BB962C8B-B14F-4D97-AF65-F5344CB8AC3E}">
        <p14:creationId xmlns:p14="http://schemas.microsoft.com/office/powerpoint/2010/main" val="650167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985114F-358B-4EE9-AA2E-3A638B867558}" type="slidenum">
              <a:rPr lang="en-GB">
                <a:latin typeface="Arial" pitchFamily="-128" charset="0"/>
              </a:rPr>
              <a:pPr/>
              <a:t>81</a:t>
            </a:fld>
            <a:endParaRPr lang="en-GB">
              <a:latin typeface="Arial" pitchFamily="-12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GB" sz="1200" kern="1200" dirty="0" smtClean="0">
                <a:solidFill>
                  <a:schemeClr val="tx1"/>
                </a:solidFill>
                <a:latin typeface="Arial" pitchFamily="-68" charset="0"/>
                <a:ea typeface="ＭＳ Ｐゴシック" pitchFamily="-128" charset="-128"/>
                <a:cs typeface="ＭＳ Ｐゴシック" pitchFamily="-128" charset="-128"/>
              </a:rPr>
              <a:t>"When night outspread over him he say a star and said, 'This is my Lord.' But when it set he said, 'I love not the setters.' When he saw the moon rising, he said, 'This is my Lord.' But when it set he said, 'If my Lord does not guide me I shall surely be of the people gone astray.' When he say the sun rising, he said, 'This is my Lord; this is greater.' But when it set he said, 'O my people, surely I quit that which you associate, I have turned my face to Him Who originated the heavens and the earth; a man of pure faith, I am not of the idolaters.'" (6:76-79)</a:t>
            </a:r>
          </a:p>
          <a:p>
            <a:endParaRPr lang="en-GB" sz="1200" kern="1200" dirty="0" smtClean="0">
              <a:solidFill>
                <a:schemeClr val="tx1"/>
              </a:solidFill>
              <a:latin typeface="Arial" pitchFamily="-68" charset="0"/>
              <a:ea typeface="ＭＳ Ｐゴシック" pitchFamily="-128" charset="-128"/>
              <a:cs typeface="ＭＳ Ｐゴシック" pitchFamily="-128" charset="-128"/>
            </a:endParaRPr>
          </a:p>
          <a:p>
            <a:r>
              <a:rPr lang="en-GB" sz="1200" kern="1200" dirty="0" smtClean="0">
                <a:solidFill>
                  <a:schemeClr val="tx1"/>
                </a:solidFill>
                <a:latin typeface="Arial" pitchFamily="-68" charset="0"/>
                <a:ea typeface="ＭＳ Ｐゴシック" pitchFamily="-128" charset="-128"/>
                <a:cs typeface="ＭＳ Ｐゴシック" pitchFamily="-128" charset="-128"/>
              </a:rPr>
              <a:t>How did Abraham discover God?</a:t>
            </a:r>
          </a:p>
          <a:p>
            <a:r>
              <a:rPr lang="en-GB" sz="1200" kern="1200" dirty="0" smtClean="0">
                <a:solidFill>
                  <a:schemeClr val="tx1"/>
                </a:solidFill>
                <a:latin typeface="Arial" pitchFamily="-68" charset="0"/>
                <a:ea typeface="ＭＳ Ｐゴシック" pitchFamily="-128" charset="-128"/>
                <a:cs typeface="ＭＳ Ｐゴシック" pitchFamily="-128" charset="-128"/>
              </a:rPr>
              <a:t> </a:t>
            </a:r>
          </a:p>
          <a:p>
            <a:r>
              <a:rPr lang="en-GB" sz="1200" kern="1200" dirty="0" smtClean="0">
                <a:solidFill>
                  <a:schemeClr val="tx1"/>
                </a:solidFill>
                <a:latin typeface="Arial" pitchFamily="-68" charset="0"/>
                <a:ea typeface="ＭＳ Ｐゴシック" pitchFamily="-128" charset="-128"/>
                <a:cs typeface="ＭＳ Ｐゴシック" pitchFamily="-128" charset="-128"/>
              </a:rPr>
              <a:t>Abraham was the son of </a:t>
            </a:r>
            <a:r>
              <a:rPr lang="en-GB" sz="1200" kern="1200" dirty="0" err="1" smtClean="0">
                <a:solidFill>
                  <a:schemeClr val="tx1"/>
                </a:solidFill>
                <a:latin typeface="Arial" pitchFamily="-68" charset="0"/>
                <a:ea typeface="ＭＳ Ｐゴシック" pitchFamily="-128" charset="-128"/>
                <a:cs typeface="ＭＳ Ｐゴシック" pitchFamily="-128" charset="-128"/>
              </a:rPr>
              <a:t>Terah</a:t>
            </a:r>
            <a:r>
              <a:rPr lang="en-GB" sz="1200" kern="1200" dirty="0" smtClean="0">
                <a:solidFill>
                  <a:schemeClr val="tx1"/>
                </a:solidFill>
                <a:latin typeface="Arial" pitchFamily="-68" charset="0"/>
                <a:ea typeface="ＭＳ Ｐゴシック" pitchFamily="-128" charset="-128"/>
                <a:cs typeface="ＭＳ Ｐゴシック" pitchFamily="-128" charset="-128"/>
              </a:rPr>
              <a:t> an idol maker. He lived in Ur one of the first cities in human history. Now the ruler of Ur was a man called Nimrod. He was the archetype of all the dictators who ever lived. He thought he was god and there was a huge personality cult associated with him. People used to have statues of him in their homes and would worship him thinking that all good things in their city came from him. One night Nimrod had a frightening dream. He dreamt that a man would be born who would teach people about the True God and expose him was a fake. Nimrod woke up trembling with anger. He was outraged at the idea that there was a being greater than him. He decided to build a tower to attack heaven where he had heard this God lived and kill him. To do this he forced his subjects to the Tower of Babel from which his archers could shoot arrows into the clouds where God lived.</a:t>
            </a:r>
          </a:p>
          <a:p>
            <a:r>
              <a:rPr lang="en-GB" sz="1200" kern="1200" dirty="0" smtClean="0">
                <a:solidFill>
                  <a:schemeClr val="tx1"/>
                </a:solidFill>
                <a:latin typeface="Arial" pitchFamily="-68" charset="0"/>
                <a:ea typeface="ＭＳ Ｐゴシック" pitchFamily="-128" charset="-128"/>
                <a:cs typeface="ＭＳ Ｐゴシック" pitchFamily="-128" charset="-128"/>
              </a:rPr>
              <a:t> </a:t>
            </a:r>
          </a:p>
          <a:p>
            <a:r>
              <a:rPr lang="en-GB" sz="1200" kern="1200" dirty="0" smtClean="0">
                <a:solidFill>
                  <a:schemeClr val="tx1"/>
                </a:solidFill>
                <a:latin typeface="Arial" pitchFamily="-68" charset="0"/>
                <a:ea typeface="ＭＳ Ｐゴシック" pitchFamily="-128" charset="-128"/>
                <a:cs typeface="ＭＳ Ｐゴシック" pitchFamily="-128" charset="-128"/>
              </a:rPr>
              <a:t>Meanwhile, </a:t>
            </a:r>
            <a:r>
              <a:rPr lang="en-GB" sz="1200" kern="1200" dirty="0" err="1" smtClean="0">
                <a:solidFill>
                  <a:schemeClr val="tx1"/>
                </a:solidFill>
                <a:latin typeface="Arial" pitchFamily="-68" charset="0"/>
                <a:ea typeface="ＭＳ Ｐゴシック" pitchFamily="-128" charset="-128"/>
                <a:cs typeface="ＭＳ Ｐゴシック" pitchFamily="-128" charset="-128"/>
              </a:rPr>
              <a:t>Terah</a:t>
            </a:r>
            <a:r>
              <a:rPr lang="en-GB" sz="1200" kern="1200" dirty="0" smtClean="0">
                <a:solidFill>
                  <a:schemeClr val="tx1"/>
                </a:solidFill>
                <a:latin typeface="Arial" pitchFamily="-68" charset="0"/>
                <a:ea typeface="ＭＳ Ｐゴシック" pitchFamily="-128" charset="-128"/>
                <a:cs typeface="ＭＳ Ｐゴシック" pitchFamily="-128" charset="-128"/>
              </a:rPr>
              <a:t> and his wife had a son who they called Abram. Now, Abram was a very clever little boy who was always asking questions. Why this and why that and why the other. He was really quite a little philosopher. One day he realised that he hadn’t always been alive. He must have come from somewhere. So he asked his Mum and Dad where he came from. They explained that they had given birth to him. When Abram understood the significance of this, that his parents had created him, he immediately bowed down to them and started worshipping them. Every day he would bow to his parents as if they were gods. After a while though, it occurred to him that his parents hadn’t made themselves either. So he asked them where they came from. They said that Grandma and Grandpa had given birth to him. So he left off worshipping his parents and went round to his grandparents house and started bowing to them. Soon he realised that they hadn’t made themselves either and asked them who had created them. They replied that they too had parents but they had died and were buried in the local cemetery. So Abram set off for the cemetery, found the graves, and started bowing down to worship them and all his ancestors. One day a nearby grave was dug up and he saw that all that was left of the person were white bones and he realised that the body had decayed and become part of the earth. So he started to worship ‘mother earth’ which had given him his body. One cold day he realised that without the sun there would be no life and so he became a sun worshipper. But the sun set every evening in the west and rose every morning in the east. It too was changing. But Abram realised that behind everything that was changing there must be an unchanging reality. There must be an invisible first cause that created the universe and everything in it. He decided he was going to worship and pray to the invisible God who created the heavens and the earth. </a:t>
            </a:r>
          </a:p>
          <a:p>
            <a:endParaRPr lang="en-GB" sz="1200" kern="1200" dirty="0" smtClean="0">
              <a:solidFill>
                <a:schemeClr val="tx1"/>
              </a:solidFill>
              <a:latin typeface="Arial" pitchFamily="-68" charset="0"/>
              <a:ea typeface="ＭＳ Ｐゴシック" pitchFamily="-128" charset="-128"/>
              <a:cs typeface="ＭＳ Ｐゴシック" pitchFamily="-128" charset="-128"/>
            </a:endParaRPr>
          </a:p>
          <a:p>
            <a:r>
              <a:rPr lang="en-GB" sz="1200" kern="1200" dirty="0" err="1" smtClean="0">
                <a:solidFill>
                  <a:schemeClr val="tx1"/>
                </a:solidFill>
                <a:latin typeface="Arial" pitchFamily="-68" charset="0"/>
                <a:ea typeface="ＭＳ Ｐゴシック" pitchFamily="-128" charset="-128"/>
                <a:cs typeface="ＭＳ Ｐゴシック" pitchFamily="-128" charset="-128"/>
              </a:rPr>
              <a:t>Bereshith</a:t>
            </a:r>
            <a:r>
              <a:rPr lang="en-GB" sz="1200" kern="1200" baseline="0" dirty="0" smtClean="0">
                <a:solidFill>
                  <a:schemeClr val="tx1"/>
                </a:solidFill>
                <a:latin typeface="Arial" pitchFamily="-68" charset="0"/>
                <a:ea typeface="ＭＳ Ｐゴシック" pitchFamily="-128" charset="-128"/>
                <a:cs typeface="ＭＳ Ｐゴシック" pitchFamily="-128" charset="-128"/>
              </a:rPr>
              <a:t> or Genesis </a:t>
            </a:r>
            <a:r>
              <a:rPr lang="en-GB" sz="1200" kern="1200" baseline="0" dirty="0" err="1" smtClean="0">
                <a:solidFill>
                  <a:schemeClr val="tx1"/>
                </a:solidFill>
                <a:latin typeface="Arial" pitchFamily="-68" charset="0"/>
                <a:ea typeface="ＭＳ Ｐゴシック" pitchFamily="-128" charset="-128"/>
                <a:cs typeface="ＭＳ Ｐゴシック" pitchFamily="-128" charset="-128"/>
              </a:rPr>
              <a:t>Rabbah</a:t>
            </a:r>
            <a:r>
              <a:rPr lang="en-GB" sz="1200" kern="1200" baseline="0" dirty="0" smtClean="0">
                <a:solidFill>
                  <a:schemeClr val="tx1"/>
                </a:solidFill>
                <a:latin typeface="Arial" pitchFamily="-68" charset="0"/>
                <a:ea typeface="ＭＳ Ｐゴシック" pitchFamily="-128" charset="-128"/>
                <a:cs typeface="ＭＳ Ｐゴシック" pitchFamily="-128" charset="-128"/>
              </a:rPr>
              <a:t>: (60-61)</a:t>
            </a:r>
            <a:endParaRPr lang="en-GB" sz="1200" kern="1200" dirty="0" smtClean="0">
              <a:solidFill>
                <a:schemeClr val="tx1"/>
              </a:solidFill>
              <a:latin typeface="Arial" pitchFamily="-68" charset="0"/>
              <a:ea typeface="ＭＳ Ｐゴシック" pitchFamily="-128" charset="-128"/>
              <a:cs typeface="ＭＳ Ｐゴシック" pitchFamily="-128" charset="-128"/>
            </a:endParaRPr>
          </a:p>
          <a:p>
            <a:r>
              <a:rPr lang="en-US" dirty="0" err="1" smtClean="0"/>
              <a:t>Terah</a:t>
            </a:r>
            <a:r>
              <a:rPr lang="en-US" dirty="0" smtClean="0"/>
              <a:t>, the father of Abraham and Haran, was a dealer in images as well as a worshiper of them. Once when he was away he gave Abraham his stock of graven images to</a:t>
            </a:r>
            <a:r>
              <a:rPr lang="en-US" baseline="0" dirty="0" smtClean="0"/>
              <a:t> </a:t>
            </a:r>
            <a:r>
              <a:rPr lang="en-US" dirty="0" smtClean="0"/>
              <a:t>sell in his absence. In the course of the day an elderly man came to make a purchase. Abraham asked him his age, and the man gave it as between fifty and sixty years. Abraham taunted him with want of sound sense in calling the work of another man's hand, produced perhaps in a few hours, his god; the man laid the words of Abraham to heart and gave up idol-worship. Again, a woman came with a handful of fine flour to offer to </a:t>
            </a:r>
            <a:r>
              <a:rPr lang="en-US" dirty="0" err="1" smtClean="0"/>
              <a:t>Terah's</a:t>
            </a:r>
            <a:r>
              <a:rPr lang="en-US" dirty="0" smtClean="0"/>
              <a:t> idols, which were now in charge of Abraham. He took a stick and broke all the images except the largest one, in the hand of which he placed the stick which had worked this wholesale destruction. When his father returned and saw the havoc committed on his "gods" and property he demanded an explanation from his son whom he had left in charge. Abraham mockingly explained that when an offering of fine flour was brought to these divinities they quarreled with one another as to who should be the recipient, when at last the biggest of them, being angry at the altercation, took up a stick to chastise the offenders, and in so doing broke them all up. </a:t>
            </a:r>
            <a:r>
              <a:rPr lang="en-US" dirty="0" err="1" smtClean="0"/>
              <a:t>Terah</a:t>
            </a:r>
            <a:r>
              <a:rPr lang="en-US" dirty="0" smtClean="0"/>
              <a:t>, so far from being satisfied with this explanation, understood it as a piece of mockery, and when he learned also of the customers whom Abraham had lost him during his management he became very incensed, and drove Abraham out of his house and handed him over to Nimrod. Nimrod suggested to Abraham that, since he had refused to worship his father's idols because of their want of power, he should worship fire, which is very powerful. Abraham pointed out that water has power over fire. "Well," said Nimrod, "let us declare water god." "But," replied Abraham, "the clouds absorb the water; and even they are dispersed by the wind." "Then let us declare the wind our god." "Bear in mind," continued Abraham, "that man is stronger than wind, and can resist it and stand against it."</a:t>
            </a:r>
          </a:p>
          <a:p>
            <a:r>
              <a:rPr lang="en-US" dirty="0" smtClean="0"/>
              <a:t>Nimrod, becoming weary of arguing with Abraham, decided to cast him before his god--fire--and challenged Abraham's deliverance by the God of Abraham, but God saved him out of the fiery furnace. Haran, too, was challenged to declare his god, but halted between two opinions,</a:t>
            </a:r>
            <a:r>
              <a:rPr lang="en-US" baseline="0" dirty="0" smtClean="0"/>
              <a:t> </a:t>
            </a:r>
            <a:r>
              <a:rPr lang="en-US" dirty="0" smtClean="0"/>
              <a:t>and delayed his answer until he saw the result of Abraham's fate. When he saw the latter saved he declared himself on the side of Abraham's God, thinking that he too, having now become an adherent of that God, would be saved by the same miracle. But since his faith was not real, but depended on a miracle, he perished in the fire, into which, like Abraham, he was cast by Nimrod. This is hinted in the words (Gen. xi. 28): "And Haran died before his father </a:t>
            </a:r>
            <a:r>
              <a:rPr lang="en-US" dirty="0" err="1" smtClean="0"/>
              <a:t>Terah</a:t>
            </a:r>
            <a:r>
              <a:rPr lang="en-US" dirty="0" smtClean="0"/>
              <a:t> in the land of his nativity, in Ur of the </a:t>
            </a:r>
            <a:r>
              <a:rPr lang="en-US" dirty="0" err="1" smtClean="0"/>
              <a:t>Chaldees</a:t>
            </a:r>
            <a:r>
              <a:rPr lang="en-US" dirty="0" smtClean="0"/>
              <a:t>."</a:t>
            </a:r>
          </a:p>
          <a:p>
            <a:endParaRPr lang="en-GB" sz="1200" kern="1200" dirty="0">
              <a:solidFill>
                <a:schemeClr val="tx1"/>
              </a:solidFill>
              <a:latin typeface="Arial" pitchFamily="-68" charset="0"/>
              <a:ea typeface="ＭＳ Ｐゴシック" pitchFamily="-128" charset="-128"/>
              <a:cs typeface="ＭＳ Ｐゴシック" pitchFamily="-128" charset="-128"/>
            </a:endParaRPr>
          </a:p>
        </p:txBody>
      </p:sp>
    </p:spTree>
    <p:extLst>
      <p:ext uri="{BB962C8B-B14F-4D97-AF65-F5344CB8AC3E}">
        <p14:creationId xmlns:p14="http://schemas.microsoft.com/office/powerpoint/2010/main" val="590570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985114F-358B-4EE9-AA2E-3A638B867558}" type="slidenum">
              <a:rPr lang="en-GB">
                <a:latin typeface="Arial" pitchFamily="-128" charset="0"/>
              </a:rPr>
              <a:pPr/>
              <a:t>82</a:t>
            </a:fld>
            <a:endParaRPr lang="en-GB">
              <a:latin typeface="Arial" pitchFamily="-12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marL="228600" indent="-228600">
              <a:buAutoNum type="arabicPlain" startAt="3"/>
            </a:pPr>
            <a:r>
              <a:rPr lang="en-US" dirty="0" smtClean="0"/>
              <a:t>Parents</a:t>
            </a:r>
          </a:p>
          <a:p>
            <a:pPr marL="228600" indent="-228600">
              <a:buAutoNum type="arabicPlain" startAt="3"/>
            </a:pPr>
            <a:r>
              <a:rPr lang="en-US" dirty="0" smtClean="0"/>
              <a:t>Change of ID</a:t>
            </a:r>
          </a:p>
          <a:p>
            <a:pPr marL="228600" indent="-228600">
              <a:buAutoNum type="arabicPlain" startAt="3"/>
            </a:pPr>
            <a:r>
              <a:rPr lang="en-US" dirty="0" smtClean="0"/>
              <a:t>Change of lineage</a:t>
            </a:r>
          </a:p>
          <a:p>
            <a:pPr marL="228600" indent="-228600">
              <a:buAutoNum type="arabicPlain" startAt="3"/>
            </a:pPr>
            <a:r>
              <a:rPr lang="en-US" dirty="0" smtClean="0"/>
              <a:t>Risk of life</a:t>
            </a:r>
          </a:p>
          <a:p>
            <a:pPr marL="228600" indent="-228600">
              <a:buAutoNum type="arabicPlain" startAt="3"/>
            </a:pPr>
            <a:r>
              <a:rPr lang="en-US" dirty="0" smtClean="0"/>
              <a:t>Idol – something</a:t>
            </a:r>
            <a:r>
              <a:rPr lang="en-US" baseline="0" dirty="0" smtClean="0"/>
              <a:t> not God but worship as if it were God</a:t>
            </a:r>
          </a:p>
          <a:p>
            <a:pPr marL="228600" indent="-228600">
              <a:buAutoNum type="arabicPlain" startAt="3"/>
            </a:pPr>
            <a:endParaRPr lang="en-US" baseline="0" dirty="0" smtClean="0"/>
          </a:p>
          <a:p>
            <a:pPr eaLnBrk="1" hangingPunct="1"/>
            <a:r>
              <a:rPr lang="en-US" smtClean="0">
                <a:latin typeface="Arial" charset="0"/>
              </a:rPr>
              <a:t>Qur’an 37</a:t>
            </a:r>
          </a:p>
          <a:p>
            <a:pPr eaLnBrk="1" hangingPunct="1"/>
            <a:r>
              <a:rPr lang="en-US" smtClean="0">
                <a:latin typeface="Arial" charset="0"/>
              </a:rPr>
              <a:t>Surely </a:t>
            </a:r>
            <a:r>
              <a:rPr lang="en-US" dirty="0" smtClean="0">
                <a:latin typeface="Arial" charset="0"/>
              </a:rPr>
              <a:t>Ibrahim belonged to the first group (who followed </a:t>
            </a:r>
            <a:r>
              <a:rPr lang="en-US" dirty="0" err="1" smtClean="0">
                <a:latin typeface="Arial" charset="0"/>
              </a:rPr>
              <a:t>Nuh's</a:t>
            </a:r>
            <a:r>
              <a:rPr lang="en-US" dirty="0" smtClean="0">
                <a:latin typeface="Arial" charset="0"/>
              </a:rPr>
              <a:t> way),</a:t>
            </a:r>
          </a:p>
          <a:p>
            <a:pPr eaLnBrk="1" hangingPunct="1"/>
            <a:r>
              <a:rPr lang="en-US" dirty="0" smtClean="0">
                <a:latin typeface="Arial" charset="0"/>
              </a:rPr>
              <a:t>84	when he came to his </a:t>
            </a:r>
            <a:r>
              <a:rPr lang="en-US" dirty="0" err="1" smtClean="0">
                <a:latin typeface="Arial" charset="0"/>
              </a:rPr>
              <a:t>Rabb</a:t>
            </a:r>
            <a:r>
              <a:rPr lang="en-US" dirty="0" smtClean="0">
                <a:latin typeface="Arial" charset="0"/>
              </a:rPr>
              <a:t> with a pure heart.</a:t>
            </a:r>
          </a:p>
          <a:p>
            <a:pPr eaLnBrk="1" hangingPunct="1"/>
            <a:r>
              <a:rPr lang="en-US" dirty="0" smtClean="0">
                <a:latin typeface="Arial" charset="0"/>
              </a:rPr>
              <a:t>85	Behold, he said to his father and to his people: "What are these that you worship?</a:t>
            </a:r>
          </a:p>
          <a:p>
            <a:pPr eaLnBrk="1" hangingPunct="1"/>
            <a:r>
              <a:rPr lang="en-US" dirty="0" smtClean="0">
                <a:latin typeface="Arial" charset="0"/>
              </a:rPr>
              <a:t>86	Would you serve false gods instead of Allah?</a:t>
            </a:r>
          </a:p>
          <a:p>
            <a:pPr eaLnBrk="1" hangingPunct="1"/>
            <a:r>
              <a:rPr lang="en-US" dirty="0" smtClean="0">
                <a:latin typeface="Arial" charset="0"/>
              </a:rPr>
              <a:t>87	What is your idea about the </a:t>
            </a:r>
            <a:r>
              <a:rPr lang="en-US" dirty="0" err="1" smtClean="0">
                <a:latin typeface="Arial" charset="0"/>
              </a:rPr>
              <a:t>Rabb</a:t>
            </a:r>
            <a:r>
              <a:rPr lang="en-US" dirty="0" smtClean="0">
                <a:latin typeface="Arial" charset="0"/>
              </a:rPr>
              <a:t> of the worlds?"</a:t>
            </a:r>
          </a:p>
          <a:p>
            <a:pPr eaLnBrk="1" hangingPunct="1"/>
            <a:r>
              <a:rPr lang="en-US" dirty="0" smtClean="0">
                <a:latin typeface="Arial" charset="0"/>
              </a:rPr>
              <a:t>88	Then he looked at the stars one time</a:t>
            </a:r>
          </a:p>
          <a:p>
            <a:pPr eaLnBrk="1" hangingPunct="1"/>
            <a:r>
              <a:rPr lang="en-US" dirty="0" smtClean="0">
                <a:latin typeface="Arial" charset="0"/>
              </a:rPr>
              <a:t>89	and said "I am feeling sick."</a:t>
            </a:r>
          </a:p>
          <a:p>
            <a:pPr eaLnBrk="1" hangingPunct="1"/>
            <a:r>
              <a:rPr lang="en-US" dirty="0" smtClean="0">
                <a:latin typeface="Arial" charset="0"/>
              </a:rPr>
              <a:t>90	So his people left him behind and went away to their national fair.</a:t>
            </a:r>
          </a:p>
          <a:p>
            <a:pPr eaLnBrk="1" hangingPunct="1"/>
            <a:r>
              <a:rPr lang="en-US" dirty="0" smtClean="0">
                <a:latin typeface="Arial" charset="0"/>
              </a:rPr>
              <a:t>91	He sneaked into the temple of their gods and addressed them: "Why don't you eat from these offerings before you?</a:t>
            </a:r>
          </a:p>
          <a:p>
            <a:pPr eaLnBrk="1" hangingPunct="1"/>
            <a:r>
              <a:rPr lang="en-US" dirty="0" smtClean="0">
                <a:latin typeface="Arial" charset="0"/>
              </a:rPr>
              <a:t>92	What is the matter with you that you don't even speak?"</a:t>
            </a:r>
          </a:p>
          <a:p>
            <a:pPr eaLnBrk="1" hangingPunct="1"/>
            <a:r>
              <a:rPr lang="en-US" dirty="0" smtClean="0">
                <a:latin typeface="Arial" charset="0"/>
              </a:rPr>
              <a:t>93	Then he fell upon them, smiting them with his right hand.</a:t>
            </a:r>
          </a:p>
          <a:p>
            <a:pPr eaLnBrk="1" hangingPunct="1"/>
            <a:r>
              <a:rPr lang="en-US" dirty="0" smtClean="0">
                <a:latin typeface="Arial" charset="0"/>
              </a:rPr>
              <a:t>94	The people came running to the scene.</a:t>
            </a:r>
          </a:p>
          <a:p>
            <a:pPr eaLnBrk="1" hangingPunct="1"/>
            <a:r>
              <a:rPr lang="en-US" dirty="0" smtClean="0">
                <a:latin typeface="Arial" charset="0"/>
              </a:rPr>
              <a:t>95	"Would you worship that which you have carved with your own hands," he said,</a:t>
            </a:r>
          </a:p>
          <a:p>
            <a:pPr eaLnBrk="1" hangingPunct="1"/>
            <a:r>
              <a:rPr lang="en-US" dirty="0" smtClean="0">
                <a:latin typeface="Arial" charset="0"/>
              </a:rPr>
              <a:t>96	"when Allah is the One Who created you and that which you have made?"</a:t>
            </a:r>
          </a:p>
          <a:p>
            <a:pPr eaLnBrk="1" hangingPunct="1"/>
            <a:r>
              <a:rPr lang="en-US" dirty="0" smtClean="0">
                <a:latin typeface="Arial" charset="0"/>
              </a:rPr>
              <a:t>97	They said to one another: "Prepare for him a furnace and throw him into the blazing flames."</a:t>
            </a:r>
          </a:p>
          <a:p>
            <a:pPr eaLnBrk="1" hangingPunct="1"/>
            <a:r>
              <a:rPr lang="en-US" dirty="0" smtClean="0">
                <a:latin typeface="Arial" charset="0"/>
              </a:rPr>
              <a:t>98	Thus did they scheme against him: but We humiliated them in their scheme.</a:t>
            </a:r>
          </a:p>
          <a:p>
            <a:pPr marL="228600" indent="-228600">
              <a:buAutoNum type="arabicPlain" startAt="3"/>
            </a:pPr>
            <a:endParaRPr lang="en-US" baseline="0" dirty="0" smtClean="0"/>
          </a:p>
          <a:p>
            <a:pPr marL="228600" indent="-228600">
              <a:buAutoNum type="arabicPlain" startAt="3"/>
            </a:pPr>
            <a:endParaRPr lang="en-US" dirty="0" smtClean="0"/>
          </a:p>
          <a:p>
            <a:r>
              <a:rPr lang="en-US" dirty="0" smtClean="0"/>
              <a:t>Abram was a very helpful boy at home even though his questions sometimes drove his parents mad. One day his father, </a:t>
            </a:r>
            <a:r>
              <a:rPr lang="en-US" dirty="0" err="1" smtClean="0"/>
              <a:t>Terah</a:t>
            </a:r>
            <a:r>
              <a:rPr lang="en-US" dirty="0" smtClean="0"/>
              <a:t>, said to him, “Abram, tomorrow is market day but I have an important meeting to go to at the palace. So would you take the idols to the market and run the stall for me tomorrow please.”</a:t>
            </a:r>
          </a:p>
          <a:p>
            <a:r>
              <a:rPr lang="en-US" dirty="0" smtClean="0"/>
              <a:t/>
            </a:r>
            <a:br>
              <a:rPr lang="en-US" dirty="0" smtClean="0"/>
            </a:br>
            <a:endParaRPr lang="en-US" dirty="0" smtClean="0"/>
          </a:p>
          <a:p>
            <a:r>
              <a:rPr lang="en-US" dirty="0" smtClean="0"/>
              <a:t>“Of course,” said Abram, “I’d be happy to.”</a:t>
            </a:r>
          </a:p>
          <a:p>
            <a:r>
              <a:rPr lang="en-US" dirty="0" smtClean="0"/>
              <a:t/>
            </a:r>
            <a:br>
              <a:rPr lang="en-US" dirty="0" smtClean="0"/>
            </a:br>
            <a:endParaRPr lang="en-US" dirty="0" smtClean="0"/>
          </a:p>
          <a:p>
            <a:r>
              <a:rPr lang="en-US" dirty="0" smtClean="0"/>
              <a:t>So next day Abram took the wagon out of the garage and loaded it up with the idols his father had made and set off for the market. When he arrived he set up his stall, carefully displaying all the idols with their price tags.</a:t>
            </a:r>
          </a:p>
          <a:p>
            <a:r>
              <a:rPr lang="en-US" dirty="0" smtClean="0"/>
              <a:t/>
            </a:r>
            <a:br>
              <a:rPr lang="en-US" dirty="0" smtClean="0"/>
            </a:br>
            <a:endParaRPr lang="en-US" dirty="0" smtClean="0"/>
          </a:p>
          <a:p>
            <a:r>
              <a:rPr lang="en-US" dirty="0" smtClean="0"/>
              <a:t>Soon an elderly woman came up to him and said, “I want to buy one of your gods Abram. How much are they?”</a:t>
            </a:r>
          </a:p>
          <a:p>
            <a:r>
              <a:rPr lang="en-US" dirty="0" smtClean="0"/>
              <a:t/>
            </a:r>
            <a:br>
              <a:rPr lang="en-US" dirty="0" smtClean="0"/>
            </a:br>
            <a:endParaRPr lang="en-US" dirty="0" smtClean="0"/>
          </a:p>
          <a:p>
            <a:r>
              <a:rPr lang="en-US" dirty="0" smtClean="0"/>
              <a:t>“Why?” asked Abram, “what happened to the gods you bought before?”</a:t>
            </a:r>
          </a:p>
          <a:p>
            <a:r>
              <a:rPr lang="en-US" dirty="0" smtClean="0"/>
              <a:t/>
            </a:r>
            <a:br>
              <a:rPr lang="en-US" dirty="0" smtClean="0"/>
            </a:br>
            <a:endParaRPr lang="en-US" dirty="0" smtClean="0"/>
          </a:p>
          <a:p>
            <a:r>
              <a:rPr lang="en-US" dirty="0" smtClean="0"/>
              <a:t>“Someone broke into my house last week and stole them,” said the woman.</a:t>
            </a:r>
          </a:p>
          <a:p>
            <a:r>
              <a:rPr lang="en-US" dirty="0" smtClean="0"/>
              <a:t/>
            </a:r>
            <a:br>
              <a:rPr lang="en-US" dirty="0" smtClean="0"/>
            </a:br>
            <a:endParaRPr lang="en-US" dirty="0" smtClean="0"/>
          </a:p>
          <a:p>
            <a:r>
              <a:rPr lang="en-US" dirty="0" smtClean="0"/>
              <a:t>“Well, they weren’t very powerful were they if someone could steal them.”</a:t>
            </a:r>
          </a:p>
          <a:p>
            <a:r>
              <a:rPr lang="en-US" dirty="0" smtClean="0"/>
              <a:t/>
            </a:r>
            <a:br>
              <a:rPr lang="en-US" dirty="0" smtClean="0"/>
            </a:br>
            <a:endParaRPr lang="en-US" dirty="0" smtClean="0"/>
          </a:p>
          <a:p>
            <a:r>
              <a:rPr lang="en-US" dirty="0" smtClean="0"/>
              <a:t>“No” said the woman, “that’s why I want to buy yours. I am sure they are much stronger.”</a:t>
            </a:r>
          </a:p>
          <a:p>
            <a:r>
              <a:rPr lang="en-US" dirty="0" smtClean="0"/>
              <a:t/>
            </a:r>
            <a:br>
              <a:rPr lang="en-US" dirty="0" smtClean="0"/>
            </a:br>
            <a:endParaRPr lang="en-US" dirty="0" smtClean="0"/>
          </a:p>
          <a:p>
            <a:r>
              <a:rPr lang="en-US" dirty="0" smtClean="0"/>
              <a:t>“How old are you, old woman?” asked Abram who could sometimes not be as polite as he ought to be.</a:t>
            </a:r>
          </a:p>
          <a:p>
            <a:r>
              <a:rPr lang="en-US" dirty="0" smtClean="0"/>
              <a:t/>
            </a:r>
            <a:br>
              <a:rPr lang="en-US" dirty="0" smtClean="0"/>
            </a:br>
            <a:endParaRPr lang="en-US" dirty="0" smtClean="0"/>
          </a:p>
          <a:p>
            <a:r>
              <a:rPr lang="en-US" dirty="0" smtClean="0"/>
              <a:t>“Eighty-five years old last month,” she replied proudly.</a:t>
            </a:r>
          </a:p>
          <a:p>
            <a:r>
              <a:rPr lang="en-US" dirty="0" smtClean="0"/>
              <a:t/>
            </a:r>
            <a:br>
              <a:rPr lang="en-US" dirty="0" smtClean="0"/>
            </a:br>
            <a:endParaRPr lang="en-US" dirty="0" smtClean="0"/>
          </a:p>
          <a:p>
            <a:r>
              <a:rPr lang="en-US" dirty="0" smtClean="0"/>
              <a:t>“Well, my Dad made these gods in his workshop last month. You are much older than they are so they ought to bow down and worship you.”</a:t>
            </a:r>
          </a:p>
          <a:p>
            <a:r>
              <a:rPr lang="en-US" dirty="0" smtClean="0"/>
              <a:t/>
            </a:r>
            <a:br>
              <a:rPr lang="en-US" dirty="0" smtClean="0"/>
            </a:br>
            <a:endParaRPr lang="en-US" dirty="0" smtClean="0"/>
          </a:p>
          <a:p>
            <a:r>
              <a:rPr lang="en-US" dirty="0" smtClean="0"/>
              <a:t>“You’re right Abram,” she said, “So who do you worship then?”</a:t>
            </a:r>
          </a:p>
          <a:p>
            <a:r>
              <a:rPr lang="en-US" dirty="0" smtClean="0"/>
              <a:t/>
            </a:r>
            <a:br>
              <a:rPr lang="en-US" dirty="0" smtClean="0"/>
            </a:br>
            <a:endParaRPr lang="en-US" dirty="0" smtClean="0"/>
          </a:p>
          <a:p>
            <a:r>
              <a:rPr lang="en-US" dirty="0" smtClean="0"/>
              <a:t>“I worship the invisible God who created the heavens and the earth,” he replied.</a:t>
            </a:r>
          </a:p>
          <a:p>
            <a:r>
              <a:rPr lang="en-US" dirty="0" smtClean="0"/>
              <a:t/>
            </a:r>
            <a:br>
              <a:rPr lang="en-US" dirty="0" smtClean="0"/>
            </a:br>
            <a:endParaRPr lang="en-US" dirty="0" smtClean="0"/>
          </a:p>
          <a:p>
            <a:r>
              <a:rPr lang="en-US" dirty="0" smtClean="0"/>
              <a:t>“I think I am going to worship him too,” she said and became Abram’s first disciple.</a:t>
            </a:r>
          </a:p>
          <a:p>
            <a:r>
              <a:rPr lang="en-US" dirty="0" smtClean="0"/>
              <a:t/>
            </a:r>
            <a:br>
              <a:rPr lang="en-US" dirty="0" smtClean="0"/>
            </a:br>
            <a:endParaRPr lang="en-US" dirty="0" smtClean="0"/>
          </a:p>
          <a:p>
            <a:r>
              <a:rPr lang="en-US" dirty="0" smtClean="0"/>
              <a:t>At the end of the day Abram packed up his stall, loaded up the wagon and went home. When he arrived </a:t>
            </a:r>
            <a:r>
              <a:rPr lang="en-US" dirty="0" err="1" smtClean="0"/>
              <a:t>Terah</a:t>
            </a:r>
            <a:r>
              <a:rPr lang="en-US" dirty="0" smtClean="0"/>
              <a:t> was eagerly waiting for him.</a:t>
            </a:r>
          </a:p>
          <a:p>
            <a:r>
              <a:rPr lang="en-US" dirty="0" smtClean="0"/>
              <a:t/>
            </a:r>
            <a:br>
              <a:rPr lang="en-US" dirty="0" smtClean="0"/>
            </a:br>
            <a:endParaRPr lang="en-US" dirty="0" smtClean="0"/>
          </a:p>
          <a:p>
            <a:r>
              <a:rPr lang="en-US" dirty="0" smtClean="0"/>
              <a:t>“How did you get on?” he asked, “Did you sell out?”</a:t>
            </a:r>
          </a:p>
          <a:p>
            <a:r>
              <a:rPr lang="en-US" dirty="0" smtClean="0"/>
              <a:t/>
            </a:r>
            <a:br>
              <a:rPr lang="en-US" dirty="0" smtClean="0"/>
            </a:br>
            <a:endParaRPr lang="en-US" dirty="0" smtClean="0"/>
          </a:p>
          <a:p>
            <a:r>
              <a:rPr lang="en-US" dirty="0" smtClean="0"/>
              <a:t>“No, Dad. I didn’t sell a single idol.”</a:t>
            </a:r>
          </a:p>
          <a:p>
            <a:r>
              <a:rPr lang="en-US" dirty="0" smtClean="0"/>
              <a:t/>
            </a:r>
            <a:br>
              <a:rPr lang="en-US" dirty="0" smtClean="0"/>
            </a:br>
            <a:endParaRPr lang="en-US" dirty="0" smtClean="0"/>
          </a:p>
          <a:p>
            <a:r>
              <a:rPr lang="en-US" dirty="0" smtClean="0"/>
              <a:t>“What!” exclaimed </a:t>
            </a:r>
            <a:r>
              <a:rPr lang="en-US" dirty="0" err="1" smtClean="0"/>
              <a:t>Terah</a:t>
            </a:r>
            <a:r>
              <a:rPr lang="en-US" dirty="0" smtClean="0"/>
              <a:t>, “What happened? Weren’t there any customers? Was someone else selling them for less?”</a:t>
            </a:r>
          </a:p>
          <a:p>
            <a:r>
              <a:rPr lang="en-US" dirty="0" smtClean="0"/>
              <a:t/>
            </a:r>
            <a:br>
              <a:rPr lang="en-US" dirty="0" smtClean="0"/>
            </a:br>
            <a:endParaRPr lang="en-US" dirty="0" smtClean="0"/>
          </a:p>
          <a:p>
            <a:r>
              <a:rPr lang="en-US" dirty="0" smtClean="0"/>
              <a:t>“No Dad,” Abram replied and he told his father what had happened.</a:t>
            </a:r>
          </a:p>
          <a:p>
            <a:r>
              <a:rPr lang="en-US" dirty="0" smtClean="0"/>
              <a:t/>
            </a:r>
            <a:br>
              <a:rPr lang="en-US" dirty="0" smtClean="0"/>
            </a:br>
            <a:endParaRPr lang="en-US" dirty="0" smtClean="0"/>
          </a:p>
          <a:p>
            <a:r>
              <a:rPr lang="en-US" dirty="0" err="1" smtClean="0"/>
              <a:t>Terah</a:t>
            </a:r>
            <a:r>
              <a:rPr lang="en-US" dirty="0" smtClean="0"/>
              <a:t> slapped his forehead and said, “You’re a useless salesman. Of course no one would buy anything from you if that was your sales patter. Next time you can stay at home and I’ll go to the market.”</a:t>
            </a:r>
          </a:p>
          <a:p>
            <a:r>
              <a:rPr lang="en-US" dirty="0" smtClean="0"/>
              <a:t/>
            </a:r>
            <a:br>
              <a:rPr lang="en-US" dirty="0" smtClean="0"/>
            </a:br>
            <a:endParaRPr lang="en-US" dirty="0" smtClean="0"/>
          </a:p>
          <a:p>
            <a:r>
              <a:rPr lang="en-US" dirty="0" smtClean="0"/>
              <a:t>The following month </a:t>
            </a:r>
            <a:r>
              <a:rPr lang="en-US" dirty="0" err="1" smtClean="0"/>
              <a:t>Terah</a:t>
            </a:r>
            <a:r>
              <a:rPr lang="en-US" dirty="0" smtClean="0"/>
              <a:t> called Abram and said to him, “Look Abram, tomorrow is market day again. I’ll take the idols to sell but I want you to remain at home and look after the gods in the temple.”</a:t>
            </a:r>
          </a:p>
          <a:p>
            <a:r>
              <a:rPr lang="en-US" dirty="0" smtClean="0"/>
              <a:t/>
            </a:r>
            <a:br>
              <a:rPr lang="en-US" dirty="0" smtClean="0"/>
            </a:br>
            <a:endParaRPr lang="en-US" dirty="0" smtClean="0"/>
          </a:p>
          <a:p>
            <a:r>
              <a:rPr lang="en-US" dirty="0" smtClean="0"/>
              <a:t>The next day, after waving good bye to his father, Abram went into the temple to see the gods. He went up to the largest one at the front of the temple and in a loud voice said to him, “If you are really god, tell me what your message is and I will tell it to the world.” The idol though said nothing.</a:t>
            </a:r>
          </a:p>
          <a:p>
            <a:r>
              <a:rPr lang="en-US" dirty="0" smtClean="0"/>
              <a:t/>
            </a:r>
            <a:br>
              <a:rPr lang="en-US" dirty="0" smtClean="0"/>
            </a:br>
            <a:endParaRPr lang="en-US" dirty="0" smtClean="0"/>
          </a:p>
          <a:p>
            <a:r>
              <a:rPr lang="en-US" dirty="0" smtClean="0"/>
              <a:t>“OK,” said Abram, “Perhaps you are hungry. I’ll go into the kitchen and make you some lunch and then we can sit down and talk.” So Abram went out and prepared lunch for the idol. He came back in, placed the food at the foot of the idol and waited for him to eat. When he didn’t Abram said, “Alright then, I expect you want to eat in peace so I’ll leave you and come back in an hour.”</a:t>
            </a:r>
          </a:p>
          <a:p>
            <a:r>
              <a:rPr lang="en-US" dirty="0" smtClean="0"/>
              <a:t/>
            </a:r>
            <a:br>
              <a:rPr lang="en-US" dirty="0" smtClean="0"/>
            </a:br>
            <a:endParaRPr lang="en-US" dirty="0" smtClean="0"/>
          </a:p>
          <a:p>
            <a:r>
              <a:rPr lang="en-US" dirty="0" smtClean="0"/>
              <a:t>An hour later Abram went back to the temple and found that the food was still untouched. So he spoke to the idol saying, “You are not a god. You have no power. You cannot speak and have no message. You are just carved stone and the rest of you are just wood.”</a:t>
            </a:r>
          </a:p>
          <a:p>
            <a:r>
              <a:rPr lang="en-US" dirty="0" smtClean="0"/>
              <a:t/>
            </a:r>
            <a:br>
              <a:rPr lang="en-US" dirty="0" smtClean="0"/>
            </a:br>
            <a:endParaRPr lang="en-US" dirty="0" smtClean="0"/>
          </a:p>
          <a:p>
            <a:r>
              <a:rPr lang="en-US" dirty="0" smtClean="0"/>
              <a:t>Then he went to his father’s workshop and picked up an axe. Returning to the temple he walked around smashing and chopping up all the small idols. Then he carefully placed the axe in the hands of the largest idol and walked out.</a:t>
            </a:r>
          </a:p>
          <a:p>
            <a:r>
              <a:rPr lang="en-US" dirty="0" smtClean="0"/>
              <a:t/>
            </a:r>
            <a:br>
              <a:rPr lang="en-US" dirty="0" smtClean="0"/>
            </a:br>
            <a:endParaRPr lang="en-US" dirty="0" smtClean="0"/>
          </a:p>
          <a:p>
            <a:r>
              <a:rPr lang="en-US" dirty="0" smtClean="0"/>
              <a:t>At the end of the day </a:t>
            </a:r>
            <a:r>
              <a:rPr lang="en-US" dirty="0" err="1" smtClean="0"/>
              <a:t>Terah</a:t>
            </a:r>
            <a:r>
              <a:rPr lang="en-US" dirty="0" smtClean="0"/>
              <a:t> came home. He was tired but happy as he had sold out. He went straight to the temple to offer the money to the gods and thank them for their help. But when he opened the door, he was greeted by a scene of destruction.</a:t>
            </a:r>
          </a:p>
          <a:p>
            <a:r>
              <a:rPr lang="en-US" dirty="0" smtClean="0"/>
              <a:t/>
            </a:r>
            <a:br>
              <a:rPr lang="en-US" dirty="0" smtClean="0"/>
            </a:br>
            <a:endParaRPr lang="en-US" dirty="0" smtClean="0"/>
          </a:p>
          <a:p>
            <a:r>
              <a:rPr lang="en-US" dirty="0" smtClean="0"/>
              <a:t>“Abram! Abram!” he shouted, “What happened? I left you to look after the gods. Did some vandals break in and destroy them?”</a:t>
            </a:r>
          </a:p>
          <a:p>
            <a:r>
              <a:rPr lang="en-US" dirty="0" smtClean="0"/>
              <a:t/>
            </a:r>
            <a:br>
              <a:rPr lang="en-US" dirty="0" smtClean="0"/>
            </a:br>
            <a:endParaRPr lang="en-US" dirty="0" smtClean="0"/>
          </a:p>
          <a:p>
            <a:r>
              <a:rPr lang="en-US" dirty="0" smtClean="0"/>
              <a:t>“No,” said Abram, “I did exactly what you said. The largest idol complained that he was hungry so I made him a delicious meal. Look you can still see it at his feet. Then I left him to enjoy it in peace. Soon I heard the other smaller gods asking him to share the food with them. But he refused and told them to shut up. But they wouldn’t so he beat them all up. And look. There is the evidence. The axe is in his hands.”</a:t>
            </a:r>
          </a:p>
          <a:p>
            <a:r>
              <a:rPr lang="en-US" dirty="0" smtClean="0"/>
              <a:t/>
            </a:r>
            <a:br>
              <a:rPr lang="en-US" dirty="0" smtClean="0"/>
            </a:br>
            <a:endParaRPr lang="en-US" dirty="0" smtClean="0"/>
          </a:p>
          <a:p>
            <a:r>
              <a:rPr lang="en-US" dirty="0" smtClean="0"/>
              <a:t>“What are you talking about?” exclaimed </a:t>
            </a:r>
            <a:r>
              <a:rPr lang="en-US" dirty="0" err="1" smtClean="0"/>
              <a:t>Terah</a:t>
            </a:r>
            <a:r>
              <a:rPr lang="en-US" dirty="0" smtClean="0"/>
              <a:t>, “They are just pieces of stone and wood. They have no power. They cannot speak or move.”</a:t>
            </a:r>
          </a:p>
          <a:p>
            <a:r>
              <a:rPr lang="en-US" dirty="0" smtClean="0"/>
              <a:t/>
            </a:r>
            <a:br>
              <a:rPr lang="en-US" dirty="0" smtClean="0"/>
            </a:br>
            <a:endParaRPr lang="en-US" dirty="0" smtClean="0"/>
          </a:p>
          <a:p>
            <a:r>
              <a:rPr lang="en-US" dirty="0" smtClean="0"/>
              <a:t>“Exactly,” said Abram, “So why do you worship them?”</a:t>
            </a:r>
          </a:p>
          <a:p>
            <a:r>
              <a:rPr lang="en-US" dirty="0" smtClean="0"/>
              <a:t/>
            </a:r>
            <a:br>
              <a:rPr lang="en-US" dirty="0" smtClean="0"/>
            </a:br>
            <a:endParaRPr lang="en-US" dirty="0" smtClean="0"/>
          </a:p>
          <a:p>
            <a:r>
              <a:rPr lang="en-US" dirty="0" err="1" smtClean="0"/>
              <a:t>Terah</a:t>
            </a:r>
            <a:r>
              <a:rPr lang="en-US" dirty="0" smtClean="0"/>
              <a:t> was stunned. “So who do you worship then son?”</a:t>
            </a:r>
          </a:p>
          <a:p>
            <a:r>
              <a:rPr lang="en-US" dirty="0" smtClean="0"/>
              <a:t/>
            </a:r>
            <a:br>
              <a:rPr lang="en-US" dirty="0" smtClean="0"/>
            </a:br>
            <a:endParaRPr lang="en-US" dirty="0" smtClean="0"/>
          </a:p>
          <a:p>
            <a:r>
              <a:rPr lang="en-US" dirty="0" smtClean="0"/>
              <a:t>“I worship the invisible God who created the heavens and the earth. I talk to him and he talks back to me. I can feel his presence around me everyday.”</a:t>
            </a:r>
          </a:p>
          <a:p>
            <a:r>
              <a:rPr lang="en-US" dirty="0" smtClean="0"/>
              <a:t/>
            </a:r>
            <a:br>
              <a:rPr lang="en-US" dirty="0" smtClean="0"/>
            </a:br>
            <a:endParaRPr lang="en-US" dirty="0" smtClean="0"/>
          </a:p>
          <a:p>
            <a:r>
              <a:rPr lang="en-US" dirty="0" smtClean="0"/>
              <a:t>“You had better come and see Nimrod with me,” said </a:t>
            </a:r>
            <a:r>
              <a:rPr lang="en-US" dirty="0" err="1" smtClean="0"/>
              <a:t>Terah</a:t>
            </a:r>
            <a:r>
              <a:rPr lang="en-US" dirty="0" smtClean="0"/>
              <a:t>, “He will want to hear about this.”</a:t>
            </a:r>
          </a:p>
          <a:p>
            <a:r>
              <a:rPr lang="en-US" dirty="0" smtClean="0"/>
              <a:t/>
            </a:r>
            <a:br>
              <a:rPr lang="en-US" dirty="0" smtClean="0"/>
            </a:br>
            <a:endParaRPr lang="en-US" dirty="0" smtClean="0"/>
          </a:p>
          <a:p>
            <a:r>
              <a:rPr lang="en-US" dirty="0" smtClean="0"/>
              <a:t>So off they went to visit Nimrod in the palace. When </a:t>
            </a:r>
            <a:r>
              <a:rPr lang="en-US" dirty="0" err="1" smtClean="0"/>
              <a:t>Terah</a:t>
            </a:r>
            <a:r>
              <a:rPr lang="en-US" dirty="0" smtClean="0"/>
              <a:t> appeared in front of Nimrod he bowed to the ground but Abram stood upright and looked him in the eyes. Nimrod and all his courtiers were shocked.</a:t>
            </a:r>
          </a:p>
          <a:p>
            <a:r>
              <a:rPr lang="en-US" dirty="0" smtClean="0"/>
              <a:t/>
            </a:r>
            <a:br>
              <a:rPr lang="en-US" dirty="0" smtClean="0"/>
            </a:br>
            <a:endParaRPr lang="en-US" dirty="0" smtClean="0"/>
          </a:p>
          <a:p>
            <a:r>
              <a:rPr lang="en-US" dirty="0" smtClean="0"/>
              <a:t>“How dare you stand there and stare at me,” shouted Nimrod. “Why don’t you bow down and worship your god like everyone else?”</a:t>
            </a:r>
          </a:p>
          <a:p>
            <a:r>
              <a:rPr lang="en-US" dirty="0" smtClean="0"/>
              <a:t/>
            </a:r>
            <a:br>
              <a:rPr lang="en-US" dirty="0" smtClean="0"/>
            </a:br>
            <a:endParaRPr lang="en-US" dirty="0" smtClean="0"/>
          </a:p>
          <a:p>
            <a:r>
              <a:rPr lang="en-US" dirty="0" smtClean="0"/>
              <a:t>“I only bow down and worship the invisible God who created the heavens and the earth. He is your creator too and one day he will judge you for your evil deeds,” said Abram boldly.</a:t>
            </a:r>
          </a:p>
          <a:p>
            <a:r>
              <a:rPr lang="en-US" dirty="0" smtClean="0"/>
              <a:t/>
            </a:r>
            <a:br>
              <a:rPr lang="en-US" dirty="0" smtClean="0"/>
            </a:br>
            <a:endParaRPr lang="en-US" dirty="0" smtClean="0"/>
          </a:p>
          <a:p>
            <a:r>
              <a:rPr lang="en-US" dirty="0" smtClean="0"/>
              <a:t>Nimrod was enraged and he remembered the dream he had had about just such a boy. He said to Abram, “If you don’t bow down and worship me I will have you put to death.”</a:t>
            </a:r>
          </a:p>
          <a:p>
            <a:r>
              <a:rPr lang="en-US" dirty="0" smtClean="0"/>
              <a:t/>
            </a:r>
            <a:br>
              <a:rPr lang="en-US" dirty="0" smtClean="0"/>
            </a:br>
            <a:endParaRPr lang="en-US" dirty="0" smtClean="0"/>
          </a:p>
          <a:p>
            <a:r>
              <a:rPr lang="en-US" dirty="0" smtClean="0"/>
              <a:t>“I am not afraid of you,” said Abram. “I believe in God. He is my creator, the one whom I love and worship. He is more real to me than this world, more real than this palace and more real than you. If you kill me I will still be with him.”</a:t>
            </a:r>
          </a:p>
          <a:p>
            <a:r>
              <a:rPr lang="en-US" dirty="0" smtClean="0"/>
              <a:t/>
            </a:r>
            <a:br>
              <a:rPr lang="en-US" dirty="0" smtClean="0"/>
            </a:br>
            <a:endParaRPr lang="en-US" dirty="0" smtClean="0"/>
          </a:p>
          <a:p>
            <a:r>
              <a:rPr lang="en-US" dirty="0" smtClean="0"/>
              <a:t>Nimrod had Abram seized and thrown into a burning furnace. But the flames didn’t touch him and he emerged unscathed. Nimrod decided the best thing to do was to expel Abram and never allow him to return. At this point </a:t>
            </a:r>
            <a:r>
              <a:rPr lang="en-US" dirty="0" err="1" smtClean="0"/>
              <a:t>Terah</a:t>
            </a:r>
            <a:r>
              <a:rPr lang="en-US" dirty="0" smtClean="0"/>
              <a:t> decided perhaps it was time for the whole family to leave. So they packed up all their belongings and set off for Haran where they could be safe and Abram could carry on telling people about the invisible God who created the heavens and the earth and with whom one talk and whose loving presence and power one could feel.</a:t>
            </a:r>
          </a:p>
          <a:p>
            <a:r>
              <a:rPr lang="en-US" dirty="0" smtClean="0"/>
              <a:t/>
            </a:r>
            <a:br>
              <a:rPr lang="en-US" dirty="0" smtClean="0"/>
            </a:br>
            <a:endParaRPr lang="en-US" dirty="0" smtClean="0"/>
          </a:p>
          <a:p>
            <a:r>
              <a:rPr lang="en-US" dirty="0" smtClean="0"/>
              <a:t>This is how Abraham changed his lineage from that of the son of an idol maker to a son of God. At the risk of his life he refused to worship Nimrod and the idols of his day. Instead he declared that his identity came from his relationship with God.</a:t>
            </a:r>
          </a:p>
          <a:p>
            <a:r>
              <a:rPr lang="en-US" dirty="0" smtClean="0"/>
              <a:t>_</a:t>
            </a:r>
          </a:p>
          <a:p>
            <a:r>
              <a:rPr lang="en-US" dirty="0" smtClean="0"/>
              <a:t>(Freely adapted from the stories in the Talmud and Qur'an)</a:t>
            </a:r>
          </a:p>
          <a:p>
            <a:endParaRPr lang="en-GB" sz="1200" kern="1200" dirty="0">
              <a:solidFill>
                <a:schemeClr val="tx1"/>
              </a:solidFill>
              <a:latin typeface="Arial" pitchFamily="-68" charset="0"/>
              <a:ea typeface="ＭＳ Ｐゴシック" pitchFamily="-128" charset="-128"/>
              <a:cs typeface="ＭＳ Ｐゴシック" pitchFamily="-128" charset="-128"/>
            </a:endParaRPr>
          </a:p>
        </p:txBody>
      </p:sp>
    </p:spTree>
    <p:extLst>
      <p:ext uri="{BB962C8B-B14F-4D97-AF65-F5344CB8AC3E}">
        <p14:creationId xmlns:p14="http://schemas.microsoft.com/office/powerpoint/2010/main" val="1889279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I want you, says God to Abraham, to be different. Not for the sake of being different, but for the sake of starting something new: a religion that will not worship power and the symbols of power – for that is what idols really were and are. I want you, said God, to “teach your children and your household afterward to follow the way of the Lord by doing what is right and just.”</a:t>
            </a:r>
          </a:p>
          <a:p>
            <a:pPr fontAlgn="base"/>
            <a:r>
              <a:rPr lang="en-US" sz="1200" b="0" i="0" kern="1200" dirty="0" smtClean="0">
                <a:solidFill>
                  <a:schemeClr val="tx1"/>
                </a:solidFill>
                <a:effectLst/>
                <a:latin typeface="+mn-lt"/>
                <a:ea typeface="+mn-ea"/>
                <a:cs typeface="+mn-cs"/>
              </a:rPr>
              <a:t>To be a Jew is to be willing to challenge the prevailing consensus when, as so often happens, nations slip into worshipping the old gods. They did so in Europe throughout the nineteenth and early twentieth century. That was the age of nationalism: the pursuit of power in the name of the nation-state that led to two world wars and tens of millions of deaths. It is the age we are living in now as North Korea acquires and Iran pursues nuclear weapons so that they can impose their ambitions by force. It is what is happening today throughout much of the Middle East and Africa as nations descend into violence and what Hobbes called “the war of every man against every man.”</a:t>
            </a:r>
          </a:p>
          <a:p>
            <a:pPr fontAlgn="base"/>
            <a:r>
              <a:rPr lang="en-US" sz="1200" b="0" i="0" kern="1200" dirty="0" smtClean="0">
                <a:solidFill>
                  <a:schemeClr val="tx1"/>
                </a:solidFill>
                <a:effectLst/>
                <a:latin typeface="+mn-lt"/>
                <a:ea typeface="+mn-ea"/>
                <a:cs typeface="+mn-cs"/>
              </a:rPr>
              <a:t>We make a mistake when we think of idols in terms of their physical appearance – statues, figurines, icons. In that sense they belong to ancient times we have long outgrown. Instead, the right way to think of idols is in terms of what they represent. They </a:t>
            </a:r>
            <a:r>
              <a:rPr lang="en-US" sz="1200" b="0" i="0" kern="1200" dirty="0" err="1" smtClean="0">
                <a:solidFill>
                  <a:schemeClr val="tx1"/>
                </a:solidFill>
                <a:effectLst/>
                <a:latin typeface="+mn-lt"/>
                <a:ea typeface="+mn-ea"/>
                <a:cs typeface="+mn-cs"/>
              </a:rPr>
              <a:t>symbolise</a:t>
            </a:r>
            <a:r>
              <a:rPr lang="en-US" sz="1200" b="0" i="0" kern="1200" dirty="0" smtClean="0">
                <a:solidFill>
                  <a:schemeClr val="tx1"/>
                </a:solidFill>
                <a:effectLst/>
                <a:latin typeface="+mn-lt"/>
                <a:ea typeface="+mn-ea"/>
                <a:cs typeface="+mn-cs"/>
              </a:rPr>
              <a:t> power. That is what Ra was for the Egyptians, Baal for the Canaanites, </a:t>
            </a:r>
            <a:r>
              <a:rPr lang="en-US" sz="1200" b="0" i="0" kern="1200" dirty="0" err="1" smtClean="0">
                <a:solidFill>
                  <a:schemeClr val="tx1"/>
                </a:solidFill>
                <a:effectLst/>
                <a:latin typeface="+mn-lt"/>
                <a:ea typeface="+mn-ea"/>
                <a:cs typeface="+mn-cs"/>
              </a:rPr>
              <a:t>Chemosh</a:t>
            </a:r>
            <a:r>
              <a:rPr lang="en-US" sz="1200" b="0" i="0" kern="1200" dirty="0" smtClean="0">
                <a:solidFill>
                  <a:schemeClr val="tx1"/>
                </a:solidFill>
                <a:effectLst/>
                <a:latin typeface="+mn-lt"/>
                <a:ea typeface="+mn-ea"/>
                <a:cs typeface="+mn-cs"/>
              </a:rPr>
              <a:t> for the Moabites, Zeus for the Greeks, and missiles and bombs for terrorists and rogue states today.</a:t>
            </a:r>
          </a:p>
          <a:p>
            <a:pPr fontAlgn="base"/>
            <a:r>
              <a:rPr lang="en-US" sz="1200" b="0" i="0" kern="1200" dirty="0" smtClean="0">
                <a:solidFill>
                  <a:schemeClr val="tx1"/>
                </a:solidFill>
                <a:effectLst/>
                <a:latin typeface="+mn-lt"/>
                <a:ea typeface="+mn-ea"/>
                <a:cs typeface="+mn-cs"/>
              </a:rPr>
              <a:t>Power allows us to rule over others without their consent. As the Greek historian Thucydides put it: “The strong do what they wish and the weak suffer what they must.” Judaism is a sustained critique of power. That is the conclusion I have reached after a lifetime of studying our sacred texts. It is about how a nation can be formed on the basis of shared commitment and collective responsibility. It is about how to construct a society that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the human person as the image and likeness of God. It is about a vision, never fully </a:t>
            </a:r>
            <a:r>
              <a:rPr lang="en-US" sz="1200" b="0" i="0" kern="1200" dirty="0" err="1" smtClean="0">
                <a:solidFill>
                  <a:schemeClr val="tx1"/>
                </a:solidFill>
                <a:effectLst/>
                <a:latin typeface="+mn-lt"/>
                <a:ea typeface="+mn-ea"/>
                <a:cs typeface="+mn-cs"/>
              </a:rPr>
              <a:t>realised</a:t>
            </a:r>
            <a:r>
              <a:rPr lang="en-US" sz="1200" b="0" i="0" kern="1200" dirty="0" smtClean="0">
                <a:solidFill>
                  <a:schemeClr val="tx1"/>
                </a:solidFill>
                <a:effectLst/>
                <a:latin typeface="+mn-lt"/>
                <a:ea typeface="+mn-ea"/>
                <a:cs typeface="+mn-cs"/>
              </a:rPr>
              <a:t> but never abandoned, of a world based on justice and compassion, in which “They will neither harm nor destroy on all my holy mountain, for the earth will be filled with the knowledge of the Lord as the waters cover the sea” (Isaiah 11: 9).</a:t>
            </a:r>
          </a:p>
          <a:p>
            <a:pPr fontAlgn="base"/>
            <a:r>
              <a:rPr lang="en-US" sz="1200" b="0" i="0" kern="1200" dirty="0" smtClean="0">
                <a:solidFill>
                  <a:schemeClr val="tx1"/>
                </a:solidFill>
                <a:effectLst/>
                <a:latin typeface="+mn-lt"/>
                <a:ea typeface="+mn-ea"/>
                <a:cs typeface="+mn-cs"/>
              </a:rPr>
              <a:t>Abraham is without doubt the most influential person who ever lived. Today he is claimed as the spiritual ancestor of 2.4 billion Christians, 1.6 billion Muslims and 13 million Jews, more than half the people alive today. Yet he ruled no empire, commanded no great army, performed no miracles and proclaimed no prophecy. He is the supreme example in all of history of </a:t>
            </a:r>
            <a:r>
              <a:rPr lang="en-US" sz="1200" b="0" i="1" kern="1200" dirty="0" smtClean="0">
                <a:solidFill>
                  <a:schemeClr val="tx1"/>
                </a:solidFill>
                <a:effectLst/>
                <a:latin typeface="+mn-lt"/>
                <a:ea typeface="+mn-ea"/>
                <a:cs typeface="+mn-cs"/>
              </a:rPr>
              <a:t>influence without power</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Why? Because he was prepared to be different. As the sages say, he was called </a:t>
            </a:r>
            <a:r>
              <a:rPr lang="en-US" sz="1200" b="0" i="1" kern="1200" dirty="0" smtClean="0">
                <a:solidFill>
                  <a:schemeClr val="tx1"/>
                </a:solidFill>
                <a:effectLst/>
                <a:latin typeface="+mn-lt"/>
                <a:ea typeface="+mn-ea"/>
                <a:cs typeface="+mn-cs"/>
              </a:rPr>
              <a:t>ha-</a:t>
            </a:r>
            <a:r>
              <a:rPr lang="en-US" sz="1200" b="0" i="1" kern="1200" dirty="0" err="1" smtClean="0">
                <a:solidFill>
                  <a:schemeClr val="tx1"/>
                </a:solidFill>
                <a:effectLst/>
                <a:latin typeface="+mn-lt"/>
                <a:ea typeface="+mn-ea"/>
                <a:cs typeface="+mn-cs"/>
              </a:rPr>
              <a:t>ivri</a:t>
            </a:r>
            <a:r>
              <a:rPr lang="en-US" sz="1200" b="0" i="0" kern="1200" dirty="0" smtClean="0">
                <a:solidFill>
                  <a:schemeClr val="tx1"/>
                </a:solidFill>
                <a:effectLst/>
                <a:latin typeface="+mn-lt"/>
                <a:ea typeface="+mn-ea"/>
                <a:cs typeface="+mn-cs"/>
              </a:rPr>
              <a:t>, “the Hebrew,” because “all the world was on one side (</a:t>
            </a:r>
            <a:r>
              <a:rPr lang="en-US" sz="1200" b="0" i="1" kern="1200" dirty="0" smtClean="0">
                <a:solidFill>
                  <a:schemeClr val="tx1"/>
                </a:solidFill>
                <a:effectLst/>
                <a:latin typeface="+mn-lt"/>
                <a:ea typeface="+mn-ea"/>
                <a:cs typeface="+mn-cs"/>
              </a:rPr>
              <a:t>be-ever </a:t>
            </a:r>
            <a:r>
              <a:rPr lang="en-US" sz="1200" b="0" i="1" kern="1200" dirty="0" err="1" smtClean="0">
                <a:solidFill>
                  <a:schemeClr val="tx1"/>
                </a:solidFill>
                <a:effectLst/>
                <a:latin typeface="+mn-lt"/>
                <a:ea typeface="+mn-ea"/>
                <a:cs typeface="+mn-cs"/>
              </a:rPr>
              <a:t>echad</a:t>
            </a:r>
            <a:r>
              <a:rPr lang="en-US" sz="1200" b="0" i="0" kern="1200" dirty="0" smtClean="0">
                <a:solidFill>
                  <a:schemeClr val="tx1"/>
                </a:solidFill>
                <a:effectLst/>
                <a:latin typeface="+mn-lt"/>
                <a:ea typeface="+mn-ea"/>
                <a:cs typeface="+mn-cs"/>
              </a:rPr>
              <a:t>) and he was on the other” (Genesis </a:t>
            </a:r>
            <a:r>
              <a:rPr lang="en-US" sz="1200" b="0" i="0" kern="1200" dirty="0" err="1" smtClean="0">
                <a:solidFill>
                  <a:schemeClr val="tx1"/>
                </a:solidFill>
                <a:effectLst/>
                <a:latin typeface="+mn-lt"/>
                <a:ea typeface="+mn-ea"/>
                <a:cs typeface="+mn-cs"/>
              </a:rPr>
              <a:t>Rabbah</a:t>
            </a:r>
            <a:r>
              <a:rPr lang="en-US" sz="1200" b="0" i="0" kern="1200" dirty="0" smtClean="0">
                <a:solidFill>
                  <a:schemeClr val="tx1"/>
                </a:solidFill>
                <a:effectLst/>
                <a:latin typeface="+mn-lt"/>
                <a:ea typeface="+mn-ea"/>
                <a:cs typeface="+mn-cs"/>
              </a:rPr>
              <a:t> 42: 8). Leadership, as every leader knows, can be lonely. Yet you continue to do what you have to do because you know that the majority is not always right and conventional wisdom is not always wise. Dead fish go with the flow. Live fish swim against the current. So it is with conscience and courage. So it is with the children of Abraham. They are prepared to challenge the idols of the age.</a:t>
            </a:r>
          </a:p>
          <a:p>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t>83</a:t>
            </a:fld>
            <a:endParaRPr lang="en-US"/>
          </a:p>
        </p:txBody>
      </p:sp>
    </p:spTree>
    <p:extLst>
      <p:ext uri="{BB962C8B-B14F-4D97-AF65-F5344CB8AC3E}">
        <p14:creationId xmlns:p14="http://schemas.microsoft.com/office/powerpoint/2010/main" val="1328708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9CE7D-32F7-44A1-9715-FCF4BDF130F0}" type="slidenum">
              <a:rPr lang="en-US">
                <a:solidFill>
                  <a:srgbClr val="000000"/>
                </a:solidFill>
              </a:rPr>
              <a:pPr/>
              <a:t>84</a:t>
            </a:fld>
            <a:endParaRPr lang="en-US">
              <a:solidFill>
                <a:srgbClr val="000000"/>
              </a:solidFill>
            </a:endParaRPr>
          </a:p>
        </p:txBody>
      </p:sp>
      <p:sp>
        <p:nvSpPr>
          <p:cNvPr id="155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2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Morality</a:t>
            </a:r>
            <a:r>
              <a:rPr lang="en-US" baseline="0" dirty="0" smtClean="0"/>
              <a:t> flows out of identity – relationship with God</a:t>
            </a:r>
            <a:endParaRPr lang="en-US" dirty="0" smtClean="0"/>
          </a:p>
          <a:p>
            <a:r>
              <a:rPr lang="en-US" dirty="0" smtClean="0"/>
              <a:t>Chariots </a:t>
            </a:r>
            <a:r>
              <a:rPr lang="en-US" dirty="0"/>
              <a:t>of fire film. What’s it with Edward VIII</a:t>
            </a:r>
          </a:p>
          <a:p>
            <a:r>
              <a:rPr lang="en-US" dirty="0"/>
              <a:t>Can worship other things. </a:t>
            </a:r>
            <a:r>
              <a:rPr lang="en-US" dirty="0" smtClean="0"/>
              <a:t>Marriage </a:t>
            </a:r>
            <a:r>
              <a:rPr lang="en-US" dirty="0"/>
              <a:t>vows, “with my body I thee worship”</a:t>
            </a:r>
          </a:p>
          <a:p>
            <a:r>
              <a:rPr lang="en-US" dirty="0"/>
              <a:t>Religion can become a barrier</a:t>
            </a:r>
          </a:p>
          <a:p>
            <a:r>
              <a:rPr lang="en-US" dirty="0"/>
              <a:t>Not worshipping money sex power. </a:t>
            </a:r>
          </a:p>
        </p:txBody>
      </p:sp>
    </p:spTree>
    <p:extLst>
      <p:ext uri="{BB962C8B-B14F-4D97-AF65-F5344CB8AC3E}">
        <p14:creationId xmlns:p14="http://schemas.microsoft.com/office/powerpoint/2010/main" val="1395032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How did the Jewish faith come into existence?</a:t>
            </a:r>
          </a:p>
          <a:p>
            <a:r>
              <a:rPr lang="en-US" dirty="0" smtClean="0"/>
              <a:t>The </a:t>
            </a:r>
            <a:r>
              <a:rPr lang="en-US" dirty="0" err="1" smtClean="0"/>
              <a:t>Midrash</a:t>
            </a:r>
            <a:r>
              <a:rPr lang="en-US" dirty="0" smtClean="0"/>
              <a:t> describes the birth of Judaism with the following cryptic parable:</a:t>
            </a:r>
          </a:p>
          <a:p>
            <a:r>
              <a:rPr lang="en-US" dirty="0" smtClean="0"/>
              <a:t>"And G‑</a:t>
            </a:r>
            <a:r>
              <a:rPr lang="en-US" dirty="0" err="1" smtClean="0"/>
              <a:t>d</a:t>
            </a:r>
            <a:r>
              <a:rPr lang="en-US" dirty="0" smtClean="0"/>
              <a:t> said to Abraham: 'Go from your land, your birthplace, and your father's house...'" (Genesis12:2) -- To what may this be compared? To a man who was traveling from place to place when he saw a palace in flames. He wondered: "Is it possible that the palace has no owner?" The owner of the palace looked out and said, "I am the owner of the palace." So Abraham our father said, "Is it possible that the world lacks a ruler?" G‑</a:t>
            </a:r>
            <a:r>
              <a:rPr lang="en-US" dirty="0" err="1" smtClean="0"/>
              <a:t>d</a:t>
            </a:r>
            <a:r>
              <a:rPr lang="en-US" dirty="0" smtClean="0"/>
              <a:t> looked out and said to him, "I am the ruler, the Sovereign of the universe."</a:t>
            </a:r>
          </a:p>
          <a:p>
            <a:r>
              <a:rPr lang="en-US" dirty="0" smtClean="0"/>
              <a:t>Abraham's bewilderment is clear. This sensitive human being gazes at a brilliantly structured universe, a splendid piece of art. He is overwhelmed by the grandeur of a sunset and by the miracle of childbirth; he marvels at the roaring ocean waves and at the silent, steady beat of the human heart. The world is indeed a palace.</a:t>
            </a:r>
          </a:p>
          <a:p>
            <a:r>
              <a:rPr lang="en-US" dirty="0" smtClean="0"/>
              <a:t>But the palace is in flames. The world is full of bloodshed, injustice and strife. Thugs, abusers, rapists, kidnappers and killers are continuously demolishing the palace, turning our world into an ugly tragic battlefield of untold pain and horror.</a:t>
            </a:r>
          </a:p>
          <a:p>
            <a:r>
              <a:rPr lang="en-US" dirty="0" smtClean="0"/>
              <a:t>What happened to the owner of the palace? Abraham cries. Why does G‑</a:t>
            </a:r>
            <a:r>
              <a:rPr lang="en-US" dirty="0" err="1" smtClean="0"/>
              <a:t>d</a:t>
            </a:r>
            <a:r>
              <a:rPr lang="en-US" dirty="0" smtClean="0"/>
              <a:t> allow man to destroy His world? Why does He permit such a beautiful palace to go up in flames? Could G‑</a:t>
            </a:r>
            <a:r>
              <a:rPr lang="en-US" dirty="0" err="1" smtClean="0"/>
              <a:t>d</a:t>
            </a:r>
            <a:r>
              <a:rPr lang="en-US" dirty="0" smtClean="0"/>
              <a:t> have made a world only to abandon it? Would anyone build a palace and then desert it?</a:t>
            </a:r>
          </a:p>
          <a:p>
            <a:r>
              <a:rPr lang="en-US" dirty="0" smtClean="0"/>
              <a:t>The Midrash records G‑d's reply: "The owner of the palace looked out and said: 'I am the owner of the palace.' G‑d looked out and said to Abraham: 'I am the ruler, the Sovereign of the universe.’”</a:t>
            </a:r>
          </a:p>
          <a:p>
            <a:endParaRPr lang="en-US" dirty="0" smtClean="0"/>
          </a:p>
          <a:p>
            <a:r>
              <a:rPr lang="en-US" dirty="0" smtClean="0"/>
              <a:t> Rather than thinking about revelation as something which originates “out there”, the great Hassidic masters turned the focus inwards and spoke of the heart as the seat of revelation. R. </a:t>
            </a:r>
            <a:r>
              <a:rPr lang="en-US" dirty="0" err="1" smtClean="0"/>
              <a:t>Zadok</a:t>
            </a:r>
            <a:r>
              <a:rPr lang="en-US" dirty="0" smtClean="0"/>
              <a:t> </a:t>
            </a:r>
            <a:r>
              <a:rPr lang="en-US" dirty="0" err="1" smtClean="0"/>
              <a:t>Hakohen</a:t>
            </a:r>
            <a:r>
              <a:rPr lang="en-US" dirty="0" smtClean="0"/>
              <a:t> of Lublin (</a:t>
            </a:r>
            <a:r>
              <a:rPr lang="en-US" dirty="0" err="1" smtClean="0"/>
              <a:t>Tzidkat</a:t>
            </a:r>
            <a:r>
              <a:rPr lang="en-US" dirty="0" smtClean="0"/>
              <a:t> </a:t>
            </a:r>
            <a:r>
              <a:rPr lang="en-US" dirty="0" err="1" smtClean="0"/>
              <a:t>HaTzadik</a:t>
            </a:r>
            <a:r>
              <a:rPr lang="en-US" dirty="0" smtClean="0"/>
              <a:t> 261) writes that the burning palace (</a:t>
            </a:r>
            <a:r>
              <a:rPr lang="en-US" i="1" dirty="0" err="1" smtClean="0"/>
              <a:t>birah</a:t>
            </a:r>
            <a:r>
              <a:rPr lang="en-US" i="1" dirty="0" smtClean="0"/>
              <a:t> </a:t>
            </a:r>
            <a:r>
              <a:rPr lang="en-US" i="1" dirty="0" err="1" smtClean="0"/>
              <a:t>doleket</a:t>
            </a:r>
            <a:r>
              <a:rPr lang="en-US" dirty="0" smtClean="0"/>
              <a:t>) which gives birth to the faith of </a:t>
            </a:r>
            <a:r>
              <a:rPr lang="en-US" dirty="0" err="1" smtClean="0"/>
              <a:t>Avraham</a:t>
            </a:r>
            <a:r>
              <a:rPr lang="en-US" dirty="0" smtClean="0"/>
              <a:t> is the burning of his very own heart. Faith in God (as well as the Torah) is produced by the encounter with God which transpires in the heart and not necessarily through history or nature “out there”.  R. </a:t>
            </a:r>
            <a:r>
              <a:rPr lang="en-US" dirty="0" err="1" smtClean="0"/>
              <a:t>Ya’akov</a:t>
            </a:r>
            <a:r>
              <a:rPr lang="en-US" dirty="0" smtClean="0"/>
              <a:t> </a:t>
            </a:r>
            <a:r>
              <a:rPr lang="en-US" dirty="0" err="1" smtClean="0"/>
              <a:t>Leiner</a:t>
            </a:r>
            <a:r>
              <a:rPr lang="en-US" dirty="0" smtClean="0"/>
              <a:t> of </a:t>
            </a:r>
            <a:r>
              <a:rPr lang="en-US" dirty="0" err="1" smtClean="0"/>
              <a:t>Radzyn</a:t>
            </a:r>
            <a:r>
              <a:rPr lang="en-US" dirty="0" smtClean="0"/>
              <a:t> goes even further than R. </a:t>
            </a:r>
            <a:r>
              <a:rPr lang="en-US" dirty="0" err="1" smtClean="0"/>
              <a:t>Zadok</a:t>
            </a:r>
            <a:r>
              <a:rPr lang="en-US" dirty="0" smtClean="0"/>
              <a:t> when he writes that if one was to be conscious of the mystery of one’s own spirit which rests in the heart, that would be tantamount to knowledge of God. (</a:t>
            </a:r>
            <a:r>
              <a:rPr lang="en-US" dirty="0" err="1" smtClean="0"/>
              <a:t>Beit</a:t>
            </a:r>
            <a:r>
              <a:rPr lang="en-US" dirty="0" smtClean="0"/>
              <a:t> </a:t>
            </a:r>
            <a:r>
              <a:rPr lang="en-US" dirty="0" err="1" smtClean="0"/>
              <a:t>Ya’akov</a:t>
            </a:r>
            <a:r>
              <a:rPr lang="en-US" dirty="0" smtClean="0"/>
              <a:t>,</a:t>
            </a:r>
            <a:r>
              <a:rPr lang="en-US" i="1" dirty="0" smtClean="0"/>
              <a:t> </a:t>
            </a:r>
            <a:r>
              <a:rPr lang="en-US" i="1" dirty="0" err="1" smtClean="0"/>
              <a:t>Mishpatim</a:t>
            </a:r>
            <a:r>
              <a:rPr lang="en-US" dirty="0" smtClean="0"/>
              <a:t> no.4). </a:t>
            </a:r>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85</a:t>
            </a:fld>
            <a:endParaRPr lang="en-GB"/>
          </a:p>
        </p:txBody>
      </p:sp>
    </p:spTree>
    <p:extLst>
      <p:ext uri="{BB962C8B-B14F-4D97-AF65-F5344CB8AC3E}">
        <p14:creationId xmlns:p14="http://schemas.microsoft.com/office/powerpoint/2010/main" val="1785849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Abraham sees a palace. That means that he sees the world has order. Therefore, it has a Creator. But the palace is in flames! – which means the world is full of disorder. It is full of evil, violence, injustice. Now nobody builds a building and then goes away and deserts it. Therefore, if there is a fire there must be somebody in charge to put it out. The building must have an owner. Where is he? And that is Abraham’s question. Where is God in this world?</a:t>
            </a:r>
          </a:p>
          <a:p>
            <a:endParaRPr lang="en-US" dirty="0" smtClean="0"/>
          </a:p>
          <a:p>
            <a:r>
              <a:rPr lang="en-US" dirty="0" smtClean="0"/>
              <a:t>That is the question that gives Abraham no peace. Here</a:t>
            </a:r>
            <a:r>
              <a:rPr lang="en-US" baseline="0" dirty="0" smtClean="0"/>
              <a:t> </a:t>
            </a:r>
            <a:r>
              <a:rPr lang="en-US" dirty="0" smtClean="0"/>
              <a:t>is the starting point of faith. In the Biblical</a:t>
            </a:r>
            <a:r>
              <a:rPr lang="en-US" baseline="0" dirty="0" smtClean="0"/>
              <a:t> tradition</a:t>
            </a:r>
            <a:r>
              <a:rPr lang="en-US" dirty="0" smtClean="0"/>
              <a:t>, faith does not begin with an answer. It begins with a question. It doesn’t begin in harmony. It begins in dissonance. Here it is: if God created the world then God created man. Why then does God allow man to destroy the world? How can we reconcile the order of the world with the disorder of human society? Can God have made the world only to desert it? That is Abraham’s question.– Can it be the world has no</a:t>
            </a:r>
            <a:r>
              <a:rPr lang="en-US" baseline="0" dirty="0" smtClean="0"/>
              <a:t> </a:t>
            </a:r>
            <a:r>
              <a:rPr lang="en-US" dirty="0" smtClean="0"/>
              <a:t>one in charge, no owner? That is his question.</a:t>
            </a:r>
          </a:p>
          <a:p>
            <a:endParaRPr lang="en-US" dirty="0" smtClean="0"/>
          </a:p>
          <a:p>
            <a:r>
              <a:rPr lang="en-US" dirty="0" smtClean="0"/>
              <a:t>I now want to outline to you the two logical possibilities which are the only possible answers to that question. Here they are – and these have been the two defining possibilities throughout most of human culture. There are two ways of seeing the world.</a:t>
            </a:r>
          </a:p>
          <a:p>
            <a:endParaRPr lang="en-US" dirty="0" smtClean="0"/>
          </a:p>
          <a:p>
            <a:r>
              <a:rPr lang="en-US" dirty="0" smtClean="0"/>
              <a:t>Way one – and this one, as you know, prevailed at certain times in the past and certainly prevails today in many quarters. According to this view, there is no God. There are only contending forces: there is chance and there is necessity. There is genetic mutation and natural selection. The strong, the well</a:t>
            </a:r>
            <a:r>
              <a:rPr lang="en-US" baseline="0" dirty="0" smtClean="0"/>
              <a:t> </a:t>
            </a:r>
            <a:r>
              <a:rPr lang="en-US" dirty="0" smtClean="0"/>
              <a:t>adapted survive; the weak, the maladapted die. The evolution of the universe is governed by forces which are inexorable and blind. There is no justice because there is no judge. Therefore, there is no question. We can only ever ask ‘How?’: that is, the scientific question. We can never ask the question ‘Why?’ because there is no ‘Why?’ There is no palace. There are only flames. That is the logical possibility: one.</a:t>
            </a:r>
          </a:p>
          <a:p>
            <a:endParaRPr lang="en-US" dirty="0" smtClean="0"/>
          </a:p>
          <a:p>
            <a:r>
              <a:rPr lang="en-US" dirty="0" smtClean="0"/>
              <a:t>Logical possibility: two. This is the opposite of the first. God exists. Therefore, everything that is, is because He made it. Everything that happens, happens because He willed it. In which case all injustice must be an illusion. We think it is evil because we don’t really understand. When people suffer, either it is they are being punished because they did wrong or, if they are innocent, it is to purge them, to purify them, to teach them sympathy or compassion or serenity. Somehow God </a:t>
            </a:r>
            <a:r>
              <a:rPr lang="en-US" dirty="0" err="1" smtClean="0"/>
              <a:t>organises</a:t>
            </a:r>
            <a:r>
              <a:rPr lang="en-US" dirty="0" smtClean="0"/>
              <a:t> the souls’ perfection through the bodies’ torments. All evil is good in disguise. If we could only see things through God’s perspective, we would have no question because everything, being from God, is good. There are no flames: there is only the palace.</a:t>
            </a:r>
          </a:p>
          <a:p>
            <a:endParaRPr lang="en-US" dirty="0" smtClean="0"/>
          </a:p>
          <a:p>
            <a:r>
              <a:rPr lang="en-US" dirty="0" smtClean="0"/>
              <a:t>Those are the two – and only two – logical possibilities. The faith of Abraham begins in a refusal to accept either answer. Because both contain an element of truth and between them there is a contradiction. Either God exists, in which case there is no evil. Or evil exists, in which case there is no God. But supposing both exist? Supposing there are both God and evil? Supposing there are both the palace and the flames?</a:t>
            </a:r>
          </a:p>
          <a:p>
            <a:endParaRPr lang="en-US" dirty="0" smtClean="0"/>
          </a:p>
          <a:p>
            <a:r>
              <a:rPr lang="en-US" dirty="0" smtClean="0"/>
              <a:t>Now if that is so, then Judaism begins not in the conventional place where faith is thought to begin, namely in wonder that the world is. Judaism begins in the opposite, in the protest against a world that is not as it ought to be. At the very heart of reality, by which I mean reality as we see it, from our point of view, there is a contradiction between order and chaos: the order of creation and the chaos we make.</a:t>
            </a:r>
          </a:p>
          <a:p>
            <a:endParaRPr lang="en-US" dirty="0" smtClean="0"/>
          </a:p>
          <a:p>
            <a:r>
              <a:rPr lang="en-US" dirty="0" smtClean="0"/>
              <a:t>Now the question is: how we do we resolve that contradiction? And the answer is that that contradiction between the palace and the flames, between the world that is and the world that ought to be, cannot be resolved at the level of thought. It doesn’t exist! You cannot resolve it! Logically, philosophically, in terms of theology or theodicy, you cannot do it! The only way you can resolve that tension is by action; by making the world better than it is.</a:t>
            </a:r>
          </a:p>
          <a:p>
            <a:endParaRPr lang="en-US" dirty="0" smtClean="0"/>
          </a:p>
          <a:p>
            <a:r>
              <a:rPr lang="en-US" dirty="0" smtClean="0"/>
              <a:t>That is the only way you can lessen the tension between the palace and the flames. When things are as they ought to be, when there is only a palace and no flames – then we have resolved the tension. Then we have reached our destination. But that is not yet. It was not yet for Abraham and it is not yet for us. </a:t>
            </a:r>
          </a:p>
          <a:p>
            <a:endParaRPr lang="en-US" dirty="0" smtClean="0"/>
          </a:p>
          <a:p>
            <a:r>
              <a:rPr lang="en-US" dirty="0" smtClean="0"/>
              <a:t>In other words, faced with conflicting evidence between order and chaos, between God and evil, it would have been so easy to deny the reality of one or the other. Either we deny God, in which case we have despair: or we deny evil, in which case we have consolation. Judaism refuses the premature and easy options: despair on the one hand; consolation on the other. If either of those logical alternatives were true – either there is no justice or everything in the world is just – then we could live at peace with the world. But to be a Jew is to refuse those easy answers and to live within the tension which sees evil as real and therefore rejects premature consolation, acceptance of the world. And it is also to say that God is real and therefore hope is not an illusion.</a:t>
            </a:r>
          </a:p>
          <a:p>
            <a:endParaRPr lang="en-US" dirty="0" smtClean="0"/>
          </a:p>
          <a:p>
            <a:r>
              <a:rPr lang="en-US" dirty="0" smtClean="0"/>
              <a:t>If God exists then life has a purpose. If evil exists then we have not yet achieved that purpose. Until then we must travel:– like Abraham and Sarah travelled and as Jews have travelled ever since</a:t>
            </a:r>
            <a:r>
              <a:rPr lang="en-US" baseline="0" dirty="0" smtClean="0"/>
              <a:t> </a:t>
            </a:r>
            <a:r>
              <a:rPr lang="en-US" dirty="0" smtClean="0"/>
              <a:t>– to the land which I will show you – which is always just over the horizon which is always not quite yet.</a:t>
            </a:r>
          </a:p>
          <a:p>
            <a:endParaRPr lang="en-US" dirty="0" smtClean="0"/>
          </a:p>
          <a:p>
            <a:r>
              <a:rPr lang="en-US" dirty="0" smtClean="0"/>
              <a:t>What is haunting about this </a:t>
            </a:r>
            <a:r>
              <a:rPr lang="en-US" dirty="0" err="1" smtClean="0"/>
              <a:t>midrash</a:t>
            </a:r>
            <a:r>
              <a:rPr lang="en-US" dirty="0" smtClean="0"/>
              <a:t> is not only Abraham’s question but also God’s reply. What He does is that He stands there and He says – I am the Owner of the palace. I am the Ruler of the world. In effect, all He says is: “I am here”. That’s all He says. Abraham asks God, – the world is on fire: where are You? And God replies in the first words He said to Adam and Eve as they were about to leave the Garden – </a:t>
            </a:r>
            <a:r>
              <a:rPr lang="en-US" dirty="0" err="1" smtClean="0"/>
              <a:t>Ayeka</a:t>
            </a:r>
            <a:r>
              <a:rPr lang="en-US" dirty="0" smtClean="0"/>
              <a:t>? – Where are you?</a:t>
            </a:r>
          </a:p>
          <a:p>
            <a:r>
              <a:rPr lang="en-US" dirty="0" smtClean="0"/>
              <a:t>Abraham says: God, why did you abandon the world? God says to Abraham: Why did you abandon Me?</a:t>
            </a:r>
          </a:p>
          <a:p>
            <a:r>
              <a:rPr lang="en-US" dirty="0" smtClean="0"/>
              <a:t>And there then begins that dialogue between Heaven and Earth which has not ceased in 4,000 years. That dialogue in which God and Man find one another. Whose resolution is not an answer. A solution whose resolution is an action. Because God says to Man: Only you can put out the flames and I will show you how.</a:t>
            </a: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86</a:t>
            </a:fld>
            <a:endParaRPr lang="en-GB"/>
          </a:p>
        </p:txBody>
      </p:sp>
    </p:spTree>
    <p:extLst>
      <p:ext uri="{BB962C8B-B14F-4D97-AF65-F5344CB8AC3E}">
        <p14:creationId xmlns:p14="http://schemas.microsoft.com/office/powerpoint/2010/main" val="183992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1BF68-A536-8E44-8095-D6CA573F1B7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44803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Arial" pitchFamily="-68" charset="0"/>
                <a:ea typeface="ＭＳ Ｐゴシック" pitchFamily="-128" charset="-128"/>
                <a:cs typeface="ＭＳ Ｐゴシック" pitchFamily="-128" charset="-128"/>
              </a:rPr>
              <a:t>Terah</a:t>
            </a:r>
            <a:r>
              <a:rPr lang="en-US" sz="1200" kern="1200" dirty="0" smtClean="0">
                <a:solidFill>
                  <a:schemeClr val="tx1"/>
                </a:solidFill>
                <a:latin typeface="Arial" pitchFamily="-68" charset="0"/>
                <a:ea typeface="ＭＳ Ｐゴシック" pitchFamily="-128" charset="-128"/>
                <a:cs typeface="ＭＳ Ｐゴシック" pitchFamily="-128" charset="-128"/>
              </a:rPr>
              <a:t> is the father of both Abraham and Sarah, by different wives. That is why Sarah was Abraham’s half-sister (Gen. 20:12). Thus, Isaac had only one grandfather.</a:t>
            </a:r>
          </a:p>
          <a:p>
            <a:endParaRPr lang="en-US" sz="1200" kern="1200" dirty="0" smtClean="0">
              <a:solidFill>
                <a:schemeClr val="tx1"/>
              </a:solidFill>
              <a:latin typeface="Arial" pitchFamily="-68" charset="0"/>
              <a:ea typeface="ＭＳ Ｐゴシック" pitchFamily="-128" charset="-128"/>
              <a:cs typeface="ＭＳ Ｐゴシック" pitchFamily="-128" charset="-128"/>
            </a:endParaRPr>
          </a:p>
          <a:p>
            <a:r>
              <a:rPr lang="en-US" sz="1200" kern="1200" dirty="0" smtClean="0">
                <a:solidFill>
                  <a:schemeClr val="tx1"/>
                </a:solidFill>
                <a:latin typeface="Arial" pitchFamily="-68" charset="0"/>
                <a:ea typeface="ＭＳ Ｐゴシック" pitchFamily="-128" charset="-128"/>
                <a:cs typeface="ＭＳ Ｐゴシック" pitchFamily="-128" charset="-128"/>
              </a:rPr>
              <a:t>This puts </a:t>
            </a:r>
            <a:r>
              <a:rPr lang="en-US" sz="1200" kern="1200" dirty="0" err="1" smtClean="0">
                <a:solidFill>
                  <a:schemeClr val="tx1"/>
                </a:solidFill>
                <a:latin typeface="Arial" pitchFamily="-68" charset="0"/>
                <a:ea typeface="ＭＳ Ｐゴシック" pitchFamily="-128" charset="-128"/>
                <a:cs typeface="ＭＳ Ｐゴシック" pitchFamily="-128" charset="-128"/>
              </a:rPr>
              <a:t>Terah</a:t>
            </a:r>
            <a:r>
              <a:rPr lang="en-US" sz="1200" kern="1200" dirty="0" smtClean="0">
                <a:solidFill>
                  <a:schemeClr val="tx1"/>
                </a:solidFill>
                <a:latin typeface="Arial" pitchFamily="-68" charset="0"/>
                <a:ea typeface="ＭＳ Ｐゴシック" pitchFamily="-128" charset="-128"/>
                <a:cs typeface="ＭＳ Ｐゴシック" pitchFamily="-128" charset="-128"/>
              </a:rPr>
              <a:t> in the same position as Zechariah, who was the father of both Jesus and also Jesus’ would-be bride, John the Baptist’s sister. The reason behind this providence in Jesus’ family was to make Jesus and his wife the second Adam and Eve. Adam and Eve were also brother and sisters, with only one father—God.</a:t>
            </a:r>
          </a:p>
          <a:p>
            <a:endParaRPr lang="en-US" sz="1200" kern="1200" dirty="0" smtClean="0">
              <a:solidFill>
                <a:schemeClr val="tx1"/>
              </a:solidFill>
              <a:latin typeface="Arial" pitchFamily="-68" charset="0"/>
              <a:ea typeface="ＭＳ Ｐゴシック" pitchFamily="-128" charset="-128"/>
              <a:cs typeface="ＭＳ Ｐゴシック" pitchFamily="-128" charset="-128"/>
            </a:endParaRPr>
          </a:p>
          <a:p>
            <a:r>
              <a:rPr lang="en-US" sz="1200" kern="1200" dirty="0" smtClean="0">
                <a:solidFill>
                  <a:schemeClr val="tx1"/>
                </a:solidFill>
                <a:latin typeface="Arial" pitchFamily="-68" charset="0"/>
                <a:ea typeface="ＭＳ Ｐゴシック" pitchFamily="-128" charset="-128"/>
                <a:cs typeface="ＭＳ Ｐゴシック" pitchFamily="-128" charset="-128"/>
              </a:rPr>
              <a:t>According to the Principle, Abraham and Sarah were supposed to “restore the positions of Adam’s family” (</a:t>
            </a:r>
            <a:r>
              <a:rPr lang="en-US" sz="1200" kern="1200" dirty="0" err="1" smtClean="0">
                <a:solidFill>
                  <a:schemeClr val="tx1"/>
                </a:solidFill>
                <a:latin typeface="Arial" pitchFamily="-68" charset="0"/>
                <a:ea typeface="ＭＳ Ｐゴシック" pitchFamily="-128" charset="-128"/>
                <a:cs typeface="ＭＳ Ｐゴシック" pitchFamily="-128" charset="-128"/>
              </a:rPr>
              <a:t>p</a:t>
            </a:r>
            <a:r>
              <a:rPr lang="en-US" sz="1200" kern="1200" dirty="0" smtClean="0">
                <a:solidFill>
                  <a:schemeClr val="tx1"/>
                </a:solidFill>
                <a:latin typeface="Arial" pitchFamily="-68" charset="0"/>
                <a:ea typeface="ＭＳ Ｐゴシック" pitchFamily="-128" charset="-128"/>
                <a:cs typeface="ＭＳ Ｐゴシック" pitchFamily="-128" charset="-128"/>
              </a:rPr>
              <a:t>. 209) in the incident when they went down to Egypt and posed as brother and sister (Gen. 12:10-20). This, it is said, would have created a ‘model course’ for Jesus. So it is significant that God set up Abraham’s family to have one grandfather-figure, </a:t>
            </a:r>
            <a:r>
              <a:rPr lang="en-US" sz="1200" kern="1200" dirty="0" err="1" smtClean="0">
                <a:solidFill>
                  <a:schemeClr val="tx1"/>
                </a:solidFill>
                <a:latin typeface="Arial" pitchFamily="-68" charset="0"/>
                <a:ea typeface="ＭＳ Ｐゴシック" pitchFamily="-128" charset="-128"/>
                <a:cs typeface="ＭＳ Ｐゴシック" pitchFamily="-128" charset="-128"/>
              </a:rPr>
              <a:t>Terah</a:t>
            </a:r>
            <a:r>
              <a:rPr lang="en-US" sz="1200" kern="1200" dirty="0" smtClean="0">
                <a:solidFill>
                  <a:schemeClr val="tx1"/>
                </a:solidFill>
                <a:latin typeface="Arial" pitchFamily="-68" charset="0"/>
                <a:ea typeface="ＭＳ Ｐゴシック" pitchFamily="-128" charset="-128"/>
                <a:cs typeface="ＭＳ Ｐゴシック" pitchFamily="-128" charset="-128"/>
              </a:rPr>
              <a:t>, in the same way that Jesus’ family was later set up to have one grandfather-figure, Zechariah.</a:t>
            </a:r>
          </a:p>
          <a:p>
            <a:endParaRPr lang="en-US" sz="1200" kern="1200" dirty="0" smtClean="0">
              <a:solidFill>
                <a:schemeClr val="tx1"/>
              </a:solidFill>
              <a:latin typeface="Arial" pitchFamily="-68" charset="0"/>
              <a:ea typeface="ＭＳ Ｐゴシック" pitchFamily="-128" charset="-128"/>
              <a:cs typeface="ＭＳ Ｐゴシック" pitchFamily="-128" charset="-128"/>
            </a:endParaRPr>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87</a:t>
            </a:fld>
            <a:endParaRPr lang="en-GB"/>
          </a:p>
        </p:txBody>
      </p:sp>
    </p:spTree>
    <p:extLst>
      <p:ext uri="{BB962C8B-B14F-4D97-AF65-F5344CB8AC3E}">
        <p14:creationId xmlns:p14="http://schemas.microsoft.com/office/powerpoint/2010/main" val="1361583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6EE1718-C98E-48F1-AF75-321483AA9E7B}" type="slidenum">
              <a:rPr lang="en-GB">
                <a:latin typeface="Arial" pitchFamily="-128" charset="0"/>
              </a:rPr>
              <a:pPr/>
              <a:t>88</a:t>
            </a:fld>
            <a:endParaRPr lang="en-GB">
              <a:latin typeface="Arial" pitchFamily="-12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latin typeface="Arial" pitchFamily="-128" charset="0"/>
              </a:rPr>
              <a:t>75 years old left </a:t>
            </a:r>
            <a:r>
              <a:rPr lang="en-US" dirty="0" smtClean="0">
                <a:latin typeface="Arial" pitchFamily="-128" charset="0"/>
              </a:rPr>
              <a:t>Haran</a:t>
            </a:r>
          </a:p>
          <a:p>
            <a:pPr eaLnBrk="1" hangingPunct="1"/>
            <a:r>
              <a:rPr lang="en-US" dirty="0" smtClean="0">
                <a:latin typeface="Arial" pitchFamily="-128" charset="0"/>
              </a:rPr>
              <a:t>Speak about patriarchs</a:t>
            </a:r>
            <a:r>
              <a:rPr lang="en-US" baseline="0" dirty="0" smtClean="0">
                <a:latin typeface="Arial" pitchFamily="-128" charset="0"/>
              </a:rPr>
              <a:t> with respect</a:t>
            </a:r>
          </a:p>
          <a:p>
            <a:pPr eaLnBrk="1" hangingPunct="1"/>
            <a:endParaRPr lang="en-US" baseline="0" dirty="0" smtClean="0">
              <a:latin typeface="Arial" pitchFamily="-128" charset="0"/>
            </a:endParaRPr>
          </a:p>
          <a:p>
            <a:pPr eaLnBrk="1" hangingPunct="1"/>
            <a:r>
              <a:rPr lang="en-US" dirty="0" smtClean="0"/>
              <a:t>When God says to Abraham, – Leave your land, your birthplace and your father’s house and go to the land which I will show you, that is the birth of a concept of time as a journey. Time as a way of travelling towards a destination. Time as a narrative that has a beginning, middle and an end. That is a revolutionary concept of time born in Judaism and a very important one indeed. Linear time is a Jewish idea. Ancients</a:t>
            </a:r>
            <a:r>
              <a:rPr lang="en-US" baseline="0" dirty="0" smtClean="0"/>
              <a:t> only had cyclical time – repetitive. No progress.</a:t>
            </a:r>
            <a:endParaRPr lang="en-US" dirty="0" smtClean="0"/>
          </a:p>
          <a:p>
            <a:pPr eaLnBrk="1" hangingPunct="1"/>
            <a:endParaRPr lang="en-US" b="1" baseline="0" dirty="0" smtClean="0">
              <a:latin typeface="Arial" pitchFamily="-128" charset="0"/>
            </a:endParaRPr>
          </a:p>
          <a:p>
            <a:pPr eaLnBrk="1" hangingPunct="1"/>
            <a:r>
              <a:rPr lang="en-US" dirty="0" smtClean="0"/>
              <a:t>Marx said that human beings are determined by the play of economic forces, by class differences, by who owns land. Therefore God said to Abraham:– Leave the land. Spinoza said that human beings are determined by the circumstances of their birth, by what today we would call genetic instincts and therefore God said to Abraham: Leave the place of your birth. Freud said that human beings are determined by our early childhood experiences and therefore God said to Abraham: Leave your father’s house.</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That, I think, is actually at least a little fragment of the truth because God was telling Abraham to leave behind all the things that determine our future. That seem to suggest that we have no choice in what we become, that are deterministic. And He is saying to Abraham: Leave that world and embark on a journey of radical freedom.</a:t>
            </a:r>
          </a:p>
          <a:p>
            <a:pPr eaLnBrk="1" hangingPunct="1"/>
            <a:endParaRPr lang="en-US" dirty="0" smtClean="0"/>
          </a:p>
          <a:p>
            <a:pPr eaLnBrk="1" hangingPunct="1"/>
            <a:endParaRPr lang="en-US" dirty="0">
              <a:latin typeface="Arial" pitchFamily="-128" charset="0"/>
            </a:endParaRPr>
          </a:p>
        </p:txBody>
      </p:sp>
    </p:spTree>
    <p:extLst>
      <p:ext uri="{BB962C8B-B14F-4D97-AF65-F5344CB8AC3E}">
        <p14:creationId xmlns:p14="http://schemas.microsoft.com/office/powerpoint/2010/main" val="2052200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843223F-BFB2-4E6E-858C-628C18B61484}" type="slidenum">
              <a:rPr lang="en-GB">
                <a:solidFill>
                  <a:srgbClr val="000000"/>
                </a:solidFill>
                <a:latin typeface="Arial" pitchFamily="-128" charset="0"/>
              </a:rPr>
              <a:pPr/>
              <a:t>92</a:t>
            </a:fld>
            <a:endParaRPr lang="en-GB">
              <a:solidFill>
                <a:srgbClr val="000000"/>
              </a:solidFill>
              <a:latin typeface="Arial" pitchFamily="-128"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pPr eaLnBrk="1" hangingPunct="1"/>
            <a:r>
              <a:rPr lang="en-US" dirty="0" smtClean="0">
                <a:latin typeface="Arial" pitchFamily="-128" charset="0"/>
              </a:rPr>
              <a:t>Went with </a:t>
            </a:r>
            <a:r>
              <a:rPr lang="en-US" dirty="0" err="1" smtClean="0">
                <a:latin typeface="Arial" pitchFamily="-128" charset="0"/>
              </a:rPr>
              <a:t>Terah</a:t>
            </a:r>
            <a:r>
              <a:rPr lang="en-US" baseline="0" dirty="0" smtClean="0">
                <a:latin typeface="Arial" pitchFamily="-128" charset="0"/>
              </a:rPr>
              <a:t> to </a:t>
            </a:r>
            <a:r>
              <a:rPr lang="en-US" baseline="0" dirty="0" err="1" smtClean="0">
                <a:latin typeface="Arial" pitchFamily="-128" charset="0"/>
              </a:rPr>
              <a:t>haran</a:t>
            </a:r>
            <a:r>
              <a:rPr lang="en-US" baseline="0" dirty="0" smtClean="0">
                <a:latin typeface="Arial" pitchFamily="-128" charset="0"/>
              </a:rPr>
              <a:t>. Then after </a:t>
            </a:r>
            <a:r>
              <a:rPr lang="en-US" baseline="0" dirty="0" err="1" smtClean="0">
                <a:latin typeface="Arial" pitchFamily="-128" charset="0"/>
              </a:rPr>
              <a:t>Terah</a:t>
            </a:r>
            <a:r>
              <a:rPr lang="en-US" baseline="0" dirty="0" smtClean="0">
                <a:latin typeface="Arial" pitchFamily="-128" charset="0"/>
              </a:rPr>
              <a:t> died moved to Canaan</a:t>
            </a:r>
            <a:endParaRPr lang="en-US" dirty="0">
              <a:latin typeface="Arial" pitchFamily="-128" charset="0"/>
            </a:endParaRPr>
          </a:p>
        </p:txBody>
      </p:sp>
    </p:spTree>
    <p:extLst>
      <p:ext uri="{BB962C8B-B14F-4D97-AF65-F5344CB8AC3E}">
        <p14:creationId xmlns:p14="http://schemas.microsoft.com/office/powerpoint/2010/main" val="1237590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4D678C9-A9D5-40FC-9868-FB5B84F5E025}" type="slidenum">
              <a:rPr lang="en-GB">
                <a:solidFill>
                  <a:srgbClr val="000000"/>
                </a:solidFill>
                <a:latin typeface="Arial" pitchFamily="-128" charset="0"/>
              </a:rPr>
              <a:pPr/>
              <a:t>93</a:t>
            </a:fld>
            <a:endParaRPr lang="en-GB">
              <a:solidFill>
                <a:srgbClr val="000000"/>
              </a:solidFill>
              <a:latin typeface="Arial" pitchFamily="-12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smtClean="0"/>
              <a:t>When a famine struck the land, Abram went down toward Egypt to live as an immigrant since the famine was so severe in the land. </a:t>
            </a:r>
            <a:r>
              <a:rPr lang="en-US" baseline="30000" dirty="0" smtClean="0"/>
              <a:t>11 </a:t>
            </a:r>
            <a:r>
              <a:rPr lang="en-US" dirty="0" smtClean="0"/>
              <a:t>Just before he arrived in Egypt, he said to his wife </a:t>
            </a:r>
            <a:r>
              <a:rPr lang="en-US" dirty="0" err="1" smtClean="0"/>
              <a:t>Sarai</a:t>
            </a:r>
            <a:r>
              <a:rPr lang="en-US" dirty="0" smtClean="0"/>
              <a:t>, “I know you are a good-looking woman. </a:t>
            </a:r>
            <a:r>
              <a:rPr lang="en-US" baseline="30000" dirty="0" smtClean="0"/>
              <a:t>12 </a:t>
            </a:r>
            <a:r>
              <a:rPr lang="en-US" dirty="0" smtClean="0"/>
              <a:t>When the Egyptians see you, they will say, ‘This is his wife,’ and they will kill me but let you live. </a:t>
            </a:r>
            <a:r>
              <a:rPr lang="en-US" baseline="30000" dirty="0" smtClean="0"/>
              <a:t>13 </a:t>
            </a:r>
            <a:r>
              <a:rPr lang="en-US" dirty="0" smtClean="0"/>
              <a:t>So tell them you are my sister so that they will treat me well for your sake, and I will survive because of you.”</a:t>
            </a:r>
          </a:p>
          <a:p>
            <a:r>
              <a:rPr lang="en-US" baseline="30000" dirty="0" smtClean="0"/>
              <a:t>14 </a:t>
            </a:r>
            <a:r>
              <a:rPr lang="en-US" dirty="0" smtClean="0"/>
              <a:t>When Abram entered Egypt, the Egyptians saw how beautiful his wife was. </a:t>
            </a:r>
            <a:r>
              <a:rPr lang="en-US" baseline="30000" dirty="0" smtClean="0"/>
              <a:t>15 </a:t>
            </a:r>
            <a:r>
              <a:rPr lang="en-US" dirty="0" smtClean="0"/>
              <a:t>When Pharaoh’s princes saw her, they praised her to Pharaoh; and the woman was taken into Pharaoh’s household. </a:t>
            </a:r>
            <a:r>
              <a:rPr lang="en-US" baseline="30000" dirty="0" smtClean="0"/>
              <a:t>16 </a:t>
            </a:r>
            <a:r>
              <a:rPr lang="en-US" dirty="0" smtClean="0"/>
              <a:t>Things went well for Abram because of her: he acquired flocks, cattle, male donkeys, men servants, women servants, female donkeys, and camels. </a:t>
            </a:r>
            <a:r>
              <a:rPr lang="en-US" baseline="30000" dirty="0" smtClean="0"/>
              <a:t>17 </a:t>
            </a:r>
            <a:r>
              <a:rPr lang="en-US" dirty="0" smtClean="0"/>
              <a:t>Then the </a:t>
            </a:r>
            <a:r>
              <a:rPr lang="en-US" cap="small" dirty="0" smtClean="0"/>
              <a:t>Lord</a:t>
            </a:r>
            <a:r>
              <a:rPr lang="en-US" dirty="0" smtClean="0"/>
              <a:t> struck Pharaoh and his household with severe plagues because of Abram’s wife </a:t>
            </a:r>
            <a:r>
              <a:rPr lang="en-US" dirty="0" err="1" smtClean="0"/>
              <a:t>Sarai</a:t>
            </a:r>
            <a:r>
              <a:rPr lang="en-US" dirty="0" smtClean="0"/>
              <a:t>. </a:t>
            </a:r>
            <a:r>
              <a:rPr lang="en-US" baseline="30000" dirty="0" smtClean="0"/>
              <a:t>18 </a:t>
            </a:r>
            <a:r>
              <a:rPr lang="en-US" dirty="0" smtClean="0"/>
              <a:t>So Pharaoh summoned Abram and said, “What’s this you’ve done to me? Why didn’t you tell me she was your wife? </a:t>
            </a:r>
            <a:r>
              <a:rPr lang="en-US" baseline="30000" dirty="0" smtClean="0"/>
              <a:t>19 </a:t>
            </a:r>
            <a:r>
              <a:rPr lang="en-US" dirty="0" smtClean="0"/>
              <a:t>Why did you say, ‘She’s my sister,’ so that I made her my wife? Now, here’s your wife. Take her and go!” </a:t>
            </a:r>
            <a:r>
              <a:rPr lang="en-US" baseline="30000" dirty="0" smtClean="0"/>
              <a:t>20 </a:t>
            </a:r>
            <a:r>
              <a:rPr lang="en-US" dirty="0" smtClean="0"/>
              <a:t>Pharaoh gave his men orders concerning Abram, and they expelled him with his wife and everything he had.</a:t>
            </a:r>
            <a:endParaRPr lang="en-US" dirty="0"/>
          </a:p>
        </p:txBody>
      </p:sp>
    </p:spTree>
    <p:extLst>
      <p:ext uri="{BB962C8B-B14F-4D97-AF65-F5344CB8AC3E}">
        <p14:creationId xmlns:p14="http://schemas.microsoft.com/office/powerpoint/2010/main" val="149529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CFE1EDF-76A1-4F80-A086-47237EBB8F3D}" type="slidenum">
              <a:rPr lang="en-GB">
                <a:solidFill>
                  <a:srgbClr val="000000"/>
                </a:solidFill>
                <a:latin typeface="Arial" pitchFamily="-128" charset="0"/>
              </a:rPr>
              <a:pPr/>
              <a:t>94</a:t>
            </a:fld>
            <a:endParaRPr lang="en-GB">
              <a:solidFill>
                <a:srgbClr val="000000"/>
              </a:solidFill>
              <a:latin typeface="Arial" pitchFamily="-12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a:latin typeface="Arial" pitchFamily="-128" charset="0"/>
              </a:rPr>
              <a:t>Before the fall Adam and Eve were like brother and sister. Eve was more attracted to Lucifer who appeared sophisticated.</a:t>
            </a:r>
          </a:p>
        </p:txBody>
      </p:sp>
    </p:spTree>
    <p:extLst>
      <p:ext uri="{BB962C8B-B14F-4D97-AF65-F5344CB8AC3E}">
        <p14:creationId xmlns:p14="http://schemas.microsoft.com/office/powerpoint/2010/main" val="404249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672509D-DCA4-4DE9-AE01-689EEF602460}" type="slidenum">
              <a:rPr lang="en-GB">
                <a:solidFill>
                  <a:srgbClr val="000000"/>
                </a:solidFill>
                <a:latin typeface="Arial" pitchFamily="-128" charset="0"/>
              </a:rPr>
              <a:pPr/>
              <a:t>95</a:t>
            </a:fld>
            <a:endParaRPr lang="en-GB">
              <a:solidFill>
                <a:srgbClr val="000000"/>
              </a:solidFill>
              <a:latin typeface="Arial" pitchFamily="-128"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pPr eaLnBrk="1" hangingPunct="1"/>
            <a:r>
              <a:rPr lang="en-GB" dirty="0">
                <a:latin typeface="Arial" pitchFamily="-128" charset="0"/>
              </a:rPr>
              <a:t>Abraham told Sarah to tell people she was his sister. Like A&amp;E</a:t>
            </a:r>
            <a:endParaRPr lang="en-GB" dirty="0" smtClean="0">
              <a:latin typeface="Arial" pitchFamily="-128" charset="0"/>
            </a:endParaRPr>
          </a:p>
          <a:p>
            <a:pPr eaLnBrk="1" hangingPunct="1"/>
            <a:endParaRPr lang="en-GB" dirty="0" smtClean="0">
              <a:latin typeface="Arial" pitchFamily="-128" charset="0"/>
            </a:endParaRPr>
          </a:p>
          <a:p>
            <a:pPr eaLnBrk="1" hangingPunct="1"/>
            <a:r>
              <a:rPr lang="en-US" sz="1200" kern="1200" dirty="0" smtClean="0">
                <a:solidFill>
                  <a:schemeClr val="tx1"/>
                </a:solidFill>
                <a:latin typeface="Arial" pitchFamily="-68" charset="0"/>
                <a:ea typeface="ＭＳ Ｐゴシック" pitchFamily="-128" charset="-128"/>
                <a:cs typeface="ＭＳ Ｐゴシック" pitchFamily="-128" charset="-128"/>
              </a:rPr>
              <a:t>Sarah is restoring Eve's position. Eve offered the choice between the powerful, charismatic, sophisticated, charming Lucifer and Adam playing with tadpoles in the stream chose the former. Sarah had to choose between becoming a concubine/queen of a the most powerful</a:t>
            </a:r>
            <a:r>
              <a:rPr lang="en-US" sz="1200" kern="1200" baseline="0" dirty="0" smtClean="0">
                <a:solidFill>
                  <a:schemeClr val="tx1"/>
                </a:solidFill>
                <a:latin typeface="Arial" pitchFamily="-68" charset="0"/>
                <a:ea typeface="ＭＳ Ｐゴシック" pitchFamily="-128" charset="-128"/>
                <a:cs typeface="ＭＳ Ｐゴシック" pitchFamily="-128" charset="-128"/>
              </a:rPr>
              <a:t> man in the world </a:t>
            </a:r>
            <a:r>
              <a:rPr lang="en-US" sz="1200" kern="1200" dirty="0" smtClean="0">
                <a:solidFill>
                  <a:schemeClr val="tx1"/>
                </a:solidFill>
                <a:latin typeface="Arial" pitchFamily="-68" charset="0"/>
                <a:ea typeface="ＭＳ Ｐゴシック" pitchFamily="-128" charset="-128"/>
                <a:cs typeface="ＭＳ Ｐゴシック" pitchFamily="-128" charset="-128"/>
              </a:rPr>
              <a:t>and living a life of luxury with silks, perfumes, shoes, feather beds, delicacies, hot baths and maids and spending here old age living in a tent with Abraham. She chose Abraham. Had she allowed Pharaoh into her bed she would have fallen just as Eve did. So Sarah overcame the temptation Eve faced, purified her womb and qualified herself to bear the next generation as the next stage in the progressive purification of the lineage.</a:t>
            </a:r>
            <a:r>
              <a:rPr lang="en-US" sz="1200" kern="1200" baseline="0" dirty="0" smtClean="0">
                <a:solidFill>
                  <a:schemeClr val="tx1"/>
                </a:solidFill>
                <a:latin typeface="Arial" pitchFamily="-68" charset="0"/>
                <a:ea typeface="ＭＳ Ｐゴシック" pitchFamily="-128" charset="-128"/>
                <a:cs typeface="ＭＳ Ｐゴシック" pitchFamily="-128" charset="-128"/>
              </a:rPr>
              <a:t> </a:t>
            </a:r>
            <a:r>
              <a:rPr lang="en-GB" dirty="0" smtClean="0">
                <a:latin typeface="Arial" pitchFamily="-128" charset="0"/>
              </a:rPr>
              <a:t>She </a:t>
            </a:r>
            <a:r>
              <a:rPr lang="en-GB" dirty="0">
                <a:latin typeface="Arial" pitchFamily="-128" charset="0"/>
              </a:rPr>
              <a:t>overcame the temptation and so Pharaoh had to release her. Thus she overcame what Eve could not overcome</a:t>
            </a:r>
            <a:r>
              <a:rPr lang="en-GB" dirty="0" smtClean="0">
                <a:latin typeface="Arial" pitchFamily="-128" charset="0"/>
              </a:rPr>
              <a:t>.</a:t>
            </a:r>
          </a:p>
          <a:p>
            <a:pPr eaLnBrk="1" hangingPunct="1"/>
            <a:endParaRPr lang="en-GB"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the </a:t>
            </a:r>
            <a:r>
              <a:rPr lang="en-US" dirty="0" err="1" smtClean="0"/>
              <a:t>midrashic</a:t>
            </a:r>
            <a:r>
              <a:rPr lang="en-US" dirty="0" smtClean="0"/>
              <a:t> tableau, when Abraham saw that Sarah had been taken to the palace of Pharaoh, he began to weep and pray to God. Sarah, too, cried out, saying: “Master of the Universe! when I heard from Abraham that You had told him, ‘Go forth,’ I believed in what You said. Now I remain alone, apart from my father, my mother, and my husband. Will this wicked one come and abuse me? Act for Your great name, and for my trust in Your words.” God replied: “By your life, nothing untoward will happen to you and your husband.” At that moment, an angel descended from Heaven with a whip in his hand. Pharaoh came to remove Sarah’s shoe—he hit him on the hand. He wanted to touch her clothing—he smote him (</a:t>
            </a:r>
            <a:r>
              <a:rPr lang="en-US" i="1" dirty="0" err="1" smtClean="0"/>
              <a:t>Tanhuma</a:t>
            </a:r>
            <a:r>
              <a:rPr lang="en-US" dirty="0" smtClean="0"/>
              <a:t> loc. cit.). All that night the angel stood there with the whip. If Sarah bade him “Strike,” he would strike him. If she told him “Cease,” he ceased. Even though Sarah told Pharaoh: “I am a married woman,” he did not desist from his efforts to touch her (</a:t>
            </a:r>
            <a:r>
              <a:rPr lang="en-US" i="1" dirty="0" smtClean="0"/>
              <a:t>Gen. </a:t>
            </a:r>
            <a:r>
              <a:rPr lang="en-US" i="1" dirty="0" err="1" smtClean="0"/>
              <a:t>Rabbah</a:t>
            </a:r>
            <a:r>
              <a:rPr lang="en-US" dirty="0" smtClean="0"/>
              <a:t> 41:2). These traditions emphasize what the Torah does not state, that nothing indecent happened between Sarah and Pharaoh. The </a:t>
            </a:r>
            <a:r>
              <a:rPr lang="en-US" dirty="0" err="1" smtClean="0"/>
              <a:t>midrashim</a:t>
            </a:r>
            <a:r>
              <a:rPr lang="en-US" dirty="0" smtClean="0"/>
              <a:t> present Pharaoh as someone who knows that Sarah is a married woman, but nonetheless desires her. Sarah is depicted as a strong woman, whose purity is protected by God by merit of her faith. </a:t>
            </a:r>
          </a:p>
          <a:p>
            <a:pPr eaLnBrk="1" hangingPunct="1"/>
            <a:endParaRPr lang="en-GB" dirty="0">
              <a:latin typeface="Arial" pitchFamily="-128" charset="0"/>
            </a:endParaRPr>
          </a:p>
        </p:txBody>
      </p:sp>
    </p:spTree>
    <p:extLst>
      <p:ext uri="{BB962C8B-B14F-4D97-AF65-F5344CB8AC3E}">
        <p14:creationId xmlns:p14="http://schemas.microsoft.com/office/powerpoint/2010/main" val="1016210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Joseph faces same</a:t>
            </a:r>
            <a:r>
              <a:rPr lang="en-US" baseline="0" dirty="0" smtClean="0"/>
              <a:t> temptation as Adam and overcomes and preserves purity. </a:t>
            </a:r>
            <a:r>
              <a:rPr lang="en-US" dirty="0" smtClean="0"/>
              <a:t>Restores</a:t>
            </a:r>
            <a:r>
              <a:rPr lang="en-US" baseline="0" dirty="0" smtClean="0"/>
              <a:t> Adam’s position?</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third brings us to Egypt and the life of Joseph. Sold by his brothers as a slave, he is now working in the house of an eminent Egyptian, Potiphar. Left alone in the house with his master’s wife, he finds himself the object of her desire. He is handsome. She wants him to sleep with her. He refuses. To do such a thing, he says, would be to betray his master, her husband. It would be a sin against God. Yet over “he refused” is a </a:t>
            </a:r>
            <a:r>
              <a:rPr lang="en-US" i="1" dirty="0" err="1" smtClean="0"/>
              <a:t>shalshelet</a:t>
            </a:r>
            <a:r>
              <a:rPr lang="en-US" dirty="0" smtClean="0"/>
              <a:t>, (Genesis 39: 8) indicating – as some rabbinic sources and mediaeval commentaries suggest – that he did so at the cost of considerable effort.</a:t>
            </a:r>
            <a:r>
              <a:rPr lang="en-US" dirty="0" smtClean="0">
                <a:hlinkClick r:id="rId3"/>
              </a:rPr>
              <a:t>[2]</a:t>
            </a:r>
            <a:r>
              <a:rPr lang="en-US" dirty="0" smtClean="0"/>
              <a:t> He nearly succumbed. This was more than the usual conflict between sin and temptation. It was a conflict of identity. Recall that Joseph was now living in, for him, a new and strange land. His brothers had rejected him. They had made it clear that they did not want him as part of their family. Why then should he not, in Egypt, do as the Egyptians do? Why not yield to his master’s wife if that is what she wanted? The question for Joseph was not just, “Is this right?” but also, “Am I an Egyptian or a Jew?”</a:t>
            </a:r>
          </a:p>
          <a:p>
            <a:endParaRPr lang="en-US" dirty="0" smtClean="0"/>
          </a:p>
          <a:p>
            <a:r>
              <a:rPr lang="en-US" dirty="0" smtClean="0"/>
              <a:t>When </a:t>
            </a:r>
            <a:r>
              <a:rPr lang="en-US" dirty="0" err="1" smtClean="0"/>
              <a:t>Potiphar"s</a:t>
            </a:r>
            <a:r>
              <a:rPr lang="en-US" dirty="0" smtClean="0"/>
              <a:t> wife invites Joseph to lie with her, Torah tells us he refused. He said to his </a:t>
            </a:r>
            <a:r>
              <a:rPr lang="en-US" dirty="0" err="1" smtClean="0"/>
              <a:t>master"s</a:t>
            </a:r>
            <a:r>
              <a:rPr lang="en-US" dirty="0" smtClean="0"/>
              <a:t> wife, "Look, with me here, my master gives no thought to anything in this house; he has withheld nothing from me except yourself, since you are his wife. How then could I do this wicked thing and sin before God (</a:t>
            </a:r>
            <a:r>
              <a:rPr lang="en-US" dirty="0" err="1" smtClean="0"/>
              <a:t>ve-chata"ti</a:t>
            </a:r>
            <a:r>
              <a:rPr lang="en-US" dirty="0" smtClean="0"/>
              <a:t> </a:t>
            </a:r>
            <a:r>
              <a:rPr lang="en-US" dirty="0" err="1" smtClean="0"/>
              <a:t>le"lohim</a:t>
            </a:r>
            <a:r>
              <a:rPr lang="en-US" dirty="0" smtClean="0"/>
              <a:t>)?"</a:t>
            </a:r>
          </a:p>
          <a:p>
            <a:endParaRPr lang="en-US" dirty="0" smtClean="0"/>
          </a:p>
          <a:p>
            <a:r>
              <a:rPr lang="en-US" dirty="0" smtClean="0"/>
              <a:t>The Torah published by the Conservative Movement, </a:t>
            </a:r>
            <a:r>
              <a:rPr lang="en-US" dirty="0" err="1" smtClean="0"/>
              <a:t>Eitz</a:t>
            </a:r>
            <a:r>
              <a:rPr lang="en-US" dirty="0" smtClean="0"/>
              <a:t> </a:t>
            </a:r>
            <a:r>
              <a:rPr lang="en-US" dirty="0" err="1" smtClean="0"/>
              <a:t>Chayim</a:t>
            </a:r>
            <a:r>
              <a:rPr lang="en-US" dirty="0" smtClean="0"/>
              <a:t>, notes that Joseph puts forward three arguments to counter </a:t>
            </a:r>
            <a:r>
              <a:rPr lang="en-US" dirty="0" err="1" smtClean="0"/>
              <a:t>Potiphar"s</a:t>
            </a:r>
            <a:r>
              <a:rPr lang="en-US" dirty="0" smtClean="0"/>
              <a:t> </a:t>
            </a:r>
            <a:r>
              <a:rPr lang="en-US" dirty="0" err="1" smtClean="0"/>
              <a:t>wife"s</a:t>
            </a:r>
            <a:r>
              <a:rPr lang="en-US" dirty="0" smtClean="0"/>
              <a:t> advances. The first regards </a:t>
            </a:r>
            <a:r>
              <a:rPr lang="en-US" dirty="0" err="1" smtClean="0"/>
              <a:t>Joseph"s</a:t>
            </a:r>
            <a:r>
              <a:rPr lang="en-US" dirty="0" smtClean="0"/>
              <a:t> position of responsibility in the house; it is prudent for him to act uprightly. The second refers to the legal culture of Egyptian aristocracy; wives are property of their husbands, and </a:t>
            </a:r>
            <a:r>
              <a:rPr lang="en-US" dirty="0" err="1" smtClean="0"/>
              <a:t>Potiphar"s</a:t>
            </a:r>
            <a:r>
              <a:rPr lang="en-US" dirty="0" smtClean="0"/>
              <a:t> wife has been reserved for her husband. It is the third argument that approaches our notion of conscience: Joseph seems to have an inner sense that this would be a "sin before God". Nowhere prior to </a:t>
            </a:r>
            <a:r>
              <a:rPr lang="en-US" dirty="0" err="1" smtClean="0"/>
              <a:t>Joseph"s</a:t>
            </a:r>
            <a:r>
              <a:rPr lang="en-US" dirty="0" smtClean="0"/>
              <a:t> tale is this designated a sin; the Torah itself had not yet been revealed to the world, and we have no evidence that Joseph had learned it as an ethical norm from any other source. Where has </a:t>
            </a:r>
            <a:r>
              <a:rPr lang="en-US" dirty="0" err="1" smtClean="0"/>
              <a:t>Joseph"s</a:t>
            </a:r>
            <a:r>
              <a:rPr lang="en-US" dirty="0" smtClean="0"/>
              <a:t> recognition that his act would be a "sin before God" come from? Presumably it is the result of an inner ethical </a:t>
            </a:r>
            <a:r>
              <a:rPr lang="en-US" dirty="0" err="1" smtClean="0"/>
              <a:t>realisation</a:t>
            </a:r>
            <a:r>
              <a:rPr lang="en-US" dirty="0" smtClean="0"/>
              <a:t>.</a:t>
            </a:r>
          </a:p>
          <a:p>
            <a:endParaRPr lang="en-US" dirty="0" smtClean="0"/>
          </a:p>
          <a:p>
            <a:r>
              <a:rPr lang="en-US" sz="1200" b="0" i="0" kern="1200" dirty="0" smtClean="0">
                <a:solidFill>
                  <a:schemeClr val="tx1"/>
                </a:solidFill>
                <a:effectLst/>
                <a:latin typeface="+mn-lt"/>
                <a:ea typeface="+mn-ea"/>
                <a:cs typeface="+mn-cs"/>
              </a:rPr>
              <a:t>According to the story, </a:t>
            </a:r>
            <a:r>
              <a:rPr lang="en-US" sz="1200" b="0" i="0" kern="1200" dirty="0" err="1" smtClean="0">
                <a:solidFill>
                  <a:schemeClr val="tx1"/>
                </a:solidFill>
                <a:effectLst/>
                <a:latin typeface="+mn-lt"/>
                <a:ea typeface="+mn-ea"/>
                <a:cs typeface="+mn-cs"/>
              </a:rPr>
              <a:t>Zuleika</a:t>
            </a:r>
            <a:r>
              <a:rPr lang="en-US" sz="1200" b="0" i="0" kern="1200" dirty="0" smtClean="0">
                <a:solidFill>
                  <a:schemeClr val="tx1"/>
                </a:solidFill>
                <a:effectLst/>
                <a:latin typeface="+mn-lt"/>
                <a:ea typeface="+mn-ea"/>
                <a:cs typeface="+mn-cs"/>
              </a:rPr>
              <a:t> was mocked by other aristocratic Egyptian ladies, her circle of friends, for being infatuated with a </a:t>
            </a:r>
            <a:r>
              <a:rPr lang="en-US" sz="1200" b="0" i="0" u="none" strike="noStrike" kern="1200" dirty="0" smtClean="0">
                <a:solidFill>
                  <a:schemeClr val="tx1"/>
                </a:solidFill>
                <a:effectLst/>
                <a:latin typeface="+mn-lt"/>
                <a:ea typeface="+mn-ea"/>
                <a:cs typeface="+mn-cs"/>
                <a:hlinkClick r:id="rId4" tooltip="Hebrews"/>
              </a:rPr>
              <a:t>Hebrew</a:t>
            </a:r>
            <a:r>
              <a:rPr lang="en-US" sz="1200" b="0" i="0" kern="1200" dirty="0" smtClean="0">
                <a:solidFill>
                  <a:schemeClr val="tx1"/>
                </a:solidFill>
                <a:effectLst/>
                <a:latin typeface="+mn-lt"/>
                <a:ea typeface="+mn-ea"/>
                <a:cs typeface="+mn-cs"/>
              </a:rPr>
              <a:t> slave boy. Inviting her friends to her home, </a:t>
            </a:r>
            <a:r>
              <a:rPr lang="en-US" sz="1200" b="0" i="0" kern="1200" dirty="0" err="1" smtClean="0">
                <a:solidFill>
                  <a:schemeClr val="tx1"/>
                </a:solidFill>
                <a:effectLst/>
                <a:latin typeface="+mn-lt"/>
                <a:ea typeface="+mn-ea"/>
                <a:cs typeface="+mn-cs"/>
              </a:rPr>
              <a:t>Zuleika</a:t>
            </a:r>
            <a:r>
              <a:rPr lang="en-US" sz="1200" b="0" i="0" kern="1200" dirty="0" smtClean="0">
                <a:solidFill>
                  <a:schemeClr val="tx1"/>
                </a:solidFill>
                <a:effectLst/>
                <a:latin typeface="+mn-lt"/>
                <a:ea typeface="+mn-ea"/>
                <a:cs typeface="+mn-cs"/>
              </a:rPr>
              <a:t> gave them all apples and knives to slice them with. While they engaged in this task, </a:t>
            </a:r>
            <a:r>
              <a:rPr lang="en-US" sz="1200" b="0" i="0" kern="1200" dirty="0" err="1" smtClean="0">
                <a:solidFill>
                  <a:schemeClr val="tx1"/>
                </a:solidFill>
                <a:effectLst/>
                <a:latin typeface="+mn-lt"/>
                <a:ea typeface="+mn-ea"/>
                <a:cs typeface="+mn-cs"/>
              </a:rPr>
              <a:t>Zuleika</a:t>
            </a:r>
            <a:r>
              <a:rPr lang="en-US" sz="1200" b="0" i="0" kern="1200" dirty="0" smtClean="0">
                <a:solidFill>
                  <a:schemeClr val="tx1"/>
                </a:solidFill>
                <a:effectLst/>
                <a:latin typeface="+mn-lt"/>
                <a:ea typeface="+mn-ea"/>
                <a:cs typeface="+mn-cs"/>
              </a:rPr>
              <a:t> had </a:t>
            </a:r>
            <a:r>
              <a:rPr lang="en-US" sz="1200" b="0" i="0" u="none" strike="noStrike" kern="1200" dirty="0" smtClean="0">
                <a:solidFill>
                  <a:schemeClr val="tx1"/>
                </a:solidFill>
                <a:effectLst/>
                <a:latin typeface="+mn-lt"/>
                <a:ea typeface="+mn-ea"/>
                <a:cs typeface="+mn-cs"/>
                <a:hlinkClick r:id="rId5" tooltip="Joseph (Hebrew Bible)"/>
              </a:rPr>
              <a:t>Joseph</a:t>
            </a:r>
            <a:r>
              <a:rPr lang="en-US" sz="1200" b="0" i="0" kern="1200" dirty="0" smtClean="0">
                <a:solidFill>
                  <a:schemeClr val="tx1"/>
                </a:solidFill>
                <a:effectLst/>
                <a:latin typeface="+mn-lt"/>
                <a:ea typeface="+mn-ea"/>
                <a:cs typeface="+mn-cs"/>
              </a:rPr>
              <a:t> walk through the room. Distracted by his handsomeness, all the ladies accidentally cut themselves with the knives, drawing blood. </a:t>
            </a:r>
            <a:r>
              <a:rPr lang="en-US" sz="1200" b="0" i="0" kern="1200" dirty="0" err="1" smtClean="0">
                <a:solidFill>
                  <a:schemeClr val="tx1"/>
                </a:solidFill>
                <a:effectLst/>
                <a:latin typeface="+mn-lt"/>
                <a:ea typeface="+mn-ea"/>
                <a:cs typeface="+mn-cs"/>
              </a:rPr>
              <a:t>Zuleika</a:t>
            </a:r>
            <a:r>
              <a:rPr lang="en-US" sz="1200" b="0" i="0" kern="1200" dirty="0" smtClean="0">
                <a:solidFill>
                  <a:schemeClr val="tx1"/>
                </a:solidFill>
                <a:effectLst/>
                <a:latin typeface="+mn-lt"/>
                <a:ea typeface="+mn-ea"/>
                <a:cs typeface="+mn-cs"/>
              </a:rPr>
              <a:t> then reminded her friends that she had to see Joseph every day. Following this incident, her contemporaries no longer mocked her.</a:t>
            </a:r>
            <a:r>
              <a:rPr lang="en-US" sz="1200" b="0" i="0" u="none" strike="noStrike" kern="1200" baseline="30000" dirty="0" smtClean="0">
                <a:solidFill>
                  <a:schemeClr val="tx1"/>
                </a:solidFill>
                <a:effectLst/>
                <a:latin typeface="+mn-lt"/>
                <a:ea typeface="+mn-ea"/>
                <a:cs typeface="+mn-cs"/>
                <a:hlinkClick r:id="rId6"/>
              </a:rPr>
              <a:t>[1]</a:t>
            </a: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96</a:t>
            </a:fld>
            <a:endParaRPr lang="en-GB"/>
          </a:p>
        </p:txBody>
      </p:sp>
    </p:spTree>
    <p:extLst>
      <p:ext uri="{BB962C8B-B14F-4D97-AF65-F5344CB8AC3E}">
        <p14:creationId xmlns:p14="http://schemas.microsoft.com/office/powerpoint/2010/main" val="9731727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3FAECA-CD80-410E-8351-EE9153207162}" type="slidenum">
              <a:rPr lang="en-GB"/>
              <a:pPr/>
              <a:t>98</a:t>
            </a:fld>
            <a:endParaRPr lang="en-GB"/>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dirty="0" err="1"/>
              <a:t>Naamah</a:t>
            </a:r>
            <a:r>
              <a:rPr lang="en-US" dirty="0"/>
              <a:t> - name Noah’s </a:t>
            </a:r>
            <a:r>
              <a:rPr lang="en-US" dirty="0" smtClean="0"/>
              <a:t>wife</a:t>
            </a:r>
          </a:p>
          <a:p>
            <a:endParaRPr lang="en-US" dirty="0" smtClean="0"/>
          </a:p>
          <a:p>
            <a:r>
              <a:rPr lang="en-US" dirty="0" smtClean="0"/>
              <a:t>10 generations.</a:t>
            </a:r>
            <a:r>
              <a:rPr lang="en-US" baseline="0" dirty="0" smtClean="0"/>
              <a:t> 10 represents unity. 10 gens to get unity with God’s will. After 10 gens world should be a good place for God to be able to start working again. However by time of Noah world very sinful. Satan invaded. Therefore start all over again to restore.</a:t>
            </a:r>
          </a:p>
          <a:p>
            <a:endParaRPr lang="en-US" baseline="0" dirty="0" smtClean="0"/>
          </a:p>
          <a:p>
            <a:r>
              <a:rPr lang="en-US" baseline="0" dirty="0" smtClean="0"/>
              <a:t>40 days flood </a:t>
            </a:r>
            <a:r>
              <a:rPr lang="en-US" baseline="0" dirty="0" err="1" smtClean="0"/>
              <a:t>judgement</a:t>
            </a:r>
            <a:r>
              <a:rPr lang="en-US" baseline="0" dirty="0" smtClean="0"/>
              <a:t> to restore 1600 years invaded by Satan</a:t>
            </a:r>
            <a:endParaRPr lang="en-US" dirty="0"/>
          </a:p>
        </p:txBody>
      </p:sp>
    </p:spTree>
    <p:extLst>
      <p:ext uri="{BB962C8B-B14F-4D97-AF65-F5344CB8AC3E}">
        <p14:creationId xmlns:p14="http://schemas.microsoft.com/office/powerpoint/2010/main" val="680370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58C44-9772-4D72-AB9E-4D77B13FF44F}" type="slidenum">
              <a:rPr lang="en-GB"/>
              <a:pPr/>
              <a:t>99</a:t>
            </a:fld>
            <a:endParaRPr lang="en-GB"/>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dirty="0"/>
              <a:t>Talmud says 120 years of preaching while building the ark. But people didn’t listen. God wanted to save others. Noah had dream</a:t>
            </a:r>
            <a:r>
              <a:rPr lang="en-US" dirty="0" smtClean="0"/>
              <a:t>. Sensed </a:t>
            </a:r>
            <a:r>
              <a:rPr lang="en-US" dirty="0"/>
              <a:t>flood coming. God often warns about disasters</a:t>
            </a:r>
            <a:r>
              <a:rPr lang="en-US" dirty="0" smtClean="0"/>
              <a:t> but </a:t>
            </a:r>
            <a:r>
              <a:rPr lang="en-US" dirty="0"/>
              <a:t>people usually ignore</a:t>
            </a:r>
          </a:p>
          <a:p>
            <a:r>
              <a:rPr lang="en-US" dirty="0"/>
              <a:t>Noah’s family represented Adam’s family</a:t>
            </a:r>
          </a:p>
          <a:p>
            <a:r>
              <a:rPr lang="en-US" dirty="0"/>
              <a:t>Purpose of the flood to eliminate sinful humanity.</a:t>
            </a:r>
            <a:r>
              <a:rPr lang="en-US" dirty="0" smtClean="0"/>
              <a:t> </a:t>
            </a:r>
          </a:p>
          <a:p>
            <a:endParaRPr lang="en-US" dirty="0" smtClean="0"/>
          </a:p>
          <a:p>
            <a:r>
              <a:rPr lang="en-US" dirty="0" smtClean="0"/>
              <a:t>10 – unity – 10 generations to bring</a:t>
            </a:r>
            <a:r>
              <a:rPr lang="en-US" baseline="0" dirty="0" smtClean="0"/>
              <a:t> humanity back into unity with his will. Each gen 4 PF.</a:t>
            </a:r>
            <a:endParaRPr lang="en-US" dirty="0" smtClean="0"/>
          </a:p>
          <a:p>
            <a:r>
              <a:rPr lang="en-US" dirty="0" smtClean="0"/>
              <a:t>Restore </a:t>
            </a:r>
            <a:r>
              <a:rPr lang="en-US" dirty="0"/>
              <a:t>number 40 (10 times 4)(10 generations of 4 position foundation which were lost to Satan)</a:t>
            </a:r>
          </a:p>
          <a:p>
            <a:r>
              <a:rPr lang="en-US" dirty="0"/>
              <a:t>Went in as men and women - living separate quarters. No conjugal relations.</a:t>
            </a:r>
          </a:p>
          <a:p>
            <a:r>
              <a:rPr lang="en-US" dirty="0"/>
              <a:t>Noah didn’t argue with God about flood</a:t>
            </a:r>
            <a:r>
              <a:rPr lang="en-US" dirty="0" smtClean="0"/>
              <a:t>.</a:t>
            </a:r>
          </a:p>
          <a:p>
            <a:endParaRPr lang="en-US" dirty="0" smtClean="0"/>
          </a:p>
          <a:p>
            <a:r>
              <a:rPr lang="en-US" dirty="0" smtClean="0">
                <a:hlinkClick r:id="rId3"/>
              </a:rPr>
              <a:t>Kedoshim</a:t>
            </a:r>
            <a:endParaRPr lang="en-US" dirty="0" smtClean="0"/>
          </a:p>
          <a:p>
            <a:r>
              <a:rPr lang="en-US" dirty="0" smtClean="0">
                <a:hlinkClick r:id="rId4"/>
              </a:rPr>
              <a:t>Kedoshim in a Nutshell</a:t>
            </a:r>
            <a:endParaRPr lang="en-US" dirty="0" smtClean="0"/>
          </a:p>
          <a:p>
            <a:r>
              <a:rPr lang="en-US" dirty="0" smtClean="0">
                <a:hlinkClick r:id="rId5"/>
              </a:rPr>
              <a:t>Aliya Summary</a:t>
            </a:r>
            <a:endParaRPr lang="en-US" dirty="0" smtClean="0"/>
          </a:p>
          <a:p>
            <a:r>
              <a:rPr lang="en-US" dirty="0" smtClean="0">
                <a:hlinkClick r:id="rId6"/>
              </a:rPr>
              <a:t>Haftorah in a Nutshell</a:t>
            </a:r>
            <a:endParaRPr lang="en-US" dirty="0" smtClean="0"/>
          </a:p>
          <a:p>
            <a:r>
              <a:rPr lang="en-US" dirty="0" smtClean="0">
                <a:hlinkClick r:id="rId7"/>
              </a:rPr>
              <a:t>In Depth</a:t>
            </a:r>
            <a:endParaRPr lang="en-US" dirty="0" smtClean="0"/>
          </a:p>
          <a:p>
            <a:r>
              <a:rPr lang="en-US" dirty="0" smtClean="0">
                <a:hlinkClick r:id="rId8"/>
              </a:rPr>
              <a:t>Chassidic Masters</a:t>
            </a:r>
            <a:r>
              <a:rPr lang="en-US" dirty="0" smtClean="0"/>
              <a:t> </a:t>
            </a:r>
          </a:p>
          <a:p>
            <a:r>
              <a:rPr lang="en-US" dirty="0" smtClean="0">
                <a:hlinkClick r:id="rId9"/>
              </a:rPr>
              <a:t>Parshah Columnists</a:t>
            </a:r>
            <a:endParaRPr lang="en-US" dirty="0" smtClean="0"/>
          </a:p>
          <a:p>
            <a:r>
              <a:rPr lang="en-US" dirty="0" smtClean="0">
                <a:hlinkClick r:id="rId10"/>
              </a:rPr>
              <a:t>Kedoshim Audio Classes</a:t>
            </a:r>
            <a:endParaRPr lang="en-US" dirty="0" smtClean="0"/>
          </a:p>
          <a:p>
            <a:r>
              <a:rPr lang="en-US" dirty="0" smtClean="0">
                <a:hlinkClick r:id="rId11"/>
              </a:rPr>
              <a:t>Family Parshah</a:t>
            </a:r>
            <a:endParaRPr lang="en-US" dirty="0" smtClean="0"/>
          </a:p>
          <a:p>
            <a:r>
              <a:rPr lang="en-US" dirty="0" smtClean="0">
                <a:hlinkClick r:id="rId12"/>
              </a:rPr>
              <a:t>Current Parshah</a:t>
            </a:r>
            <a:r>
              <a:rPr lang="en-US" dirty="0" smtClean="0"/>
              <a:t> </a:t>
            </a:r>
          </a:p>
          <a:p>
            <a:r>
              <a:rPr lang="en-US" dirty="0" smtClean="0">
                <a:hlinkClick r:id="rId13"/>
              </a:rPr>
              <a:t>All Parshas</a:t>
            </a:r>
            <a:r>
              <a:rPr lang="en-US" dirty="0" smtClean="0"/>
              <a:t> </a:t>
            </a:r>
          </a:p>
          <a:p>
            <a:r>
              <a:rPr lang="en-US" dirty="0" smtClean="0">
                <a:hlinkClick r:id="rId14"/>
              </a:rPr>
              <a:t>Learning &amp; Values</a:t>
            </a:r>
            <a:r>
              <a:rPr lang="en-US" dirty="0" smtClean="0"/>
              <a:t>   »   </a:t>
            </a:r>
            <a:r>
              <a:rPr lang="en-US" dirty="0" smtClean="0">
                <a:hlinkClick r:id="rId15"/>
              </a:rPr>
              <a:t>Parshah (Weekly Torah)</a:t>
            </a:r>
            <a:r>
              <a:rPr lang="en-US" dirty="0" smtClean="0"/>
              <a:t>   »   </a:t>
            </a:r>
            <a:r>
              <a:rPr lang="en-US" dirty="0" smtClean="0">
                <a:hlinkClick r:id="rId16"/>
              </a:rPr>
              <a:t>Vayikra - Leviticus</a:t>
            </a:r>
            <a:r>
              <a:rPr lang="en-US" dirty="0" smtClean="0"/>
              <a:t>   »   </a:t>
            </a:r>
            <a:r>
              <a:rPr lang="en-US" dirty="0" smtClean="0">
                <a:hlinkClick r:id="rId3"/>
              </a:rPr>
              <a:t>Kedoshim</a:t>
            </a:r>
            <a:r>
              <a:rPr lang="en-US" dirty="0" smtClean="0"/>
              <a:t>   »   </a:t>
            </a:r>
            <a:r>
              <a:rPr lang="en-US" dirty="0" smtClean="0">
                <a:hlinkClick r:id="rId8"/>
              </a:rPr>
              <a:t>Chassidic Masters</a:t>
            </a:r>
            <a:r>
              <a:rPr lang="en-US" dirty="0" smtClean="0"/>
              <a:t> </a:t>
            </a:r>
          </a:p>
          <a:p>
            <a:r>
              <a:rPr lang="en-US" b="1" dirty="0" smtClean="0"/>
              <a:t>A History of Love</a:t>
            </a:r>
          </a:p>
          <a:p>
            <a:r>
              <a:rPr lang="en-US" dirty="0" smtClean="0">
                <a:hlinkClick r:id="rId17" tooltip="Browse more articles by Lubavitcher Rebbe; adapted by Yanki Tauber"/>
              </a:rPr>
              <a:t>Based on the teachings of the Lubavitcher Rebbe</a:t>
            </a:r>
            <a:r>
              <a:rPr lang="en-US" dirty="0" smtClean="0"/>
              <a:t/>
            </a:r>
            <a:br>
              <a:rPr lang="en-US" dirty="0" smtClean="0"/>
            </a:br>
            <a:r>
              <a:rPr lang="en-US" dirty="0" smtClean="0"/>
              <a:t>Courtesy of </a:t>
            </a:r>
            <a:r>
              <a:rPr lang="en-US" dirty="0" smtClean="0">
                <a:hlinkClick r:id="rId18"/>
              </a:rPr>
              <a:t>MeaningfulLife.com</a:t>
            </a:r>
            <a:endParaRPr lang="en-US" dirty="0" smtClean="0"/>
          </a:p>
          <a:p>
            <a:r>
              <a:rPr lang="en-US" dirty="0" err="1" smtClean="0"/>
              <a:t>facebookNeeded</a:t>
            </a:r>
            <a:r>
              <a:rPr lang="en-US" dirty="0" smtClean="0"/>
              <a:t> = true; </a:t>
            </a:r>
            <a:r>
              <a:rPr lang="en-US" dirty="0" err="1" smtClean="0"/>
              <a:t>document.getElementById('facebook_like_Top').innerHTML</a:t>
            </a:r>
            <a:r>
              <a:rPr lang="en-US" dirty="0" smtClean="0"/>
              <a:t> = ''; </a:t>
            </a:r>
          </a:p>
          <a:p>
            <a:r>
              <a:rPr lang="en-US" dirty="0" err="1" smtClean="0"/>
              <a:t>googlePlusOneNeeded</a:t>
            </a:r>
            <a:r>
              <a:rPr lang="en-US" dirty="0" smtClean="0"/>
              <a:t> = true; </a:t>
            </a:r>
            <a:r>
              <a:rPr lang="en-US" dirty="0" err="1" smtClean="0"/>
              <a:t>socialNetworks.Google.push({id:'Top</a:t>
            </a:r>
            <a:r>
              <a:rPr lang="en-US" dirty="0" smtClean="0"/>
              <a:t>', href:'http://www.chabad.org/2007'}); </a:t>
            </a:r>
          </a:p>
          <a:p>
            <a:pPr rtl="0"/>
            <a:r>
              <a:rPr lang="en-US" dirty="0" smtClean="0"/>
              <a:t>Share </a:t>
            </a:r>
          </a:p>
          <a:p>
            <a:r>
              <a:rPr lang="en-US" dirty="0" smtClean="0"/>
              <a:t>Print</a:t>
            </a:r>
          </a:p>
          <a:p>
            <a:r>
              <a:rPr lang="en-US" dirty="0" smtClean="0"/>
              <a:t>E-mail</a:t>
            </a:r>
          </a:p>
          <a:p>
            <a:r>
              <a:rPr lang="en-US" dirty="0" smtClean="0">
                <a:hlinkClick r:id="rId19"/>
              </a:rPr>
              <a:t> Discuss(13)</a:t>
            </a:r>
            <a:endParaRPr lang="en-US" dirty="0" smtClean="0"/>
          </a:p>
          <a:p>
            <a:r>
              <a:rPr lang="en-US" dirty="0" smtClean="0"/>
              <a:t>Man, by nature, is a selfish creature. Even in his relationships with others he tends to focus primarily on himself or, at most, on his self-colored perception of his fellow. "Love" is the endeavor to transcend this intrinsic selfishness and truly relate to one's fellow, to be sensitive to and devoted to his/her needs as an individual distinct of oneself and one's own stake in the relationship.</a:t>
            </a:r>
          </a:p>
          <a:p>
            <a:r>
              <a:rPr lang="en-US" dirty="0" smtClean="0"/>
              <a:t>And yet, when the Torah speaks of the mitzvah (Divine commandment) to "Love your fellow as yourself" it does so in the context of man's duty to influence, and even change, the behavior and nature of his fellow man. In Leviticus 19 (verses 18-19), the Torah commands:</a:t>
            </a:r>
          </a:p>
          <a:p>
            <a:r>
              <a:rPr lang="en-US" i="1" dirty="0" smtClean="0"/>
              <a:t>Do not hate your brother in your heart; repeatedly rebuke your fellow, and do not attribute sin to him. Do not take revenge, or harbor hatred toward your people, and love your fellow as yourself; I am G-</a:t>
            </a:r>
            <a:r>
              <a:rPr lang="en-US" i="1" dirty="0" err="1" smtClean="0"/>
              <a:t>d</a:t>
            </a:r>
            <a:r>
              <a:rPr lang="en-US" i="1" dirty="0" smtClean="0"/>
              <a:t>.</a:t>
            </a:r>
            <a:endParaRPr lang="en-US" dirty="0" smtClean="0"/>
          </a:p>
          <a:p>
            <a:r>
              <a:rPr lang="en-US" dirty="0" smtClean="0"/>
              <a:t>As the commentaries explain, there are two possible reactions a person can have toward a fellow who has wronged him, or whom he sees behaving in a morally deficient manner: 1) he can despise him in his heart, regarding him as a "sinner," and perhaps even persecute him for his "sins"; 2) he can rebuke him in the effort to convince him of the folly of his ways and seek to influence him to change them. The path of love, says the Torah, is not to to "hate your brother in your heart" but to "repeatedly rebuke" him and seek to better him.</a:t>
            </a:r>
          </a:p>
          <a:p>
            <a:r>
              <a:rPr lang="en-US" dirty="0" smtClean="0"/>
              <a:t>Obviously, the desire to influence is consistent with the idea of love. No one would stand by as a loved one suffers hunger or is threatened by violence; no less so, if one sees someone he loves suffering from spiritual malnutrition or moral blindness, he will make every effort to reach out to him, to enlighten him, to offer guidance and assistance. But this aspect of loving behavior carries an inherent paradox. On the one hand, the endeavor to influence and change implies a departure from self and concern with the well-being of the other. On the other hand, it implies a seemingly selfish view of the other: a rejection of the other as he is and a desire to impose one's own perception of what is good for him upon him.</a:t>
            </a:r>
          </a:p>
          <a:p>
            <a:r>
              <a:rPr lang="en-US" b="1" dirty="0" smtClean="0"/>
              <a:t>Four Biblical Prototypes</a:t>
            </a:r>
            <a:endParaRPr lang="en-US" dirty="0" smtClean="0"/>
          </a:p>
          <a:p>
            <a:r>
              <a:rPr lang="en-US" dirty="0" smtClean="0"/>
              <a:t>An exploration of the history of humanity, as recounted in the Torah, reveals four figures who personified four different points of reference on the relationship between self and fellow.</a:t>
            </a:r>
          </a:p>
          <a:p>
            <a:r>
              <a:rPr lang="en-US" dirty="0" smtClean="0"/>
              <a:t>Each of these individuals was considered the most righteous of his generation. Thus, their lives can be seen to reflect four stages in the spiritual development of humanity -- four stages in the movement from an instinctive selfhood toward the complete abnegation of self and self-interest in relating to others. Our examination of this process will also shed light on the acceptance/non-acceptance dilemma inherent in the love relationship.</a:t>
            </a:r>
          </a:p>
          <a:p>
            <a:r>
              <a:rPr lang="en-US" dirty="0" smtClean="0"/>
              <a:t>The first of these four outstanding individuals was Enoch, a great-great-great-great-grandson of Adam, who was born in the year 622 from creation (3139 BCE). By his time, humanity had abandoned the One G-</a:t>
            </a:r>
            <a:r>
              <a:rPr lang="en-US" dirty="0" err="1" smtClean="0"/>
              <a:t>d</a:t>
            </a:r>
            <a:r>
              <a:rPr lang="en-US" dirty="0" smtClean="0"/>
              <a:t> of their fathers and had succumbed to idolatry and pagan perversity. Only Enoch still "walked with G-</a:t>
            </a:r>
            <a:r>
              <a:rPr lang="en-US" dirty="0" err="1" smtClean="0"/>
              <a:t>d</a:t>
            </a:r>
            <a:r>
              <a:rPr lang="en-US" dirty="0" smtClean="0"/>
              <a:t>."</a:t>
            </a:r>
          </a:p>
          <a:p>
            <a:r>
              <a:rPr lang="en-US" dirty="0" smtClean="0"/>
              <a:t>But Enoch's righteousness was wholly selfish: he was preoccupied only with the refinement and perfection of his own spiritual self. The </a:t>
            </a:r>
            <a:r>
              <a:rPr lang="en-US" dirty="0" err="1" smtClean="0"/>
              <a:t>Midrash</a:t>
            </a:r>
            <a:r>
              <a:rPr lang="en-US" dirty="0" smtClean="0"/>
              <a:t> even relates that, for many years, he disassociated himself from his corrupt generation and secluded himself in a cave.</a:t>
            </a:r>
          </a:p>
          <a:p>
            <a:r>
              <a:rPr lang="en-US" dirty="0" smtClean="0"/>
              <a:t>Not only did Enoch fail to have a lasting impact on his society, but he was ultimately in danger of being influenced by their corrupt behavior. This is why Enoch died at the "tender young age" of 365 (compared with the 800 and 900-year life spans of his contemporaries): "G-</a:t>
            </a:r>
            <a:r>
              <a:rPr lang="en-US" dirty="0" err="1" smtClean="0"/>
              <a:t>d</a:t>
            </a:r>
            <a:r>
              <a:rPr lang="en-US" dirty="0" smtClean="0"/>
              <a:t> took him to Himself" before his time, lest the only righteous man of the generation also be lost.</a:t>
            </a:r>
          </a:p>
          <a:p>
            <a:r>
              <a:rPr lang="en-US" dirty="0" smtClean="0"/>
              <a:t>For such is the relationship of an individual with his environment: there is no sustained equilibrium. Where there is contact there is a flow, in one direction or the other; one either influences his society or is influenced by it.</a:t>
            </a:r>
          </a:p>
          <a:p>
            <a:r>
              <a:rPr lang="en-US" b="1" dirty="0" smtClean="0"/>
              <a:t>The 120-Year Failure</a:t>
            </a:r>
            <a:endParaRPr lang="en-US" dirty="0" smtClean="0"/>
          </a:p>
          <a:p>
            <a:r>
              <a:rPr lang="en-US" dirty="0" smtClean="0"/>
              <a:t>Several generations later we encounter another righteous man in a corrupt generation: Noah, builder of the ark and regenerator of humanity after the Flood.</a:t>
            </a:r>
          </a:p>
          <a:p>
            <a:r>
              <a:rPr lang="en-US" dirty="0" smtClean="0"/>
              <a:t>In Noah, we find the first stirrings of a departure from self to improve and rehabilitate one's fallen fellow. In the year 1536 from creation (2225 BCE) G-</a:t>
            </a:r>
            <a:r>
              <a:rPr lang="en-US" dirty="0" err="1" smtClean="0"/>
              <a:t>d</a:t>
            </a:r>
            <a:r>
              <a:rPr lang="en-US" dirty="0" smtClean="0"/>
              <a:t> told Noah that "the end of all flesh has come before me, for the earth is filled with violence" and that He therefore intends to "bring a deluge of water upon the earth, to destroy all flesh" and start anew with Noah and his family. Noah is instructed to build an ark so that they may survive the Flood. Our sages relate that Noah worked on the ark's construction a full one hundred and twenty years; all this time, he called out to his generation to mend its ways and avoid catastrophe.</a:t>
            </a:r>
          </a:p>
          <a:p>
            <a:r>
              <a:rPr lang="en-US" dirty="0" smtClean="0"/>
              <a:t>However, the </a:t>
            </a:r>
            <a:r>
              <a:rPr lang="en-US" dirty="0" err="1" smtClean="0"/>
              <a:t>Zohar</a:t>
            </a:r>
            <a:r>
              <a:rPr lang="en-US" dirty="0" smtClean="0"/>
              <a:t> criticizes Noah for the fact that, despite his efforts, he did not pray for the salvation of his generation, unlike Abraham and Moses who pleaded with G-</a:t>
            </a:r>
            <a:r>
              <a:rPr lang="en-US" dirty="0" err="1" smtClean="0"/>
              <a:t>d</a:t>
            </a:r>
            <a:r>
              <a:rPr lang="en-US" dirty="0" smtClean="0"/>
              <a:t> to spare the wicked. This implies that, ultimately, it did not matter to Noah what became of them. Had he truly cared, he would not have sufficed with doing his best to bring them to repent but would have implored the Almighty to repeal His decree of destruction -- just as one who is personally threatened would never say, "Well, I did my best to save myself," and leave it at that, but would beseech G-</a:t>
            </a:r>
            <a:r>
              <a:rPr lang="en-US" dirty="0" err="1" smtClean="0"/>
              <a:t>d</a:t>
            </a:r>
            <a:r>
              <a:rPr lang="en-US" dirty="0" smtClean="0"/>
              <a:t> to help him.</a:t>
            </a:r>
          </a:p>
          <a:p>
            <a:r>
              <a:rPr lang="en-US" dirty="0" smtClean="0"/>
              <a:t>In other words, Noah's involvement with others was limited to his sense of what </a:t>
            </a:r>
            <a:r>
              <a:rPr lang="en-US" i="1" dirty="0" smtClean="0"/>
              <a:t>he</a:t>
            </a:r>
            <a:r>
              <a:rPr lang="en-US" dirty="0" smtClean="0"/>
              <a:t> ought to do for them, as opposed to a true concern for their well-being. His "self" had sufficiently broadened to include the imperative to act for the sake of another, recognizing that the lack of a "social conscience" is a defect in one's own character; but he fell short of transcending the self to care for others beyond the consideration of his own righteousness.</a:t>
            </a:r>
          </a:p>
          <a:p>
            <a:r>
              <a:rPr lang="en-US" dirty="0" smtClean="0"/>
              <a:t>This also explains a curious aspect of Noah's efforts to reach out to his generation. When the Flood came, Noah and his family entered the ark -- alone. His 120-year campaign yielded not a single </a:t>
            </a:r>
            <a:r>
              <a:rPr lang="en-US" i="1" dirty="0" err="1" smtClean="0"/>
              <a:t>baal</a:t>
            </a:r>
            <a:r>
              <a:rPr lang="en-US" i="1" dirty="0" smtClean="0"/>
              <a:t> </a:t>
            </a:r>
            <a:r>
              <a:rPr lang="en-US" i="1" dirty="0" err="1" smtClean="0"/>
              <a:t>teshuvah</a:t>
            </a:r>
            <a:r>
              <a:rPr lang="en-US" dirty="0" smtClean="0"/>
              <a:t> (repentant)! Perhaps public relations was never Noah's strong point, but how are we to explain the fact that, in all this time, he failed to win over a single individual?</a:t>
            </a:r>
          </a:p>
          <a:p>
            <a:r>
              <a:rPr lang="en-US" dirty="0" smtClean="0"/>
              <a:t>But in order to influence others, one's motives must be pure; in the words of our sages, "Words that come from the heart enter the heart." Deep down, a person will always sense whether you truly have his interests at heart, or you're filling a need of your own by seeking to change him. If your work to enlighten your fellow stems from a desire to "do the right thing" -- to observe the </a:t>
            </a:r>
            <a:r>
              <a:rPr lang="en-US" dirty="0" err="1" smtClean="0"/>
              <a:t>mitzvot</a:t>
            </a:r>
            <a:r>
              <a:rPr lang="en-US" dirty="0" smtClean="0"/>
              <a:t> to "love your fellow as yourself" and "rebuke your fellow" -- but without really caring about the result, your call will be met with scant response. The echo of personal motive, be it the most laudable of personal motives, will be sensed, if only subconsciously, by the object of your efforts, and will ultimately put him off.</a:t>
            </a:r>
            <a:endParaRPr lang="en-US" smtClean="0"/>
          </a:p>
          <a:p>
            <a:endParaRPr lang="en-US" dirty="0"/>
          </a:p>
        </p:txBody>
      </p:sp>
    </p:spTree>
    <p:extLst>
      <p:ext uri="{BB962C8B-B14F-4D97-AF65-F5344CB8AC3E}">
        <p14:creationId xmlns:p14="http://schemas.microsoft.com/office/powerpoint/2010/main" val="2048836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3BC86-D13B-4CE7-B139-C3804A8C08CE}" type="slidenum">
              <a:rPr lang="en-GB"/>
              <a:pPr/>
              <a:t>100</a:t>
            </a:fld>
            <a:endParaRPr lang="en-GB"/>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dirty="0"/>
              <a:t>Came out as husband and wife. God allowed to continue with conjugal relations. Rainbow sign of the covenant. </a:t>
            </a:r>
            <a:endParaRPr lang="en-US" dirty="0" smtClean="0"/>
          </a:p>
          <a:p>
            <a:endParaRPr lang="en-US" smtClean="0"/>
          </a:p>
          <a:p>
            <a:endParaRPr lang="en-US"/>
          </a:p>
        </p:txBody>
      </p:sp>
    </p:spTree>
    <p:extLst>
      <p:ext uri="{BB962C8B-B14F-4D97-AF65-F5344CB8AC3E}">
        <p14:creationId xmlns:p14="http://schemas.microsoft.com/office/powerpoint/2010/main" val="137806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begins with Chaos, a yawning nothingness. Out of the void emerged Gaia (the Earth) and some other primary divine beings: Eros (Love), the Abyss (the Tartarus), and the Erebus.[24] Without male assistance, Gaia gave birth to Uranus (the Sky) who then fertilized her. From that union were born first the Titans—six males: </a:t>
            </a:r>
            <a:r>
              <a:rPr lang="en-US" dirty="0" err="1" smtClean="0"/>
              <a:t>Coeus</a:t>
            </a:r>
            <a:r>
              <a:rPr lang="en-US" dirty="0" smtClean="0"/>
              <a:t>, </a:t>
            </a:r>
            <a:r>
              <a:rPr lang="en-US" dirty="0" err="1" smtClean="0"/>
              <a:t>Crius</a:t>
            </a:r>
            <a:r>
              <a:rPr lang="en-US" dirty="0" smtClean="0"/>
              <a:t>, Cronus, Hyperion, Iapetus, </a:t>
            </a:r>
            <a:r>
              <a:rPr lang="en-US" dirty="0" err="1" smtClean="0"/>
              <a:t>andOceanus</a:t>
            </a:r>
            <a:r>
              <a:rPr lang="en-US" dirty="0" smtClean="0"/>
              <a:t>; and six females: Mnemosyne, Phoebe, Rhea, </a:t>
            </a:r>
            <a:r>
              <a:rPr lang="en-US" dirty="0" err="1" smtClean="0"/>
              <a:t>Theia</a:t>
            </a:r>
            <a:r>
              <a:rPr lang="en-US" dirty="0" smtClean="0"/>
              <a:t>, Themis, and Tethys. After Cronus was born, Gaia and Uranus decreed no more Titans were to be born. They were followed by the one-eyed Cyclopes and the </a:t>
            </a:r>
            <a:r>
              <a:rPr lang="en-US" dirty="0" err="1" smtClean="0"/>
              <a:t>Hecatonchires</a:t>
            </a:r>
            <a:r>
              <a:rPr lang="en-US" dirty="0" smtClean="0"/>
              <a:t> or Hundred-Handed Ones, who were both thrown into Tartarus by Uranus. This made Gaia furious. Cronus ("the wily, youngest and most terrible of Gaia's children"[24]), was convinced by Gaia to castrate his father. He did this, and became the ruler of the Titans with his sister-wife Rhea as his consort, and the other Titans became his court.</a:t>
            </a:r>
          </a:p>
          <a:p>
            <a:endParaRPr lang="en-US" dirty="0"/>
          </a:p>
        </p:txBody>
      </p:sp>
      <p:sp>
        <p:nvSpPr>
          <p:cNvPr id="4" name="Slide Number Placeholder 3"/>
          <p:cNvSpPr>
            <a:spLocks noGrp="1"/>
          </p:cNvSpPr>
          <p:nvPr>
            <p:ph type="sldNum" sz="quarter" idx="10"/>
          </p:nvPr>
        </p:nvSpPr>
        <p:spPr/>
        <p:txBody>
          <a:bodyPr/>
          <a:lstStyle/>
          <a:p>
            <a:fld id="{278FB232-C209-B445-ACB3-067054AB162C}" type="slidenum">
              <a:rPr lang="en-US" smtClean="0"/>
              <a:t>9</a:t>
            </a:fld>
            <a:endParaRPr lang="en-US"/>
          </a:p>
        </p:txBody>
      </p:sp>
    </p:spTree>
    <p:extLst>
      <p:ext uri="{BB962C8B-B14F-4D97-AF65-F5344CB8AC3E}">
        <p14:creationId xmlns:p14="http://schemas.microsoft.com/office/powerpoint/2010/main" val="6540875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F807C-E082-4C2C-B4C4-EFCC9F0AC58E}" type="slidenum">
              <a:rPr lang="en-GB"/>
              <a:pPr/>
              <a:t>101</a:t>
            </a:fld>
            <a:endParaRPr lang="en-GB"/>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Noah had made the foundation of faith. TO be able to stand in the position of Abel Ham had to inherit Noah’s foundation by demonstrating unity of heart with him. </a:t>
            </a:r>
          </a:p>
        </p:txBody>
      </p:sp>
    </p:spTree>
    <p:extLst>
      <p:ext uri="{BB962C8B-B14F-4D97-AF65-F5344CB8AC3E}">
        <p14:creationId xmlns:p14="http://schemas.microsoft.com/office/powerpoint/2010/main" val="18868998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98249-90FD-477D-84D6-30BB4BFE8298}" type="slidenum">
              <a:rPr lang="en-GB"/>
              <a:pPr/>
              <a:t>102</a:t>
            </a:fld>
            <a:endParaRPr lang="en-GB"/>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t>So what is going on here. Why was Ham’s act so wrong??</a:t>
            </a:r>
          </a:p>
        </p:txBody>
      </p:sp>
    </p:spTree>
    <p:extLst>
      <p:ext uri="{BB962C8B-B14F-4D97-AF65-F5344CB8AC3E}">
        <p14:creationId xmlns:p14="http://schemas.microsoft.com/office/powerpoint/2010/main" val="1314405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585BC-C99F-4B45-B172-16D332CE1FA8}" type="slidenum">
              <a:rPr lang="en-GB"/>
              <a:pPr/>
              <a:t>103</a:t>
            </a:fld>
            <a:endParaRPr lang="en-GB"/>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dirty="0"/>
              <a:t>Why was this all a problem? After the fall Adam and Eve felt ashamed that they were naked. Feeling of shame due to sexual fall. Indicates impurity. When Ham felt ashamed of Noah being naked showed that he was impure. Why did he have this feeling? What sin had he committed so that Satan could invade his inner life? </a:t>
            </a:r>
          </a:p>
          <a:p>
            <a:pPr>
              <a:spcAft>
                <a:spcPts val="600"/>
              </a:spcAft>
            </a:pPr>
            <a:r>
              <a:rPr lang="en-GB" dirty="0">
                <a:latin typeface="Geneva" pitchFamily="96" charset="0"/>
              </a:rPr>
              <a:t>Why could Satan invade Ham and thus Noah’s family? Qur’an and Jewish Talmud says that Noah told his sons and daughters-in law that for 40 days they should have no sexual relations. Ham and his wife had sexual relations</a:t>
            </a:r>
            <a:r>
              <a:rPr lang="en-GB" dirty="0" smtClean="0">
                <a:latin typeface="Geneva" pitchFamily="96" charset="0"/>
              </a:rPr>
              <a:t>:</a:t>
            </a:r>
          </a:p>
          <a:p>
            <a:pPr>
              <a:spcAft>
                <a:spcPts val="600"/>
              </a:spcAft>
            </a:pPr>
            <a:endParaRPr lang="en-GB" dirty="0" smtClean="0">
              <a:latin typeface="Geneva" pitchFamily="96" charset="0"/>
            </a:endParaRPr>
          </a:p>
          <a:p>
            <a:pPr>
              <a:spcAft>
                <a:spcPts val="600"/>
              </a:spcAft>
            </a:pPr>
            <a:r>
              <a:rPr lang="en-GB" dirty="0">
                <a:latin typeface="Geneva" pitchFamily="96" charset="0"/>
              </a:rPr>
              <a:t>“</a:t>
            </a:r>
            <a:r>
              <a:rPr lang="en-GB" i="1" dirty="0">
                <a:latin typeface="Geneva" pitchFamily="96" charset="0"/>
              </a:rPr>
              <a:t>After the sacrifice was completed God blessed Noah and his sons. He made them to be the rulers of the world as Adam had been, and he gave them a command, saying, “Be fruitful and multiply upon the earth,” for during their sojourn in the ark, the two sexes, of men and animals alike, had lived apart from each other. This law of conduct had been violated by none in the ark except by Ham, by the dog, and by the raven.”</a:t>
            </a:r>
            <a:r>
              <a:rPr lang="en-GB" dirty="0">
                <a:latin typeface="Geneva" pitchFamily="96" charset="0"/>
              </a:rPr>
              <a:t> (Ginsberg</a:t>
            </a:r>
            <a:r>
              <a:rPr lang="en-GB" dirty="0" smtClean="0">
                <a:latin typeface="Geneva" pitchFamily="96" charset="0"/>
              </a:rPr>
              <a:t>)</a:t>
            </a:r>
          </a:p>
          <a:p>
            <a:pPr>
              <a:spcAft>
                <a:spcPts val="600"/>
              </a:spcAft>
            </a:pPr>
            <a:endParaRPr lang="en-GB" dirty="0" smtClean="0">
              <a:latin typeface="Geneva" pitchFamily="96" charset="0"/>
            </a:endParaRPr>
          </a:p>
          <a:p>
            <a:pPr>
              <a:spcAft>
                <a:spcPts val="600"/>
              </a:spcAft>
            </a:pPr>
            <a:r>
              <a:rPr lang="en-GB" dirty="0">
                <a:latin typeface="Geneva" pitchFamily="96" charset="0"/>
              </a:rPr>
              <a:t>If Ham had kept his purity for the 40 days he would not have felt ashamed at seeing Noah naked. This ‘fall’ was the condition for Satan to invade Ham’s feelings so that he felt ashamed when he saw Noah naked.  So if one has wrong feelings, look back and see if one made some bad condition and clear it up before one makes a mistake. </a:t>
            </a:r>
          </a:p>
          <a:p>
            <a:pPr>
              <a:spcAft>
                <a:spcPts val="600"/>
              </a:spcAft>
            </a:pPr>
            <a:endParaRPr lang="en-US" dirty="0"/>
          </a:p>
        </p:txBody>
      </p:sp>
    </p:spTree>
    <p:extLst>
      <p:ext uri="{BB962C8B-B14F-4D97-AF65-F5344CB8AC3E}">
        <p14:creationId xmlns:p14="http://schemas.microsoft.com/office/powerpoint/2010/main" val="16974452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66DB1-E3A3-4D48-A73B-BDD795FDF6F9}" type="slidenum">
              <a:rPr lang="en-GB"/>
              <a:pPr/>
              <a:t>104</a:t>
            </a:fld>
            <a:endParaRPr lang="en-GB"/>
          </a:p>
        </p:txBody>
      </p:sp>
      <p:sp>
        <p:nvSpPr>
          <p:cNvPr id="274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4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7199412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Why was it such a sin to feel ashamed of nakedness? To understand these matters, let us first recall what constitutes sin.</a:t>
            </a:r>
            <a:r>
              <a:rPr lang="en-US" baseline="30000" dirty="0" smtClean="0"/>
              <a:t> </a:t>
            </a:r>
            <a:r>
              <a:rPr lang="en-US" dirty="0" smtClean="0"/>
              <a:t>Satan cannot manifest his powers - including the power to exist and act - unless he first secures an object partner with whom he can make a common base and engage in a reciprocal relationship of give and take. Whenever a person makes a condition for Satan to invade, it means that he has allowed himself to become Satan's object partner, thereby empowering Satan to act. This constitutes sin. </a:t>
            </a:r>
          </a:p>
          <a:p>
            <a:endParaRPr lang="en-US" dirty="0" smtClean="0"/>
          </a:p>
          <a:p>
            <a:r>
              <a:rPr lang="en-US" dirty="0" smtClean="0"/>
              <a:t>We can thus understand that when Noah's sons felt ashamed of their father's nakedness and covered his body, it was tantamount to acknowledging that they, like Adam's family after the Fall, had formed a shameful bond of kinship with Satan and were thus unworthy to come before God. Satan, like the raven hovering over the water, was looking for a condition to invade Noah's family. He attacked the family by taking Noah's sons as his object partners when they in effect acknowledged that they were of his lineage. </a:t>
            </a:r>
          </a:p>
          <a:p>
            <a:endParaRPr lang="en-US" dirty="0" smtClean="0"/>
          </a:p>
          <a:p>
            <a:r>
              <a:rPr lang="en-US" dirty="0" smtClean="0"/>
              <a:t>When Ham felt ashamed of his father's nakedness and acted to cover it up, he made a condition for Satan to enter; hence his feeling and act constituted a sin. Consequently, Ham could not restore through indemnity the position of Abel from which to make the substantial offering. Since he could not establish the foundation of substance, the providence of restoration in Noah's family ended in failure. </a:t>
            </a:r>
          </a:p>
          <a:p>
            <a:endParaRPr lang="en-US" dirty="0" smtClean="0"/>
          </a:p>
          <a:p>
            <a:r>
              <a:rPr lang="en-US" dirty="0" smtClean="0"/>
              <a:t>Satan</a:t>
            </a:r>
            <a:r>
              <a:rPr lang="en-US" baseline="0" dirty="0" smtClean="0"/>
              <a:t> could invade and Ham didn’t inherit Noah’s foundation of faith. Therefore shame a sin.  Should have had compassion for Noah. </a:t>
            </a:r>
          </a:p>
          <a:p>
            <a:endParaRPr lang="en-US" baseline="0" dirty="0" smtClean="0"/>
          </a:p>
          <a:p>
            <a:pPr fontAlgn="base"/>
            <a:r>
              <a:rPr lang="en-US" sz="1200" b="0" i="0" kern="1200" dirty="0" smtClean="0">
                <a:solidFill>
                  <a:schemeClr val="tx1"/>
                </a:solidFill>
                <a:effectLst/>
                <a:latin typeface="Arial" pitchFamily="96" charset="0"/>
                <a:ea typeface="+mn-ea"/>
                <a:cs typeface="+mn-cs"/>
              </a:rPr>
              <a:t>We owe to anthropologists like Ruth Benedict</a:t>
            </a:r>
            <a:r>
              <a:rPr lang="en-US" sz="1200" b="0" i="0" kern="1200" dirty="0" smtClean="0">
                <a:solidFill>
                  <a:schemeClr val="tx1"/>
                </a:solidFill>
                <a:effectLst/>
                <a:latin typeface="Arial" pitchFamily="96" charset="0"/>
                <a:ea typeface="+mn-ea"/>
                <a:cs typeface="+mn-cs"/>
                <a:hlinkClick r:id="rId3"/>
              </a:rPr>
              <a:t>[4]</a:t>
            </a:r>
            <a:r>
              <a:rPr lang="en-US" sz="1200" b="0" i="0" kern="1200" dirty="0" smtClean="0">
                <a:solidFill>
                  <a:schemeClr val="tx1"/>
                </a:solidFill>
                <a:effectLst/>
                <a:latin typeface="Arial" pitchFamily="96" charset="0"/>
                <a:ea typeface="+mn-ea"/>
                <a:cs typeface="+mn-cs"/>
              </a:rPr>
              <a:t> the distinction between shame cultures and guilt cultures. Shame is a social phenomenon. It is what we feel when our wrongdoing is exposed to others. It may even be something we feel when we merely imagine other people knowing or seeing what we have done. Shame is the feeling of being found out, and our first instinct is to hide. That is what Adam and Eve did in the garden of Eden after they had eaten the forbidden fruit. They were ashamed of their nakedness and they hid.</a:t>
            </a:r>
          </a:p>
          <a:p>
            <a:pPr fontAlgn="base"/>
            <a:r>
              <a:rPr lang="en-US" sz="1200" b="0" i="0" kern="1200" dirty="0" smtClean="0">
                <a:solidFill>
                  <a:schemeClr val="tx1"/>
                </a:solidFill>
                <a:effectLst/>
                <a:latin typeface="Arial" pitchFamily="96" charset="0"/>
                <a:ea typeface="+mn-ea"/>
                <a:cs typeface="+mn-cs"/>
              </a:rPr>
              <a:t>Guilt is a personal phenomenon. It has nothing to do with what others might say if they knew what we have done, and everything to do with what we say to ourselves. Guilt is the voice of conscience, and it is inescapable. You may be able to avoid shame by hiding or not being found out, but you cannot avoid guilt. Guilt is self-knowledge.</a:t>
            </a:r>
          </a:p>
          <a:p>
            <a:pPr fontAlgn="base"/>
            <a:r>
              <a:rPr lang="en-US" sz="1200" b="0" i="0" kern="1200" dirty="0" smtClean="0">
                <a:solidFill>
                  <a:schemeClr val="tx1"/>
                </a:solidFill>
                <a:effectLst/>
                <a:latin typeface="Arial" pitchFamily="96" charset="0"/>
                <a:ea typeface="+mn-ea"/>
                <a:cs typeface="+mn-cs"/>
              </a:rPr>
              <a:t>There is another difference, which explains why Judaism is overwhelmingly a guilt rather than a shame culture. Shame attaches to the person. Guilt attaches to the act. It is almost impossible to remove shame once you have been publicly disgraced. It is like an indelible stain on your skin. Shakespeare has Lady Macbeth say, after her crime, “Will these hands ne’er be clean?” In shame cultures, wrongdoers tend either to go into exile, where no one knows their past, or to commit suicide. Playwrights have them die.</a:t>
            </a:r>
          </a:p>
          <a:p>
            <a:pPr fontAlgn="base"/>
            <a:r>
              <a:rPr lang="en-US" sz="1200" b="0" i="0" kern="1200" dirty="0" smtClean="0">
                <a:solidFill>
                  <a:schemeClr val="tx1"/>
                </a:solidFill>
                <a:effectLst/>
                <a:latin typeface="Arial" pitchFamily="96" charset="0"/>
                <a:ea typeface="+mn-ea"/>
                <a:cs typeface="+mn-cs"/>
              </a:rPr>
              <a:t>Guilt makes a clear distinction between the act of wrongdoing and the person of the wrongdoer. The act was wrong, but the agent remains, in principle, intact. That is why guilt can be removed, “atoned for,” by confession, remorse and restitution. “Hate not the sinner but the sin,” is the basic axiom of a guilt culture.</a:t>
            </a:r>
          </a:p>
          <a:p>
            <a:endParaRPr lang="en-US" dirty="0"/>
          </a:p>
        </p:txBody>
      </p:sp>
      <p:sp>
        <p:nvSpPr>
          <p:cNvPr id="4" name="Slide Number Placeholder 3"/>
          <p:cNvSpPr>
            <a:spLocks noGrp="1"/>
          </p:cNvSpPr>
          <p:nvPr>
            <p:ph type="sldNum" sz="quarter" idx="10"/>
          </p:nvPr>
        </p:nvSpPr>
        <p:spPr/>
        <p:txBody>
          <a:bodyPr/>
          <a:lstStyle/>
          <a:p>
            <a:fld id="{08DC9CFA-A573-4EAF-9BD7-6B1916CE554E}" type="slidenum">
              <a:rPr lang="en-GB" smtClean="0"/>
              <a:pPr/>
              <a:t>105</a:t>
            </a:fld>
            <a:endParaRPr lang="en-GB"/>
          </a:p>
        </p:txBody>
      </p:sp>
    </p:spTree>
    <p:extLst>
      <p:ext uri="{BB962C8B-B14F-4D97-AF65-F5344CB8AC3E}">
        <p14:creationId xmlns:p14="http://schemas.microsoft.com/office/powerpoint/2010/main" val="12182417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96" charset="0"/>
                <a:ea typeface="+mn-ea"/>
                <a:cs typeface="+mn-cs"/>
              </a:rPr>
              <a:t>The psychology of shame is quite different to that of guilt. We can discharge guilt by achieving forgiveness –Shame cannot be removed by forgiveness. The victim of our crime may have forgiven us, but we still feel defiled by the knowledge that our name has been disgraced, our reputation harmed, our standing damaged. We still feel the stigma, the </a:t>
            </a:r>
            <a:r>
              <a:rPr lang="en-US" sz="1200" b="0" i="0" kern="1200" dirty="0" err="1" smtClean="0">
                <a:solidFill>
                  <a:schemeClr val="tx1"/>
                </a:solidFill>
                <a:effectLst/>
                <a:latin typeface="Arial" pitchFamily="96" charset="0"/>
                <a:ea typeface="+mn-ea"/>
                <a:cs typeface="+mn-cs"/>
              </a:rPr>
              <a:t>dishonour</a:t>
            </a:r>
            <a:r>
              <a:rPr lang="en-US" sz="1200" b="0" i="0" kern="1200" dirty="0" smtClean="0">
                <a:solidFill>
                  <a:schemeClr val="tx1"/>
                </a:solidFill>
                <a:effectLst/>
                <a:latin typeface="Arial" pitchFamily="96" charset="0"/>
                <a:ea typeface="+mn-ea"/>
                <a:cs typeface="+mn-cs"/>
              </a:rPr>
              <a:t>, the degradation. We are not condemned to live endlessly with the mistakes and errors of our past. That is the great difference between a guilt culture and a shame culture.</a:t>
            </a:r>
            <a:endParaRPr lang="en-US" dirty="0"/>
          </a:p>
        </p:txBody>
      </p:sp>
      <p:sp>
        <p:nvSpPr>
          <p:cNvPr id="4" name="Slide Number Placeholder 3"/>
          <p:cNvSpPr>
            <a:spLocks noGrp="1"/>
          </p:cNvSpPr>
          <p:nvPr>
            <p:ph type="sldNum" sz="quarter" idx="10"/>
          </p:nvPr>
        </p:nvSpPr>
        <p:spPr/>
        <p:txBody>
          <a:bodyPr/>
          <a:lstStyle/>
          <a:p>
            <a:fld id="{08DC9CFA-A573-4EAF-9BD7-6B1916CE554E}" type="slidenum">
              <a:rPr lang="en-GB" smtClean="0"/>
              <a:pPr/>
              <a:t>108</a:t>
            </a:fld>
            <a:endParaRPr lang="en-GB"/>
          </a:p>
        </p:txBody>
      </p:sp>
    </p:spTree>
    <p:extLst>
      <p:ext uri="{BB962C8B-B14F-4D97-AF65-F5344CB8AC3E}">
        <p14:creationId xmlns:p14="http://schemas.microsoft.com/office/powerpoint/2010/main" val="4980137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We can thus understand that when Noah's sons felt ashamed of their father's nakedness and covered his body, it was tantamount to acknowledging that they, like Adam's family after the Fall, had formed a shameful bond of kinship with Satan and were thus unworthy to come before God. </a:t>
            </a:r>
          </a:p>
          <a:p>
            <a:endParaRPr lang="en-US" dirty="0" smtClean="0"/>
          </a:p>
          <a:p>
            <a:r>
              <a:rPr lang="en-US" dirty="0" smtClean="0"/>
              <a:t>Why was this all a problem? After the fall Adam and Eve felt ashamed that they were naked. Feeling of shame due to sexual fall. Indicates impurity. When Ham felt ashamed of Noah being naked showed that he was impure. Why did he have this feeling? What sin had he committed so that Satan could invade his inner life? </a:t>
            </a:r>
          </a:p>
          <a:p>
            <a:pPr>
              <a:spcAft>
                <a:spcPts val="600"/>
              </a:spcAft>
            </a:pPr>
            <a:r>
              <a:rPr lang="en-GB" dirty="0" smtClean="0">
                <a:latin typeface="Geneva" pitchFamily="96" charset="0"/>
              </a:rPr>
              <a:t>Why could Satan invade Ham and thus Noah’s family? Qur’an and Jewish Talmud says that Noah told his sons and daughters-in law that for 40 days they should have no sexual relations. Ham and his wife had sexual relations:</a:t>
            </a:r>
          </a:p>
          <a:p>
            <a:pPr>
              <a:spcAft>
                <a:spcPts val="600"/>
              </a:spcAft>
            </a:pPr>
            <a:endParaRPr lang="en-GB" dirty="0" smtClean="0">
              <a:latin typeface="Geneva" pitchFamily="96" charset="0"/>
            </a:endParaRPr>
          </a:p>
          <a:p>
            <a:pPr>
              <a:spcAft>
                <a:spcPts val="600"/>
              </a:spcAft>
            </a:pPr>
            <a:r>
              <a:rPr lang="en-GB" dirty="0" smtClean="0">
                <a:latin typeface="Geneva" pitchFamily="96" charset="0"/>
              </a:rPr>
              <a:t>“</a:t>
            </a:r>
            <a:r>
              <a:rPr lang="en-GB" i="1" dirty="0" smtClean="0">
                <a:latin typeface="Geneva" pitchFamily="96" charset="0"/>
              </a:rPr>
              <a:t>After the sacrifice was completed God blessed Noah and his sons. He made them to be the rulers of the world as Adam had been, and he gave them a command, saying, “Be fruitful and multiply upon the earth,” for during their sojourn in the ark, the two sexes, of men and animals alike, had lived apart from each other. This law of conduct had been violated by none in the ark except by Ham, by the dog, and by the raven.”</a:t>
            </a:r>
            <a:r>
              <a:rPr lang="en-GB" dirty="0" smtClean="0">
                <a:latin typeface="Geneva" pitchFamily="96" charset="0"/>
              </a:rPr>
              <a:t> (Ginsberg)</a:t>
            </a:r>
          </a:p>
          <a:p>
            <a:pPr>
              <a:spcAft>
                <a:spcPts val="600"/>
              </a:spcAft>
            </a:pPr>
            <a:endParaRPr lang="en-GB" dirty="0" smtClean="0">
              <a:latin typeface="Geneva" pitchFamily="96" charset="0"/>
            </a:endParaRPr>
          </a:p>
          <a:p>
            <a:pPr>
              <a:spcAft>
                <a:spcPts val="600"/>
              </a:spcAft>
            </a:pPr>
            <a:r>
              <a:rPr lang="en-GB" dirty="0" smtClean="0">
                <a:latin typeface="Geneva" pitchFamily="96" charset="0"/>
              </a:rPr>
              <a:t>If Ham had kept his purity for the 40 days he would not have felt ashamed at seeing Noah naked. This ‘fall’ was the condition for Satan to invade Ham’s feelings so that he felt ashamed when he saw Noah naked.  So if one has wrong feelings, look back and see if one made some bad condition and clear it up before one makes a mistake. </a:t>
            </a:r>
          </a:p>
          <a:p>
            <a:pPr>
              <a:spcAft>
                <a:spcPts val="6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08DC9CFA-A573-4EAF-9BD7-6B1916CE554E}" type="slidenum">
              <a:rPr lang="en-GB" smtClean="0"/>
              <a:pPr/>
              <a:t>109</a:t>
            </a:fld>
            <a:endParaRPr lang="en-GB"/>
          </a:p>
        </p:txBody>
      </p:sp>
    </p:spTree>
    <p:extLst>
      <p:ext uri="{BB962C8B-B14F-4D97-AF65-F5344CB8AC3E}">
        <p14:creationId xmlns:p14="http://schemas.microsoft.com/office/powerpoint/2010/main" val="13213395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4D351-00E7-46C5-BD02-3C1CE9837CAE}" type="slidenum">
              <a:rPr lang="en-GB"/>
              <a:pPr/>
              <a:t>111</a:t>
            </a:fld>
            <a:endParaRPr lang="en-GB"/>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Again God had no idea take such a long time before could again intervene. 1600 years later the earth is terrible.  Noah descended from Seth. 10 generations. </a:t>
            </a:r>
          </a:p>
        </p:txBody>
      </p:sp>
    </p:spTree>
    <p:extLst>
      <p:ext uri="{BB962C8B-B14F-4D97-AF65-F5344CB8AC3E}">
        <p14:creationId xmlns:p14="http://schemas.microsoft.com/office/powerpoint/2010/main" val="8687660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F41421A-F9EE-4B26-9794-EE5E30CB4791}" type="slidenum">
              <a:rPr lang="en-GB">
                <a:solidFill>
                  <a:srgbClr val="000000"/>
                </a:solidFill>
                <a:latin typeface="Arial" pitchFamily="-128" charset="0"/>
              </a:rPr>
              <a:pPr/>
              <a:t>113</a:t>
            </a:fld>
            <a:endParaRPr lang="en-GB">
              <a:solidFill>
                <a:srgbClr val="000000"/>
              </a:solidFill>
              <a:latin typeface="Arial" pitchFamily="-12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GB" dirty="0">
                <a:latin typeface="Arial" pitchFamily="-128" charset="0"/>
              </a:rPr>
              <a:t>This time God told Abraham to do something more difficult. Condition of greater indemnity. If we make a mistake and try to rectify it immediately it is usually easy – often just an apology is needed. If don’t it becomes more difficult to put right – Jesus parable of man with debts.</a:t>
            </a:r>
          </a:p>
          <a:p>
            <a:pPr eaLnBrk="1" hangingPunct="1"/>
            <a:endParaRPr lang="en-GB" dirty="0">
              <a:latin typeface="Arial" pitchFamily="-128" charset="0"/>
            </a:endParaRPr>
          </a:p>
          <a:p>
            <a:pPr eaLnBrk="1" hangingPunct="1"/>
            <a:r>
              <a:rPr lang="en-GB" dirty="0">
                <a:latin typeface="Arial" pitchFamily="-128" charset="0"/>
              </a:rPr>
              <a:t>Absolute faith. Trusted God. Knew God never</a:t>
            </a:r>
            <a:r>
              <a:rPr lang="en-GB" dirty="0" smtClean="0">
                <a:latin typeface="Arial" pitchFamily="-128" charset="0"/>
              </a:rPr>
              <a:t> ask </a:t>
            </a:r>
            <a:r>
              <a:rPr lang="en-GB" dirty="0">
                <a:latin typeface="Arial" pitchFamily="-128" charset="0"/>
              </a:rPr>
              <a:t>to do something wrong. Knew must be a reason</a:t>
            </a:r>
            <a:r>
              <a:rPr lang="en-GB" dirty="0" smtClean="0">
                <a:latin typeface="Arial" pitchFamily="-128" charset="0"/>
              </a:rPr>
              <a:t>.</a:t>
            </a:r>
          </a:p>
          <a:p>
            <a:pPr eaLnBrk="1" hangingPunct="1"/>
            <a:endParaRPr lang="en-GB"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pitchFamily="-128" charset="0"/>
              </a:rPr>
              <a:t>Abraham could only sacrifice him because Isaac was willing. 1G have to get 2G permission if going to do something sacrificial</a:t>
            </a:r>
            <a:endParaRPr lang="en-GB" dirty="0">
              <a:latin typeface="Arial" pitchFamily="-128" charset="0"/>
            </a:endParaRPr>
          </a:p>
          <a:p>
            <a:pPr eaLnBrk="1" hangingPunct="1"/>
            <a:endParaRPr lang="en-GB" dirty="0">
              <a:latin typeface="Arial" pitchFamily="-128" charset="0"/>
            </a:endParaRPr>
          </a:p>
          <a:p>
            <a:pPr eaLnBrk="1" hangingPunct="1">
              <a:lnSpc>
                <a:spcPct val="120000"/>
              </a:lnSpc>
              <a:spcBef>
                <a:spcPct val="0"/>
              </a:spcBef>
            </a:pPr>
            <a:r>
              <a:rPr lang="en-US" altLang="zh-CN" sz="1200" dirty="0">
                <a:solidFill>
                  <a:schemeClr val="bg1"/>
                </a:solidFill>
                <a:latin typeface="Arial"/>
                <a:ea typeface="宋体" pitchFamily="-128" charset="-122"/>
                <a:cs typeface="Arial"/>
              </a:rPr>
              <a:t>“Take…your only son, Isaac, whom you love…and sacrifice him as a burnt offering…” </a:t>
            </a:r>
            <a:r>
              <a:rPr lang="en-US" altLang="zh-CN" sz="1200" i="1" dirty="0">
                <a:solidFill>
                  <a:schemeClr val="accent2"/>
                </a:solidFill>
                <a:latin typeface="Arial"/>
                <a:ea typeface="宋体" pitchFamily="-128" charset="-122"/>
                <a:cs typeface="Arial"/>
              </a:rPr>
              <a:t>Genesis 22:2</a:t>
            </a:r>
            <a:endParaRPr lang="en-GB" sz="1200" dirty="0">
              <a:latin typeface="Arial"/>
              <a:cs typeface="Arial"/>
            </a:endParaRPr>
          </a:p>
          <a:p>
            <a:pPr eaLnBrk="1" hangingPunct="1"/>
            <a:r>
              <a:rPr lang="en-GB" sz="1200" dirty="0">
                <a:latin typeface="Arial"/>
                <a:cs typeface="Arial"/>
              </a:rPr>
              <a:t>Isaac inherited Abraham’s and position as he didn’t try to run away but trusted his father.</a:t>
            </a:r>
          </a:p>
          <a:p>
            <a:pPr eaLnBrk="1" hangingPunct="1"/>
            <a:r>
              <a:rPr lang="en-GB" sz="1200" dirty="0">
                <a:latin typeface="Arial"/>
                <a:cs typeface="Arial"/>
              </a:rPr>
              <a:t>Test to see if Abraham loved God above all else. Test of Isaac</a:t>
            </a:r>
          </a:p>
          <a:p>
            <a:pPr eaLnBrk="1" hangingPunct="1">
              <a:lnSpc>
                <a:spcPct val="120000"/>
              </a:lnSpc>
              <a:spcBef>
                <a:spcPct val="0"/>
              </a:spcBef>
            </a:pPr>
            <a:r>
              <a:rPr lang="en-US" altLang="zh-CN" sz="1200" dirty="0">
                <a:solidFill>
                  <a:schemeClr val="bg1"/>
                </a:solidFill>
                <a:latin typeface="Arial"/>
                <a:ea typeface="宋体" pitchFamily="-128" charset="-122"/>
                <a:cs typeface="Arial"/>
              </a:rPr>
              <a:t>“Do not lay your hand on the lad or do anything to him; for now I know that you fear God, seeing you have not withheld your son, your only son, from me.” </a:t>
            </a:r>
            <a:r>
              <a:rPr lang="en-US" altLang="zh-CN" sz="1200" i="1" dirty="0">
                <a:solidFill>
                  <a:schemeClr val="accent2"/>
                </a:solidFill>
                <a:latin typeface="Arial"/>
                <a:ea typeface="宋体" pitchFamily="-128" charset="-122"/>
                <a:cs typeface="Arial"/>
              </a:rPr>
              <a:t>Genesis 22:9-</a:t>
            </a:r>
            <a:r>
              <a:rPr lang="en-US" altLang="zh-CN" sz="1200" i="1" dirty="0" smtClean="0">
                <a:solidFill>
                  <a:schemeClr val="accent2"/>
                </a:solidFill>
                <a:latin typeface="Arial"/>
                <a:ea typeface="宋体" pitchFamily="-128" charset="-122"/>
                <a:cs typeface="Arial"/>
              </a:rPr>
              <a:t>12</a:t>
            </a:r>
          </a:p>
          <a:p>
            <a:pPr eaLnBrk="1" hangingPunct="1">
              <a:lnSpc>
                <a:spcPct val="120000"/>
              </a:lnSpc>
              <a:spcBef>
                <a:spcPct val="0"/>
              </a:spcBef>
            </a:pPr>
            <a:endParaRPr lang="en-US" sz="1200" i="1" dirty="0" smtClean="0">
              <a:solidFill>
                <a:schemeClr val="accent2"/>
              </a:solidFill>
              <a:latin typeface="Arial"/>
              <a:ea typeface="宋体" pitchFamily="-128" charset="-122"/>
              <a:cs typeface="Arial"/>
            </a:endParaRPr>
          </a:p>
          <a:p>
            <a:r>
              <a:rPr lang="en-US" dirty="0" smtClean="0"/>
              <a:t>22 After these things God tested Abraham and said to him, “Abraham!” And he said, “Here am I.” </a:t>
            </a:r>
            <a:r>
              <a:rPr lang="en-US" baseline="30000" dirty="0" smtClean="0"/>
              <a:t>2 </a:t>
            </a:r>
            <a:r>
              <a:rPr lang="en-US" dirty="0" smtClean="0"/>
              <a:t>He said, “Take your son, your only son Isaac, whom you love, and go to the land of </a:t>
            </a:r>
            <a:r>
              <a:rPr lang="en-US" dirty="0" err="1" smtClean="0"/>
              <a:t>Moriah</a:t>
            </a:r>
            <a:r>
              <a:rPr lang="en-US" dirty="0" smtClean="0"/>
              <a:t>, and offer him there as a burnt offering on one of the mountains of which I shall tell you.” </a:t>
            </a:r>
            <a:r>
              <a:rPr lang="en-US" baseline="30000" dirty="0" smtClean="0"/>
              <a:t>3 </a:t>
            </a:r>
            <a:r>
              <a:rPr lang="en-US" dirty="0" smtClean="0"/>
              <a:t>So Abraham rose early in the morning, saddled his donkey, and took two of his young men with him, and his son Isaac. And he cut the wood for the burnt offering and arose and went to the place of which God had told him. </a:t>
            </a:r>
            <a:r>
              <a:rPr lang="en-US" baseline="30000" dirty="0" smtClean="0"/>
              <a:t>4 </a:t>
            </a:r>
            <a:r>
              <a:rPr lang="en-US" dirty="0" smtClean="0"/>
              <a:t>On the third day Abraham lifted up his eyes and saw the place from afar. </a:t>
            </a:r>
            <a:r>
              <a:rPr lang="en-US" baseline="30000" dirty="0" smtClean="0"/>
              <a:t>5 </a:t>
            </a:r>
            <a:r>
              <a:rPr lang="en-US" dirty="0" smtClean="0"/>
              <a:t>Then Abraham said to his young men, “Stay here with the donkey; I and the boy</a:t>
            </a:r>
            <a:r>
              <a:rPr lang="en-US" baseline="30000" dirty="0" smtClean="0"/>
              <a:t>[</a:t>
            </a:r>
            <a:r>
              <a:rPr lang="en-US" baseline="30000" dirty="0" smtClean="0">
                <a:hlinkClick r:id="rId3" tooltip="See footnote a"/>
              </a:rPr>
              <a:t>a</a:t>
            </a:r>
            <a:r>
              <a:rPr lang="en-US" baseline="30000" dirty="0" smtClean="0"/>
              <a:t>]</a:t>
            </a:r>
            <a:r>
              <a:rPr lang="en-US" dirty="0" smtClean="0"/>
              <a:t> will go over there and worship and come again to you.” </a:t>
            </a:r>
            <a:r>
              <a:rPr lang="en-US" baseline="30000" dirty="0" smtClean="0"/>
              <a:t>6 </a:t>
            </a:r>
            <a:r>
              <a:rPr lang="en-US" dirty="0" smtClean="0"/>
              <a:t>And Abraham took the wood of the burnt offering and laid it on Isaac his son. And he took in his hand the fire and the knife. So they went both of them together. </a:t>
            </a:r>
            <a:r>
              <a:rPr lang="en-US" baseline="30000" dirty="0" smtClean="0"/>
              <a:t>7 </a:t>
            </a:r>
            <a:r>
              <a:rPr lang="en-US" dirty="0" smtClean="0"/>
              <a:t>And Isaac said to his father Abraham, “My father!” And he said, “Here am I, my son.” He said, “Behold, the fire and the wood, but where is the lamb for a burnt offering?” </a:t>
            </a:r>
            <a:r>
              <a:rPr lang="en-US" baseline="30000" dirty="0" smtClean="0"/>
              <a:t>8 </a:t>
            </a:r>
            <a:r>
              <a:rPr lang="en-US" dirty="0" smtClean="0"/>
              <a:t>Abraham said, “God will provide for himself the lamb for a burnt offering, my son.” So they went both of them together.</a:t>
            </a:r>
          </a:p>
          <a:p>
            <a:r>
              <a:rPr lang="en-US" baseline="30000" dirty="0" smtClean="0"/>
              <a:t>9 </a:t>
            </a:r>
            <a:r>
              <a:rPr lang="en-US" dirty="0" smtClean="0"/>
              <a:t>When they came to the place of which God had told him, Abraham built the altar there and laid the wood in order and bound Isaac his son and laid him on the altar, on top of the wood. </a:t>
            </a:r>
            <a:r>
              <a:rPr lang="en-US" baseline="30000" dirty="0" smtClean="0"/>
              <a:t>10 </a:t>
            </a:r>
            <a:r>
              <a:rPr lang="en-US" dirty="0" smtClean="0"/>
              <a:t>Then Abraham reached out his hand and took the knife to slaughter his son. </a:t>
            </a:r>
            <a:r>
              <a:rPr lang="en-US" baseline="30000" dirty="0" smtClean="0"/>
              <a:t>11 </a:t>
            </a:r>
            <a:r>
              <a:rPr lang="en-US" dirty="0" smtClean="0"/>
              <a:t>But the angel of the </a:t>
            </a:r>
            <a:r>
              <a:rPr lang="en-US" cap="small" dirty="0" smtClean="0">
                <a:effectLst/>
              </a:rPr>
              <a:t>Lord</a:t>
            </a:r>
            <a:r>
              <a:rPr lang="en-US" dirty="0" smtClean="0"/>
              <a:t> called to him from heaven and said, “Abraham, Abraham!” And he said, “Here am I.” </a:t>
            </a:r>
            <a:r>
              <a:rPr lang="en-US" baseline="30000" dirty="0" smtClean="0"/>
              <a:t>12 </a:t>
            </a:r>
            <a:r>
              <a:rPr lang="en-US" dirty="0" smtClean="0"/>
              <a:t>He said, “Do not lay your hand on the boy or do anything to him, for now I know that you fear God, seeing you have not withheld your son, your only son, from me.” </a:t>
            </a:r>
            <a:r>
              <a:rPr lang="en-US" baseline="30000" dirty="0" smtClean="0"/>
              <a:t>13 </a:t>
            </a:r>
            <a:r>
              <a:rPr lang="en-US" dirty="0" smtClean="0"/>
              <a:t>And Abraham lifted up his eyes and looked, and behold, behind him was a ram, caught in a thicket by his horns. And Abraham went and took the ram and offered it up as a burnt offering instead of his son. </a:t>
            </a:r>
            <a:r>
              <a:rPr lang="en-US" baseline="30000" dirty="0" smtClean="0"/>
              <a:t>14 </a:t>
            </a:r>
            <a:r>
              <a:rPr lang="en-US" dirty="0" smtClean="0"/>
              <a:t>So Abraham called the name of that place, “The </a:t>
            </a:r>
            <a:r>
              <a:rPr lang="en-US" cap="small" dirty="0" smtClean="0">
                <a:effectLst/>
              </a:rPr>
              <a:t>Lord</a:t>
            </a:r>
            <a:r>
              <a:rPr lang="en-US" dirty="0" smtClean="0"/>
              <a:t> will provide”;</a:t>
            </a:r>
            <a:r>
              <a:rPr lang="en-US" baseline="30000" dirty="0" smtClean="0"/>
              <a:t>[</a:t>
            </a:r>
            <a:r>
              <a:rPr lang="en-US" baseline="30000" dirty="0" smtClean="0">
                <a:hlinkClick r:id="rId4" tooltip="See footnote b"/>
              </a:rPr>
              <a:t>b</a:t>
            </a:r>
            <a:r>
              <a:rPr lang="en-US" baseline="30000" dirty="0" smtClean="0"/>
              <a:t>]</a:t>
            </a:r>
            <a:r>
              <a:rPr lang="en-US" dirty="0" smtClean="0"/>
              <a:t> as it is said to this day, “On the mount of the </a:t>
            </a:r>
            <a:r>
              <a:rPr lang="en-US" cap="small" dirty="0" smtClean="0">
                <a:effectLst/>
              </a:rPr>
              <a:t>Lord</a:t>
            </a:r>
            <a:r>
              <a:rPr lang="en-US" dirty="0" smtClean="0"/>
              <a:t> it shall be provided.”</a:t>
            </a:r>
            <a:r>
              <a:rPr lang="en-US" baseline="30000" dirty="0" smtClean="0"/>
              <a:t>[</a:t>
            </a:r>
            <a:r>
              <a:rPr lang="en-US" baseline="30000" dirty="0" smtClean="0">
                <a:hlinkClick r:id="rId5" tooltip="See footnote c"/>
              </a:rPr>
              <a:t>c</a:t>
            </a:r>
            <a:r>
              <a:rPr lang="en-US" baseline="30000" dirty="0" smtClean="0"/>
              <a:t>]</a:t>
            </a:r>
            <a:endParaRPr lang="en-US" dirty="0" smtClean="0"/>
          </a:p>
          <a:p>
            <a:r>
              <a:rPr lang="en-US" baseline="30000" dirty="0" smtClean="0"/>
              <a:t>15 </a:t>
            </a:r>
            <a:r>
              <a:rPr lang="en-US" dirty="0" smtClean="0"/>
              <a:t>And the angel of the </a:t>
            </a:r>
            <a:r>
              <a:rPr lang="en-US" cap="small" dirty="0" smtClean="0">
                <a:effectLst/>
              </a:rPr>
              <a:t>Lord</a:t>
            </a:r>
            <a:r>
              <a:rPr lang="en-US" dirty="0" smtClean="0"/>
              <a:t> called to Abraham a second time from heaven </a:t>
            </a:r>
            <a:r>
              <a:rPr lang="en-US" baseline="30000" dirty="0" smtClean="0"/>
              <a:t>16 </a:t>
            </a:r>
            <a:r>
              <a:rPr lang="en-US" dirty="0" smtClean="0"/>
              <a:t>and said, “By myself I have sworn, declares the </a:t>
            </a:r>
            <a:r>
              <a:rPr lang="en-US" cap="small" dirty="0" smtClean="0">
                <a:effectLst/>
              </a:rPr>
              <a:t>Lord</a:t>
            </a:r>
            <a:r>
              <a:rPr lang="en-US" dirty="0" smtClean="0"/>
              <a:t>, because you have done this and have not withheld your son, your only son, </a:t>
            </a:r>
            <a:r>
              <a:rPr lang="en-US" baseline="30000" dirty="0" smtClean="0"/>
              <a:t>17 </a:t>
            </a:r>
            <a:r>
              <a:rPr lang="en-US" dirty="0" smtClean="0"/>
              <a:t>I will surely bless you, and I will surely multiply your offspring as the stars of heaven and as the sand that is on the seashore. And your offspring shall possess the gate of his</a:t>
            </a:r>
            <a:r>
              <a:rPr lang="en-US" baseline="30000" dirty="0" smtClean="0"/>
              <a:t>[</a:t>
            </a:r>
            <a:r>
              <a:rPr lang="en-US" baseline="30000" dirty="0" smtClean="0">
                <a:hlinkClick r:id="rId6" tooltip="See footnote d"/>
              </a:rPr>
              <a:t>d</a:t>
            </a:r>
            <a:r>
              <a:rPr lang="en-US" baseline="30000" dirty="0" smtClean="0"/>
              <a:t>]</a:t>
            </a:r>
            <a:r>
              <a:rPr lang="en-US" dirty="0" smtClean="0"/>
              <a:t> enemies, </a:t>
            </a:r>
            <a:r>
              <a:rPr lang="en-US" baseline="30000" dirty="0" smtClean="0"/>
              <a:t>18 </a:t>
            </a:r>
            <a:r>
              <a:rPr lang="en-US" dirty="0" smtClean="0"/>
              <a:t>and in your offspring shall all the nations of the earth be blessed, because you have obeyed my voice.” </a:t>
            </a:r>
            <a:r>
              <a:rPr lang="en-US" baseline="30000" dirty="0" smtClean="0"/>
              <a:t>19 </a:t>
            </a:r>
            <a:r>
              <a:rPr lang="en-US" dirty="0" smtClean="0"/>
              <a:t>So Abraham returned to his young men, and they arose and went together to Beersheba. And Abraham lived at Beersheba.</a:t>
            </a:r>
          </a:p>
          <a:p>
            <a:pPr eaLnBrk="1" hangingPunct="1">
              <a:lnSpc>
                <a:spcPct val="120000"/>
              </a:lnSpc>
              <a:spcBef>
                <a:spcPct val="0"/>
              </a:spcBef>
            </a:pPr>
            <a:endParaRPr lang="en-US" sz="1200" i="1" dirty="0">
              <a:solidFill>
                <a:schemeClr val="accent2"/>
              </a:solidFill>
              <a:latin typeface="Arial"/>
              <a:ea typeface="宋体" pitchFamily="-128" charset="-122"/>
              <a:cs typeface="Arial"/>
            </a:endParaRPr>
          </a:p>
          <a:p>
            <a:endParaRPr lang="en-US" sz="1200" dirty="0" smtClean="0">
              <a:latin typeface="Arial"/>
              <a:cs typeface="Arial"/>
            </a:endParaRPr>
          </a:p>
        </p:txBody>
      </p:sp>
    </p:spTree>
    <p:extLst>
      <p:ext uri="{BB962C8B-B14F-4D97-AF65-F5344CB8AC3E}">
        <p14:creationId xmlns:p14="http://schemas.microsoft.com/office/powerpoint/2010/main" val="16372697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smtClean="0"/>
              <a:t>The Test</a:t>
            </a:r>
          </a:p>
          <a:p>
            <a:r>
              <a:rPr lang="en-US" dirty="0" smtClean="0"/>
              <a:t>By </a:t>
            </a:r>
            <a:r>
              <a:rPr lang="en-US" dirty="0" smtClean="0">
                <a:hlinkClick r:id="rId3" tooltip="Browse more articles by Tzvi Freeman"/>
              </a:rPr>
              <a:t>Tzvi Freeman</a:t>
            </a:r>
            <a:endParaRPr lang="en-US" dirty="0" smtClean="0"/>
          </a:p>
          <a:p>
            <a:r>
              <a:rPr lang="en-US" dirty="0" smtClean="0"/>
              <a:t>Why did G-d test Abraham? Why does He test us? Why does an all-knowing G-</a:t>
            </a:r>
            <a:r>
              <a:rPr lang="en-US" dirty="0" err="1" smtClean="0"/>
              <a:t>d</a:t>
            </a:r>
            <a:r>
              <a:rPr lang="en-US" dirty="0" smtClean="0"/>
              <a:t> need to test anybody? Shouldn't He know what is in our hearts without testing us?</a:t>
            </a:r>
          </a:p>
          <a:p>
            <a:r>
              <a:rPr lang="en-US" dirty="0" smtClean="0"/>
              <a:t>A test is any situation that demands more from you than you think you have. In a test, if you would use your rational mind you would say, "This is impossible. This is not what I bargained for. I don't have to do this because it is not within my skill set. It is beyond who I am."</a:t>
            </a:r>
          </a:p>
          <a:p>
            <a:r>
              <a:rPr lang="en-US" dirty="0" smtClean="0"/>
              <a:t>You don't pass a test with understanding, with reason. You pass a test with rock solid faith and blind perseverance.</a:t>
            </a:r>
          </a:p>
          <a:p>
            <a:r>
              <a:rPr lang="en-US" dirty="0" smtClean="0"/>
              <a:t>Tests are closely related to miracles. In fact, in Hebrew they are practically the same word.</a:t>
            </a:r>
          </a:p>
          <a:p>
            <a:r>
              <a:rPr lang="en-US" dirty="0" smtClean="0"/>
              <a:t>A miracle is when G-</a:t>
            </a:r>
            <a:r>
              <a:rPr lang="en-US" dirty="0" err="1" smtClean="0"/>
              <a:t>d</a:t>
            </a:r>
            <a:r>
              <a:rPr lang="en-US" dirty="0" smtClean="0"/>
              <a:t> breaks out of his standard pattern of natural law and demonstrates unlimited powers. A test is when G-</a:t>
            </a:r>
            <a:r>
              <a:rPr lang="en-US" dirty="0" err="1" smtClean="0"/>
              <a:t>d</a:t>
            </a:r>
            <a:r>
              <a:rPr lang="en-US" dirty="0" smtClean="0"/>
              <a:t> invites you to do the same. That is why people who pass tests cause miracles to happen -- G-</a:t>
            </a:r>
            <a:r>
              <a:rPr lang="en-US" dirty="0" err="1" smtClean="0"/>
              <a:t>d</a:t>
            </a:r>
            <a:r>
              <a:rPr lang="en-US" dirty="0" smtClean="0"/>
              <a:t> is mirroring them.</a:t>
            </a:r>
          </a:p>
          <a:p>
            <a:r>
              <a:rPr lang="en-US" dirty="0" smtClean="0"/>
              <a:t>There are different kinds of tests. All of them break barriers. Some tests take a person past old habits that bridle him. Others pull out of him new strength, a tenacity, a deep confidence in his purpose and the inherent goodness within the world.</a:t>
            </a:r>
          </a:p>
          <a:p>
            <a:r>
              <a:rPr lang="en-US" dirty="0" smtClean="0"/>
              <a:t>The ultimate test is that which takes a person beyond the ultimate barrier: The barrier between creation and Creator. Such was the test Abraham passed when he was asked to offer up his son Isaac.</a:t>
            </a:r>
          </a:p>
          <a:p>
            <a:r>
              <a:rPr lang="en-US" dirty="0" smtClean="0"/>
              <a:t>Abraham had passed many tests before -- nine in total. As a young man, he had chosen certain death in a fiery furnace over worship of the evil demagogue, King Nimrod, and was miraculously saved. Throughout his life, he had never questioned G-</a:t>
            </a:r>
            <a:r>
              <a:rPr lang="en-US" dirty="0" err="1" smtClean="0"/>
              <a:t>d's</a:t>
            </a:r>
            <a:r>
              <a:rPr lang="en-US" dirty="0" smtClean="0"/>
              <a:t> justice, despite his many tribulations. Except for once, when he demanded justice for the inhabitants of Sodom and </a:t>
            </a:r>
            <a:r>
              <a:rPr lang="en-US" dirty="0" err="1" smtClean="0"/>
              <a:t>Gemorrah</a:t>
            </a:r>
            <a:r>
              <a:rPr lang="en-US" dirty="0" smtClean="0"/>
              <a:t> -- and that itself was how he passed another test.</a:t>
            </a:r>
          </a:p>
          <a:p>
            <a:r>
              <a:rPr lang="en-US" dirty="0" smtClean="0"/>
              <a:t>But the test of offering Isaac was a class in itself. Because this test made absolutely no sense.</a:t>
            </a:r>
          </a:p>
          <a:p>
            <a:r>
              <a:rPr lang="en-US" dirty="0" smtClean="0"/>
              <a:t>Throw yourself in a fiery furnace rather than worship a megalomaniac who thinks he is a god -- you've made a statement and you've got it out there. The same with all the other tests -- they were ways to promote a cause, to publicize to the world the faith of Abraham. And as such, there always lurked a doubt that perhaps, just perhaps all this was tied to Abraham's ego. Because what could be a greater accomplishment than being the founder of the faith of Abraham?</a:t>
            </a:r>
          </a:p>
          <a:p>
            <a:r>
              <a:rPr lang="en-US" dirty="0" smtClean="0"/>
              <a:t>Turn the whole world on its head and you'll be the most significant man in history. Isn't that worth fire and high water, and even death itself?</a:t>
            </a:r>
          </a:p>
          <a:p>
            <a:r>
              <a:rPr lang="en-US" dirty="0" smtClean="0"/>
              <a:t>But the </a:t>
            </a:r>
            <a:r>
              <a:rPr lang="en-US" i="1" dirty="0" err="1" smtClean="0"/>
              <a:t>Akedah</a:t>
            </a:r>
            <a:r>
              <a:rPr lang="en-US" dirty="0" smtClean="0"/>
              <a:t> ("Binding" of Isaac) didn't fit that profile. The </a:t>
            </a:r>
            <a:r>
              <a:rPr lang="en-US" i="1" dirty="0" err="1" smtClean="0"/>
              <a:t>Akedah</a:t>
            </a:r>
            <a:r>
              <a:rPr lang="en-US" dirty="0" smtClean="0"/>
              <a:t> flew in the face of everything Abraham ever stood for: that G-</a:t>
            </a:r>
            <a:r>
              <a:rPr lang="en-US" dirty="0" err="1" smtClean="0"/>
              <a:t>d</a:t>
            </a:r>
            <a:r>
              <a:rPr lang="en-US" dirty="0" smtClean="0"/>
              <a:t> is good and kind, that He keeps His promises and has a destiny for His world. All this is out the window when G-</a:t>
            </a:r>
            <a:r>
              <a:rPr lang="en-US" dirty="0" err="1" smtClean="0"/>
              <a:t>d</a:t>
            </a:r>
            <a:r>
              <a:rPr lang="en-US" dirty="0" smtClean="0"/>
              <a:t> says, "Abraham! Remember that son I promised you, for which you waited for so long? The one about whom I promised he is destined to carry on all that you began so that it will continue until eternity? Remember how I told you to listen to Sarah against your own judgment and send Ishmael away so that this other son could flourish? The son who you have fostered with your wisdom and trained for his destiny these many years? The son of your old age, that you love more than any father has ever loved a son?</a:t>
            </a:r>
          </a:p>
          <a:p>
            <a:r>
              <a:rPr lang="en-US" dirty="0" smtClean="0"/>
              <a:t>"Take him to the land of </a:t>
            </a:r>
            <a:r>
              <a:rPr lang="en-US" dirty="0" err="1" smtClean="0"/>
              <a:t>Moriah</a:t>
            </a:r>
            <a:r>
              <a:rPr lang="en-US" dirty="0" smtClean="0"/>
              <a:t> and raise him up for a burnt offering on one of the mountains I will show you there."</a:t>
            </a:r>
          </a:p>
          <a:p>
            <a:r>
              <a:rPr lang="en-US" dirty="0" smtClean="0"/>
              <a:t>No explanation. No consolation. No excuses. Just do it. Turn around and destroy everything you have built until this day so that there will never be a chance to rebuild.</a:t>
            </a:r>
          </a:p>
          <a:p>
            <a:r>
              <a:rPr lang="en-US" dirty="0" smtClean="0"/>
              <a:t>A mindless act.</a:t>
            </a:r>
          </a:p>
          <a:p>
            <a:endParaRPr lang="en-US" dirty="0" smtClean="0"/>
          </a:p>
          <a:p>
            <a:r>
              <a:rPr lang="en-US" dirty="0" smtClean="0"/>
              <a:t>So why did he do it?</a:t>
            </a:r>
          </a:p>
          <a:p>
            <a:endParaRPr lang="en-US" dirty="0" smtClean="0"/>
          </a:p>
          <a:p>
            <a:r>
              <a:rPr lang="en-US" dirty="0" smtClean="0"/>
              <a:t>Abraham was a man with a mission. A mission for which he sacrificed everything, a mission more important to him than his own life.</a:t>
            </a:r>
          </a:p>
          <a:p>
            <a:r>
              <a:rPr lang="en-US" dirty="0" smtClean="0"/>
              <a:t>For many years he had agonized over the fact that there was no heir to this mission, that his work of bringing the beliefs and ethics of monotheism to a pagan world would cease with his passing from the world. Then came the divine promise: miraculously, at the age of one hundred, he will have a son, out of whom will stem the people of Israel. “You shall call his name Isaac,” said G‑d, “and I shall establish My covenant with him for an everlasting covenant, and with his descendants after him.”</a:t>
            </a:r>
          </a:p>
          <a:p>
            <a:r>
              <a:rPr lang="en-US" dirty="0" smtClean="0"/>
              <a:t>And then G‑d told him to destroy it all.</a:t>
            </a:r>
          </a:p>
          <a:p>
            <a:r>
              <a:rPr lang="en-US" dirty="0" smtClean="0"/>
              <a:t>When Abraham bound Isaac upon the altar, it was not in the service of any calling or cause. In fact, it ran contrary to everything he believed in and taught, to everything for which he had sacrificed his life, to everything G‑d Himself had told him. He could see no reason, no purpose for his act. Every element of his self cried out against it—his material self, his spiritual self, his transcendent and altruistic self. But he did it. Why? Because G‑d had told him to.</a:t>
            </a:r>
          </a:p>
          <a:p>
            <a:r>
              <a:rPr lang="en-US" dirty="0" smtClean="0"/>
              <a:t>Abraham was the pioneer of </a:t>
            </a:r>
            <a:r>
              <a:rPr lang="en-US" i="1" dirty="0" smtClean="0"/>
              <a:t>self</a:t>
            </a:r>
            <a:r>
              <a:rPr lang="en-US" dirty="0" smtClean="0"/>
              <a:t>-sacrifice.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 Abraham bequeathed to his descendants the essence of Jewishness: that at the core of one’s very being lies not the self but one’s commitment to the Creator. And that, ultimately, one’s every choice and act is an expression of that “spark of divinity” within.</a:t>
            </a:r>
          </a:p>
          <a:p>
            <a:endParaRPr lang="en-US" dirty="0" smtClean="0"/>
          </a:p>
          <a:p>
            <a:r>
              <a:rPr lang="en-US" dirty="0" smtClean="0"/>
              <a:t>10 tests</a:t>
            </a:r>
          </a:p>
          <a:p>
            <a:r>
              <a:rPr lang="en-US" dirty="0" smtClean="0"/>
              <a:t>1. He is thrown into a fiery furnace.</a:t>
            </a:r>
            <a:br>
              <a:rPr lang="en-US" dirty="0" smtClean="0"/>
            </a:br>
            <a:r>
              <a:rPr lang="en-US" dirty="0" smtClean="0"/>
              <a:t>2. G‑d tells him to leave his homeland to be a stranger in the land of Canaan.</a:t>
            </a:r>
            <a:br>
              <a:rPr lang="en-US" dirty="0" smtClean="0"/>
            </a:br>
            <a:r>
              <a:rPr lang="en-US" dirty="0" smtClean="0"/>
              <a:t>3. Immediately after his arrival in the Promised Land, he encounters a famine.</a:t>
            </a:r>
            <a:br>
              <a:rPr lang="en-US" dirty="0" smtClean="0"/>
            </a:br>
            <a:r>
              <a:rPr lang="en-US" dirty="0" smtClean="0"/>
              <a:t>4. The Egyptians capture his beloved wife, Sarah, and bring her to Pharaoh.</a:t>
            </a:r>
            <a:br>
              <a:rPr lang="en-US" dirty="0" smtClean="0"/>
            </a:br>
            <a:r>
              <a:rPr lang="en-US" dirty="0" smtClean="0"/>
              <a:t>5. He faces incredible odds in the battle of the four and five kings.</a:t>
            </a:r>
            <a:br>
              <a:rPr lang="en-US" dirty="0" smtClean="0"/>
            </a:br>
            <a:r>
              <a:rPr lang="en-US" dirty="0" smtClean="0"/>
              <a:t>6. He is told by G‑d that his children will be strangers in a strange land.13</a:t>
            </a:r>
            <a:br>
              <a:rPr lang="en-US" dirty="0" smtClean="0"/>
            </a:br>
            <a:r>
              <a:rPr lang="en-US" dirty="0" smtClean="0"/>
              <a:t>7. G‑d tells him to circumcise himself at an advanced age.</a:t>
            </a:r>
            <a:br>
              <a:rPr lang="en-US" dirty="0" smtClean="0"/>
            </a:br>
            <a:r>
              <a:rPr lang="en-US" dirty="0" smtClean="0"/>
              <a:t>8. The king of </a:t>
            </a:r>
            <a:r>
              <a:rPr lang="en-US" dirty="0" err="1" smtClean="0"/>
              <a:t>Gerar</a:t>
            </a:r>
            <a:r>
              <a:rPr lang="en-US" dirty="0" smtClean="0"/>
              <a:t> captures Sarah, intending to take her for himself.</a:t>
            </a:r>
            <a:br>
              <a:rPr lang="en-US" dirty="0" smtClean="0"/>
            </a:br>
            <a:r>
              <a:rPr lang="en-US" dirty="0" smtClean="0"/>
              <a:t>9. G‑d tells him to send away Hagar and her son, Ishmael.</a:t>
            </a:r>
            <a:br>
              <a:rPr lang="en-US" dirty="0" smtClean="0"/>
            </a:br>
            <a:r>
              <a:rPr lang="en-US" dirty="0" smtClean="0"/>
              <a:t>10. Abraham is told by G‑d to sacrifice his dear son Isaac upon an altar.</a:t>
            </a:r>
          </a:p>
          <a:p>
            <a:pPr eaLnBrk="1" hangingPunct="1"/>
            <a:endParaRPr lang="en-GB" dirty="0" smtClean="0">
              <a:latin typeface="Arial" pitchFamily="-128" charset="0"/>
            </a:endParaRP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solidFill>
                  <a:srgbClr val="000000"/>
                </a:solidFill>
              </a:rPr>
              <a:pPr>
                <a:defRPr/>
              </a:pPr>
              <a:t>114</a:t>
            </a:fld>
            <a:endParaRPr lang="en-GB">
              <a:solidFill>
                <a:srgbClr val="000000"/>
              </a:solidFill>
            </a:endParaRPr>
          </a:p>
        </p:txBody>
      </p:sp>
    </p:spTree>
    <p:extLst>
      <p:ext uri="{BB962C8B-B14F-4D97-AF65-F5344CB8AC3E}">
        <p14:creationId xmlns:p14="http://schemas.microsoft.com/office/powerpoint/2010/main" val="193652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D05870-32A9-442C-8370-803669AA0CCA}" type="slidenum">
              <a:rPr lang="en-US">
                <a:latin typeface="Arial" pitchFamily="-84" charset="0"/>
                <a:ea typeface="Arial" pitchFamily="-84" charset="0"/>
                <a:cs typeface="Arial" pitchFamily="-84" charset="0"/>
              </a:rPr>
              <a:pPr/>
              <a:t>11</a:t>
            </a:fld>
            <a:endParaRPr lang="en-US">
              <a:latin typeface="Arial" pitchFamily="-84" charset="0"/>
              <a:ea typeface="Arial" pitchFamily="-84" charset="0"/>
              <a:cs typeface="Arial" pitchFamily="-8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Arial" pitchFamily="-84" charset="0"/>
            </a:endParaRPr>
          </a:p>
        </p:txBody>
      </p:sp>
    </p:spTree>
    <p:extLst>
      <p:ext uri="{BB962C8B-B14F-4D97-AF65-F5344CB8AC3E}">
        <p14:creationId xmlns:p14="http://schemas.microsoft.com/office/powerpoint/2010/main" val="12262081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did God need to “test” Abraham, given that He knows the human heart better than we know it ourselves? Maimonides answers that God did not need Abraham to prove his love for Him. Rather the test was meant to establish for all time how far the fear and love of God must go.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story is about the awe and love of God. Kierkegaard wrote a book about it, </a:t>
            </a:r>
            <a:r>
              <a:rPr lang="en-US" i="1" dirty="0" smtClean="0"/>
              <a:t>Fear and Trembling</a:t>
            </a:r>
            <a:r>
              <a:rPr lang="en-US" dirty="0" smtClean="0"/>
              <a:t>, and made the point that ethics is universal. It consists of general rules. But the love of God is particular. It is an I-Thou personal relationship. What Abraham underwent during the trial was, says Kierkegaard, a “teleological suspension of the ethical,” that is, a willingness to let the I-Thou love of God overrule the universal principles that bind humans to one another.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There are four problems with the conventional reading:</a:t>
            </a:r>
          </a:p>
          <a:p>
            <a:r>
              <a:rPr lang="en-US" dirty="0" smtClean="0"/>
              <a:t>1. We know from </a:t>
            </a:r>
            <a:r>
              <a:rPr lang="en-US" dirty="0" err="1" smtClean="0"/>
              <a:t>Tanakh</a:t>
            </a:r>
            <a:r>
              <a:rPr lang="en-US" dirty="0" smtClean="0"/>
              <a:t> and independent evidence that the willingness to offer up your child as a sacrifice was not rare in the ancient world. It was commonplace. </a:t>
            </a:r>
            <a:r>
              <a:rPr lang="en-US" dirty="0" err="1" smtClean="0"/>
              <a:t>Tanakh</a:t>
            </a:r>
            <a:r>
              <a:rPr lang="en-US" dirty="0" smtClean="0"/>
              <a:t> mentions that </a:t>
            </a:r>
            <a:r>
              <a:rPr lang="en-US" dirty="0" err="1" smtClean="0"/>
              <a:t>Mesha</a:t>
            </a:r>
            <a:r>
              <a:rPr lang="en-US" dirty="0" smtClean="0"/>
              <a:t> king of Moab did so. So did </a:t>
            </a:r>
            <a:r>
              <a:rPr lang="en-US" dirty="0" err="1" smtClean="0"/>
              <a:t>Jepthah</a:t>
            </a:r>
            <a:r>
              <a:rPr lang="en-US" dirty="0" smtClean="0"/>
              <a:t>, the least admirable leader in the book of Judges. Two of </a:t>
            </a:r>
            <a:r>
              <a:rPr lang="en-US" dirty="0" err="1" smtClean="0"/>
              <a:t>Tanakh’s</a:t>
            </a:r>
            <a:r>
              <a:rPr lang="en-US" dirty="0" smtClean="0"/>
              <a:t> most wicked kings, </a:t>
            </a:r>
            <a:r>
              <a:rPr lang="en-US" dirty="0" err="1" smtClean="0"/>
              <a:t>Ahaz</a:t>
            </a:r>
            <a:r>
              <a:rPr lang="en-US" dirty="0" smtClean="0"/>
              <a:t> and Manasseh, introduced the practice into Judah, for which they were condemned. There is archeological evidence – the bones of thousands of young children –– that child sacrifice was widespread in Carthage and other Phoenician sites. It was a pagan practice.</a:t>
            </a:r>
          </a:p>
          <a:p>
            <a:r>
              <a:rPr lang="en-US" dirty="0" smtClean="0"/>
              <a:t>2. Child sacrifice is regarded with horror throughout </a:t>
            </a:r>
            <a:r>
              <a:rPr lang="en-US" dirty="0" err="1" smtClean="0"/>
              <a:t>Tanakh</a:t>
            </a:r>
            <a:r>
              <a:rPr lang="en-US" dirty="0" smtClean="0"/>
              <a:t>. Micah asks rhetorically, “Shall I give my firstborn for my sin, the fruit of my body for the sin of my soul?” and replies, “He has shown you, O man, what is good. And what does the Lord require of you? To act justly and to love mercy and to walk humbly with your God.” How could Abraham serve as a role model if what he was prepared to do is what his descendants were commanded not to do?</a:t>
            </a:r>
          </a:p>
          <a:p>
            <a:r>
              <a:rPr lang="en-US" dirty="0" smtClean="0"/>
              <a:t>3. Specifically, Abraham was chosen to be a role model as a father. God says of him, “For I have chosen him </a:t>
            </a:r>
            <a:r>
              <a:rPr lang="en-US" i="1" dirty="0" smtClean="0"/>
              <a:t>so that he will instruct his children</a:t>
            </a:r>
            <a:r>
              <a:rPr lang="en-US" dirty="0" smtClean="0"/>
              <a:t> and his household after him to keep the way of the Lord by doing what is right and just.” How could he serve as a model father if he was willing to sacrifice his child? To the contrary, he should have said to God: “If you want me to prove to You how much I love You, then take me as a sacrifice, not my child.”</a:t>
            </a:r>
          </a:p>
          <a:p>
            <a:r>
              <a:rPr lang="en-US" dirty="0" smtClean="0"/>
              <a:t>4. As Jews – indeed as humans – we must reject Kierkegaard’s principle of the “teleological suspension of the ethical.” This is an idea that gives </a:t>
            </a:r>
            <a:r>
              <a:rPr lang="en-US" i="1" dirty="0" smtClean="0"/>
              <a:t>carte blanche</a:t>
            </a:r>
            <a:r>
              <a:rPr lang="en-US" dirty="0" smtClean="0"/>
              <a:t> to a religious fanatic to commit crimes in the name of God. It is the logic of the Inquisition and the suicide bomber. It is not the logic of Judaism rightly understood. God does not ask us to be unethical. We may not always understand ethics from God’s perspective but we believe that “He is the Rock, His works are perfect; all His ways are just” (Deut. 32: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solidFill>
                  <a:srgbClr val="000000"/>
                </a:solidFill>
              </a:rPr>
              <a:pPr>
                <a:defRPr/>
              </a:pPr>
              <a:t>115</a:t>
            </a:fld>
            <a:endParaRPr lang="en-GB">
              <a:solidFill>
                <a:srgbClr val="000000"/>
              </a:solidFill>
            </a:endParaRPr>
          </a:p>
        </p:txBody>
      </p:sp>
    </p:spTree>
    <p:extLst>
      <p:ext uri="{BB962C8B-B14F-4D97-AF65-F5344CB8AC3E}">
        <p14:creationId xmlns:p14="http://schemas.microsoft.com/office/powerpoint/2010/main" val="13667192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understand the binding of Isaac we have to </a:t>
            </a:r>
            <a:r>
              <a:rPr lang="en-US" b="1" dirty="0" err="1" smtClean="0"/>
              <a:t>realise</a:t>
            </a:r>
            <a:r>
              <a:rPr lang="en-US" b="1" dirty="0" smtClean="0"/>
              <a:t> that much of the Torah, Genesis in particular, is a polemic against worldviews the Torah considers pagan, inhuman and wrong. </a:t>
            </a:r>
            <a:r>
              <a:rPr lang="en-US" dirty="0" smtClean="0"/>
              <a:t>One institution to which Genesis is opposed is the ancient family as described by </a:t>
            </a:r>
            <a:r>
              <a:rPr lang="en-US" dirty="0" err="1" smtClean="0"/>
              <a:t>Fustel</a:t>
            </a:r>
            <a:r>
              <a:rPr lang="en-US" dirty="0" smtClean="0"/>
              <a:t> de </a:t>
            </a:r>
            <a:r>
              <a:rPr lang="en-US" dirty="0" err="1" smtClean="0"/>
              <a:t>Coulanges</a:t>
            </a:r>
            <a:r>
              <a:rPr lang="en-US" dirty="0" smtClean="0"/>
              <a:t> in </a:t>
            </a:r>
            <a:r>
              <a:rPr lang="en-US" i="1" dirty="0" smtClean="0"/>
              <a:t>The Ancient City</a:t>
            </a:r>
            <a:r>
              <a:rPr lang="en-US" dirty="0" smtClean="0"/>
              <a:t> (1864) and recently restated by Larry </a:t>
            </a:r>
            <a:r>
              <a:rPr lang="en-US" dirty="0" err="1" smtClean="0"/>
              <a:t>Siedentop</a:t>
            </a:r>
            <a:r>
              <a:rPr lang="en-US" dirty="0" smtClean="0"/>
              <a:t> in </a:t>
            </a:r>
            <a:r>
              <a:rPr lang="en-US" i="1" dirty="0" smtClean="0"/>
              <a:t>Inventing the Individual: The Origins of Western Liberalism</a:t>
            </a:r>
            <a:r>
              <a:rPr lang="en-US" dirty="0" smtClean="0"/>
              <a:t>.</a:t>
            </a:r>
          </a:p>
          <a:p>
            <a:r>
              <a:rPr lang="en-US" dirty="0" smtClean="0"/>
              <a:t>Before the emergence of the first cities and civilizations, the fundamental social and religious unit was the family. As </a:t>
            </a:r>
            <a:r>
              <a:rPr lang="en-US" dirty="0" err="1" smtClean="0"/>
              <a:t>Coulanges</a:t>
            </a:r>
            <a:r>
              <a:rPr lang="en-US" dirty="0" smtClean="0"/>
              <a:t> puts it, in ancient times there was an intrinsic connection between three things: the domestic religion, the family and the right of property. Each family had its own gods, among them the spirits of dead ancestors, from whom it sought protection and to whom it offered sacrifices. The authority of the head of the family, the paterfamilias, was absolute. He had power of life and death over his wife and children. Authority invariably passed, on the death of the father, to his firstborn son. Meanwhile, as long as the father lived, children had the status of property rather than persons in their own right. This idea persisted even beyond the biblical era in the Roman law principle of </a:t>
            </a:r>
            <a:r>
              <a:rPr lang="en-US" i="1" dirty="0" smtClean="0"/>
              <a:t>patria </a:t>
            </a:r>
            <a:r>
              <a:rPr lang="en-US" i="1" dirty="0" err="1" smtClean="0"/>
              <a:t>potestas</a:t>
            </a:r>
            <a:r>
              <a:rPr lang="en-US" dirty="0" smtClean="0"/>
              <a:t>.</a:t>
            </a:r>
          </a:p>
          <a:p>
            <a:r>
              <a:rPr lang="en-US" dirty="0" smtClean="0"/>
              <a:t>The Torah is opposed to every element of this worldview. </a:t>
            </a:r>
            <a:r>
              <a:rPr lang="en-US" b="1" dirty="0" smtClean="0"/>
              <a:t>As anthropologist Mary Douglas notes, one of the most striking features of the Torah is that it includes no sacrifices to dead ancestors</a:t>
            </a:r>
            <a:r>
              <a:rPr lang="en-US" dirty="0" smtClean="0"/>
              <a:t>. Seeking the spirits of the dead is explicitly forbidden.</a:t>
            </a:r>
          </a:p>
          <a:p>
            <a:r>
              <a:rPr lang="en-US" dirty="0" smtClean="0"/>
              <a:t>Equally noteworthy is the fact that in the early narratives succession does </a:t>
            </a:r>
            <a:r>
              <a:rPr lang="en-US" i="1" dirty="0" smtClean="0"/>
              <a:t>not</a:t>
            </a:r>
            <a:r>
              <a:rPr lang="en-US" dirty="0" smtClean="0"/>
              <a:t> pass to the firstborn: not to Ishmael but Isaac, not to Esau but Jacob, not to the tribe of Reuben but to Levi (priesthood) and Judah (kingship), not to Aaron but to Moses.</a:t>
            </a:r>
          </a:p>
          <a:p>
            <a:r>
              <a:rPr lang="en-US" b="1" dirty="0" smtClean="0"/>
              <a:t>The principle to which the entire story of Isaac, from birth to binding, is opposed is the idea that </a:t>
            </a:r>
            <a:r>
              <a:rPr lang="en-US" b="1" i="1" dirty="0" smtClean="0"/>
              <a:t>a child is the property of the father</a:t>
            </a:r>
            <a:r>
              <a:rPr lang="en-US" b="1" dirty="0" smtClean="0"/>
              <a:t>. </a:t>
            </a:r>
            <a:r>
              <a:rPr lang="en-US" dirty="0" smtClean="0"/>
              <a:t>First, Isaac’s birth is miraculous. Sarah is already post-menopausal when she conceives. In this respect the Isaac story is parallel to that of the birth of Samuel to Hannah, like Sarah also unable naturally to conceive. That is why, when he is born Hannah says, “I prayed for this child, and the Lord has granted me what I asked of him.  So now </a:t>
            </a:r>
            <a:r>
              <a:rPr lang="en-US" i="1" dirty="0" smtClean="0"/>
              <a:t>I give him to the Lord</a:t>
            </a:r>
            <a:r>
              <a:rPr lang="en-US" dirty="0" smtClean="0"/>
              <a:t>. For his whole life he will be </a:t>
            </a:r>
            <a:r>
              <a:rPr lang="en-US" i="1" dirty="0" smtClean="0"/>
              <a:t>given over to the Lord</a:t>
            </a:r>
            <a:r>
              <a:rPr lang="en-US" dirty="0" smtClean="0"/>
              <a:t>.” This passage is the key to understanding the message from heaven telling Abraham to stop: “Now I know that you fear God, </a:t>
            </a:r>
            <a:r>
              <a:rPr lang="en-US" i="1" dirty="0" smtClean="0"/>
              <a:t>because you have not withheld from Me your son</a:t>
            </a:r>
            <a:r>
              <a:rPr lang="en-US" dirty="0" smtClean="0"/>
              <a:t>, your only son” (the statement appears twice, in Gen. 22: 12 and 16). </a:t>
            </a:r>
            <a:r>
              <a:rPr lang="en-US" b="1" dirty="0" smtClean="0"/>
              <a:t>The test was not whether Abraham would sacrifice his son but whether he would </a:t>
            </a:r>
            <a:r>
              <a:rPr lang="en-US" b="1" i="1" dirty="0" smtClean="0"/>
              <a:t>give him over</a:t>
            </a:r>
            <a:r>
              <a:rPr lang="en-US" b="1" dirty="0" smtClean="0"/>
              <a:t> to God.</a:t>
            </a:r>
          </a:p>
          <a:p>
            <a:r>
              <a:rPr lang="en-US" dirty="0" smtClean="0"/>
              <a:t>The same principle recurs in the book of Exodus. First, Moses’ survival is semi-miraculous since he was born at a time when Pharaoh had decreed that every male Israelite child should be killed. Secondly, during the tenth plague, when every firstborn Egyptian child died, the Israelite firstborn were miraculously saved. </a:t>
            </a:r>
            <a:r>
              <a:rPr lang="en-US" b="1" dirty="0" smtClean="0"/>
              <a:t>“Consecrate to me every firstborn male. The first offspring of every womb among the Israelites </a:t>
            </a:r>
            <a:r>
              <a:rPr lang="en-US" b="1" i="1" dirty="0" smtClean="0"/>
              <a:t>belongs to Me</a:t>
            </a:r>
            <a:r>
              <a:rPr lang="en-US" b="1" dirty="0" smtClean="0"/>
              <a:t>, whether human or animal.” The firstborn were originally designated to serve God as priests, but lost this role after the sin of the golden calf. Nonetheless, a memory of this original role still persists in the ceremony of </a:t>
            </a:r>
            <a:r>
              <a:rPr lang="en-US" b="1" i="1" dirty="0" err="1" smtClean="0"/>
              <a:t>pidyon</a:t>
            </a:r>
            <a:r>
              <a:rPr lang="en-US" b="1" i="1" dirty="0" smtClean="0"/>
              <a:t> ha-ben</a:t>
            </a:r>
            <a:r>
              <a:rPr lang="en-US" b="1" dirty="0" smtClean="0"/>
              <a:t>, redemption of a firstborn son.</a:t>
            </a:r>
          </a:p>
          <a:p>
            <a:r>
              <a:rPr lang="en-US" b="1" dirty="0" smtClean="0"/>
              <a:t>What God was doing when he asked Abraham to offer up his son was not requesting a child sacrifice but something quite different. He wanted Abraham to </a:t>
            </a:r>
            <a:r>
              <a:rPr lang="en-US" b="1" i="1" dirty="0" smtClean="0"/>
              <a:t>renounce ownership</a:t>
            </a:r>
            <a:r>
              <a:rPr lang="en-US" b="1" dirty="0" smtClean="0"/>
              <a:t> of his son. He wanted to establish as a non-negotiable principle of Jewish law that </a:t>
            </a:r>
            <a:r>
              <a:rPr lang="en-US" b="1" i="1" dirty="0" smtClean="0"/>
              <a:t>children are not the property of their parents</a:t>
            </a:r>
            <a:r>
              <a:rPr lang="en-US" b="1" dirty="0" smtClean="0"/>
              <a:t>.</a:t>
            </a:r>
          </a:p>
          <a:p>
            <a:r>
              <a:rPr lang="en-US" dirty="0" smtClean="0"/>
              <a:t>That is why three of the four matriarchs found themselves unable to conceive other than by a miracle. </a:t>
            </a:r>
            <a:r>
              <a:rPr lang="en-US" b="1" dirty="0" smtClean="0"/>
              <a:t>The Torah wants us to know that the children they bore were the children of God rather than the natural outcome of a biological process</a:t>
            </a:r>
            <a:r>
              <a:rPr lang="en-US" dirty="0" smtClean="0"/>
              <a:t>. Eventually, the entire nation of Israel would be called the children of God. A related idea is conveyed by the fact that God chose as his spokesperson Moses who was “not a man of words.” He was a </a:t>
            </a:r>
            <a:r>
              <a:rPr lang="en-US" dirty="0" err="1" smtClean="0"/>
              <a:t>stammerer</a:t>
            </a:r>
            <a:r>
              <a:rPr lang="en-US" dirty="0" smtClean="0"/>
              <a:t>. Moses became God’s spokesman because people knew that the words he spoke were not his own but those placed in his mouth by God.</a:t>
            </a:r>
          </a:p>
          <a:p>
            <a:r>
              <a:rPr lang="en-US" dirty="0" smtClean="0"/>
              <a:t>The clearest evidence for this interpretation is given at the birth of the very first human child. When she first gives birth, Eve says: “With the help of the Lord I have acquired [</a:t>
            </a:r>
            <a:r>
              <a:rPr lang="en-US" i="1" dirty="0" err="1" smtClean="0"/>
              <a:t>kaniti</a:t>
            </a:r>
            <a:r>
              <a:rPr lang="en-US" dirty="0" smtClean="0"/>
              <a:t>] a man.” That child, whose name comes from the verb “to acquire,” was Cain who became the first murderer</a:t>
            </a:r>
            <a:r>
              <a:rPr lang="en-US" b="1" dirty="0" smtClean="0"/>
              <a:t>. If you seek to own your children, your children may rebel into violence.</a:t>
            </a:r>
          </a:p>
          <a:p>
            <a:r>
              <a:rPr lang="en-US" dirty="0" smtClean="0"/>
              <a:t>If the analysis of </a:t>
            </a:r>
            <a:r>
              <a:rPr lang="en-US" dirty="0" err="1" smtClean="0"/>
              <a:t>Fustel</a:t>
            </a:r>
            <a:r>
              <a:rPr lang="en-US" dirty="0" smtClean="0"/>
              <a:t> de </a:t>
            </a:r>
            <a:r>
              <a:rPr lang="en-US" dirty="0" err="1" smtClean="0"/>
              <a:t>Colanges</a:t>
            </a:r>
            <a:r>
              <a:rPr lang="en-US" dirty="0" smtClean="0"/>
              <a:t> and Larry </a:t>
            </a:r>
            <a:r>
              <a:rPr lang="en-US" dirty="0" err="1" smtClean="0"/>
              <a:t>Siedentop</a:t>
            </a:r>
            <a:r>
              <a:rPr lang="en-US" dirty="0" smtClean="0"/>
              <a:t> is correct, it follows that something fundamental was at stake. </a:t>
            </a:r>
            <a:r>
              <a:rPr lang="en-US" i="1" dirty="0" smtClean="0"/>
              <a:t>As long as parents believed they owned their children, the concept of the individual could not yet be born.</a:t>
            </a:r>
            <a:r>
              <a:rPr lang="en-US" dirty="0" smtClean="0"/>
              <a:t> The fundamental unit was the family. The Torah represents the birth of the individual as the central figure in the moral life. Because children – all children – belong to God, parenthood is not ownership but guardianship. As soon as they reach the age of maturity (traditionally, twelve for girls, thirteen for boys) children become independent moral agents with their own dignity and freedom.</a:t>
            </a:r>
          </a:p>
          <a:p>
            <a:endParaRPr lang="en-US" b="1" dirty="0" smtClean="0"/>
          </a:p>
          <a:p>
            <a:r>
              <a:rPr lang="en-US" b="1" dirty="0" smtClean="0"/>
              <a:t>Patria </a:t>
            </a:r>
            <a:r>
              <a:rPr lang="en-US" b="1" dirty="0" err="1" smtClean="0"/>
              <a:t>potestas</a:t>
            </a:r>
            <a:r>
              <a:rPr lang="en-US" b="1" dirty="0" smtClean="0"/>
              <a:t>,</a:t>
            </a:r>
            <a:r>
              <a:rPr lang="en-US" dirty="0" smtClean="0"/>
              <a:t>  (Latin: “power of a father”), in Roman </a:t>
            </a:r>
            <a:r>
              <a:rPr lang="en-US" dirty="0" smtClean="0">
                <a:hlinkClick r:id="rId3"/>
              </a:rPr>
              <a:t>family</a:t>
            </a:r>
            <a:r>
              <a:rPr lang="en-US" dirty="0" smtClean="0"/>
              <a:t> </a:t>
            </a:r>
            <a:r>
              <a:rPr lang="en-US" dirty="0" smtClean="0">
                <a:hlinkClick r:id="rId4"/>
              </a:rPr>
              <a:t>law</a:t>
            </a:r>
            <a:r>
              <a:rPr lang="en-US" dirty="0" smtClean="0"/>
              <a:t>, power that the male head of a family exercised over his children and his more remote descendants in the male line, whatever their age, as well as over those brought into the family by adoption. This power meant originally not only that he had control over the persons of his children, amounting even to a right to inflict capital punishment, but that he alone had any rights in private law. Thus, acquisitions of a child became the property of the father. The father might allow a child (as he might a slave) certain property to treat as his own, but in the eye of the law it continued to belong to the father.</a:t>
            </a:r>
          </a:p>
          <a:p>
            <a:r>
              <a:rPr lang="en-US" dirty="0" smtClean="0"/>
              <a:t>Patria </a:t>
            </a:r>
            <a:r>
              <a:rPr lang="en-US" dirty="0" err="1" smtClean="0"/>
              <a:t>potestas</a:t>
            </a:r>
            <a:r>
              <a:rPr lang="en-US" dirty="0" smtClean="0"/>
              <a:t> ceased normally only with the death of the father; but the father might voluntarily free the child by emancipation, and a daughter ceased to be under the father’s </a:t>
            </a:r>
            <a:r>
              <a:rPr lang="en-US" dirty="0" err="1" smtClean="0"/>
              <a:t>potestas</a:t>
            </a:r>
            <a:r>
              <a:rPr lang="en-US" dirty="0" smtClean="0"/>
              <a:t> if upon her marriage she came under her husband’s </a:t>
            </a:r>
            <a:r>
              <a:rPr lang="en-US" dirty="0" smtClean="0">
                <a:hlinkClick r:id="rId5"/>
              </a:rPr>
              <a:t>manus</a:t>
            </a:r>
            <a:r>
              <a:rPr lang="en-US" dirty="0" smtClean="0"/>
              <a:t>, a corresponding power of husband over wife.</a:t>
            </a:r>
          </a:p>
          <a:p>
            <a:r>
              <a:rPr lang="en-US" dirty="0" smtClean="0"/>
              <a:t>By classical times, the father’s power of life and death had shrunk to that of light punishment, and sons could keep as their own what they earned as soldiers (</a:t>
            </a:r>
            <a:r>
              <a:rPr lang="en-US" i="1" dirty="0" smtClean="0">
                <a:hlinkClick r:id="rId6"/>
              </a:rPr>
              <a:t>peculium castrense</a:t>
            </a:r>
            <a:r>
              <a:rPr lang="en-US" dirty="0" smtClean="0"/>
              <a:t>). By Justinian’s day (527–565), the rules of </a:t>
            </a:r>
            <a:r>
              <a:rPr lang="en-US" i="1" dirty="0" err="1" smtClean="0"/>
              <a:t>peculium</a:t>
            </a:r>
            <a:r>
              <a:rPr lang="en-US" i="1" dirty="0" smtClean="0"/>
              <a:t> </a:t>
            </a:r>
            <a:r>
              <a:rPr lang="en-US" i="1" dirty="0" err="1" smtClean="0"/>
              <a:t>castrense</a:t>
            </a:r>
            <a:r>
              <a:rPr lang="en-US" dirty="0" smtClean="0"/>
              <a:t> were extended to many sorts of professional earnings; and in other acquisitions, such as property inherited from the mother, the father’s rights were reduced to a life interest. </a:t>
            </a:r>
          </a:p>
          <a:p>
            <a:endParaRPr lang="en-US" dirty="0" smtClean="0"/>
          </a:p>
          <a:p>
            <a:pPr eaLnBrk="1" hangingPunct="1"/>
            <a:endParaRPr lang="en-US" baseline="0" dirty="0" smtClean="0">
              <a:latin typeface="Arial" pitchFamily="-128" charset="0"/>
            </a:endParaRPr>
          </a:p>
          <a:p>
            <a:pPr eaLnBrk="1" hangingPunct="1"/>
            <a:endParaRPr lang="en-US" baseline="0" dirty="0" smtClean="0">
              <a:latin typeface="Arial" pitchFamily="-128" charset="0"/>
            </a:endParaRPr>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solidFill>
                  <a:srgbClr val="000000"/>
                </a:solidFill>
              </a:rPr>
              <a:pPr>
                <a:defRPr/>
              </a:pPr>
              <a:t>116</a:t>
            </a:fld>
            <a:endParaRPr lang="en-GB">
              <a:solidFill>
                <a:srgbClr val="000000"/>
              </a:solidFill>
            </a:endParaRPr>
          </a:p>
        </p:txBody>
      </p:sp>
    </p:spTree>
    <p:extLst>
      <p:ext uri="{BB962C8B-B14F-4D97-AF65-F5344CB8AC3E}">
        <p14:creationId xmlns:p14="http://schemas.microsoft.com/office/powerpoint/2010/main" val="508787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Torah is opposed to every element of this worldview. </a:t>
            </a:r>
            <a:r>
              <a:rPr lang="en-US" b="1" dirty="0" smtClean="0"/>
              <a:t>As anthropologist Mary Douglas notes, one of the most striking features of the Torah is that it includes no sacrifices to dead ancestors</a:t>
            </a:r>
            <a:r>
              <a:rPr lang="en-US" dirty="0" smtClean="0"/>
              <a:t>. Seeking the spirits of the dead is explicitly forbidden.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The principle to which the entire story of Isaac, from birth to binding, is opposed is the idea that </a:t>
            </a:r>
            <a:r>
              <a:rPr lang="en-US" b="1" i="1" dirty="0" smtClean="0"/>
              <a:t>a child is the property of the father</a:t>
            </a:r>
            <a:r>
              <a:rPr lang="en-US" b="1" dirty="0" smtClean="0"/>
              <a:t>. </a:t>
            </a:r>
            <a:r>
              <a:rPr lang="en-US" dirty="0" smtClean="0"/>
              <a:t>First, Isaac’s birth is miraculous. Sarah is already post-menopausal when she conceives. In this respect the Isaac story is parallel to that of the birth of Samuel to Hannah, like Sarah also unable naturally to conceive. That is why, when he is born Hannah says, “I prayed for this child, and the Lord has granted me what I asked of him.  So now </a:t>
            </a:r>
            <a:r>
              <a:rPr lang="en-US" i="1" dirty="0" smtClean="0"/>
              <a:t>I give him to the Lord</a:t>
            </a:r>
            <a:r>
              <a:rPr lang="en-US" dirty="0" smtClean="0"/>
              <a:t>. For his whole life he will be </a:t>
            </a:r>
            <a:r>
              <a:rPr lang="en-US" i="1" dirty="0" smtClean="0"/>
              <a:t>given over to the Lord</a:t>
            </a:r>
            <a:r>
              <a:rPr lang="en-US" dirty="0" smtClean="0"/>
              <a:t>.” This passage is the key to understanding the message from heaven telling Abraham to stop: “Now I know that you fear God, </a:t>
            </a:r>
            <a:r>
              <a:rPr lang="en-US" i="1" dirty="0" smtClean="0"/>
              <a:t>because you have not withheld from Me your son</a:t>
            </a:r>
            <a:r>
              <a:rPr lang="en-US" dirty="0" smtClean="0"/>
              <a:t>, your only son” (the statement appears twice, in Gen. 22: 12 and 16). </a:t>
            </a:r>
            <a:r>
              <a:rPr lang="en-US" b="1" dirty="0" smtClean="0"/>
              <a:t>The test was not whether Abraham would sacrifice his son but whether he would </a:t>
            </a:r>
            <a:r>
              <a:rPr lang="en-US" b="1" i="1" dirty="0" smtClean="0"/>
              <a:t>give him over</a:t>
            </a:r>
            <a:r>
              <a:rPr lang="en-US" b="1" dirty="0" smtClean="0"/>
              <a:t> to God.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same principle recurs in the book of Exodus. First, Moses’ survival is semi-miraculous since he was born at a time when Pharaoh had decreed that every male Israelite child should be killed. Secondly, during the tenth plague, when every firstborn Egyptian child died, the Israelite firstborn were miraculously saved. </a:t>
            </a:r>
            <a:r>
              <a:rPr lang="en-US" b="1" dirty="0" smtClean="0"/>
              <a:t>“Consecrate to me every firstborn male. The first offspring of every womb among the Israelites </a:t>
            </a:r>
            <a:r>
              <a:rPr lang="en-US" b="1" i="1" dirty="0" smtClean="0"/>
              <a:t>belongs to Me</a:t>
            </a:r>
            <a:r>
              <a:rPr lang="en-US" b="1" dirty="0" smtClean="0"/>
              <a:t>, whether human or animal.” The firstborn were originally designated to serve God as priests, but lost this role after the sin of the golden calf. Nonetheless, a memory of this original role still persists in the ceremony of </a:t>
            </a:r>
            <a:r>
              <a:rPr lang="en-US" b="1" i="1" dirty="0" err="1" smtClean="0"/>
              <a:t>pidyon</a:t>
            </a:r>
            <a:r>
              <a:rPr lang="en-US" b="1" i="1" dirty="0" smtClean="0"/>
              <a:t> ha-ben</a:t>
            </a:r>
            <a:r>
              <a:rPr lang="en-US" b="1" dirty="0" smtClean="0"/>
              <a:t>, redemption of a firstborn son.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That is why three of the four matriarchs found themselves unable to conceive other than by a miracle. </a:t>
            </a:r>
            <a:r>
              <a:rPr lang="en-US" b="1" dirty="0" smtClean="0"/>
              <a:t>The Torah wants us to know that the children they bore were the children of God rather than the natural outcome of a biological process</a:t>
            </a:r>
            <a:r>
              <a:rPr lang="en-US" dirty="0" smtClean="0"/>
              <a:t>. Eventually, the entire nation of Israel would be called the children of God. A related idea is conveyed by the fact that God chose as his spokesperson Moses who was “not a man of words.” He was a </a:t>
            </a:r>
            <a:r>
              <a:rPr lang="en-US" dirty="0" err="1" smtClean="0"/>
              <a:t>stammerer</a:t>
            </a:r>
            <a:r>
              <a:rPr lang="en-US" dirty="0" smtClean="0"/>
              <a:t>. Moses became God’s spokesman because people knew that the words he spoke were not his own but those placed in his mouth by God.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What God was doing when he asked Abraham to offer up his son was not requesting a child sacrifice but something quite different. He wanted Abraham to </a:t>
            </a:r>
            <a:r>
              <a:rPr lang="en-US" b="1" i="1" dirty="0" smtClean="0"/>
              <a:t>renounce ownership</a:t>
            </a:r>
            <a:r>
              <a:rPr lang="en-US" b="1" dirty="0" smtClean="0"/>
              <a:t> of his son. He wanted to establish as a non-negotiable principle of Jewish law that </a:t>
            </a:r>
            <a:r>
              <a:rPr lang="en-US" b="1" i="1" dirty="0" smtClean="0"/>
              <a:t>children are not the property of their parents</a:t>
            </a:r>
            <a:r>
              <a:rPr lang="en-US" b="1"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clearest evidence for this interpretation is given at the birth of the very first human child. When she first gives birth, Eve says: “With the help of the Lord I have acquired [</a:t>
            </a:r>
            <a:r>
              <a:rPr lang="en-US" i="1" dirty="0" err="1" smtClean="0"/>
              <a:t>kaniti</a:t>
            </a:r>
            <a:r>
              <a:rPr lang="en-US" dirty="0" smtClean="0"/>
              <a:t>] a man.” That child, whose name comes from the verb “to acquire,” was Cain who became the first murderer. If you seek to own your children, your children may rebel into violence.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Something fundamental was at stake. </a:t>
            </a:r>
            <a:r>
              <a:rPr lang="en-US" b="1" i="1" dirty="0" smtClean="0"/>
              <a:t>As long as parents believed they owned their children, the concept of the individual could not yet be born.</a:t>
            </a:r>
            <a:r>
              <a:rPr lang="en-US" b="1" dirty="0" smtClean="0"/>
              <a:t> The fundamental unit was the family. The Torah represents the birth of the individual as the central figure in the moral life. Because children – all children – belong to God, parenthood is not ownership but guardianship</a:t>
            </a:r>
            <a:r>
              <a:rPr lang="en-US" b="0" dirty="0" smtClean="0"/>
              <a:t>. As soon as they reach the age of maturity (traditionally, twelve for girls, thirteen for boys) children become independent moral agents with their own dignity and freedom.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solidFill>
                  <a:srgbClr val="000000"/>
                </a:solidFill>
              </a:rPr>
              <a:pPr>
                <a:defRPr/>
              </a:pPr>
              <a:t>118</a:t>
            </a:fld>
            <a:endParaRPr lang="en-GB">
              <a:solidFill>
                <a:srgbClr val="000000"/>
              </a:solidFill>
            </a:endParaRPr>
          </a:p>
        </p:txBody>
      </p:sp>
    </p:spTree>
    <p:extLst>
      <p:ext uri="{BB962C8B-B14F-4D97-AF65-F5344CB8AC3E}">
        <p14:creationId xmlns:p14="http://schemas.microsoft.com/office/powerpoint/2010/main" val="8829619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A061387-A1AA-46FE-BA82-E8C1917B81C1}" type="slidenum">
              <a:rPr lang="en-GB">
                <a:latin typeface="Arial" pitchFamily="-128" charset="0"/>
              </a:rPr>
              <a:pPr/>
              <a:t>119</a:t>
            </a:fld>
            <a:endParaRPr lang="en-GB">
              <a:latin typeface="Arial" pitchFamily="-128" charset="0"/>
            </a:endParaRPr>
          </a:p>
        </p:txBody>
      </p:sp>
      <p:sp>
        <p:nvSpPr>
          <p:cNvPr id="29699" name="Rectangle 1026"/>
          <p:cNvSpPr>
            <a:spLocks noGrp="1" noRot="1" noChangeAspect="1" noChangeArrowheads="1"/>
          </p:cNvSpPr>
          <p:nvPr>
            <p:ph type="sldImg"/>
          </p:nvPr>
        </p:nvSpPr>
        <p:spPr>
          <a:solidFill>
            <a:srgbClr val="FFFFFF"/>
          </a:solidFill>
          <a:ln/>
        </p:spPr>
      </p:sp>
      <p:sp>
        <p:nvSpPr>
          <p:cNvPr id="29700"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a:latin typeface="Arial" pitchFamily="-128" charset="0"/>
              </a:rPr>
              <a:t>Life and death situations. Challenging situations. Extreme </a:t>
            </a:r>
            <a:r>
              <a:rPr lang="en-US" dirty="0" smtClean="0">
                <a:latin typeface="Arial" pitchFamily="-128" charset="0"/>
              </a:rPr>
              <a:t>situations. How did</a:t>
            </a:r>
            <a:r>
              <a:rPr lang="en-US" baseline="0" dirty="0" smtClean="0">
                <a:latin typeface="Arial" pitchFamily="-128" charset="0"/>
              </a:rPr>
              <a:t> Abraham change his lineage and be qualified.</a:t>
            </a:r>
            <a:endParaRPr lang="en-US" dirty="0">
              <a:latin typeface="Arial" pitchFamily="-128" charset="0"/>
            </a:endParaRPr>
          </a:p>
        </p:txBody>
      </p:sp>
    </p:spTree>
    <p:extLst>
      <p:ext uri="{BB962C8B-B14F-4D97-AF65-F5344CB8AC3E}">
        <p14:creationId xmlns:p14="http://schemas.microsoft.com/office/powerpoint/2010/main" val="303257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533235A-75DA-4229-A55F-B402A28C0B1D}" type="slidenum">
              <a:rPr lang="en-GB">
                <a:latin typeface="Arial" pitchFamily="64" charset="0"/>
              </a:rPr>
              <a:pPr/>
              <a:t>125</a:t>
            </a:fld>
            <a:endParaRPr lang="en-GB">
              <a:latin typeface="Arial" pitchFamily="64" charset="0"/>
            </a:endParaRPr>
          </a:p>
        </p:txBody>
      </p:sp>
      <p:sp>
        <p:nvSpPr>
          <p:cNvPr id="34819" name="Rectangle 1026"/>
          <p:cNvSpPr>
            <a:spLocks noGrp="1" noRot="1" noChangeAspect="1" noChangeArrowheads="1" noTextEdit="1"/>
          </p:cNvSpPr>
          <p:nvPr>
            <p:ph type="sldImg"/>
          </p:nvPr>
        </p:nvSpPr>
        <p:spPr>
          <a:solidFill>
            <a:srgbClr val="FFFFFF"/>
          </a:solidFill>
          <a:ln/>
        </p:spPr>
      </p:sp>
      <p:sp>
        <p:nvSpPr>
          <p:cNvPr id="34820"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Arial" pitchFamily="64" charset="0"/>
              <a:ea typeface="ＭＳ Ｐゴシック" pitchFamily="64" charset="-128"/>
              <a:cs typeface="ＭＳ Ｐゴシック" pitchFamily="64" charset="-128"/>
            </a:endParaRPr>
          </a:p>
        </p:txBody>
      </p:sp>
    </p:spTree>
    <p:extLst>
      <p:ext uri="{BB962C8B-B14F-4D97-AF65-F5344CB8AC3E}">
        <p14:creationId xmlns:p14="http://schemas.microsoft.com/office/powerpoint/2010/main" val="1724564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smtClean="0">
                <a:latin typeface="Arial" pitchFamily="64" charset="0"/>
                <a:ea typeface="ＭＳ Ｐゴシック" pitchFamily="64" charset="-128"/>
                <a:cs typeface="ＭＳ Ｐゴシック" pitchFamily="64" charset="-128"/>
              </a:rPr>
              <a:t>Lead to enlightenemnt. Fasting meditiation etc.</a:t>
            </a:r>
          </a:p>
        </p:txBody>
      </p:sp>
      <p:sp>
        <p:nvSpPr>
          <p:cNvPr id="49156" name="Slide Number Placeholder 3"/>
          <p:cNvSpPr>
            <a:spLocks noGrp="1"/>
          </p:cNvSpPr>
          <p:nvPr>
            <p:ph type="sldNum" sz="quarter" idx="5"/>
          </p:nvPr>
        </p:nvSpPr>
        <p:spPr>
          <a:noFill/>
        </p:spPr>
        <p:txBody>
          <a:bodyPr/>
          <a:lstStyle/>
          <a:p>
            <a:fld id="{8CEA046D-4FE3-41FC-8DB6-BF5EFE1515DD}" type="slidenum">
              <a:rPr lang="en-US" smtClean="0">
                <a:latin typeface="Arial" pitchFamily="64" charset="0"/>
              </a:rPr>
              <a:pPr/>
              <a:t>126</a:t>
            </a:fld>
            <a:endParaRPr lang="en-US" smtClean="0">
              <a:latin typeface="Arial" pitchFamily="64" charset="0"/>
            </a:endParaRPr>
          </a:p>
        </p:txBody>
      </p:sp>
    </p:spTree>
    <p:extLst>
      <p:ext uri="{BB962C8B-B14F-4D97-AF65-F5344CB8AC3E}">
        <p14:creationId xmlns:p14="http://schemas.microsoft.com/office/powerpoint/2010/main" val="5127119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027365E-6708-4B64-9DE7-FED261B65077}" type="slidenum">
              <a:rPr lang="en-GB">
                <a:latin typeface="Arial" pitchFamily="64" charset="0"/>
              </a:rPr>
              <a:pPr/>
              <a:t>127</a:t>
            </a:fld>
            <a:endParaRPr lang="en-GB">
              <a:latin typeface="Arial" pitchFamily="6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atin typeface="Arial" pitchFamily="64" charset="0"/>
                <a:ea typeface="ＭＳ Ｐゴシック" pitchFamily="64" charset="-128"/>
                <a:cs typeface="ＭＳ Ｐゴシック" pitchFamily="64" charset="-128"/>
              </a:rPr>
              <a:t>Messiah born to lineage of Abel. God couldn’t send Messiah unless people proved deserved it. Otherwise Satan accuse.</a:t>
            </a:r>
          </a:p>
          <a:p>
            <a:pPr eaLnBrk="1" hangingPunct="1"/>
            <a:r>
              <a:rPr lang="en-US">
                <a:latin typeface="Arial" pitchFamily="64" charset="0"/>
                <a:ea typeface="ＭＳ Ｐゴシック" pitchFamily="64" charset="-128"/>
                <a:cs typeface="ＭＳ Ｐゴシック" pitchFamily="64" charset="-128"/>
              </a:rPr>
              <a:t>What must I do to gain eternal life? I.e. be saved. Reborn by messiah. Love God &amp; love neighbour. </a:t>
            </a:r>
          </a:p>
          <a:p>
            <a:pPr eaLnBrk="1" hangingPunct="1"/>
            <a:r>
              <a:rPr lang="en-US">
                <a:latin typeface="Arial" pitchFamily="64" charset="0"/>
                <a:ea typeface="ＭＳ Ｐゴシック" pitchFamily="64" charset="-128"/>
                <a:cs typeface="ＭＳ Ｐゴシック" pitchFamily="64" charset="-128"/>
              </a:rPr>
              <a:t>FofF = 1st 5 commandments</a:t>
            </a:r>
          </a:p>
          <a:p>
            <a:pPr eaLnBrk="1" hangingPunct="1"/>
            <a:r>
              <a:rPr lang="en-US">
                <a:latin typeface="Arial" pitchFamily="64" charset="0"/>
                <a:ea typeface="ＭＳ Ｐゴシック" pitchFamily="64" charset="-128"/>
                <a:cs typeface="ＭＳ Ｐゴシック" pitchFamily="64" charset="-128"/>
              </a:rPr>
              <a:t>FofS = 2nd 5 commandments</a:t>
            </a:r>
          </a:p>
          <a:p>
            <a:pPr eaLnBrk="1" hangingPunct="1"/>
            <a:r>
              <a:rPr lang="en-US">
                <a:latin typeface="Arial" pitchFamily="64" charset="0"/>
                <a:ea typeface="ＭＳ Ｐゴシック" pitchFamily="64" charset="-128"/>
                <a:cs typeface="ＭＳ Ｐゴシック" pitchFamily="64" charset="-128"/>
              </a:rPr>
              <a:t>Pietism - </a:t>
            </a:r>
            <a:r>
              <a:rPr lang="en-US">
                <a:latin typeface="Helvetica" pitchFamily="64" charset="0"/>
                <a:ea typeface="ＭＳ Ｐゴシック" pitchFamily="64" charset="-128"/>
                <a:cs typeface="ＭＳ Ｐゴシック" pitchFamily="64" charset="-128"/>
              </a:rPr>
              <a:t>spiritual life of the individual, coupled with a responsibility to live an upright life.</a:t>
            </a:r>
          </a:p>
        </p:txBody>
      </p:sp>
    </p:spTree>
    <p:extLst>
      <p:ext uri="{BB962C8B-B14F-4D97-AF65-F5344CB8AC3E}">
        <p14:creationId xmlns:p14="http://schemas.microsoft.com/office/powerpoint/2010/main" val="6505184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EAD95CF-7548-44EA-BF64-F8F35E7901F5}" type="slidenum">
              <a:rPr lang="en-GB">
                <a:latin typeface="Arial" pitchFamily="64" charset="0"/>
              </a:rPr>
              <a:pPr/>
              <a:t>129</a:t>
            </a:fld>
            <a:endParaRPr lang="en-GB">
              <a:latin typeface="Arial" pitchFamily="6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atin typeface="Arial" pitchFamily="64" charset="0"/>
                <a:ea typeface="ＭＳ Ｐゴシック" pitchFamily="64" charset="-128"/>
                <a:cs typeface="ＭＳ Ｐゴシック" pitchFamily="64" charset="-128"/>
              </a:rPr>
              <a:t>Ibn Isahaq, commentary on the Quran. He was the first biographer of Muhammad</a:t>
            </a:r>
          </a:p>
          <a:p>
            <a:pPr eaLnBrk="1" hangingPunct="1"/>
            <a:endParaRPr lang="en-US">
              <a:latin typeface="Arial" pitchFamily="64" charset="0"/>
              <a:ea typeface="ＭＳ Ｐゴシック" pitchFamily="64" charset="-128"/>
              <a:cs typeface="ＭＳ Ｐゴシック" pitchFamily="64" charset="-128"/>
            </a:endParaRPr>
          </a:p>
          <a:p>
            <a:pPr eaLnBrk="1" hangingPunct="1"/>
            <a:r>
              <a:rPr lang="en-US">
                <a:latin typeface="Arial" pitchFamily="64" charset="0"/>
                <a:ea typeface="ＭＳ Ｐゴシック" pitchFamily="64" charset="-128"/>
                <a:cs typeface="ＭＳ Ｐゴシック" pitchFamily="64" charset="-128"/>
              </a:rPr>
              <a:t>Cain had bad feelings for Abel. He had not overcome his fallen nature. Had not made a condition to remove fallen nature.</a:t>
            </a:r>
          </a:p>
        </p:txBody>
      </p:sp>
    </p:spTree>
    <p:extLst>
      <p:ext uri="{BB962C8B-B14F-4D97-AF65-F5344CB8AC3E}">
        <p14:creationId xmlns:p14="http://schemas.microsoft.com/office/powerpoint/2010/main" val="6341537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25814AC-C283-4BDF-A882-C3559A2BC814}" type="slidenum">
              <a:rPr lang="en-US"/>
              <a:pPr/>
              <a:t>130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t>nd brought forth Cain together with his sister Kelêmath at one birth. And after thirty years Eve conceived and brought forth Abel and Lebôdâ his sister at one birth.</a:t>
            </a:r>
          </a:p>
        </p:txBody>
      </p:sp>
    </p:spTree>
    <p:extLst>
      <p:ext uri="{BB962C8B-B14F-4D97-AF65-F5344CB8AC3E}">
        <p14:creationId xmlns:p14="http://schemas.microsoft.com/office/powerpoint/2010/main" val="4757041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p:spPr>
        <p:txBody>
          <a:bodyPr/>
          <a:lstStyle/>
          <a:p>
            <a:r>
              <a:rPr lang="en-US" dirty="0" smtClean="0">
                <a:latin typeface="Arial" pitchFamily="64" charset="0"/>
                <a:ea typeface="ＭＳ Ｐゴシック" pitchFamily="64" charset="-128"/>
                <a:cs typeface="ＭＳ Ｐゴシック" pitchFamily="64" charset="-128"/>
              </a:rPr>
              <a:t>Why did Cain feel this way? </a:t>
            </a:r>
          </a:p>
          <a:p>
            <a:endParaRPr lang="en-US" dirty="0" smtClean="0">
              <a:latin typeface="Arial" pitchFamily="64" charset="0"/>
              <a:ea typeface="ＭＳ Ｐゴシック" pitchFamily="64" charset="-128"/>
              <a:cs typeface="ＭＳ Ｐゴシック" pitchFamily="6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Cain and Abel probably made the same preparation to make the offering to God. Cain prepared grains and Abel prepared lamb for one year, and with greatly devout attitude they offered them. It is good that they both put in great effort. However, without considering the question of who put in more effort, and just looking at the question of receiving or rejecting the offering, God accepted the offering of Abel because He had to. http://</a:t>
            </a:r>
            <a:r>
              <a:rPr lang="en-US" dirty="0" err="1" smtClean="0"/>
              <a:t>www.tparents.org</a:t>
            </a:r>
            <a:r>
              <a:rPr lang="en-US" dirty="0" smtClean="0"/>
              <a:t>/Moon-Books/wsl2/Wsl2-5-2b.htm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latin typeface="Arial" pitchFamily="64" charset="0"/>
              <a:ea typeface="ＭＳ Ｐゴシック" pitchFamily="64" charset="-128"/>
              <a:cs typeface="ＭＳ Ｐゴシック" pitchFamily="64" charset="-128"/>
            </a:endParaRPr>
          </a:p>
        </p:txBody>
      </p:sp>
      <p:sp>
        <p:nvSpPr>
          <p:cNvPr id="58372" name="Slide Number Placeholder 3"/>
          <p:cNvSpPr>
            <a:spLocks noGrp="1"/>
          </p:cNvSpPr>
          <p:nvPr>
            <p:ph type="sldNum" sz="quarter" idx="5"/>
          </p:nvPr>
        </p:nvSpPr>
        <p:spPr>
          <a:noFill/>
        </p:spPr>
        <p:txBody>
          <a:bodyPr/>
          <a:lstStyle/>
          <a:p>
            <a:fld id="{482696B7-339D-45C7-A557-C352CB018516}" type="slidenum">
              <a:rPr lang="en-GB" smtClean="0">
                <a:latin typeface="Arial" pitchFamily="64" charset="0"/>
              </a:rPr>
              <a:pPr/>
              <a:t>131</a:t>
            </a:fld>
            <a:endParaRPr lang="en-GB" smtClean="0">
              <a:latin typeface="Arial" pitchFamily="64" charset="0"/>
            </a:endParaRPr>
          </a:p>
        </p:txBody>
      </p:sp>
    </p:spTree>
    <p:extLst>
      <p:ext uri="{BB962C8B-B14F-4D97-AF65-F5344CB8AC3E}">
        <p14:creationId xmlns:p14="http://schemas.microsoft.com/office/powerpoint/2010/main" val="32213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3D49A43-B707-4988-9739-488C031C5CF3}" type="slidenum">
              <a:rPr lang="en-US">
                <a:latin typeface="Arial" pitchFamily="-84" charset="0"/>
                <a:ea typeface="Arial" pitchFamily="-84" charset="0"/>
                <a:cs typeface="Arial" pitchFamily="-84" charset="0"/>
              </a:rPr>
              <a:pPr/>
              <a:t>13</a:t>
            </a:fld>
            <a:endParaRPr lang="en-US">
              <a:latin typeface="Arial" pitchFamily="-84" charset="0"/>
              <a:ea typeface="Arial" pitchFamily="-84" charset="0"/>
              <a:cs typeface="Arial" pitchFamily="-8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smtClean="0"/>
              <a:t>Stephen Hawkins says at the end of “A Brief History of Time ” that if we were to understand the total theory of everything, we would know the mind of God. I said that Stephen Hawkins, great scientist, might be less than great as a theologian and that I preferred the much more profound remark of an American Jewish mother a few years after the births of her children. She said, “Now I find I can relate to the Almighty much better, because now I know what it is to create something that you can’t control.”</a:t>
            </a:r>
          </a:p>
          <a:p>
            <a:r>
              <a:rPr lang="en-US" dirty="0" smtClean="0"/>
              <a:t>Actually I think that is a very profound theological statement. It is quite clear, and this language deeply shoots through the Bible, that when the Almighty creates the universe, He is not acting as a scientist experimenting in a laboratory. He is doing so as a parent creating new life out of love.</a:t>
            </a:r>
          </a:p>
          <a:p>
            <a:pPr eaLnBrk="1" hangingPunct="1"/>
            <a:endParaRPr lang="en-US" dirty="0">
              <a:latin typeface="Arial" pitchFamily="-84" charset="0"/>
            </a:endParaRPr>
          </a:p>
        </p:txBody>
      </p:sp>
    </p:spTree>
    <p:extLst>
      <p:ext uri="{BB962C8B-B14F-4D97-AF65-F5344CB8AC3E}">
        <p14:creationId xmlns:p14="http://schemas.microsoft.com/office/powerpoint/2010/main" val="20871992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489107E-13F5-4478-A198-F7223701476E}" type="slidenum">
              <a:rPr lang="en-GB">
                <a:latin typeface="Arial" pitchFamily="64" charset="0"/>
              </a:rPr>
              <a:pPr/>
              <a:t>132</a:t>
            </a:fld>
            <a:endParaRPr lang="en-GB">
              <a:latin typeface="Arial" pitchFamily="6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latin typeface="Arial" pitchFamily="64" charset="0"/>
                <a:ea typeface="ＭＳ Ｐゴシック" pitchFamily="64" charset="-128"/>
                <a:cs typeface="ＭＳ Ｐゴシック" pitchFamily="64" charset="-128"/>
              </a:rPr>
              <a:t>Abel made acceptable offering and afterwards felt incredible joy and blessing. He was very happy. Cain didn’t do it acceptably and afterwards felt down, angry and empty. He was now in position of Lucifer. Had to be in a similar situation to Adam and Lucifer but this time reverse what Lucifer felt and did. </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Hebrews 11:14 By faith Abel offered to God a more acceptable sacrifice than </a:t>
            </a:r>
            <a:r>
              <a:rPr lang="en-US" b="1" dirty="0">
                <a:latin typeface="Arial" pitchFamily="64" charset="0"/>
                <a:ea typeface="ＭＳ Ｐゴシック" pitchFamily="64" charset="-128"/>
                <a:cs typeface="ＭＳ Ｐゴシック" pitchFamily="64" charset="-128"/>
              </a:rPr>
              <a:t>Cain</a:t>
            </a:r>
            <a:r>
              <a:rPr lang="en-US" dirty="0">
                <a:latin typeface="Verdana" pitchFamily="64" charset="0"/>
                <a:ea typeface="ＭＳ Ｐゴシック" pitchFamily="64" charset="-128"/>
                <a:cs typeface="ＭＳ Ｐゴシック" pitchFamily="64" charset="-128"/>
              </a:rPr>
              <a:t>, through which he was commended as righteous,</a:t>
            </a:r>
            <a:endParaRPr lang="en-US" dirty="0" smtClean="0">
              <a:latin typeface="Verdana" pitchFamily="64" charset="0"/>
              <a:ea typeface="ＭＳ Ｐゴシック" pitchFamily="64" charset="-128"/>
              <a:cs typeface="ＭＳ Ｐゴシック" pitchFamily="64" charset="-128"/>
            </a:endParaRPr>
          </a:p>
          <a:p>
            <a:pPr eaLnBrk="1" hangingPunct="1"/>
            <a:endParaRPr lang="en-US" dirty="0" smtClean="0">
              <a:latin typeface="Verdana" pitchFamily="64" charset="0"/>
              <a:ea typeface="ＭＳ Ｐゴシック" pitchFamily="64" charset="-128"/>
              <a:cs typeface="ＭＳ Ｐゴシック" pitchFamily="64" charset="-128"/>
            </a:endParaRPr>
          </a:p>
          <a:p>
            <a:pPr eaLnBrk="1" hangingPunct="1"/>
            <a:r>
              <a:rPr lang="en-US" sz="1200" i="1" kern="1200" dirty="0" smtClean="0">
                <a:solidFill>
                  <a:schemeClr val="tx1"/>
                </a:solidFill>
                <a:latin typeface="Arial" pitchFamily="-68" charset="0"/>
                <a:ea typeface="ＭＳ Ｐゴシック" pitchFamily="-68" charset="-128"/>
                <a:cs typeface="ＭＳ Ｐゴシック" pitchFamily="-68" charset="-128"/>
              </a:rPr>
              <a:t>“Abel should not have bragged that he felt happy because he received the blessing from God. Instead, when he received the blessing, he should have realized his shortcomings and said, ‘Older brother, I am sorry.’ If he did that, would Cain have beaten him to death? He probably would not have killed him. This is the mistake of Abel.” “Do you like Abel or do you like Cain? [Abel] I like neither Cain nor Abel. Why? Abel made the offering together with his older brother Cain, so even when God accepted only his offering and rejected his older brother's, he should have been nice to his older brother. He should have been more considerate toward his brother. What do you think God would have done if at that moment Abel wept and make a havoc protesting, ‘Father, why did you only receive my offering?’ and then go to his older brother and say, ‘I dislike God who only accepted my offering.’ God would have had to love Cain for sure. However, since God accepted only his offering, Abel thought that this was because he was better and God only liked him. Thus, he must have bragged to his older brother, ‘Older brother, see, my offering was accepted.’ This must be what he did. Otherwise, why should Cain, who did not do anything, grow red in his face? Do you think this took place even when Abel did not do anything? For sure, Abel went before Cain to mock him, ‘What are you? My offering was received.’ Abel must never be arrogant. He must be humble. For this reason, he deserved to be beaten to death. There was no choice but to be beaten to death.”</a:t>
            </a:r>
            <a:endParaRPr lang="en-US" dirty="0" smtClean="0">
              <a:latin typeface="Verdana"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According to Islamic commentary Cain brought bundle of worst crops</a:t>
            </a:r>
          </a:p>
          <a:p>
            <a:pPr eaLnBrk="1" hangingPunct="1"/>
            <a:r>
              <a:rPr lang="en-US" dirty="0">
                <a:latin typeface="Verdana" pitchFamily="64" charset="0"/>
                <a:ea typeface="ＭＳ Ｐゴシック" pitchFamily="64" charset="-128"/>
                <a:cs typeface="ＭＳ Ｐゴシック" pitchFamily="64" charset="-128"/>
              </a:rPr>
              <a:t>Sisters</a:t>
            </a:r>
          </a:p>
          <a:p>
            <a:pPr eaLnBrk="1" hangingPunct="1"/>
            <a:endParaRPr lang="en-US" dirty="0">
              <a:latin typeface="Verdana" pitchFamily="64" charset="0"/>
              <a:ea typeface="ＭＳ Ｐゴシック" pitchFamily="64" charset="-128"/>
              <a:cs typeface="ＭＳ Ｐゴシック" pitchFamily="64" charset="-128"/>
            </a:endParaRPr>
          </a:p>
          <a:p>
            <a:pPr eaLnBrk="1" hangingPunct="1"/>
            <a:r>
              <a:rPr lang="en-US" dirty="0">
                <a:latin typeface="Verdana" pitchFamily="64" charset="0"/>
                <a:ea typeface="ＭＳ Ｐゴシック" pitchFamily="64" charset="-128"/>
                <a:cs typeface="ＭＳ Ｐゴシック" pitchFamily="64" charset="-128"/>
              </a:rPr>
              <a:t>Broken fences</a:t>
            </a:r>
          </a:p>
        </p:txBody>
      </p:sp>
    </p:spTree>
    <p:extLst>
      <p:ext uri="{BB962C8B-B14F-4D97-AF65-F5344CB8AC3E}">
        <p14:creationId xmlns:p14="http://schemas.microsoft.com/office/powerpoint/2010/main" val="9369229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93FC6CC-BD67-4C88-808D-DD7C57F13D0E}" type="slidenum">
              <a:rPr lang="en-GB">
                <a:latin typeface="Arial" pitchFamily="64" charset="0"/>
              </a:rPr>
              <a:pPr/>
              <a:t>133</a:t>
            </a:fld>
            <a:endParaRPr lang="en-GB">
              <a:latin typeface="Arial" pitchFamily="6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latin typeface="Arial" pitchFamily="64" charset="0"/>
                <a:ea typeface="ＭＳ Ｐゴシック" pitchFamily="64" charset="-128"/>
                <a:cs typeface="ＭＳ Ｐゴシック" pitchFamily="64" charset="-128"/>
              </a:rPr>
              <a:t>Abel should have resolved things with Cain before they made the offering</a:t>
            </a:r>
          </a:p>
        </p:txBody>
      </p:sp>
    </p:spTree>
    <p:extLst>
      <p:ext uri="{BB962C8B-B14F-4D97-AF65-F5344CB8AC3E}">
        <p14:creationId xmlns:p14="http://schemas.microsoft.com/office/powerpoint/2010/main" val="19288348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8A3A26F-9898-41D5-9FB8-1EECB81653A1}" type="slidenum">
              <a:rPr lang="en-GB">
                <a:latin typeface="Arial" pitchFamily="64" charset="0"/>
              </a:rPr>
              <a:pPr/>
              <a:t>134</a:t>
            </a:fld>
            <a:endParaRPr lang="en-GB">
              <a:latin typeface="Arial" pitchFamily="64" charset="0"/>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a:latin typeface="Arial" pitchFamily="64" charset="0"/>
                <a:ea typeface="ＭＳ Ｐゴシック" pitchFamily="64" charset="-128"/>
                <a:cs typeface="ＭＳ Ｐゴシック" pitchFamily="64" charset="-128"/>
              </a:rPr>
              <a:t>Why did God accept Abel's offering but reject Cain's? God received Abel's sacrifice because he stood in a proper relationship with God and made the offering in a manner acceptable to Him</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Abel successfully laid the foundation of faith in Adam's family. He serves as an example that any fallen person can make an offering acceptable to God provided he satisfies the necessary conditions. Abel fulfilled the indemnity conditions for the restoration of all things and the symbolic restoration of human beings. God had Abel make the symbolic offering for two reasons: first, to have him establish the foundation of faith in Adam's place; second, to qualify him to be the central figure of the substantial offering.</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God did not reject Cain's sacrifice because He hated him. Rather, because Cain stood in a position to relate with Satan which gave Satan rights over the sacrifice, God could not accept Cain's sacrifice unless he first made some condition justifying its acceptance. The example of Cain shows that in order for a person who has a connection with Satan to return to God's side, he must make a requisite indemnity condition. What indemnity condition should Cain have made? It was the indemnity condition to remove the fallen nature. </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Had Cain fulfilled the indemnity condition to remove the fallen nature, God would have gladly accepted his sacrifice. </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-If Cain had made foundation of substance with Abel then God would have accepted his offering. =&gt; need to make foundation of substance before making offering!</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If Cain and Abel had then fulfilled the indemnity condition for the restoration of the children by making an acceptable substantial offering, their father Adam would have shared in the victory of this foundation of substance.</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The foundation of substance would then have been laid in Adam's family. How should Cain have made the indemnity condition to remove the fallen nature? The first human ancestors fell by succumbing to the Archangel, from whom they inherited the fallen nature. To remove the fallen nature, a person must make an indemnity condition in accordance with the Principle of Restoration through Indemnity, by taking a course which reverses the process through which human beings initially acquired the fallen nature.</a:t>
            </a:r>
          </a:p>
          <a:p>
            <a:pPr eaLnBrk="1" hangingPunct="1"/>
            <a:endParaRPr lang="en-US" dirty="0">
              <a:latin typeface="Arial" pitchFamily="64" charset="0"/>
              <a:ea typeface="ＭＳ Ｐゴシック" pitchFamily="64" charset="-128"/>
              <a:cs typeface="ＭＳ Ｐゴシック" pitchFamily="64" charset="-128"/>
            </a:endParaRPr>
          </a:p>
          <a:p>
            <a:pPr eaLnBrk="1" hangingPunct="1"/>
            <a:r>
              <a:rPr lang="en-US" dirty="0">
                <a:latin typeface="Arial" pitchFamily="64" charset="0"/>
                <a:ea typeface="ＭＳ Ｐゴシック" pitchFamily="64" charset="-128"/>
                <a:cs typeface="ＭＳ Ｐゴシック" pitchFamily="64" charset="-128"/>
              </a:rPr>
              <a:t>Cain was the one to fulfill the indemnity condition to remove the fallen nature, yet his accomplishment would have resulted in the entire family of Adam fulfilling the condition. How was this possible? It may be compared to the situation of the first human ancestors, who could have helped God accomplish His entire Will had they obeyed His Word. It may also be compared to the situation of the Jewish people of Jesus' day, who could have helped Jesus accomplish his will to bring complete salvation to humankind had they believed in him. If Cain had yielded to Abel and fulfilled the indemnity condition to remove the fallen nature, both children would have been regarded as having fulfilled the indemnity condition together. Cain and Abel were the offspring of Adam, the embodiment of both good and evil. Had they unshackled themselves from Satan's chains by fulfilling the indemnity condition to remove the fallen nature, then Adam, their father, also could have separated from Satan and stood upon the foundation of substance. Thus, the foundation for the Messiah would have been established by the family as a whole. In short, had Cain and Abel succeeded in making the symbolic and substantial offerings, the indemnity condition for the restoration of the parents would have been fulfilled. </a:t>
            </a:r>
          </a:p>
        </p:txBody>
      </p:sp>
    </p:spTree>
    <p:extLst>
      <p:ext uri="{BB962C8B-B14F-4D97-AF65-F5344CB8AC3E}">
        <p14:creationId xmlns:p14="http://schemas.microsoft.com/office/powerpoint/2010/main" val="21379438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FN Abel – arrogant</a:t>
            </a:r>
            <a:r>
              <a:rPr lang="en-US" baseline="0" dirty="0" smtClean="0"/>
              <a:t> winner</a:t>
            </a:r>
            <a:endParaRPr lang="en-US" dirty="0"/>
          </a:p>
        </p:txBody>
      </p:sp>
      <p:sp>
        <p:nvSpPr>
          <p:cNvPr id="4" name="Slide Number Placeholder 3"/>
          <p:cNvSpPr>
            <a:spLocks noGrp="1"/>
          </p:cNvSpPr>
          <p:nvPr>
            <p:ph type="sldNum" sz="quarter" idx="10"/>
          </p:nvPr>
        </p:nvSpPr>
        <p:spPr/>
        <p:txBody>
          <a:bodyPr/>
          <a:lstStyle/>
          <a:p>
            <a:fld id="{EF828FD0-C016-3046-A361-EB96DF3EEB6C}"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947022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BEA9B6-D95C-4F65-BEF6-852ED2117714}" type="slidenum">
              <a:rPr lang="en-GB">
                <a:latin typeface="Arial" pitchFamily="64" charset="0"/>
              </a:rPr>
              <a:pPr/>
              <a:t>136</a:t>
            </a:fld>
            <a:endParaRPr lang="en-GB">
              <a:latin typeface="Arial" pitchFamily="6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pitchFamily="64" charset="0"/>
                <a:ea typeface="ＭＳ Ｐゴシック" pitchFamily="64" charset="-128"/>
                <a:cs typeface="ＭＳ Ｐゴシック" pitchFamily="64" charset="-128"/>
              </a:rPr>
              <a:t>Abel should have tried to make things up with Cain before making the offering so that Cain could overcome his fallen nature and establish the foundation of substance. That is Abel’s job – to make it easy for Cain to overcome fallen nature</a:t>
            </a:r>
          </a:p>
        </p:txBody>
      </p:sp>
    </p:spTree>
    <p:extLst>
      <p:ext uri="{BB962C8B-B14F-4D97-AF65-F5344CB8AC3E}">
        <p14:creationId xmlns:p14="http://schemas.microsoft.com/office/powerpoint/2010/main" val="4633717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FN of Cain – bad loser</a:t>
            </a:r>
            <a:endParaRPr lang="en-US" dirty="0"/>
          </a:p>
        </p:txBody>
      </p:sp>
      <p:sp>
        <p:nvSpPr>
          <p:cNvPr id="4" name="Slide Number Placeholder 3"/>
          <p:cNvSpPr>
            <a:spLocks noGrp="1"/>
          </p:cNvSpPr>
          <p:nvPr>
            <p:ph type="sldNum" sz="quarter" idx="10"/>
          </p:nvPr>
        </p:nvSpPr>
        <p:spPr/>
        <p:txBody>
          <a:bodyPr/>
          <a:lstStyle/>
          <a:p>
            <a:fld id="{EF828FD0-C016-3046-A361-EB96DF3EEB6C}" type="slidenum">
              <a:rPr lang="en-US" smtClean="0"/>
              <a:t>137</a:t>
            </a:fld>
            <a:endParaRPr lang="en-US"/>
          </a:p>
        </p:txBody>
      </p:sp>
    </p:spTree>
    <p:extLst>
      <p:ext uri="{BB962C8B-B14F-4D97-AF65-F5344CB8AC3E}">
        <p14:creationId xmlns:p14="http://schemas.microsoft.com/office/powerpoint/2010/main" val="4574181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D4857D8-DDFD-4AB4-A54D-06C625FF2C38}" type="slidenum">
              <a:rPr lang="en-GB">
                <a:latin typeface="Arial" pitchFamily="64" charset="0"/>
              </a:rPr>
              <a:pPr/>
              <a:t>138</a:t>
            </a:fld>
            <a:endParaRPr lang="en-GB">
              <a:latin typeface="Arial" pitchFamily="6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latin typeface="Verdana" pitchFamily="64" charset="0"/>
                <a:ea typeface="ＭＳ Ｐゴシック" pitchFamily="64" charset="-128"/>
                <a:cs typeface="ＭＳ Ｐゴシック" pitchFamily="64" charset="-128"/>
              </a:rPr>
              <a:t>1 John 3:12 We should not be like </a:t>
            </a:r>
            <a:r>
              <a:rPr lang="en-US" b="1">
                <a:latin typeface="Arial" pitchFamily="64" charset="0"/>
                <a:ea typeface="ＭＳ Ｐゴシック" pitchFamily="64" charset="-128"/>
                <a:cs typeface="ＭＳ Ｐゴシック" pitchFamily="64" charset="-128"/>
              </a:rPr>
              <a:t>Cain</a:t>
            </a:r>
            <a:r>
              <a:rPr lang="en-US">
                <a:latin typeface="Verdana" pitchFamily="64" charset="0"/>
                <a:ea typeface="ＭＳ Ｐゴシック" pitchFamily="64" charset="-128"/>
                <a:cs typeface="ＭＳ Ｐゴシック" pitchFamily="64" charset="-128"/>
              </a:rPr>
              <a:t>, who was of the evil one and murdered his brother. And why did he murder him? Because his own deeds were evil and his brother's righteous.</a:t>
            </a:r>
          </a:p>
          <a:p>
            <a:pPr eaLnBrk="1" hangingPunct="1"/>
            <a:endParaRPr lang="en-US">
              <a:latin typeface="Verdana" pitchFamily="64" charset="0"/>
              <a:ea typeface="ＭＳ Ｐゴシック" pitchFamily="64" charset="-128"/>
              <a:cs typeface="ＭＳ Ｐゴシック" pitchFamily="64" charset="-128"/>
            </a:endParaRPr>
          </a:p>
          <a:p>
            <a:pPr eaLnBrk="1" hangingPunct="1"/>
            <a:r>
              <a:rPr lang="en-US">
                <a:latin typeface="Verdana" pitchFamily="64" charset="0"/>
                <a:ea typeface="ＭＳ Ｐゴシック" pitchFamily="64" charset="-128"/>
                <a:cs typeface="ＭＳ Ｐゴシック" pitchFamily="64" charset="-128"/>
              </a:rPr>
              <a:t>God expected Cain to be able to overcome fallen nature. Even after killing Abel God gave him a chance. Where is your brother Abel? If broke down in tears and repentance could have been forgiven. But hardened heart just as Adam and Eve did. When God asks question giving person chance to repent. God doesn’t judge or condemn. Just asks questions.</a:t>
            </a:r>
          </a:p>
          <a:p>
            <a:pPr eaLnBrk="1" hangingPunct="1"/>
            <a:endParaRPr lang="en-US">
              <a:latin typeface="Verdana" pitchFamily="64" charset="0"/>
              <a:ea typeface="ＭＳ Ｐゴシック" pitchFamily="64" charset="-128"/>
              <a:cs typeface="ＭＳ Ｐゴシック" pitchFamily="64" charset="-128"/>
            </a:endParaRPr>
          </a:p>
          <a:p>
            <a:pPr eaLnBrk="1" hangingPunct="1"/>
            <a:r>
              <a:rPr lang="en-US">
                <a:latin typeface="Verdana" pitchFamily="64" charset="0"/>
                <a:ea typeface="ＭＳ Ｐゴシック" pitchFamily="64" charset="-128"/>
                <a:cs typeface="ＭＳ Ｐゴシック" pitchFamily="64" charset="-128"/>
              </a:rPr>
              <a:t>Cain “I will kill you so that you cannot marry my sister.”</a:t>
            </a:r>
          </a:p>
          <a:p>
            <a:pPr eaLnBrk="1" hangingPunct="1"/>
            <a:endParaRPr lang="en-US">
              <a:latin typeface="Verdana" pitchFamily="64" charset="0"/>
              <a:ea typeface="ＭＳ Ｐゴシック" pitchFamily="64" charset="-128"/>
              <a:cs typeface="ＭＳ Ｐゴシック" pitchFamily="64" charset="-128"/>
            </a:endParaRPr>
          </a:p>
          <a:p>
            <a:pPr eaLnBrk="1" hangingPunct="1"/>
            <a:r>
              <a:rPr lang="en-US">
                <a:latin typeface="Verdana" pitchFamily="64" charset="0"/>
                <a:ea typeface="ＭＳ Ｐゴシック" pitchFamily="64" charset="-128"/>
                <a:cs typeface="ＭＳ Ｐゴシック" pitchFamily="64" charset="-128"/>
              </a:rPr>
              <a:t>Cain complained “Your offering was accepted but mine was not.” Abel replied “Allah accepts  only from those who are pious.”</a:t>
            </a:r>
          </a:p>
          <a:p>
            <a:pPr eaLnBrk="1" hangingPunct="1"/>
            <a:endParaRPr lang="en-US">
              <a:latin typeface="Verdana" pitchFamily="64" charset="0"/>
              <a:ea typeface="ＭＳ Ｐゴシック" pitchFamily="64" charset="-128"/>
              <a:cs typeface="ＭＳ Ｐゴシック" pitchFamily="64" charset="-128"/>
            </a:endParaRPr>
          </a:p>
          <a:p>
            <a:pPr eaLnBrk="1" hangingPunct="1"/>
            <a:r>
              <a:rPr lang="en-US">
                <a:latin typeface="Verdana" pitchFamily="64" charset="0"/>
                <a:ea typeface="ＭＳ Ｐゴシック" pitchFamily="64" charset="-128"/>
                <a:cs typeface="ＭＳ Ｐゴシック" pitchFamily="64" charset="-128"/>
              </a:rPr>
              <a:t>Cain told Adam that Abel’s offering had only been accepted because Adam had prayed for him and not Cain</a:t>
            </a:r>
          </a:p>
        </p:txBody>
      </p:sp>
    </p:spTree>
    <p:extLst>
      <p:ext uri="{BB962C8B-B14F-4D97-AF65-F5344CB8AC3E}">
        <p14:creationId xmlns:p14="http://schemas.microsoft.com/office/powerpoint/2010/main" val="3316889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3551D86-872E-4751-8310-166392753402}" type="slidenum">
              <a:rPr lang="en-GB">
                <a:latin typeface="Arial" pitchFamily="64" charset="0"/>
              </a:rPr>
              <a:pPr/>
              <a:t>139</a:t>
            </a:fld>
            <a:endParaRPr lang="en-GB">
              <a:latin typeface="Arial" pitchFamily="6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a:latin typeface="Arial" pitchFamily="64" charset="0"/>
                <a:ea typeface="ＭＳ Ｐゴシック" pitchFamily="64" charset="-128"/>
                <a:cs typeface="ＭＳ Ｐゴシック" pitchFamily="64" charset="-128"/>
              </a:rPr>
              <a:t>Good fences make good neighbours</a:t>
            </a:r>
          </a:p>
          <a:p>
            <a:pPr eaLnBrk="1" hangingPunct="1"/>
            <a:endParaRPr lang="en-US">
              <a:latin typeface="Arial" pitchFamily="64" charset="0"/>
              <a:ea typeface="ＭＳ Ｐゴシック" pitchFamily="64" charset="-128"/>
              <a:cs typeface="ＭＳ Ｐゴシック" pitchFamily="64" charset="-128"/>
            </a:endParaRPr>
          </a:p>
          <a:p>
            <a:r>
              <a:rPr lang="en-US">
                <a:latin typeface="Arial" pitchFamily="64" charset="0"/>
                <a:ea typeface="ＭＳ Ｐゴシック" pitchFamily="64" charset="-128"/>
                <a:cs typeface="ＭＳ Ｐゴシック" pitchFamily="64" charset="-128"/>
              </a:rPr>
              <a:t>And recite for them the story of the two sons</a:t>
            </a:r>
          </a:p>
          <a:p>
            <a:r>
              <a:rPr lang="en-US">
                <a:latin typeface="Arial" pitchFamily="64" charset="0"/>
                <a:ea typeface="ＭＳ Ｐゴシック" pitchFamily="64" charset="-128"/>
                <a:cs typeface="ＭＳ Ｐゴシック" pitchFamily="64" charset="-128"/>
              </a:rPr>
              <a:t>of Adam truthfully, when they offered a sacrifice,</a:t>
            </a:r>
          </a:p>
          <a:p>
            <a:r>
              <a:rPr lang="en-US">
                <a:latin typeface="Arial" pitchFamily="64" charset="0"/>
                <a:ea typeface="ＭＳ Ｐゴシック" pitchFamily="64" charset="-128"/>
                <a:cs typeface="ＭＳ Ｐゴシック" pitchFamily="64" charset="-128"/>
              </a:rPr>
              <a:t>and it was accepted of one of them, and not</a:t>
            </a:r>
          </a:p>
          <a:p>
            <a:r>
              <a:rPr lang="en-US">
                <a:latin typeface="Arial" pitchFamily="64" charset="0"/>
                <a:ea typeface="ＭＳ Ｐゴシック" pitchFamily="64" charset="-128"/>
                <a:cs typeface="ＭＳ Ｐゴシック" pitchFamily="64" charset="-128"/>
              </a:rPr>
              <a:t>accepted of the other. “I will surely slay you,”</a:t>
            </a:r>
          </a:p>
          <a:p>
            <a:r>
              <a:rPr lang="en-US">
                <a:latin typeface="Arial" pitchFamily="64" charset="0"/>
                <a:ea typeface="ＭＳ Ｐゴシック" pitchFamily="64" charset="-128"/>
                <a:cs typeface="ＭＳ Ｐゴシック" pitchFamily="64" charset="-128"/>
              </a:rPr>
              <a:t>said one. “God accepts only of the god-fearing,”</a:t>
            </a:r>
          </a:p>
          <a:p>
            <a:r>
              <a:rPr lang="en-US">
                <a:latin typeface="Arial" pitchFamily="64" charset="0"/>
                <a:ea typeface="ＭＳ Ｐゴシック" pitchFamily="64" charset="-128"/>
                <a:cs typeface="ＭＳ Ｐゴシック" pitchFamily="64" charset="-128"/>
              </a:rPr>
              <a:t>said the other.</a:t>
            </a:r>
          </a:p>
          <a:p>
            <a:r>
              <a:rPr lang="en-US">
                <a:latin typeface="Arial" pitchFamily="64" charset="0"/>
                <a:ea typeface="ＭＳ Ｐゴシック" pitchFamily="64" charset="-128"/>
                <a:cs typeface="ＭＳ Ｐゴシック" pitchFamily="64" charset="-128"/>
              </a:rPr>
              <a:t>“Yet if you stretch out your hand against</a:t>
            </a:r>
          </a:p>
          <a:p>
            <a:r>
              <a:rPr lang="en-US">
                <a:latin typeface="Arial" pitchFamily="64" charset="0"/>
                <a:ea typeface="ＭＳ Ｐゴシック" pitchFamily="64" charset="-128"/>
                <a:cs typeface="ＭＳ Ｐゴシック" pitchFamily="64" charset="-128"/>
              </a:rPr>
              <a:t>me, to slay me, I will not stretch out my hand</a:t>
            </a:r>
          </a:p>
          <a:p>
            <a:r>
              <a:rPr lang="en-US">
                <a:latin typeface="Arial" pitchFamily="64" charset="0"/>
                <a:ea typeface="ＭＳ Ｐゴシック" pitchFamily="64" charset="-128"/>
                <a:cs typeface="ＭＳ Ｐゴシック" pitchFamily="64" charset="-128"/>
              </a:rPr>
              <a:t>Evil, Sin and the Human Fall 257</a:t>
            </a:r>
          </a:p>
          <a:p>
            <a:r>
              <a:rPr lang="en-US">
                <a:latin typeface="Arial" pitchFamily="64" charset="0"/>
                <a:ea typeface="ＭＳ Ｐゴシック" pitchFamily="64" charset="-128"/>
                <a:cs typeface="ＭＳ Ｐゴシック" pitchFamily="64" charset="-128"/>
              </a:rPr>
              <a:t>against you, to slay you; I fear God, the Lord</a:t>
            </a:r>
          </a:p>
          <a:p>
            <a:r>
              <a:rPr lang="en-US">
                <a:latin typeface="Arial" pitchFamily="64" charset="0"/>
                <a:ea typeface="ＭＳ Ｐゴシック" pitchFamily="64" charset="-128"/>
                <a:cs typeface="ＭＳ Ｐゴシック" pitchFamily="64" charset="-128"/>
              </a:rPr>
              <a:t>of all Beings. I desire that you should be laden</a:t>
            </a:r>
          </a:p>
          <a:p>
            <a:r>
              <a:rPr lang="en-US">
                <a:latin typeface="Arial" pitchFamily="64" charset="0"/>
                <a:ea typeface="ＭＳ Ｐゴシック" pitchFamily="64" charset="-128"/>
                <a:cs typeface="ＭＳ Ｐゴシック" pitchFamily="64" charset="-128"/>
              </a:rPr>
              <a:t>with my sin and your sin, and so become an</a:t>
            </a:r>
          </a:p>
          <a:p>
            <a:r>
              <a:rPr lang="en-US">
                <a:latin typeface="Arial" pitchFamily="64" charset="0"/>
                <a:ea typeface="ＭＳ Ｐゴシック" pitchFamily="64" charset="-128"/>
                <a:cs typeface="ＭＳ Ｐゴシック" pitchFamily="64" charset="-128"/>
              </a:rPr>
              <a:t>inhabitant of the Fire; that is the recompense of</a:t>
            </a:r>
          </a:p>
          <a:p>
            <a:r>
              <a:rPr lang="en-US">
                <a:latin typeface="Arial" pitchFamily="64" charset="0"/>
                <a:ea typeface="ＭＳ Ｐゴシック" pitchFamily="64" charset="-128"/>
                <a:cs typeface="ＭＳ Ｐゴシック" pitchFamily="64" charset="-128"/>
              </a:rPr>
              <a:t>the evildoers.”</a:t>
            </a:r>
          </a:p>
          <a:p>
            <a:r>
              <a:rPr lang="en-US">
                <a:latin typeface="Arial" pitchFamily="64" charset="0"/>
                <a:ea typeface="ＭＳ Ｐゴシック" pitchFamily="64" charset="-128"/>
                <a:cs typeface="ＭＳ Ｐゴシック" pitchFamily="64" charset="-128"/>
              </a:rPr>
              <a:t>Then his soul prompted him to slay his</a:t>
            </a:r>
          </a:p>
          <a:p>
            <a:r>
              <a:rPr lang="en-US">
                <a:latin typeface="Arial" pitchFamily="64" charset="0"/>
                <a:ea typeface="ＭＳ Ｐゴシック" pitchFamily="64" charset="-128"/>
                <a:cs typeface="ＭＳ Ｐゴシック" pitchFamily="64" charset="-128"/>
              </a:rPr>
              <a:t>brother, and he slew him, and became one of</a:t>
            </a:r>
          </a:p>
          <a:p>
            <a:r>
              <a:rPr lang="en-US">
                <a:latin typeface="Arial" pitchFamily="64" charset="0"/>
                <a:ea typeface="ＭＳ Ｐゴシック" pitchFamily="64" charset="-128"/>
                <a:cs typeface="ＭＳ Ｐゴシック" pitchFamily="64" charset="-128"/>
              </a:rPr>
              <a:t>the losers.</a:t>
            </a:r>
          </a:p>
          <a:p>
            <a:r>
              <a:rPr lang="en-US">
                <a:latin typeface="Arial" pitchFamily="64" charset="0"/>
                <a:ea typeface="ＭＳ Ｐゴシック" pitchFamily="64" charset="-128"/>
                <a:cs typeface="ＭＳ Ｐゴシック" pitchFamily="64" charset="-128"/>
              </a:rPr>
              <a:t>Then God sent forth a raven, scratching</a:t>
            </a:r>
          </a:p>
          <a:p>
            <a:r>
              <a:rPr lang="en-US">
                <a:latin typeface="Arial" pitchFamily="64" charset="0"/>
                <a:ea typeface="ＭＳ Ｐゴシック" pitchFamily="64" charset="-128"/>
                <a:cs typeface="ＭＳ Ｐゴシック" pitchFamily="64" charset="-128"/>
              </a:rPr>
              <a:t>into the earth, to show him how he might</a:t>
            </a:r>
          </a:p>
          <a:p>
            <a:r>
              <a:rPr lang="en-US">
                <a:latin typeface="Arial" pitchFamily="64" charset="0"/>
                <a:ea typeface="ＭＳ Ｐゴシック" pitchFamily="64" charset="-128"/>
                <a:cs typeface="ＭＳ Ｐゴシック" pitchFamily="64" charset="-128"/>
              </a:rPr>
              <a:t>conceal the vile body of his brother. He said,</a:t>
            </a:r>
          </a:p>
          <a:p>
            <a:r>
              <a:rPr lang="en-US">
                <a:latin typeface="Arial" pitchFamily="64" charset="0"/>
                <a:ea typeface="ＭＳ Ｐゴシック" pitchFamily="64" charset="-128"/>
                <a:cs typeface="ＭＳ Ｐゴシック" pitchFamily="64" charset="-128"/>
              </a:rPr>
              <a:t>“Woe is me! Am I unable to be as this raven,</a:t>
            </a:r>
          </a:p>
          <a:p>
            <a:r>
              <a:rPr lang="en-US">
                <a:latin typeface="Arial" pitchFamily="64" charset="0"/>
                <a:ea typeface="ＭＳ Ｐゴシック" pitchFamily="64" charset="-128"/>
                <a:cs typeface="ＭＳ Ｐゴシック" pitchFamily="64" charset="-128"/>
              </a:rPr>
              <a:t>and so conceal my brother’s vile body?” And he</a:t>
            </a:r>
          </a:p>
          <a:p>
            <a:r>
              <a:rPr lang="en-US">
                <a:latin typeface="Arial" pitchFamily="64" charset="0"/>
                <a:ea typeface="ＭＳ Ｐゴシック" pitchFamily="64" charset="-128"/>
                <a:cs typeface="ＭＳ Ｐゴシック" pitchFamily="64" charset="-128"/>
              </a:rPr>
              <a:t>became one of the remorseful.</a:t>
            </a:r>
          </a:p>
          <a:p>
            <a:r>
              <a:rPr lang="en-US">
                <a:latin typeface="Arial" pitchFamily="64" charset="0"/>
                <a:ea typeface="ＭＳ Ｐゴシック" pitchFamily="64" charset="-128"/>
                <a:cs typeface="ＭＳ Ｐゴシック" pitchFamily="64" charset="-128"/>
              </a:rPr>
              <a:t>Qur’an 5.27-31</a:t>
            </a:r>
          </a:p>
        </p:txBody>
      </p:sp>
    </p:spTree>
    <p:extLst>
      <p:ext uri="{BB962C8B-B14F-4D97-AF65-F5344CB8AC3E}">
        <p14:creationId xmlns:p14="http://schemas.microsoft.com/office/powerpoint/2010/main" val="19044562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66E9DE0-DBD9-4F45-975A-366D48AC6438}" type="slidenum">
              <a:rPr lang="en-GB">
                <a:latin typeface="Arial" pitchFamily="64" charset="0"/>
              </a:rPr>
              <a:pPr/>
              <a:t>140</a:t>
            </a:fld>
            <a:endParaRPr lang="en-GB">
              <a:latin typeface="Arial" pitchFamily="6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latin typeface="Arial" pitchFamily="64" charset="0"/>
                <a:ea typeface="ＭＳ Ｐゴシック" pitchFamily="64" charset="-128"/>
                <a:cs typeface="ＭＳ Ｐゴシック" pitchFamily="64" charset="-128"/>
              </a:rPr>
              <a:t>Abel stronger than Cain. He said to Cain “If you stretch your hand against me to kill me, I shall not stretch my hand to kill you, for I fear Allah, the lord of the worlds.”</a:t>
            </a:r>
          </a:p>
        </p:txBody>
      </p:sp>
    </p:spTree>
    <p:extLst>
      <p:ext uri="{BB962C8B-B14F-4D97-AF65-F5344CB8AC3E}">
        <p14:creationId xmlns:p14="http://schemas.microsoft.com/office/powerpoint/2010/main" val="7392743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EB1FD04-430B-4A66-A235-38E1ADDF4521}" type="slidenum">
              <a:rPr lang="en-GB">
                <a:latin typeface="Arial" pitchFamily="64" charset="0"/>
              </a:rPr>
              <a:pPr/>
              <a:t>141</a:t>
            </a:fld>
            <a:endParaRPr lang="en-GB">
              <a:latin typeface="Arial" pitchFamily="6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latin typeface="Arial" pitchFamily="64" charset="0"/>
                <a:ea typeface="ＭＳ Ｐゴシック" pitchFamily="64" charset="-128"/>
                <a:cs typeface="ＭＳ Ｐゴシック" pitchFamily="64" charset="-128"/>
              </a:rPr>
              <a:t>God had no idea that fall wouldn’t be quickly restored. Expected A&amp; E to repent. Expected C&amp;A to sort it. </a:t>
            </a:r>
          </a:p>
          <a:p>
            <a:pPr eaLnBrk="1" hangingPunct="1"/>
            <a:endParaRPr lang="en-US">
              <a:latin typeface="Arial" pitchFamily="64" charset="0"/>
              <a:ea typeface="ＭＳ Ｐゴシック" pitchFamily="64" charset="-128"/>
              <a:cs typeface="ＭＳ Ｐゴシック" pitchFamily="64" charset="-128"/>
            </a:endParaRPr>
          </a:p>
          <a:p>
            <a:pPr eaLnBrk="1" hangingPunct="1"/>
            <a:r>
              <a:rPr lang="en-US">
                <a:latin typeface="Arial" pitchFamily="64" charset="0"/>
                <a:ea typeface="ＭＳ Ｐゴシック" pitchFamily="64" charset="-128"/>
                <a:cs typeface="ＭＳ Ｐゴシック" pitchFamily="64" charset="-128"/>
              </a:rPr>
              <a:t>However, when Cain murdered Abel, they re-enacted the Fall, in which the Archangel murdered Eve spiritually.</a:t>
            </a:r>
          </a:p>
        </p:txBody>
      </p:sp>
    </p:spTree>
    <p:extLst>
      <p:ext uri="{BB962C8B-B14F-4D97-AF65-F5344CB8AC3E}">
        <p14:creationId xmlns:p14="http://schemas.microsoft.com/office/powerpoint/2010/main" val="157129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9B208D5-8D02-49BC-99D6-388BC889B97B}" type="slidenum">
              <a:rPr lang="en-US">
                <a:latin typeface="Arial" pitchFamily="-84" charset="0"/>
                <a:ea typeface="Arial" pitchFamily="-84" charset="0"/>
                <a:cs typeface="Arial" pitchFamily="-84" charset="0"/>
              </a:rPr>
              <a:pPr/>
              <a:t>14</a:t>
            </a:fld>
            <a:endParaRPr lang="en-US">
              <a:latin typeface="Arial" pitchFamily="-84" charset="0"/>
              <a:ea typeface="Arial" pitchFamily="-84" charset="0"/>
              <a:cs typeface="Arial" pitchFamily="-84" charset="0"/>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itchFamily="-84" charset="0"/>
              </a:rPr>
              <a:t>Allah who is Compassionate and Merciful</a:t>
            </a:r>
            <a:r>
              <a:rPr lang="en-US" dirty="0" smtClean="0">
                <a:latin typeface="Arial" pitchFamily="-84" charset="0"/>
              </a:rPr>
              <a:t>.</a:t>
            </a:r>
          </a:p>
          <a:p>
            <a:pPr eaLnBrk="1" hangingPunct="1"/>
            <a:endParaRPr lang="en-US" dirty="0" smtClean="0">
              <a:latin typeface="Arial" pitchFamily="-8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Aristotle</a:t>
            </a:r>
            <a:r>
              <a:rPr lang="en-US" baseline="0" dirty="0" smtClean="0"/>
              <a:t> - </a:t>
            </a:r>
            <a:r>
              <a:rPr lang="en-US" dirty="0" smtClean="0"/>
              <a:t>Someone who does live according to virtue, who chooses to do the right thing because it is the right thing to do, is living a life that flourishes; to borrow a phrase, they are being all that they can be by using all of their human capacities to their fullest. The most important of these capacities is </a:t>
            </a:r>
            <a:r>
              <a:rPr lang="en-US" i="1" dirty="0" smtClean="0"/>
              <a:t>logos </a:t>
            </a:r>
            <a:r>
              <a:rPr lang="en-US" dirty="0" smtClean="0"/>
              <a:t>- a word that means "speech" and also means "reason" (it gives us the English word "logic"). Human beings alone have the ability to speak, and Aristotle says that we have been given that ability by nature so that we can speak and reason with each other to discover what is right and wrong, what is good and bad, and what is just and unjust.</a:t>
            </a:r>
          </a:p>
          <a:p>
            <a:pPr eaLnBrk="1" hangingPunct="1"/>
            <a:endParaRPr lang="en-US" dirty="0">
              <a:latin typeface="Arial" pitchFamily="-84" charset="0"/>
            </a:endParaRPr>
          </a:p>
        </p:txBody>
      </p:sp>
    </p:spTree>
    <p:extLst>
      <p:ext uri="{BB962C8B-B14F-4D97-AF65-F5344CB8AC3E}">
        <p14:creationId xmlns:p14="http://schemas.microsoft.com/office/powerpoint/2010/main" val="17457792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6096D57-ED5F-4470-80BC-F1FFA550B789}" type="slidenum">
              <a:rPr lang="en-GB" smtClean="0"/>
              <a:pPr>
                <a:defRPr/>
              </a:pPr>
              <a:t>142</a:t>
            </a:fld>
            <a:endParaRPr lang="en-GB"/>
          </a:p>
        </p:txBody>
      </p:sp>
    </p:spTree>
    <p:extLst>
      <p:ext uri="{BB962C8B-B14F-4D97-AF65-F5344CB8AC3E}">
        <p14:creationId xmlns:p14="http://schemas.microsoft.com/office/powerpoint/2010/main" val="448713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When you look at it centering on Abel, Abel made the offering with the same degree of devotion as Cain. However, because Abel was on the side of God from the beginning point God accepted it. For this reason, Abel should have been grateful and humble even if God accepted his offering. Then would Cain have tried to kill him? Nevertheless, since God only received his offering, Abel must have expressed great joy to the extent that aroused intense feeling of jealousy in Cain. It would have been good if he just kept the feeling of happiness to himself and not expressed it, but he boasted to his older brother. Don't you also want to boast about some happy events in your life? Don't you want to brag about it? Similarly, Abel must have boasted to his brother. In the process, he must have gone overboard and said, "God did not receive older brother's offering and just accepted mine. Therefore, I am better than my older brother." Thus, Cain's face must have grown red, and he must have felt intense anger. It is reasonable to have this kind of thought.</a:t>
            </a:r>
          </a:p>
          <a:p>
            <a:endParaRPr lang="en-US" sz="1200" i="1" kern="1200" dirty="0" smtClean="0">
              <a:solidFill>
                <a:schemeClr val="tx1"/>
              </a:solidFill>
              <a:latin typeface="Arial" pitchFamily="-68" charset="0"/>
              <a:ea typeface="ＭＳ Ｐゴシック" pitchFamily="-68" charset="-128"/>
              <a:cs typeface="ＭＳ Ｐゴシック" pitchFamily="-68" charset="-128"/>
            </a:endParaRPr>
          </a:p>
          <a:p>
            <a:r>
              <a:rPr lang="en-US" sz="1200" i="1" kern="1200" dirty="0" smtClean="0">
                <a:solidFill>
                  <a:schemeClr val="tx1"/>
                </a:solidFill>
                <a:latin typeface="Arial" pitchFamily="-68" charset="0"/>
                <a:ea typeface="ＭＳ Ｐゴシック" pitchFamily="-68" charset="-128"/>
                <a:cs typeface="ＭＳ Ｐゴシック" pitchFamily="-68" charset="-128"/>
              </a:rPr>
              <a:t>“Abel should not have bragged that he felt happy because he received the blessing from God. Instead, when he received the blessing, he should have realized his shortcomings and said, ‘Older brother, I am sorry.’ If he did that, would Cain have beaten him to death? He probably would not have killed him. This is the mistake of Abel.”  (34-51)</a:t>
            </a:r>
          </a:p>
          <a:p>
            <a:endParaRPr lang="en-US" sz="1200" i="1" kern="1200" dirty="0" smtClean="0">
              <a:solidFill>
                <a:schemeClr val="tx1"/>
              </a:solidFill>
              <a:latin typeface="Arial" pitchFamily="-68" charset="0"/>
              <a:ea typeface="ＭＳ Ｐゴシック" pitchFamily="-68" charset="-128"/>
              <a:cs typeface="ＭＳ Ｐゴシック" pitchFamily="-68" charset="-128"/>
            </a:endParaRPr>
          </a:p>
          <a:p>
            <a:r>
              <a:rPr lang="en-US" sz="1200" i="1" kern="1200" dirty="0" smtClean="0">
                <a:solidFill>
                  <a:schemeClr val="tx1"/>
                </a:solidFill>
                <a:latin typeface="Arial" pitchFamily="-68" charset="0"/>
                <a:ea typeface="ＭＳ Ｐゴシック" pitchFamily="-68" charset="-128"/>
                <a:cs typeface="ＭＳ Ｐゴシック" pitchFamily="-68" charset="-128"/>
              </a:rPr>
              <a:t>“Do you like Abel or do you like Cain? [Abel] I like neither Cain nor Abel. Why? Abel made the offering together with his older brother Cain, so even when God accepted only his offering and rejected his older brother's, he should have been nice to his older brother. He should have been more considerate toward his brother. What do you think God would have done if at that moment Abel wept and make a havoc protesting, ‘Father, why did you only receive my offering?’ and then go to his older brother and say, ‘I dislike God who only accepted my offering.’ God would have had to love Cain for sure. </a:t>
            </a:r>
          </a:p>
          <a:p>
            <a:endParaRPr lang="en-US" sz="1200" i="1" kern="1200" dirty="0" smtClean="0">
              <a:solidFill>
                <a:schemeClr val="tx1"/>
              </a:solidFill>
              <a:latin typeface="Arial" pitchFamily="-68" charset="0"/>
              <a:ea typeface="ＭＳ Ｐゴシック" pitchFamily="-68" charset="-128"/>
              <a:cs typeface="ＭＳ Ｐゴシック" pitchFamily="-68"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Cain and Abel probably made the same preparation to make the offering to God. Cain prepared grains and Abel prepared lamb for one year, and with greatly devout attitude they offered them. It is good that they both put in great effort. However, without considering the question of who put in more effort, and just looking at the question of receiving or rejecting the offering, God accepted the offering of Abel because He had to.</a:t>
            </a:r>
          </a:p>
          <a:p>
            <a:endParaRPr lang="en-US" sz="1200" i="1" kern="1200" dirty="0" smtClean="0">
              <a:solidFill>
                <a:schemeClr val="tx1"/>
              </a:solidFill>
              <a:latin typeface="Arial" pitchFamily="-68" charset="0"/>
              <a:ea typeface="ＭＳ Ｐゴシック" pitchFamily="-68" charset="-128"/>
              <a:cs typeface="ＭＳ Ｐゴシック" pitchFamily="-68" charset="-128"/>
            </a:endParaRPr>
          </a:p>
          <a:p>
            <a:r>
              <a:rPr lang="en-US" sz="1200" i="1" kern="1200" dirty="0" smtClean="0">
                <a:solidFill>
                  <a:schemeClr val="tx1"/>
                </a:solidFill>
                <a:latin typeface="Arial" pitchFamily="-68" charset="0"/>
                <a:ea typeface="ＭＳ Ｐゴシック" pitchFamily="-68" charset="-128"/>
                <a:cs typeface="ＭＳ Ｐゴシック" pitchFamily="-68" charset="-128"/>
              </a:rPr>
              <a:t>However, since God accepted only his offering, Abel thought that this was because he was better and God only liked him. Thus, he must have bragged to his older brother, ‘Older brother, see, my offering was accepted.’ This must be what he did. Otherwise, why should Cain, who did not do anything, grow red in his face? Do you think this took place even when Abel did not do anything? For sure, Abel went before Cain to mock him, ‘What are you? My offering was received.’ Abel must never be arrogant. He must be humble. For this reason, he deserved to be beaten to death. There was no choice but to be beaten to death.”</a:t>
            </a:r>
            <a:endParaRPr lang="en-US" dirty="0"/>
          </a:p>
        </p:txBody>
      </p:sp>
      <p:sp>
        <p:nvSpPr>
          <p:cNvPr id="4" name="Slide Number Placeholder 3"/>
          <p:cNvSpPr>
            <a:spLocks noGrp="1"/>
          </p:cNvSpPr>
          <p:nvPr>
            <p:ph type="sldNum" sz="quarter" idx="10"/>
          </p:nvPr>
        </p:nvSpPr>
        <p:spPr/>
        <p:txBody>
          <a:bodyPr/>
          <a:lstStyle/>
          <a:p>
            <a:pPr>
              <a:defRPr/>
            </a:pPr>
            <a:fld id="{96096D57-ED5F-4470-80BC-F1FFA550B789}" type="slidenum">
              <a:rPr lang="en-GB" smtClean="0"/>
              <a:pPr>
                <a:defRPr/>
              </a:pPr>
              <a:t>143</a:t>
            </a:fld>
            <a:endParaRPr lang="en-GB"/>
          </a:p>
        </p:txBody>
      </p:sp>
    </p:spTree>
    <p:extLst>
      <p:ext uri="{BB962C8B-B14F-4D97-AF65-F5344CB8AC3E}">
        <p14:creationId xmlns:p14="http://schemas.microsoft.com/office/powerpoint/2010/main" val="16881795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itchFamily="-128" charset="0"/>
              </a:rPr>
              <a:t>Abraham sent servant to find wife for Isaac - Rebekah gave water at the well – hospitable. Isaac 40 when he married.</a:t>
            </a:r>
            <a:r>
              <a:rPr lang="en-GB" baseline="0" dirty="0" smtClean="0">
                <a:latin typeface="Arial" pitchFamily="-128" charset="0"/>
              </a:rPr>
              <a:t> 60 when J&amp;E born</a:t>
            </a:r>
            <a:endParaRPr lang="en-GB" dirty="0" smtClean="0">
              <a:latin typeface="Arial" pitchFamily="-128" charset="0"/>
            </a:endParaRPr>
          </a:p>
          <a:p>
            <a:r>
              <a:rPr lang="en-US" dirty="0" smtClean="0"/>
              <a:t>Rebecca difficulty in having a child,</a:t>
            </a:r>
          </a:p>
          <a:p>
            <a:r>
              <a:rPr lang="en-US" dirty="0" smtClean="0"/>
              <a:t>Meaning ambiguous. Could mean younger will serve elder.</a:t>
            </a:r>
          </a:p>
          <a:p>
            <a:endParaRPr lang="en-US" dirty="0" smtClean="0"/>
          </a:p>
          <a:p>
            <a:r>
              <a:rPr lang="en-US" dirty="0" smtClean="0"/>
              <a:t>Abraham asks his servant – traditionally identified as </a:t>
            </a:r>
            <a:r>
              <a:rPr lang="en-US" dirty="0" err="1" smtClean="0"/>
              <a:t>Eliezer</a:t>
            </a:r>
            <a:r>
              <a:rPr lang="en-US" dirty="0" smtClean="0"/>
              <a:t> – to find a wife for Isaac his son. The commentators suggest that he felt a profound ambivalence about his mission. Were Isaac not to marry and have children, Abraham’s estate would eventually pass to </a:t>
            </a:r>
            <a:r>
              <a:rPr lang="en-US" dirty="0" err="1" smtClean="0"/>
              <a:t>Eliezer</a:t>
            </a:r>
            <a:r>
              <a:rPr lang="en-US" dirty="0" smtClean="0"/>
              <a:t> or his descendants. Abraham had already said so before Isaac was born: “Sovereign Lord, what can you give me since I remain childless and the one who will inherit my estate is </a:t>
            </a:r>
            <a:r>
              <a:rPr lang="en-US" dirty="0" err="1" smtClean="0"/>
              <a:t>Eliezer</a:t>
            </a:r>
            <a:r>
              <a:rPr lang="en-US" dirty="0" smtClean="0"/>
              <a:t> of Damascus?” (Genesis 15: 2). If </a:t>
            </a:r>
            <a:r>
              <a:rPr lang="en-US" dirty="0" err="1" smtClean="0"/>
              <a:t>Eliezer</a:t>
            </a:r>
            <a:r>
              <a:rPr lang="en-US" dirty="0" smtClean="0"/>
              <a:t> succeeded in his mission, bringing back a wife for Isaac, and if the couple had children, then his chances of one day acquiring Abraham’s wealth would disappear completely. Two instincts warred within him: loyalty to Abraham and personal ambition. Loyalty won, but not without a deep struggle. Hence the </a:t>
            </a:r>
            <a:r>
              <a:rPr lang="en-US" i="1" dirty="0" err="1" smtClean="0"/>
              <a:t>shalshelet</a:t>
            </a:r>
            <a:r>
              <a:rPr lang="en-US" dirty="0" smtClean="0"/>
              <a:t> (Genesis 24: 12).</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146</a:t>
            </a:fld>
            <a:endParaRPr lang="en-GB"/>
          </a:p>
        </p:txBody>
      </p:sp>
    </p:spTree>
    <p:extLst>
      <p:ext uri="{BB962C8B-B14F-4D97-AF65-F5344CB8AC3E}">
        <p14:creationId xmlns:p14="http://schemas.microsoft.com/office/powerpoint/2010/main" val="21471376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183D118-7114-4E82-BA31-3379C7C82D1A}" type="slidenum">
              <a:rPr lang="en-GB">
                <a:latin typeface="Arial" pitchFamily="-128" charset="0"/>
              </a:rPr>
              <a:pPr/>
              <a:t>148</a:t>
            </a:fld>
            <a:endParaRPr lang="en-GB">
              <a:latin typeface="Arial" pitchFamily="-12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err="1" smtClean="0"/>
              <a:t>Hendrick</a:t>
            </a:r>
            <a:r>
              <a:rPr lang="en-US" dirty="0" smtClean="0"/>
              <a:t> </a:t>
            </a:r>
            <a:r>
              <a:rPr lang="en-US" dirty="0" err="1" smtClean="0"/>
              <a:t>Terbrugghen</a:t>
            </a:r>
            <a:r>
              <a:rPr lang="en-US" dirty="0" smtClean="0"/>
              <a:t>, 1625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30000" dirty="0" smtClean="0"/>
              <a:t>29 </a:t>
            </a:r>
            <a:r>
              <a:rPr lang="en-US" dirty="0" smtClean="0"/>
              <a:t>Once when Jacob was cooking stew, Esau came in from the field, and he was exhausted. </a:t>
            </a:r>
            <a:r>
              <a:rPr lang="en-US" baseline="30000" dirty="0" smtClean="0"/>
              <a:t>30 </a:t>
            </a:r>
            <a:r>
              <a:rPr lang="en-US" dirty="0" smtClean="0"/>
              <a:t>And Esau said to Jacob, “Let me eat some of that red stew, for I am exhausted!” (Therefore his name was called Edom.</a:t>
            </a:r>
            <a:r>
              <a:rPr lang="en-US" baseline="30000" dirty="0" smtClean="0"/>
              <a:t>[</a:t>
            </a:r>
            <a:r>
              <a:rPr lang="en-US" baseline="30000" dirty="0" smtClean="0">
                <a:hlinkClick r:id="rId3" tooltip="See footnote e"/>
              </a:rPr>
              <a:t>e</a:t>
            </a:r>
            <a:r>
              <a:rPr lang="en-US" baseline="30000" dirty="0" smtClean="0"/>
              <a:t>]</a:t>
            </a:r>
            <a:r>
              <a:rPr lang="en-US" dirty="0" smtClean="0"/>
              <a:t>) </a:t>
            </a:r>
            <a:r>
              <a:rPr lang="en-US" baseline="30000" dirty="0" smtClean="0"/>
              <a:t>31 </a:t>
            </a:r>
            <a:r>
              <a:rPr lang="en-US" dirty="0" smtClean="0"/>
              <a:t>Jacob said, “Sell me your birthright now.” </a:t>
            </a:r>
            <a:r>
              <a:rPr lang="en-US" baseline="30000" dirty="0" smtClean="0"/>
              <a:t>32 </a:t>
            </a:r>
            <a:r>
              <a:rPr lang="en-US" dirty="0" smtClean="0"/>
              <a:t>Esau said, “I am about to die; of what use is a birthright to me?” </a:t>
            </a:r>
            <a:r>
              <a:rPr lang="en-US" baseline="30000" dirty="0" smtClean="0"/>
              <a:t>33 </a:t>
            </a:r>
            <a:r>
              <a:rPr lang="en-US" dirty="0" smtClean="0"/>
              <a:t>Jacob said, “Swear to me now.” So he swore to him and sold his birthright to Jacob. </a:t>
            </a:r>
            <a:r>
              <a:rPr lang="en-US" baseline="30000" dirty="0" smtClean="0"/>
              <a:t>34 </a:t>
            </a:r>
            <a:r>
              <a:rPr lang="en-US" dirty="0" smtClean="0"/>
              <a:t>Then Jacob gave Esau bread and lentil stew, and he ate and drank and rose and went his way. Thus Esau despised his birthright.</a:t>
            </a:r>
          </a:p>
          <a:p>
            <a:pPr eaLnBrk="1" hangingPunct="1"/>
            <a:endParaRPr lang="en-GB" dirty="0" smtClean="0">
              <a:latin typeface="Arial" pitchFamily="-12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pitchFamily="-68" charset="0"/>
                <a:ea typeface="ＭＳ Ｐゴシック" pitchFamily="-128" charset="-128"/>
                <a:cs typeface="ＭＳ Ｐゴシック" pitchFamily="-128" charset="-128"/>
              </a:rPr>
              <a:t>The </a:t>
            </a:r>
            <a:r>
              <a:rPr lang="en-US" sz="1200" i="1" kern="1200" dirty="0" smtClean="0">
                <a:solidFill>
                  <a:schemeClr val="tx1"/>
                </a:solidFill>
                <a:latin typeface="Arial" pitchFamily="-68" charset="0"/>
                <a:ea typeface="ＭＳ Ｐゴシック" pitchFamily="-128" charset="-128"/>
                <a:cs typeface="ＭＳ Ｐゴシック" pitchFamily="-128" charset="-128"/>
              </a:rPr>
              <a:t>Or </a:t>
            </a:r>
            <a:r>
              <a:rPr lang="en-US" sz="1200" i="1" kern="1200" dirty="0" err="1" smtClean="0">
                <a:solidFill>
                  <a:schemeClr val="tx1"/>
                </a:solidFill>
                <a:latin typeface="Arial" pitchFamily="-68" charset="0"/>
                <a:ea typeface="ＭＳ Ｐゴシック" pitchFamily="-128" charset="-128"/>
                <a:cs typeface="ＭＳ Ｐゴシック" pitchFamily="-128" charset="-128"/>
              </a:rPr>
              <a:t>HaChaim</a:t>
            </a:r>
            <a:r>
              <a:rPr lang="en-US" sz="1200" i="0" kern="1200" dirty="0" smtClean="0">
                <a:solidFill>
                  <a:schemeClr val="tx1"/>
                </a:solidFill>
                <a:latin typeface="Arial" pitchFamily="-68" charset="0"/>
                <a:ea typeface="ＭＳ Ｐゴシック" pitchFamily="-128" charset="-128"/>
                <a:cs typeface="ＭＳ Ｐゴシック" pitchFamily="-128" charset="-128"/>
              </a:rPr>
              <a:t> suggests that the reason that Jacob is making a stew is that he saw that his father loved Esau because Esau made him food. Jacob saw that his father’s love was given to the son that brought him food. So Jacob decides that he too will make food for his father. Jacob tries to turn himself into a person who will be lovable by his father. If only he performs in the right way, if only he can please his father, then maybe….maybe….. his father will love him too. </a:t>
            </a:r>
          </a:p>
          <a:p>
            <a:pPr eaLnBrk="1" hangingPunct="1"/>
            <a:endParaRPr lang="en-GB" dirty="0" smtClean="0">
              <a:latin typeface="Arial" pitchFamily="-128" charset="0"/>
            </a:endParaRPr>
          </a:p>
          <a:p>
            <a:pPr eaLnBrk="1" hangingPunct="1"/>
            <a:r>
              <a:rPr lang="en-GB" dirty="0" smtClean="0">
                <a:latin typeface="Arial" pitchFamily="-128" charset="0"/>
              </a:rPr>
              <a:t>Important </a:t>
            </a:r>
            <a:r>
              <a:rPr lang="en-GB" dirty="0">
                <a:latin typeface="Arial" pitchFamily="-128" charset="0"/>
              </a:rPr>
              <a:t>to stress that Jacob bought birthright. Showed how much Esau despised the birthright.</a:t>
            </a:r>
            <a:r>
              <a:rPr lang="en-GB" dirty="0" smtClean="0">
                <a:latin typeface="Arial" pitchFamily="-128" charset="0"/>
              </a:rPr>
              <a:t> </a:t>
            </a:r>
          </a:p>
          <a:p>
            <a:r>
              <a:rPr lang="en-US" sz="1200" kern="1200" baseline="0" dirty="0" smtClean="0">
                <a:solidFill>
                  <a:schemeClr val="tx1"/>
                </a:solidFill>
                <a:latin typeface="Arial" pitchFamily="-68" charset="0"/>
                <a:ea typeface="ＭＳ Ｐゴシック" pitchFamily="-128" charset="-128"/>
                <a:cs typeface="ＭＳ Ｐゴシック" pitchFamily="-128" charset="-128"/>
              </a:rPr>
              <a:t>Jacob purchased the birthright from Esau with bread and lentils, which symbolized flesh and spirit. EDP 227</a:t>
            </a:r>
            <a:endParaRPr lang="en-GB" dirty="0" smtClean="0">
              <a:latin typeface="Arial" pitchFamily="-128" charset="0"/>
            </a:endParaRPr>
          </a:p>
          <a:p>
            <a:pPr eaLnBrk="1" hangingPunct="1"/>
            <a:endParaRPr lang="en-GB" dirty="0" smtClean="0">
              <a:latin typeface="Arial" pitchFamily="-128" charset="0"/>
            </a:endParaRPr>
          </a:p>
          <a:p>
            <a:pPr eaLnBrk="1" hangingPunct="1"/>
            <a:endParaRPr lang="en-GB" dirty="0">
              <a:latin typeface="Arial" pitchFamily="-128" charset="0"/>
            </a:endParaRPr>
          </a:p>
        </p:txBody>
      </p:sp>
    </p:spTree>
    <p:extLst>
      <p:ext uri="{BB962C8B-B14F-4D97-AF65-F5344CB8AC3E}">
        <p14:creationId xmlns:p14="http://schemas.microsoft.com/office/powerpoint/2010/main" val="6242742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Should Jacob have taken Esau’s blessing. Why didn’t Rebecca question Isaac? Why didn’t Isaac explain to Rebecca what he was doing?</a:t>
            </a:r>
          </a:p>
          <a:p>
            <a:endParaRPr lang="en-US" dirty="0" smtClean="0"/>
          </a:p>
          <a:p>
            <a:r>
              <a:rPr lang="en-US" dirty="0" smtClean="0"/>
              <a:t>Was Jacob right to take Esau’s blessing in disguise? Was he right to deceive his father and to take from his brother the blessing Isaac sought to give him? Was </a:t>
            </a:r>
            <a:r>
              <a:rPr lang="en-US" dirty="0" err="1" smtClean="0"/>
              <a:t>Rivka</a:t>
            </a:r>
            <a:r>
              <a:rPr lang="en-US" dirty="0" smtClean="0"/>
              <a:t> right in conceiving the plan in the first place and encouraging Jacob to carry it out? These are fundamental questions. What is at stake is not just biblical interpretation but the moral life itself. How we read a text shapes the kind of person we become.</a:t>
            </a:r>
          </a:p>
          <a:p>
            <a:r>
              <a:rPr lang="en-US" dirty="0" smtClean="0"/>
              <a:t>Here is one way of interpreting the narrative. </a:t>
            </a:r>
            <a:r>
              <a:rPr lang="en-US" dirty="0" err="1" smtClean="0"/>
              <a:t>Rivka</a:t>
            </a:r>
            <a:r>
              <a:rPr lang="en-US" dirty="0" smtClean="0"/>
              <a:t> was right to propose what she did and Jacob was right to do it. </a:t>
            </a:r>
            <a:r>
              <a:rPr lang="en-US" dirty="0" err="1" smtClean="0"/>
              <a:t>Rivka</a:t>
            </a:r>
            <a:r>
              <a:rPr lang="en-US" dirty="0" smtClean="0"/>
              <a:t> knew that it would be Jacob, not Esau, who would continue the covenant and carry the mission of Abraham into the future. She knew this on two separate grounds. First, she had heard it from God himself, in the oracle she received before the twins were born:</a:t>
            </a:r>
          </a:p>
          <a:p>
            <a:r>
              <a:rPr lang="en-US" dirty="0" smtClean="0"/>
              <a:t>‘Two nations are in your womb,</a:t>
            </a:r>
          </a:p>
          <a:p>
            <a:r>
              <a:rPr lang="en-US" dirty="0" smtClean="0"/>
              <a:t>and two peoples from within you will be separated;</a:t>
            </a:r>
          </a:p>
          <a:p>
            <a:r>
              <a:rPr lang="en-US" dirty="0" smtClean="0"/>
              <a:t>one people will be stronger than the other,</a:t>
            </a:r>
          </a:p>
          <a:p>
            <a:r>
              <a:rPr lang="en-US" dirty="0" smtClean="0"/>
              <a:t>and the elder will serve the younger.’ (Gen. 25: 23)</a:t>
            </a:r>
          </a:p>
          <a:p>
            <a:r>
              <a:rPr lang="en-US" dirty="0" smtClean="0"/>
              <a:t>Esau was the elder, Jacob the younger. Therefore it was Jacob who would emerge with greater strength, Jacob who was chosen by God.</a:t>
            </a:r>
          </a:p>
          <a:p>
            <a:r>
              <a:rPr lang="en-US" dirty="0" smtClean="0"/>
              <a:t>Second, she had watched the twins grow up. She knew that Esau was a hunter, a man of violence. She had seen that he was impetuous, mercurial, a man of impulse, not calm reflection. She had seen him sell his birthright for a bowl of soup. She had watched while he “ate, drank, rose and left. So Esau despised his birthright” (Gen. 25: 34). No one who despises his birthright can be the trusted guardian of a covenant intended for eternity.</a:t>
            </a:r>
          </a:p>
          <a:p>
            <a:r>
              <a:rPr lang="en-US" dirty="0" smtClean="0"/>
              <a:t>Third, just before the episode of the blessing we read: “When Esau was forty years old, he married Judith daughter of </a:t>
            </a:r>
            <a:r>
              <a:rPr lang="en-US" dirty="0" err="1" smtClean="0"/>
              <a:t>Beeri</a:t>
            </a:r>
            <a:r>
              <a:rPr lang="en-US" dirty="0" smtClean="0"/>
              <a:t> the Hittite, and also </a:t>
            </a:r>
            <a:r>
              <a:rPr lang="en-US" dirty="0" err="1" smtClean="0"/>
              <a:t>Basemath</a:t>
            </a:r>
            <a:r>
              <a:rPr lang="en-US" dirty="0" smtClean="0"/>
              <a:t> daughter of </a:t>
            </a:r>
            <a:r>
              <a:rPr lang="en-US" dirty="0" err="1" smtClean="0"/>
              <a:t>Elon</a:t>
            </a:r>
            <a:r>
              <a:rPr lang="en-US" dirty="0" smtClean="0"/>
              <a:t> the Hittite. They were a source of grief to Isaac and </a:t>
            </a:r>
            <a:r>
              <a:rPr lang="en-US" dirty="0" err="1" smtClean="0"/>
              <a:t>Rivka</a:t>
            </a:r>
            <a:r>
              <a:rPr lang="en-US" dirty="0" smtClean="0"/>
              <a:t>”(Gen. 26: 34). This too was evidence of Esau’s failure to understand what the covenant requires. By marrying Hittite women he proved himself indifferent both to the feelings of his parents and to the self-restraint in the choice of marriage partner that was essential to being Abraham’s heir.</a:t>
            </a:r>
          </a:p>
          <a:p>
            <a:r>
              <a:rPr lang="en-US" dirty="0" smtClean="0"/>
              <a:t>The blessing had to go to Jacob. If you had two sons, one indifferent to art, the other an art-lover and aesthete, to whom would you leave the Rembrandt that has been part of the family heritage for generations? And if Isaac did not understand the true nature of his sons, if he was “blind” not only physically but also psychologically, might it not be necessary to deceive him? He was by now old, and if </a:t>
            </a:r>
            <a:r>
              <a:rPr lang="en-US" dirty="0" err="1" smtClean="0"/>
              <a:t>Rivka</a:t>
            </a:r>
            <a:r>
              <a:rPr lang="en-US" dirty="0" smtClean="0"/>
              <a:t> had failed in the early years to get him to see the true nature of their children, was it likely that she could do so now?</a:t>
            </a:r>
          </a:p>
          <a:p>
            <a:r>
              <a:rPr lang="en-US" dirty="0" smtClean="0"/>
              <a:t>This was, after all, not just a matter of relationships within the family. It was about God and destiny and spiritual vocation. It was about the future of an entire people since God had repeatedly told Abraham that he would be the ancestor of a great nation who would be a blessing to humanity as a whole. And if </a:t>
            </a:r>
            <a:r>
              <a:rPr lang="en-US" dirty="0" err="1" smtClean="0"/>
              <a:t>Rivka</a:t>
            </a:r>
            <a:r>
              <a:rPr lang="en-US" dirty="0" smtClean="0"/>
              <a:t> was right, then Jacob was right to follow her instructions.</a:t>
            </a:r>
          </a:p>
          <a:p>
            <a:r>
              <a:rPr lang="en-US" dirty="0" smtClean="0"/>
              <a:t>This was the woman whom Abraham’s servant had chosen to be the wife of his master’s son, because she was kind, because at the well she had given water to a stranger and to his camels also. </a:t>
            </a:r>
            <a:r>
              <a:rPr lang="en-US" dirty="0" err="1" smtClean="0"/>
              <a:t>Rivka</a:t>
            </a:r>
            <a:r>
              <a:rPr lang="en-US" dirty="0" smtClean="0"/>
              <a:t> was not Lady Macbeth. She was the embodiment of loving-kindness. She was not acting out of </a:t>
            </a:r>
            <a:r>
              <a:rPr lang="en-US" dirty="0" err="1" smtClean="0"/>
              <a:t>favouritism</a:t>
            </a:r>
            <a:r>
              <a:rPr lang="en-US" dirty="0" smtClean="0"/>
              <a:t> or ambition. And if she had no other way of ensuring that the blessing went to one who would cherish it and live it, then in this case the end justified the means. This is one way of reading the story and it is taken by many of the commentators.</a:t>
            </a:r>
          </a:p>
          <a:p>
            <a:r>
              <a:rPr lang="en-US" dirty="0" smtClean="0"/>
              <a:t>However it is not the only way. Consider, for example, the scene that transpired immediately after Jacob left his father. Esau returned from hunting and brought Isaac the food he had requested. We then read this:</a:t>
            </a:r>
          </a:p>
          <a:p>
            <a:r>
              <a:rPr lang="en-US" dirty="0" smtClean="0"/>
              <a:t>Isaac trembled violently and said, ‘Who was it, then, that hunted game and brought it to me? I ate it just before you came and I blessed him – and indeed he will be blessed!’</a:t>
            </a:r>
          </a:p>
          <a:p>
            <a:r>
              <a:rPr lang="en-US" dirty="0" smtClean="0"/>
              <a:t>When Esau heard his father’s words, he burst out with a loud and bitter cry and said to his father, ‘Bless me – me too, my father!’</a:t>
            </a:r>
          </a:p>
          <a:p>
            <a:r>
              <a:rPr lang="en-US" dirty="0" smtClean="0"/>
              <a:t>But he said, ‘Your brother came deceitfully and took your blessing.’</a:t>
            </a:r>
          </a:p>
          <a:p>
            <a:r>
              <a:rPr lang="en-US" dirty="0" smtClean="0"/>
              <a:t>Esau said, ‘Isn’t he rightly named Jacob? This is the second time he has taken advantage of me: he took my birthright, and now he’s taken my blessing!’ Then he asked, ‘Haven’t you reserved any blessing for me?’ (Gen. 27: 33-36)</a:t>
            </a:r>
          </a:p>
          <a:p>
            <a:r>
              <a:rPr lang="en-US" dirty="0" smtClean="0"/>
              <a:t>It is impossible to read Genesis 27 – the text as it stands without commentary – and not to feel sympathy for Isaac and Esau rather than </a:t>
            </a:r>
            <a:r>
              <a:rPr lang="en-US" dirty="0" err="1" smtClean="0"/>
              <a:t>Rivka</a:t>
            </a:r>
            <a:r>
              <a:rPr lang="en-US" dirty="0" smtClean="0"/>
              <a:t> and Jacob. The Torah is sparing in its use of emotion. It is completely silent, for example, on the feelings of Abraham and Isaac as they journeyed together toward the trial of the binding. Phrases like “trembled violently” and “burst out with a loud and bitter cry” cannot but affect us deeply. Here is an old man who has been deceived by his younger son, and a young man, Esau, who feels cheated out of what was rightfully his. The emotions triggered by this scene stay with us long in the memory.</a:t>
            </a:r>
          </a:p>
          <a:p>
            <a:r>
              <a:rPr lang="en-US" dirty="0" smtClean="0"/>
              <a:t>Then consider the consequences. Jacob had to leave home for more than twenty years in fear of his life. He then suffered an almost identical deceit </a:t>
            </a:r>
            <a:r>
              <a:rPr lang="en-US" dirty="0" err="1" smtClean="0"/>
              <a:t>practised</a:t>
            </a:r>
            <a:r>
              <a:rPr lang="en-US" dirty="0" smtClean="0"/>
              <a:t> against him by Laban when he substituted Leah for Rachel. When Jacob cried out “Why did you deceive me [</a:t>
            </a:r>
            <a:r>
              <a:rPr lang="en-US" i="1" dirty="0" err="1" smtClean="0"/>
              <a:t>rimitani</a:t>
            </a:r>
            <a:r>
              <a:rPr lang="en-US" dirty="0" smtClean="0"/>
              <a:t>]” Laban replied: “It is </a:t>
            </a:r>
            <a:r>
              <a:rPr lang="en-US" i="1" dirty="0" smtClean="0"/>
              <a:t>not done in our place</a:t>
            </a:r>
            <a:r>
              <a:rPr lang="en-US" dirty="0" smtClean="0"/>
              <a:t> to place the younger before the elder” (Gen. 29: 25-26). Not only the act but even the words imply a punishment, measure for measure. “Deceit,” of which Jacob accuses Laban, is the very word Isaac used about Jacob. Laban’s reply sounds like a virtually explicit reference to what Jacob had done, as if to say, “We do not do in our place what you have just done in yours.”</a:t>
            </a:r>
          </a:p>
          <a:p>
            <a:r>
              <a:rPr lang="en-US" b="1" dirty="0" smtClean="0"/>
              <a:t>The result of Laban’s deception brought grief to the rest of Jacob’s life. There was tension between Leah and Rachel. There was hatred between their children. Jacob was deceived yet again, this time by his sons, when they brought him Joseph’s bloodstained robe: another deception of a father by his children involving the use of clothes. The result was that Jacob was deprived of the company of his most beloved son for twenty-two years just as Isaac was of Jacob.</a:t>
            </a:r>
          </a:p>
          <a:p>
            <a:r>
              <a:rPr lang="en-US" dirty="0" smtClean="0"/>
              <a:t>Asked by Pharaoh how old he was, Jacob replied, “Few and evil have been the years of my life” (Gen. 47: 9). He is the only figure in the Torah to make a remark like this. It is hard not to read the text as a precise statement of the principle of measure for measure: as you have done to others, so will others do to you. The deception brought all concerned great grief, and this persisted into the next generation.</a:t>
            </a:r>
          </a:p>
          <a:p>
            <a:r>
              <a:rPr lang="en-US" dirty="0" smtClean="0"/>
              <a:t>My reading of the text is therefore this. The phrase in </a:t>
            </a:r>
            <a:r>
              <a:rPr lang="en-US" dirty="0" err="1" smtClean="0"/>
              <a:t>Rivka’s</a:t>
            </a:r>
            <a:r>
              <a:rPr lang="en-US" dirty="0" smtClean="0"/>
              <a:t> oracle, </a:t>
            </a:r>
            <a:r>
              <a:rPr lang="en-US" i="1" dirty="0" err="1" smtClean="0"/>
              <a:t>Ve-rav</a:t>
            </a:r>
            <a:r>
              <a:rPr lang="en-US" i="1" dirty="0" smtClean="0"/>
              <a:t> </a:t>
            </a:r>
            <a:r>
              <a:rPr lang="en-US" i="1" dirty="0" err="1" smtClean="0"/>
              <a:t>yaavod</a:t>
            </a:r>
            <a:r>
              <a:rPr lang="en-US" i="1" dirty="0" smtClean="0"/>
              <a:t> </a:t>
            </a:r>
            <a:r>
              <a:rPr lang="en-US" i="1" dirty="0" err="1" smtClean="0"/>
              <a:t>tsair</a:t>
            </a:r>
            <a:r>
              <a:rPr lang="en-US" dirty="0" smtClean="0"/>
              <a:t> (Gen. 25: 23), is in fact ambiguous. It may mean, “The elder will serve the younger,” but it may also mean, “The younger will serve the elder.” It was what the Torah calls a </a:t>
            </a:r>
            <a:r>
              <a:rPr lang="en-US" i="1" dirty="0" err="1" smtClean="0"/>
              <a:t>chidah</a:t>
            </a:r>
            <a:r>
              <a:rPr lang="en-US" dirty="0" smtClean="0"/>
              <a:t> (Numbers 12: 8), that is, an opaque, deliberately ambiguous communication. It suggested an ongoing conflict between the two sons and their descendants, but not who would win.</a:t>
            </a:r>
          </a:p>
          <a:p>
            <a:r>
              <a:rPr lang="en-US" dirty="0" smtClean="0"/>
              <a:t>Isaac fully understood the nature of his two sons. He loved Esau but this did not blind him to the fact that Jacob would be the heir of the covenant. Therefore Isaac prepared two sets of blessings, one for Esau, the other for Jacob. He blessed Esau (Gen. 27: 28-29) with the gifts he felt he would appreciate: wealth and power: “May God give you heaven’s dew and earth’s richness – an abundance of grain and new wine” – that is, wealth. “May nations serve you and peoples bow down to you. Be lord over your brothers, and may the sons of your mother bow down to you” – that is, power. These are </a:t>
            </a:r>
            <a:r>
              <a:rPr lang="en-US" i="1" dirty="0" smtClean="0"/>
              <a:t>not</a:t>
            </a:r>
            <a:r>
              <a:rPr lang="en-US" dirty="0" smtClean="0"/>
              <a:t> the covenantal blessings.</a:t>
            </a:r>
          </a:p>
          <a:p>
            <a:r>
              <a:rPr lang="en-US" dirty="0" smtClean="0"/>
              <a:t>The covenantal blessings that God had given Abraham and Isaac were completely different. They were about </a:t>
            </a:r>
            <a:r>
              <a:rPr lang="en-US" i="1" dirty="0" smtClean="0"/>
              <a:t>children</a:t>
            </a:r>
            <a:r>
              <a:rPr lang="en-US" dirty="0" smtClean="0"/>
              <a:t> and a </a:t>
            </a:r>
            <a:r>
              <a:rPr lang="en-US" i="1" dirty="0" smtClean="0"/>
              <a:t>land</a:t>
            </a:r>
            <a:r>
              <a:rPr lang="en-US" dirty="0" smtClean="0"/>
              <a:t>. It is this blessing that Isaac later gave Jacob before he left home (Gen. 28: 3-4): “May God Almighty bless you and make you fruitful and increase your numbers until you become a community of peoples” – that is, children. “May He give you and your descendants the blessing given to Abraham, so that you may take possession of the land where you now reside as a foreigner, the land God gave to Abraham” – that is, land. </a:t>
            </a:r>
            <a:r>
              <a:rPr lang="en-US" i="1" dirty="0" smtClean="0"/>
              <a:t>This was the blessing Isaac had intended for Jacob all along</a:t>
            </a:r>
            <a:r>
              <a:rPr lang="en-US" dirty="0" smtClean="0"/>
              <a:t>. There was no need for deceit and disguise.</a:t>
            </a:r>
          </a:p>
          <a:p>
            <a:r>
              <a:rPr lang="en-US" dirty="0" smtClean="0"/>
              <a:t>Jacob eventually came to understand all this, perhaps during his wrestling match with the angel during the night before his meeting with Esau after their long estrangement. What happened at that meeting is incomprehensible unless we understand that Jacob was giving back to Esau the blessings he had wrongly taken from him. The massive gift of sheep, cattle and other livestock represented “heaven’s dew and earth’s richness,” that is, wealth. The fact that Jacob bowed down seven times to Esau was his way of fulfilling the words, “May the sons of your mother bow down to you,” that is, power.</a:t>
            </a:r>
          </a:p>
          <a:p>
            <a:r>
              <a:rPr lang="en-US" i="1" dirty="0" smtClean="0"/>
              <a:t>Jacob gave the blessing back</a:t>
            </a:r>
            <a:r>
              <a:rPr lang="en-US" dirty="0" smtClean="0"/>
              <a:t>. Indeed he said so explicitly. He said to Esau: “Please accept the blessing [</a:t>
            </a:r>
            <a:r>
              <a:rPr lang="en-US" i="1" dirty="0" err="1" smtClean="0"/>
              <a:t>birkati</a:t>
            </a:r>
            <a:r>
              <a:rPr lang="en-US" dirty="0" smtClean="0"/>
              <a:t>] that was brought to you, for God has been gracious to me and I have all I need” (Gen. 33: 11). On this reading of the story, </a:t>
            </a:r>
            <a:r>
              <a:rPr lang="en-US" dirty="0" err="1" smtClean="0"/>
              <a:t>Rivka</a:t>
            </a:r>
            <a:r>
              <a:rPr lang="en-US" dirty="0" smtClean="0"/>
              <a:t> and Jacob made a mistake, a forgivable one, an understandable one, but a mistake nonetheless. </a:t>
            </a:r>
            <a:r>
              <a:rPr lang="en-US" i="1" dirty="0" smtClean="0"/>
              <a:t>The blessing Isaac was about to give Esau was not the blessing of Abraham.</a:t>
            </a:r>
            <a:r>
              <a:rPr lang="en-US" dirty="0" smtClean="0"/>
              <a:t> He intended to give Esau a blessing appropriate to him. In so doing, he was acting on the basis of precedent. God had blessed Ishmael, with the words “I will make him into a great nation” (Gen. 21: 18). This was the </a:t>
            </a:r>
            <a:r>
              <a:rPr lang="en-US" dirty="0" err="1" smtClean="0"/>
              <a:t>fulfilment</a:t>
            </a:r>
            <a:r>
              <a:rPr lang="en-US" dirty="0" smtClean="0"/>
              <a:t> of a promise God had given Abraham many years before when He told him that it would be Isaac, not Ishmael, who would continue the covenant:</a:t>
            </a:r>
          </a:p>
          <a:p>
            <a:r>
              <a:rPr lang="en-US" dirty="0" smtClean="0"/>
              <a:t>Abraham said to God, “If only Ishmael might live under your blessing!” Then God said, “Yes, but your wife Sarah will bear you a son, and you will call him Isaac. I will establish my covenant with him as an everlasting covenant for his descendants after him.  As for Ishmael, I have heard you: </a:t>
            </a:r>
            <a:r>
              <a:rPr lang="en-US" i="1" dirty="0" smtClean="0"/>
              <a:t>I will surely bless him</a:t>
            </a:r>
            <a:r>
              <a:rPr lang="en-US" dirty="0" smtClean="0"/>
              <a:t>; I will make him fruitful and will greatly increase his numbers. He will be the father of twelve rulers, and I will make him into a great nation.” (Gen. 17: 18-21)</a:t>
            </a:r>
          </a:p>
          <a:p>
            <a:r>
              <a:rPr lang="en-US" dirty="0" smtClean="0"/>
              <a:t>Isaac surely knew this because, according to </a:t>
            </a:r>
            <a:r>
              <a:rPr lang="en-US" dirty="0" err="1" smtClean="0"/>
              <a:t>midrashic</a:t>
            </a:r>
            <a:r>
              <a:rPr lang="en-US" dirty="0" smtClean="0"/>
              <a:t> tradition, he and Ishmael were reconciled later in life. We see them standing together at Abraham’s grave (Gen. 25: 9). It may be that this was a fact that </a:t>
            </a:r>
            <a:r>
              <a:rPr lang="en-US" dirty="0" err="1" smtClean="0"/>
              <a:t>Rivka</a:t>
            </a:r>
            <a:r>
              <a:rPr lang="en-US" dirty="0" smtClean="0"/>
              <a:t> did not know. She associated blessing with covenant. She may have been unaware that Abraham wanted Ishmael blessed even though he would not inherit the covenant, and that God had acceded to the request.</a:t>
            </a:r>
          </a:p>
          <a:p>
            <a:r>
              <a:rPr lang="en-US" dirty="0" smtClean="0"/>
              <a:t>If so then </a:t>
            </a:r>
            <a:r>
              <a:rPr lang="en-US" b="1" i="1" dirty="0" smtClean="0"/>
              <a:t>it is possible all four people acted rightly as they understood the situation, yet still tragedy occurred.</a:t>
            </a:r>
            <a:r>
              <a:rPr lang="en-US" b="1" dirty="0" smtClean="0"/>
              <a:t> </a:t>
            </a:r>
            <a:r>
              <a:rPr lang="en-US" dirty="0" smtClean="0"/>
              <a:t>Isaac was right to wish Esau blessed as Abraham sought for Ishmael. Esau acted </a:t>
            </a:r>
            <a:r>
              <a:rPr lang="en-US" dirty="0" err="1" smtClean="0"/>
              <a:t>honourably</a:t>
            </a:r>
            <a:r>
              <a:rPr lang="en-US" dirty="0" smtClean="0"/>
              <a:t> toward his father. </a:t>
            </a:r>
            <a:r>
              <a:rPr lang="en-US" dirty="0" err="1" smtClean="0"/>
              <a:t>Rivka</a:t>
            </a:r>
            <a:r>
              <a:rPr lang="en-US" dirty="0" smtClean="0"/>
              <a:t> sought to safeguard the future of the covenant. Jacob felt qualms but did what his mother said, knowing she would not have proposed deceit without a strong moral reason for doing so.</a:t>
            </a:r>
          </a:p>
          <a:p>
            <a:r>
              <a:rPr lang="en-US" dirty="0" smtClean="0"/>
              <a:t>Do we have here one story with two possible interpretations? Perhaps, but that is not the best way of describing it. What we have here, and there are other examples in Genesis, is a story we understand one way the first time we hear it, and a different way once we have discovered and reflected on all that happened later. It is only after we have read about the fate of Jacob in Laban’s house, the tension between Leah and Rachel, and the animosity between Joseph and his brothers that we can go back and read Genesis 27, the chapter of the blessing, in a new light and with greater depth.</a:t>
            </a:r>
          </a:p>
          <a:p>
            <a:r>
              <a:rPr lang="en-US" b="1" dirty="0" smtClean="0"/>
              <a:t>There is such a thing as an honest mistake, and it is a mark of Jacob’s greatness that he recognized it and made amends to Esau. In the great encounter twenty-two years later the estranged brothers meet, embrace, part as friends and go their separate ways. But first, Jacob had to wrestle with an angel.</a:t>
            </a:r>
          </a:p>
          <a:p>
            <a:r>
              <a:rPr lang="en-US" dirty="0" smtClean="0"/>
              <a:t>That is how the moral life is. We learn by making mistakes. We live life forward, but we understand it only looking back. Only then do we see the wrong turns we inadvertently made. This discovery is sometimes our greatest moment of moral truth.</a:t>
            </a:r>
          </a:p>
          <a:p>
            <a:r>
              <a:rPr lang="en-US" dirty="0" smtClean="0"/>
              <a:t>For each of us there is a blessing that is ours. That was true not just of Isaac but also Ishmael, not just Jacob but also Esau. The moral could not be more powerful. Never seek your brother’s blessing. Be content with your own.</a:t>
            </a:r>
          </a:p>
          <a:p>
            <a:endParaRPr lang="en-US" dirty="0" smtClean="0"/>
          </a:p>
          <a:p>
            <a:r>
              <a:rPr lang="en-US" dirty="0" smtClean="0"/>
              <a:t>Yet the real question is about Rebecca. It was her plan, not his. How did she consider it permissible [1] to deceive her husband, [2] to deprive Esau of his father’s blessing, and [3] to order Jacob to commit an act of dishonesty? Jacob on his own would not have conceived such a plan. He was an </a:t>
            </a:r>
            <a:r>
              <a:rPr lang="en-US" dirty="0" err="1" smtClean="0"/>
              <a:t>ish</a:t>
            </a:r>
            <a:r>
              <a:rPr lang="en-US" dirty="0" smtClean="0"/>
              <a:t> tam, meaning “a simple, straightforward, plain, quiet, innocent man, a man of integrity” (25: 27)? How then did Rebecca come to do what she did?</a:t>
            </a:r>
          </a:p>
          <a:p>
            <a:r>
              <a:rPr lang="en-US" dirty="0" smtClean="0"/>
              <a:t>There are three possible answers. The first: she loved Jacob (25: 28). She preferred him to Esau. She knew Isaac felt otherwise. So she was driven by maternal instinct. She wanted her beloved son to be blessed.</a:t>
            </a:r>
          </a:p>
          <a:p>
            <a:r>
              <a:rPr lang="en-US" dirty="0" smtClean="0"/>
              <a:t>This is an unlikely answer. The patriarchs and matriarchs are role models. They were not driven by mere instinct or vicarious ambition. Rebecca was not Lady Macbeth. Nor was she Bat-</a:t>
            </a:r>
            <a:r>
              <a:rPr lang="en-US" dirty="0" err="1" smtClean="0"/>
              <a:t>sheva</a:t>
            </a:r>
            <a:r>
              <a:rPr lang="en-US" dirty="0" smtClean="0"/>
              <a:t>, engaging in court politics to ensure that her son, Solomon, would inherit David’s throne (see 1 Kings 1). It would be a serious misreading to read the narrative this way.</a:t>
            </a:r>
          </a:p>
          <a:p>
            <a:r>
              <a:rPr lang="en-US" dirty="0" smtClean="0"/>
              <a:t>The second possibility is that she believed strongly that Esau was the wrong person to inherit the blessing. She had already seen how readily he had sold his birthright and “despised” it (25: 31-34). She did not believe a “hunter” and “a man of the field” fitted the template of the Abrahamic covenant. She knew that this was one of the reasons why God chose Isaac not Ishmael, because Ishmael was destined to be “a wild ass of a man” (16: 12). She knew that Isaac loved Esau but felt – for various reasons, depending on which commentary one follows – that he was blind to his faults. It was vital to the future of the covenant that it be entrusted to the child who had the right qualities to live by its high demands.</a:t>
            </a:r>
          </a:p>
          <a:p>
            <a:r>
              <a:rPr lang="en-US" dirty="0" smtClean="0"/>
              <a:t>The third possibility is simply that she was guided by the oracle she had received prior to the twins’ birth: “Two nations are in your womb, and two peoples from within you will be separated; one people will be stronger than the other, and the older will serve the younger” (25: 23). Jacob was the younger. Therefore, Rebecca must have assumed, he was destined to receive the blessing.</a:t>
            </a:r>
          </a:p>
          <a:p>
            <a:r>
              <a:rPr lang="en-US" dirty="0" smtClean="0"/>
              <a:t>Possibilities two and three make sense, but only at the cost of raising a more fundamental question. Did Rebecca share her thoughts with Isaac? If she did, then why did Isaac persist in seeking to bless Esau? If she did not, then why not?</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150</a:t>
            </a:fld>
            <a:endParaRPr lang="en-GB"/>
          </a:p>
        </p:txBody>
      </p:sp>
    </p:spTree>
    <p:extLst>
      <p:ext uri="{BB962C8B-B14F-4D97-AF65-F5344CB8AC3E}">
        <p14:creationId xmlns:p14="http://schemas.microsoft.com/office/powerpoint/2010/main" val="16645024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Isaac had come from Beer </a:t>
            </a:r>
            <a:r>
              <a:rPr lang="en-US" dirty="0" err="1" smtClean="0"/>
              <a:t>Lahai</a:t>
            </a:r>
            <a:r>
              <a:rPr lang="en-US" dirty="0" smtClean="0"/>
              <a:t> </a:t>
            </a:r>
            <a:r>
              <a:rPr lang="en-US" dirty="0" err="1" smtClean="0"/>
              <a:t>Roi</a:t>
            </a:r>
            <a:r>
              <a:rPr lang="en-US" dirty="0" smtClean="0"/>
              <a:t>, for he was living in the Negev. He went out to the field one evening to meditate, and as he looked up, he saw camels approaching. Rebekah also looked up and saw Isaac. She got down from her camel and asked the servant, “Who is that man in the field coming to meet us?” “He is my master,” the servant answered. So she took her veil and covered herself. (24: 62-65)</a:t>
            </a:r>
          </a:p>
          <a:p>
            <a:endParaRPr lang="en-US" dirty="0" smtClean="0"/>
          </a:p>
          <a:p>
            <a:r>
              <a:rPr lang="en-US" dirty="0" smtClean="0"/>
              <a:t>On this </a:t>
            </a:r>
            <a:r>
              <a:rPr lang="en-US" dirty="0" err="1" smtClean="0"/>
              <a:t>Netziv</a:t>
            </a:r>
            <a:r>
              <a:rPr lang="en-US" dirty="0" smtClean="0"/>
              <a:t> comments, “She covered herself out of awe and a sense of inadequacy as if she felt she was unworthy to be his wife, and from then on this trepidation was fixed in her mind. Her relationship with Isaac was not the same as that between Sarah and Abraham or Rachel and Jacob. When they had a problem they were not afraid to speak about it. Not so with Rebecca” (Commentary to Gen. 24: 65).</a:t>
            </a:r>
          </a:p>
          <a:p>
            <a:endParaRPr lang="en-US" dirty="0" smtClean="0"/>
          </a:p>
          <a:p>
            <a:r>
              <a:rPr lang="en-US" dirty="0" err="1" smtClean="0"/>
              <a:t>Netziv</a:t>
            </a:r>
            <a:r>
              <a:rPr lang="en-US" dirty="0" smtClean="0"/>
              <a:t> understood that in this description of the first encounter between Rebekah and Isaac, nothing is incidental. The text emphasizes distance in every sense. Isaac is physically far away when Rebekah spots him. He is also mentally far away: meditating, deep in thought and prayer. Rebekah imposes her own distance by covering herself with a veil.</a:t>
            </a:r>
          </a:p>
          <a:p>
            <a:endParaRPr lang="en-US" dirty="0" smtClean="0"/>
          </a:p>
          <a:p>
            <a:r>
              <a:rPr lang="en-US" dirty="0" smtClean="0"/>
              <a:t>The distance goes deeper still. Isaac is the most withdrawn of the patriarchs. Rarely do we see him as the initiator of a course of action. The events of his life seem to mirror those of his father. The Torah associates him with </a:t>
            </a:r>
            <a:r>
              <a:rPr lang="en-US" dirty="0" err="1" smtClean="0"/>
              <a:t>pachad</a:t>
            </a:r>
            <a:r>
              <a:rPr lang="en-US" dirty="0" smtClean="0"/>
              <a:t>, “fear” (Gen. 31: 42). Jewish mysticism connected him with </a:t>
            </a:r>
            <a:r>
              <a:rPr lang="en-US" dirty="0" err="1" smtClean="0"/>
              <a:t>gevurah</a:t>
            </a:r>
            <a:r>
              <a:rPr lang="en-US" dirty="0" smtClean="0"/>
              <a:t>, best understood as “self-restraint.” This is the man who had been bound as a sacrifice on an altar, whose life had been reprieved only at the last moment. Isaac, whether because of the trauma of that moment or because of the inhibiting effect of having a strong father, is a man whose emotions often lie too deep for words.</a:t>
            </a:r>
          </a:p>
          <a:p>
            <a:endParaRPr lang="en-US" dirty="0" smtClean="0"/>
          </a:p>
          <a:p>
            <a:r>
              <a:rPr lang="en-US" dirty="0" smtClean="0"/>
              <a:t>It is hard to avoid the conclusion that the Torah is telling us that communication is vital, however hard it is. Rebekah acts at all times out of the highest of motives. She holds back from troubling Isaac out of respect for his inwardness and privacy. She does not want to disillusion him about Esau, the son he loves. She does not want to trouble him with her oracle, suggesting as it did that the two boys would be locked into a lifelong struggle. Yet the alternative – deception – is worse.</a:t>
            </a:r>
          </a:p>
          <a:p>
            <a:r>
              <a:rPr lang="en-US" dirty="0" smtClean="0"/>
              <a:t>We have here a story of the tragedy of good intentions. Honesty and openness are at the heart of strong relationships. Whatever our fears and trepidations, it is better to speak the truth than practice even the most noble deception.</a:t>
            </a:r>
          </a:p>
          <a:p>
            <a:endParaRPr lang="en-US" dirty="0" smtClean="0"/>
          </a:p>
          <a:p>
            <a:r>
              <a:rPr lang="en-US" dirty="0" smtClean="0"/>
              <a:t>In an earlier Covenant and Conversation I quoted the </a:t>
            </a:r>
            <a:r>
              <a:rPr lang="en-US" dirty="0" err="1" smtClean="0"/>
              <a:t>Netziv</a:t>
            </a:r>
            <a:r>
              <a:rPr lang="en-US" dirty="0" smtClean="0"/>
              <a:t> (</a:t>
            </a:r>
            <a:r>
              <a:rPr lang="en-US" dirty="0" err="1" smtClean="0"/>
              <a:t>Naftali</a:t>
            </a:r>
            <a:r>
              <a:rPr lang="en-US" dirty="0" smtClean="0"/>
              <a:t> </a:t>
            </a:r>
            <a:r>
              <a:rPr lang="en-US" dirty="0" err="1" smtClean="0"/>
              <a:t>Zvi</a:t>
            </a:r>
            <a:r>
              <a:rPr lang="en-US" dirty="0" smtClean="0"/>
              <a:t> </a:t>
            </a:r>
            <a:r>
              <a:rPr lang="en-US" dirty="0" err="1" smtClean="0"/>
              <a:t>Yehudah</a:t>
            </a:r>
            <a:r>
              <a:rPr lang="en-US" dirty="0" smtClean="0"/>
              <a:t> Berlin, 1816-1893, dean of the yeshiva in </a:t>
            </a:r>
            <a:r>
              <a:rPr lang="en-US" dirty="0" err="1" smtClean="0"/>
              <a:t>Volozhin</a:t>
            </a:r>
            <a:r>
              <a:rPr lang="en-US" dirty="0" smtClean="0"/>
              <a:t>), who made the sharp observation that Isaac and Rebecca seem not to have communicated closely. Rebecca’s “relationship with Isaac was not the same as that between Sarah and Abraham or Rachel and Jacob. When they had a problem they were not afraid to speak about it. Not so with Rebecca” (Commentary to Gen. 24: 65).</a:t>
            </a:r>
          </a:p>
          <a:p>
            <a:r>
              <a:rPr lang="en-US" dirty="0" smtClean="0"/>
              <a:t>The </a:t>
            </a:r>
            <a:r>
              <a:rPr lang="en-US" dirty="0" err="1" smtClean="0"/>
              <a:t>Netziv</a:t>
            </a:r>
            <a:r>
              <a:rPr lang="en-US" dirty="0" smtClean="0"/>
              <a:t> senses this distance from the very first moment when Rebecca saw Isaac “meditating in the field” at which point she “covered herself with a veil.” He comments, “She covered herself out of awe and a sense of inadequacy as if she felt she was unworthy to be his wife, and from then on this trepidation was fixed in her mind.”</a:t>
            </a:r>
          </a:p>
          <a:p>
            <a:r>
              <a:rPr lang="en-US" dirty="0" smtClean="0"/>
              <a:t>Their relationship, suggests </a:t>
            </a:r>
            <a:r>
              <a:rPr lang="en-US" dirty="0" err="1" smtClean="0"/>
              <a:t>Netziv</a:t>
            </a:r>
            <a:r>
              <a:rPr lang="en-US" dirty="0" smtClean="0"/>
              <a:t>, was never casual, intimate. The result was, at a series of critical moments, a failure of communication. It seems likely that Rebecca never informed Isaac of the oracle she had before the twins, Esau and Jacob, were born, in which God told her “the elder will serve the younger.” That apparently is one reason she loved Jacob rather than Esau, knowing that he was the one chosen by God. If Isaac knew this, why did he </a:t>
            </a:r>
            <a:r>
              <a:rPr lang="en-US" dirty="0" err="1" smtClean="0"/>
              <a:t>favour</a:t>
            </a:r>
            <a:r>
              <a:rPr lang="en-US" dirty="0" smtClean="0"/>
              <a:t> Esau? Therefore he probably did not know, because Rebecca had not told him.</a:t>
            </a:r>
          </a:p>
          <a:p>
            <a:r>
              <a:rPr lang="en-US" dirty="0" smtClean="0"/>
              <a:t>That is why, many years later, when she heard that Isaac was about to bless Esau she was forced into a plan of deception: she told Jacob to pretend he was Esau. Why did she not simply tell Isaac that it was Jacob who was to be blessed? Because that would have forced her to admit that she had kept her husband in ignorance about the prophecy all the years the children were growing up.</a:t>
            </a:r>
          </a:p>
          <a:p>
            <a:r>
              <a:rPr lang="en-US" dirty="0" smtClean="0"/>
              <a:t>Had she spoken to Isaac on the day of the blessing, Isaac might have said something that would have changed the entire course of their, and their children’s, lives. I imagine Isaac saying this: ‘Of course I know that it will be Jacob not Esau who will continue the covenant. But I have two quite different blessings in mind, one for each of our sons. I will give Esau a blessing of wealth and power: “May God give you the dew of heaven and the richness of the earth … May nations serve you and peoples bow down to you” (Gen. 27: 28-29). I will give Jacob the blessing God gave Abraham and me, the blessing of children and the promised land: “May God Almighty bless you and make you fruitful and increase your numbers until you become a community of peoples. May he give you and your descendants the blessing given to Abraham, so that you may take possession of the land where you now reside as a foreigner, the land God gave to Abraham” (Gen. 28: 3-4)’</a:t>
            </a:r>
          </a:p>
          <a:p>
            <a:r>
              <a:rPr lang="en-US" dirty="0" smtClean="0"/>
              <a:t>Isaac never did intend to give the blessing of the covenant to Esau. He intended to give each child the blessing that suited them. The entire deceit planned by Rebecca and carried out by Jacob was never necessary in the first place. Why did Rebecca not understand this? Because she and her husband did not communicate.</a:t>
            </a:r>
          </a:p>
          <a:p>
            <a:r>
              <a:rPr lang="en-US" dirty="0" smtClean="0"/>
              <a:t>Now let us count the consequences. Isaac, old and blind, felt betrayed by Jacob. He “trembled violently” when he </a:t>
            </a:r>
            <a:r>
              <a:rPr lang="en-US" dirty="0" err="1" smtClean="0"/>
              <a:t>realised</a:t>
            </a:r>
            <a:r>
              <a:rPr lang="en-US" dirty="0" smtClean="0"/>
              <a:t> what had happened, and said to Esau, “Your brother came deceitfully.” Esau likewise felt betrayed and felt such violent hatred toward Jacob that he vowed to kill him. Rebecca was forced to send Jacob into exile, thus depriving herself for more than two decades of the company of the son she loved. As for Jacob, the consequences of the deceit lasted a lifetime, resulting in strife between his wives, and between his children. “Few and evil have been the days of my life,” he said as an old man to Pharaoh. Four lives scarred by one act which was not even necessary in the first place since Isaac did in fact give Jacob “the blessing of Abraham” without any deception, knowing him to be Jacob not Esau.</a:t>
            </a:r>
          </a:p>
          <a:p>
            <a:r>
              <a:rPr lang="en-US" dirty="0" smtClean="0"/>
              <a:t>Such is us the human price we pay for a failure to communicate. The Torah is exceptionally candid about such matters, which is what makes it so powerful a guide to life: real life, among real people with real problems. Communication matters. In the beginning God created the natural world with words: “And God said: Let there be.” We create the social world with words. The </a:t>
            </a:r>
            <a:r>
              <a:rPr lang="en-US" dirty="0" err="1" smtClean="0"/>
              <a:t>Targum</a:t>
            </a:r>
            <a:r>
              <a:rPr lang="en-US" dirty="0" smtClean="0"/>
              <a:t> translated the phrase in Genesis 2, “And man became a living soul” as “and man became a speaking soul.” For us, speech is life. Life is relationship. And human relationships only exist because we can speak. We can tell other people our hopes, our fears, our feelings and thoughts.</a:t>
            </a:r>
          </a:p>
          <a:p>
            <a:r>
              <a:rPr lang="en-US" dirty="0" smtClean="0"/>
              <a:t>That is why any leader – from a parent to a CEO – must set as his or her task good, strong, honest, open communication. That is what makes families, teams and corporate cultures healthy. Everyone must know what their overall aims are as a team, what their specific role is, what responsibilities they carry, and what values and </a:t>
            </a:r>
            <a:r>
              <a:rPr lang="en-US" dirty="0" err="1" smtClean="0"/>
              <a:t>behaviours</a:t>
            </a:r>
            <a:r>
              <a:rPr lang="en-US" dirty="0" smtClean="0"/>
              <a:t> they are expected to exemplify. There must be praise for those who do well, as well as constructive criticism when people do badly – criticism of the act not the person, who must feel respected whatever his or her failures. This last is one of the fundamental differences between a “guilt morality” of which Judaism is the supreme example, and a “shame morality” like that of ancient Greece (guilt makes a clear distinction between the act and the person, which shame does not).</a:t>
            </a:r>
          </a:p>
          <a:p>
            <a:r>
              <a:rPr lang="en-US" dirty="0" smtClean="0"/>
              <a:t>There are times when much depends on clear communication. It is not too much to say that there was a moment at which the fate of the world depended on it. It happened during the Cuban missile crisis of 1962 when the United States and the Soviet Union were on the brink of nuclear war. At the height of the crisis, as described by Robert McNamara in his film, The Fog of War, John F. Kennedy received two messages from the Soviet leader Nikita Khrushchev. One was conciliatory, the other far more hawkish. Most of Kennedy’s advisers believed that the second represented Khrushchev’s real views and should be taken seriously.</a:t>
            </a:r>
          </a:p>
          <a:p>
            <a:r>
              <a:rPr lang="en-US" dirty="0" smtClean="0"/>
              <a:t>However one man, Llewellyn Thompson Jr., had been American ambassador to the Soviet Union from 1957 to 1962 and had come to know the Russian president well. He had even spent a period of time living with Khrushchev and his wife. He told Kennedy that the conciliatory message sounded like Khrushchev’s own personal view while the hawkish letter, which did not sound like him, had probably been written to appease the Russian generals. Kennedy listened to Thompson, gave Khrushchev a way of backing down without losing face, and the result was that war was averted. It is fearful to imagine what might have happened had Thompson not been there to establish which was and which wasn’t the real act of communication.</a:t>
            </a:r>
          </a:p>
          <a:p>
            <a:r>
              <a:rPr lang="en-US" dirty="0" smtClean="0"/>
              <a:t>Parents and leaders must establish a culture in which honest, open, respectful communication takes place, and that involves not just speaking but also listening. Without it, tragedy is waiting in the wings.</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153</a:t>
            </a:fld>
            <a:endParaRPr lang="en-GB"/>
          </a:p>
        </p:txBody>
      </p:sp>
    </p:spTree>
    <p:extLst>
      <p:ext uri="{BB962C8B-B14F-4D97-AF65-F5344CB8AC3E}">
        <p14:creationId xmlns:p14="http://schemas.microsoft.com/office/powerpoint/2010/main" val="15206537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E0D6A49-71D8-4281-8F8B-87C9D79AA640}" type="slidenum">
              <a:rPr lang="en-GB">
                <a:latin typeface="Arial" pitchFamily="-128" charset="0"/>
              </a:rPr>
              <a:pPr/>
              <a:t>155</a:t>
            </a:fld>
            <a:endParaRPr lang="en-GB">
              <a:latin typeface="Arial" pitchFamily="-12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dirty="0">
                <a:latin typeface="Arial" pitchFamily="-128" charset="0"/>
              </a:rPr>
              <a:t>On the other hand Jacob hadn’t won the respect of Esau such that Esau would tell Isaac that Jacob was the one who deserved and was most qualified to receive the birthright. So Jacob had restored the birthright and blessing externally but not internally.</a:t>
            </a:r>
          </a:p>
          <a:p>
            <a:pPr eaLnBrk="1" hangingPunct="1"/>
            <a:endParaRPr lang="en-GB" dirty="0">
              <a:latin typeface="Arial" pitchFamily="-128" charset="0"/>
            </a:endParaRPr>
          </a:p>
          <a:p>
            <a:pPr eaLnBrk="1" hangingPunct="1"/>
            <a:r>
              <a:rPr lang="en-GB" dirty="0">
                <a:latin typeface="Arial" pitchFamily="-128" charset="0"/>
              </a:rPr>
              <a:t>So just as Cain killed Abel, Esau wanted to kill Jacob</a:t>
            </a:r>
            <a:endParaRPr lang="en-GB" dirty="0" smtClean="0">
              <a:latin typeface="Arial" pitchFamily="-128" charset="0"/>
            </a:endParaRPr>
          </a:p>
          <a:p>
            <a:pPr eaLnBrk="1" hangingPunct="1"/>
            <a:endParaRPr lang="en-GB" dirty="0" smtClean="0">
              <a:latin typeface="Arial" pitchFamily="-128" charset="0"/>
            </a:endParaRPr>
          </a:p>
          <a:p>
            <a:pPr eaLnBrk="1" hangingPunct="1"/>
            <a:endParaRPr lang="en-GB" dirty="0" smtClean="0">
              <a:latin typeface="Arial" pitchFamily="-128" charset="0"/>
            </a:endParaRPr>
          </a:p>
          <a:p>
            <a:pPr eaLnBrk="1" hangingPunct="1"/>
            <a:r>
              <a:rPr lang="en-US" sz="1200" kern="1200" dirty="0" smtClean="0">
                <a:solidFill>
                  <a:schemeClr val="tx1"/>
                </a:solidFill>
                <a:latin typeface="Arial" pitchFamily="-68" charset="0"/>
                <a:ea typeface="ＭＳ Ｐゴシック" pitchFamily="-128" charset="-128"/>
                <a:cs typeface="ＭＳ Ｐゴシック" pitchFamily="-128" charset="-128"/>
              </a:rPr>
              <a:t>Believing Mr. Finkelstein, that the core stories of the Bible were put together into one book in 7th century </a:t>
            </a:r>
            <a:r>
              <a:rPr lang="en-US" sz="1200" kern="1200" dirty="0" err="1" smtClean="0">
                <a:solidFill>
                  <a:schemeClr val="tx1"/>
                </a:solidFill>
                <a:latin typeface="Arial" pitchFamily="-68" charset="0"/>
                <a:ea typeface="ＭＳ Ｐゴシック" pitchFamily="-128" charset="-128"/>
                <a:cs typeface="ＭＳ Ｐゴシック" pitchFamily="-128" charset="-128"/>
              </a:rPr>
              <a:t>b.c</a:t>
            </a:r>
            <a:r>
              <a:rPr lang="en-US" sz="1200" kern="1200" dirty="0" smtClean="0">
                <a:solidFill>
                  <a:schemeClr val="tx1"/>
                </a:solidFill>
                <a:latin typeface="Arial" pitchFamily="-68" charset="0"/>
                <a:ea typeface="ＭＳ Ｐゴシック" pitchFamily="-128" charset="-128"/>
                <a:cs typeface="ＭＳ Ｐゴシック" pitchFamily="-128" charset="-128"/>
              </a:rPr>
              <a:t>. in Kingdom of Judah (Southern kingdom) after the destruction of Kingdom of Israel (Northern kingdom) I try to understand the intention of the authors based on the situation in the region at that </a:t>
            </a:r>
            <a:r>
              <a:rPr lang="en-US" sz="1200" kern="1200" dirty="0" err="1" smtClean="0">
                <a:solidFill>
                  <a:schemeClr val="tx1"/>
                </a:solidFill>
                <a:latin typeface="Arial" pitchFamily="-68" charset="0"/>
                <a:ea typeface="ＭＳ Ｐゴシック" pitchFamily="-128" charset="-128"/>
                <a:cs typeface="ＭＳ Ｐゴシック" pitchFamily="-128" charset="-128"/>
              </a:rPr>
              <a:t>time.There</a:t>
            </a:r>
            <a:r>
              <a:rPr lang="en-US" sz="1200" kern="1200" dirty="0" smtClean="0">
                <a:solidFill>
                  <a:schemeClr val="tx1"/>
                </a:solidFill>
                <a:latin typeface="Arial" pitchFamily="-68" charset="0"/>
                <a:ea typeface="ＭＳ Ｐゴシック" pitchFamily="-128" charset="-128"/>
                <a:cs typeface="ＭＳ Ｐゴシック" pitchFamily="-128" charset="-128"/>
              </a:rPr>
              <a:t> is the whole set of younger and elder brothers in the Bible, so what their story might tell us about the time, when they were </a:t>
            </a:r>
            <a:r>
              <a:rPr lang="en-US" sz="1200" kern="1200" dirty="0" err="1" smtClean="0">
                <a:solidFill>
                  <a:schemeClr val="tx1"/>
                </a:solidFill>
                <a:latin typeface="Arial" pitchFamily="-68" charset="0"/>
                <a:ea typeface="ＭＳ Ｐゴシック" pitchFamily="-128" charset="-128"/>
                <a:cs typeface="ＭＳ Ｐゴシック" pitchFamily="-128" charset="-128"/>
              </a:rPr>
              <a:t>edited?CAIN</a:t>
            </a:r>
            <a:r>
              <a:rPr lang="en-US" sz="1200" kern="1200" dirty="0" smtClean="0">
                <a:solidFill>
                  <a:schemeClr val="tx1"/>
                </a:solidFill>
                <a:latin typeface="Arial" pitchFamily="-68" charset="0"/>
                <a:ea typeface="ＭＳ Ｐゴシック" pitchFamily="-128" charset="-128"/>
                <a:cs typeface="ＭＳ Ｐゴシック" pitchFamily="-128" charset="-128"/>
              </a:rPr>
              <a:t> and </a:t>
            </a:r>
            <a:r>
              <a:rPr lang="en-US" sz="1200" kern="1200" dirty="0" err="1" smtClean="0">
                <a:solidFill>
                  <a:schemeClr val="tx1"/>
                </a:solidFill>
                <a:latin typeface="Arial" pitchFamily="-68" charset="0"/>
                <a:ea typeface="ＭＳ Ｐゴシック" pitchFamily="-128" charset="-128"/>
                <a:cs typeface="ＭＳ Ｐゴシック" pitchFamily="-128" charset="-128"/>
              </a:rPr>
              <a:t>ABEL:When</a:t>
            </a:r>
            <a:r>
              <a:rPr lang="en-US" sz="1200" kern="1200" dirty="0" smtClean="0">
                <a:solidFill>
                  <a:schemeClr val="tx1"/>
                </a:solidFill>
                <a:latin typeface="Arial" pitchFamily="-68" charset="0"/>
                <a:ea typeface="ＭＳ Ｐゴシック" pitchFamily="-128" charset="-128"/>
                <a:cs typeface="ＭＳ Ｐゴシック" pitchFamily="-128" charset="-128"/>
              </a:rPr>
              <a:t> we look at the map of Israel, we might understand, why "Abel was a keeper of sheep, and Cain a tiller of the ground." Kingdom of Judah's territory was mountainous and more suitable for pasturing (keeper of sheep), while the Kingdom of Israel's territory had fertile soil and enough </a:t>
            </a:r>
            <a:r>
              <a:rPr lang="en-US" sz="1200" kern="1200" dirty="0" err="1" smtClean="0">
                <a:solidFill>
                  <a:schemeClr val="tx1"/>
                </a:solidFill>
                <a:latin typeface="Arial" pitchFamily="-68" charset="0"/>
                <a:ea typeface="ＭＳ Ｐゴシック" pitchFamily="-128" charset="-128"/>
                <a:cs typeface="ＭＳ Ｐゴシック" pitchFamily="-128" charset="-128"/>
              </a:rPr>
              <a:t>watter</a:t>
            </a:r>
            <a:r>
              <a:rPr lang="en-US" sz="1200" kern="1200" dirty="0" smtClean="0">
                <a:solidFill>
                  <a:schemeClr val="tx1"/>
                </a:solidFill>
                <a:latin typeface="Arial" pitchFamily="-68" charset="0"/>
                <a:ea typeface="ＭＳ Ｐゴシック" pitchFamily="-128" charset="-128"/>
                <a:cs typeface="ＭＳ Ｐゴシック" pitchFamily="-128" charset="-128"/>
              </a:rPr>
              <a:t>, so people lived from agricultural (tiller of the ground). In the temple of Jerusalem in the South were offered fruits of people's work same as in the temple of Betel in the North. But North was destroyed, while South lived - a clear sign, whose offering was accepted. Besides, when the Northern kingdom was one of the most </a:t>
            </a:r>
            <a:r>
              <a:rPr lang="en-US" sz="1200" kern="1200" dirty="0" err="1" smtClean="0">
                <a:solidFill>
                  <a:schemeClr val="tx1"/>
                </a:solidFill>
                <a:latin typeface="Arial" pitchFamily="-68" charset="0"/>
                <a:ea typeface="ＭＳ Ｐゴシック" pitchFamily="-128" charset="-128"/>
                <a:cs typeface="ＭＳ Ｐゴシック" pitchFamily="-128" charset="-128"/>
              </a:rPr>
              <a:t>powerfull</a:t>
            </a:r>
            <a:r>
              <a:rPr lang="en-US" sz="1200" kern="1200" dirty="0" smtClean="0">
                <a:solidFill>
                  <a:schemeClr val="tx1"/>
                </a:solidFill>
                <a:latin typeface="Arial" pitchFamily="-68" charset="0"/>
                <a:ea typeface="ＭＳ Ｐゴシック" pitchFamily="-128" charset="-128"/>
                <a:cs typeface="ＭＳ Ｐゴシック" pitchFamily="-128" charset="-128"/>
              </a:rPr>
              <a:t> in the region, the Southern kingdom was yet undeveloped area with low population. It started to prosper after destruction of Northern kingdom, when many people moved to South, so it was obvious, who was the elder and younger brother. MANASSEH and </a:t>
            </a:r>
            <a:r>
              <a:rPr lang="en-US" sz="1200" kern="1200" dirty="0" err="1" smtClean="0">
                <a:solidFill>
                  <a:schemeClr val="tx1"/>
                </a:solidFill>
                <a:latin typeface="Arial" pitchFamily="-68" charset="0"/>
                <a:ea typeface="ＭＳ Ｐゴシック" pitchFamily="-128" charset="-128"/>
                <a:cs typeface="ＭＳ Ｐゴシック" pitchFamily="-128" charset="-128"/>
              </a:rPr>
              <a:t>EPHRAIM:When</a:t>
            </a:r>
            <a:r>
              <a:rPr lang="en-US" sz="1200" kern="1200" dirty="0" smtClean="0">
                <a:solidFill>
                  <a:schemeClr val="tx1"/>
                </a:solidFill>
                <a:latin typeface="Arial" pitchFamily="-68" charset="0"/>
                <a:ea typeface="ＭＳ Ｐゴシック" pitchFamily="-128" charset="-128"/>
                <a:cs typeface="ＭＳ Ｐゴシック" pitchFamily="-128" charset="-128"/>
              </a:rPr>
              <a:t> we look at the map of tribes of Israel, we can see, that those two tribes covered almost the whole area of Northern kingdom, or at least its best part. Manasseh, the elder brother, </a:t>
            </a:r>
            <a:r>
              <a:rPr lang="en-US" sz="1200" kern="1200" dirty="0" err="1" smtClean="0">
                <a:solidFill>
                  <a:schemeClr val="tx1"/>
                </a:solidFill>
                <a:latin typeface="Arial" pitchFamily="-68" charset="0"/>
                <a:ea typeface="ＭＳ Ｐゴシック" pitchFamily="-128" charset="-128"/>
                <a:cs typeface="ＭＳ Ｐゴシック" pitchFamily="-128" charset="-128"/>
              </a:rPr>
              <a:t>controled</a:t>
            </a:r>
            <a:r>
              <a:rPr lang="en-US" sz="1200" kern="1200" dirty="0" smtClean="0">
                <a:solidFill>
                  <a:schemeClr val="tx1"/>
                </a:solidFill>
                <a:latin typeface="Arial" pitchFamily="-68" charset="0"/>
                <a:ea typeface="ＭＳ Ｐゴシック" pitchFamily="-128" charset="-128"/>
                <a:cs typeface="ＭＳ Ｐゴシック" pitchFamily="-128" charset="-128"/>
              </a:rPr>
              <a:t> the area with the crossroads of the trade </a:t>
            </a:r>
            <a:r>
              <a:rPr lang="en-US" sz="1200" kern="1200" dirty="0" err="1" smtClean="0">
                <a:solidFill>
                  <a:schemeClr val="tx1"/>
                </a:solidFill>
                <a:latin typeface="Arial" pitchFamily="-68" charset="0"/>
                <a:ea typeface="ＭＳ Ｐゴシック" pitchFamily="-128" charset="-128"/>
                <a:cs typeface="ＭＳ Ｐゴシック" pitchFamily="-128" charset="-128"/>
              </a:rPr>
              <a:t>roats</a:t>
            </a:r>
            <a:r>
              <a:rPr lang="en-US" sz="1200" kern="1200" dirty="0" smtClean="0">
                <a:solidFill>
                  <a:schemeClr val="tx1"/>
                </a:solidFill>
                <a:latin typeface="Arial" pitchFamily="-68" charset="0"/>
                <a:ea typeface="ＭＳ Ｐゴシック" pitchFamily="-128" charset="-128"/>
                <a:cs typeface="ＭＳ Ｐゴシック" pitchFamily="-128" charset="-128"/>
              </a:rPr>
              <a:t>, connecting Egypt and Mesopotamia, the area with fertile soil and water. It was the most developed and prosperous part of Northern kingdom with rich cities and luxurious palaces, like in </a:t>
            </a:r>
            <a:r>
              <a:rPr lang="en-US" sz="1200" kern="1200" dirty="0" err="1" smtClean="0">
                <a:solidFill>
                  <a:schemeClr val="tx1"/>
                </a:solidFill>
                <a:latin typeface="Arial" pitchFamily="-68" charset="0"/>
                <a:ea typeface="ＭＳ Ｐゴシック" pitchFamily="-128" charset="-128"/>
                <a:cs typeface="ＭＳ Ｐゴシック" pitchFamily="-128" charset="-128"/>
              </a:rPr>
              <a:t>Medigo</a:t>
            </a:r>
            <a:r>
              <a:rPr lang="en-US" sz="1200" kern="1200" dirty="0" smtClean="0">
                <a:solidFill>
                  <a:schemeClr val="tx1"/>
                </a:solidFill>
                <a:latin typeface="Arial" pitchFamily="-68" charset="0"/>
                <a:ea typeface="ＭＳ Ｐゴシック" pitchFamily="-128" charset="-128"/>
                <a:cs typeface="ＭＳ Ｐゴシック" pitchFamily="-128" charset="-128"/>
              </a:rPr>
              <a:t> and Samaria. Ephraim, the younger brother, had </a:t>
            </a:r>
            <a:r>
              <a:rPr lang="en-US" sz="1200" kern="1200" dirty="0" err="1" smtClean="0">
                <a:solidFill>
                  <a:schemeClr val="tx1"/>
                </a:solidFill>
                <a:latin typeface="Arial" pitchFamily="-68" charset="0"/>
                <a:ea typeface="ＭＳ Ｐゴシック" pitchFamily="-128" charset="-128"/>
                <a:cs typeface="ＭＳ Ｐゴシック" pitchFamily="-128" charset="-128"/>
              </a:rPr>
              <a:t>fruitfull</a:t>
            </a:r>
            <a:r>
              <a:rPr lang="en-US" sz="1200" kern="1200" dirty="0" smtClean="0">
                <a:solidFill>
                  <a:schemeClr val="tx1"/>
                </a:solidFill>
                <a:latin typeface="Arial" pitchFamily="-68" charset="0"/>
                <a:ea typeface="ＭＳ Ｐゴシック" pitchFamily="-128" charset="-128"/>
                <a:cs typeface="ＭＳ Ｐゴシック" pitchFamily="-128" charset="-128"/>
              </a:rPr>
              <a:t> land too, but in addition to it the centers of religion like Betel, Shiloh and </a:t>
            </a:r>
            <a:r>
              <a:rPr lang="en-US" sz="1200" kern="1200" dirty="0" err="1" smtClean="0">
                <a:solidFill>
                  <a:schemeClr val="tx1"/>
                </a:solidFill>
                <a:latin typeface="Arial" pitchFamily="-68" charset="0"/>
                <a:ea typeface="ＭＳ Ｐゴシック" pitchFamily="-128" charset="-128"/>
                <a:cs typeface="ＭＳ Ｐゴシック" pitchFamily="-128" charset="-128"/>
              </a:rPr>
              <a:t>Sheckem</a:t>
            </a:r>
            <a:r>
              <a:rPr lang="en-US" sz="1200" kern="1200" dirty="0" smtClean="0">
                <a:solidFill>
                  <a:schemeClr val="tx1"/>
                </a:solidFill>
                <a:latin typeface="Arial" pitchFamily="-68" charset="0"/>
                <a:ea typeface="ＭＳ Ｐゴシック" pitchFamily="-128" charset="-128"/>
                <a:cs typeface="ＭＳ Ｐゴシック" pitchFamily="-128" charset="-128"/>
              </a:rPr>
              <a:t> were located on his territory, so it was kind of spiritual center, providing guidance and connection to God. Ephraim was the most dominant tribe of the Northern kingdom. May be this was the reason, why he was portrayed in the Bible like the one, who was blessed </a:t>
            </a:r>
            <a:r>
              <a:rPr lang="en-US" sz="1200" kern="1200" dirty="0" err="1" smtClean="0">
                <a:solidFill>
                  <a:schemeClr val="tx1"/>
                </a:solidFill>
                <a:latin typeface="Arial" pitchFamily="-68" charset="0"/>
                <a:ea typeface="ＭＳ Ｐゴシック" pitchFamily="-128" charset="-128"/>
                <a:cs typeface="ＭＳ Ｐゴシック" pitchFamily="-128" charset="-128"/>
              </a:rPr>
              <a:t>first.When</a:t>
            </a:r>
            <a:r>
              <a:rPr lang="en-US" sz="1200" kern="1200" dirty="0" smtClean="0">
                <a:solidFill>
                  <a:schemeClr val="tx1"/>
                </a:solidFill>
                <a:latin typeface="Arial" pitchFamily="-68" charset="0"/>
                <a:ea typeface="ＭＳ Ｐゴシック" pitchFamily="-128" charset="-128"/>
                <a:cs typeface="ＭＳ Ｐゴシック" pitchFamily="-128" charset="-128"/>
              </a:rPr>
              <a:t> Assyria started to decline, king Josiah of the Southern Kingdom wanted to conquer this rich northern area again. He had to unite people and made them to feel, that to gain again control over Ephraim and Manasseh is their God's given right. May be that is </a:t>
            </a:r>
            <a:r>
              <a:rPr lang="en-US" sz="1200" kern="1200" dirty="0" err="1" smtClean="0">
                <a:solidFill>
                  <a:schemeClr val="tx1"/>
                </a:solidFill>
                <a:latin typeface="Arial" pitchFamily="-68" charset="0"/>
                <a:ea typeface="ＭＳ Ｐゴシック" pitchFamily="-128" charset="-128"/>
                <a:cs typeface="ＭＳ Ｐゴシック" pitchFamily="-128" charset="-128"/>
              </a:rPr>
              <a:t>whay</a:t>
            </a:r>
            <a:r>
              <a:rPr lang="en-US" sz="1200" kern="1200" dirty="0" smtClean="0">
                <a:solidFill>
                  <a:schemeClr val="tx1"/>
                </a:solidFill>
                <a:latin typeface="Arial" pitchFamily="-68" charset="0"/>
                <a:ea typeface="ＭＳ Ｐゴシック" pitchFamily="-128" charset="-128"/>
                <a:cs typeface="ＭＳ Ｐゴシック" pitchFamily="-128" charset="-128"/>
              </a:rPr>
              <a:t> Joshua, who conquered this area for the first time (according the legend), was descendant of </a:t>
            </a:r>
            <a:r>
              <a:rPr lang="en-US" sz="1200" kern="1200" dirty="0" err="1" smtClean="0">
                <a:solidFill>
                  <a:schemeClr val="tx1"/>
                </a:solidFill>
                <a:latin typeface="Arial" pitchFamily="-68" charset="0"/>
                <a:ea typeface="ＭＳ Ｐゴシック" pitchFamily="-128" charset="-128"/>
                <a:cs typeface="ＭＳ Ｐゴシック" pitchFamily="-128" charset="-128"/>
              </a:rPr>
              <a:t>Ephraim.Josiah</a:t>
            </a:r>
            <a:r>
              <a:rPr lang="en-US" sz="1200" kern="1200" dirty="0" smtClean="0">
                <a:solidFill>
                  <a:schemeClr val="tx1"/>
                </a:solidFill>
                <a:latin typeface="Arial" pitchFamily="-68" charset="0"/>
                <a:ea typeface="ＭＳ Ｐゴシック" pitchFamily="-128" charset="-128"/>
                <a:cs typeface="ＭＳ Ｐゴシック" pitchFamily="-128" charset="-128"/>
              </a:rPr>
              <a:t> however was not the only one, who wanted to conquer north. All nations around wanted to have control over this rich and strategically important area. The fall of Northern Kingdom had little to do with the faith of its kings. It was rather result of fight for this prosperous </a:t>
            </a:r>
            <a:r>
              <a:rPr lang="en-US" sz="1200" kern="1200" dirty="0" err="1" smtClean="0">
                <a:solidFill>
                  <a:schemeClr val="tx1"/>
                </a:solidFill>
                <a:latin typeface="Arial" pitchFamily="-68" charset="0"/>
                <a:ea typeface="ＭＳ Ｐゴシック" pitchFamily="-128" charset="-128"/>
                <a:cs typeface="ＭＳ Ｐゴシック" pitchFamily="-128" charset="-128"/>
              </a:rPr>
              <a:t>region.EZAU</a:t>
            </a:r>
            <a:r>
              <a:rPr lang="en-US" sz="1200" kern="1200" dirty="0" smtClean="0">
                <a:solidFill>
                  <a:schemeClr val="tx1"/>
                </a:solidFill>
                <a:latin typeface="Arial" pitchFamily="-68" charset="0"/>
                <a:ea typeface="ＭＳ Ｐゴシック" pitchFamily="-128" charset="-128"/>
                <a:cs typeface="ＭＳ Ｐゴシック" pitchFamily="-128" charset="-128"/>
              </a:rPr>
              <a:t> and  </a:t>
            </a:r>
            <a:r>
              <a:rPr lang="en-US" sz="1200" kern="1200" dirty="0" err="1" smtClean="0">
                <a:solidFill>
                  <a:schemeClr val="tx1"/>
                </a:solidFill>
                <a:latin typeface="Arial" pitchFamily="-68" charset="0"/>
                <a:ea typeface="ＭＳ Ｐゴシック" pitchFamily="-128" charset="-128"/>
                <a:cs typeface="ＭＳ Ｐゴシック" pitchFamily="-128" charset="-128"/>
              </a:rPr>
              <a:t>JACOB:God</a:t>
            </a:r>
            <a:r>
              <a:rPr lang="en-US" sz="1200" kern="1200" dirty="0" smtClean="0">
                <a:solidFill>
                  <a:schemeClr val="tx1"/>
                </a:solidFill>
                <a:latin typeface="Arial" pitchFamily="-68" charset="0"/>
                <a:ea typeface="ＭＳ Ｐゴシック" pitchFamily="-128" charset="-128"/>
                <a:cs typeface="ＭＳ Ｐゴシック" pitchFamily="-128" charset="-128"/>
              </a:rPr>
              <a:t> told to </a:t>
            </a:r>
            <a:r>
              <a:rPr lang="en-US" sz="1200" kern="1200" dirty="0" err="1" smtClean="0">
                <a:solidFill>
                  <a:schemeClr val="tx1"/>
                </a:solidFill>
                <a:latin typeface="Arial" pitchFamily="-68" charset="0"/>
                <a:ea typeface="ＭＳ Ｐゴシック" pitchFamily="-128" charset="-128"/>
                <a:cs typeface="ＭＳ Ｐゴシック" pitchFamily="-128" charset="-128"/>
              </a:rPr>
              <a:t>Rebeca</a:t>
            </a:r>
            <a:r>
              <a:rPr lang="en-US" sz="1200" kern="1200" dirty="0" smtClean="0">
                <a:solidFill>
                  <a:schemeClr val="tx1"/>
                </a:solidFill>
                <a:latin typeface="Arial" pitchFamily="-68" charset="0"/>
                <a:ea typeface="ＭＳ Ｐゴシック" pitchFamily="-128" charset="-128"/>
                <a:cs typeface="ＭＳ Ｐゴシック" pitchFamily="-128" charset="-128"/>
              </a:rPr>
              <a:t>: "Two nations are in your womb,  and two peoples from within you will be separated; one people will be stronger than the other,  and the older will serve the </a:t>
            </a:r>
            <a:r>
              <a:rPr lang="en-US" sz="1200" kern="1200" dirty="0" err="1" smtClean="0">
                <a:solidFill>
                  <a:schemeClr val="tx1"/>
                </a:solidFill>
                <a:latin typeface="Arial" pitchFamily="-68" charset="0"/>
                <a:ea typeface="ＭＳ Ｐゴシック" pitchFamily="-128" charset="-128"/>
                <a:cs typeface="ＭＳ Ｐゴシック" pitchFamily="-128" charset="-128"/>
              </a:rPr>
              <a:t>younger."And</a:t>
            </a:r>
            <a:r>
              <a:rPr lang="en-US" sz="1200" kern="1200" dirty="0" smtClean="0">
                <a:solidFill>
                  <a:schemeClr val="tx1"/>
                </a:solidFill>
                <a:latin typeface="Arial" pitchFamily="-68" charset="0"/>
                <a:ea typeface="ＭＳ Ｐゴシック" pitchFamily="-128" charset="-128"/>
                <a:cs typeface="ＭＳ Ｐゴシック" pitchFamily="-128" charset="-128"/>
              </a:rPr>
              <a:t> </a:t>
            </a:r>
            <a:r>
              <a:rPr lang="en-US" sz="1200" kern="1200" dirty="0" err="1" smtClean="0">
                <a:solidFill>
                  <a:schemeClr val="tx1"/>
                </a:solidFill>
                <a:latin typeface="Arial" pitchFamily="-68" charset="0"/>
                <a:ea typeface="ＭＳ Ｐゴシック" pitchFamily="-128" charset="-128"/>
                <a:cs typeface="ＭＳ Ｐゴシック" pitchFamily="-128" charset="-128"/>
              </a:rPr>
              <a:t>Ezau</a:t>
            </a:r>
            <a:r>
              <a:rPr lang="en-US" sz="1200" kern="1200" dirty="0" smtClean="0">
                <a:solidFill>
                  <a:schemeClr val="tx1"/>
                </a:solidFill>
                <a:latin typeface="Arial" pitchFamily="-68" charset="0"/>
                <a:ea typeface="ＭＳ Ｐゴシック" pitchFamily="-128" charset="-128"/>
                <a:cs typeface="ＭＳ Ｐゴシック" pitchFamily="-128" charset="-128"/>
              </a:rPr>
              <a:t> got this blessing from his father: "Your dwelling will be  away from the earth's richness,  away from the dew of heaven above.40 You will live by the sword  and you will serve your </a:t>
            </a:r>
            <a:r>
              <a:rPr lang="en-US" sz="1200" kern="1200" dirty="0" err="1" smtClean="0">
                <a:solidFill>
                  <a:schemeClr val="tx1"/>
                </a:solidFill>
                <a:latin typeface="Arial" pitchFamily="-68" charset="0"/>
                <a:ea typeface="ＭＳ Ｐゴシック" pitchFamily="-128" charset="-128"/>
                <a:cs typeface="ＭＳ Ｐゴシック" pitchFamily="-128" charset="-128"/>
              </a:rPr>
              <a:t>brother.But</a:t>
            </a:r>
            <a:r>
              <a:rPr lang="en-US" sz="1200" kern="1200" dirty="0" smtClean="0">
                <a:solidFill>
                  <a:schemeClr val="tx1"/>
                </a:solidFill>
                <a:latin typeface="Arial" pitchFamily="-68" charset="0"/>
                <a:ea typeface="ＭＳ Ｐゴシック" pitchFamily="-128" charset="-128"/>
                <a:cs typeface="ＭＳ Ｐゴシック" pitchFamily="-128" charset="-128"/>
              </a:rPr>
              <a:t> when you grow restless,  you will throw his yoke  from off your neck."</a:t>
            </a:r>
            <a:r>
              <a:rPr lang="en-US" sz="1200" kern="1200" dirty="0" err="1" smtClean="0">
                <a:solidFill>
                  <a:schemeClr val="tx1"/>
                </a:solidFill>
                <a:latin typeface="Arial" pitchFamily="-68" charset="0"/>
                <a:ea typeface="ＭＳ Ｐゴシック" pitchFamily="-128" charset="-128"/>
                <a:cs typeface="ＭＳ Ｐゴシック" pitchFamily="-128" charset="-128"/>
              </a:rPr>
              <a:t>Ezau</a:t>
            </a:r>
            <a:r>
              <a:rPr lang="en-US" sz="1200" kern="1200" dirty="0" smtClean="0">
                <a:solidFill>
                  <a:schemeClr val="tx1"/>
                </a:solidFill>
                <a:latin typeface="Arial" pitchFamily="-68" charset="0"/>
                <a:ea typeface="ＭＳ Ｐゴシック" pitchFamily="-128" charset="-128"/>
                <a:cs typeface="ＭＳ Ｐゴシック" pitchFamily="-128" charset="-128"/>
              </a:rPr>
              <a:t> was an ancestor of Edom. Kingdom of Edom was located South of Judah and its territory is just the desert. </a:t>
            </a:r>
            <a:r>
              <a:rPr lang="en-US" sz="1200" kern="1200" dirty="0" err="1" smtClean="0">
                <a:solidFill>
                  <a:schemeClr val="tx1"/>
                </a:solidFill>
                <a:latin typeface="Arial" pitchFamily="-68" charset="0"/>
                <a:ea typeface="ＭＳ Ｐゴシック" pitchFamily="-128" charset="-128"/>
                <a:cs typeface="ＭＳ Ｐゴシック" pitchFamily="-128" charset="-128"/>
              </a:rPr>
              <a:t>Edomites</a:t>
            </a:r>
            <a:r>
              <a:rPr lang="en-US" sz="1200" kern="1200" dirty="0" smtClean="0">
                <a:solidFill>
                  <a:schemeClr val="tx1"/>
                </a:solidFill>
                <a:latin typeface="Arial" pitchFamily="-68" charset="0"/>
                <a:ea typeface="ＭＳ Ｐゴシック" pitchFamily="-128" charset="-128"/>
                <a:cs typeface="ＭＳ Ｐゴシック" pitchFamily="-128" charset="-128"/>
              </a:rPr>
              <a:t> were nomadic raiders, moving here and there. The area was first inhabited in 8. century </a:t>
            </a:r>
            <a:r>
              <a:rPr lang="en-US" sz="1200" kern="1200" dirty="0" err="1" smtClean="0">
                <a:solidFill>
                  <a:schemeClr val="tx1"/>
                </a:solidFill>
                <a:latin typeface="Arial" pitchFamily="-68" charset="0"/>
                <a:ea typeface="ＭＳ Ｐゴシック" pitchFamily="-128" charset="-128"/>
                <a:cs typeface="ＭＳ Ｐゴシック" pitchFamily="-128" charset="-128"/>
              </a:rPr>
              <a:t>b.c</a:t>
            </a:r>
            <a:r>
              <a:rPr lang="en-US" sz="1200" kern="1200" dirty="0" smtClean="0">
                <a:solidFill>
                  <a:schemeClr val="tx1"/>
                </a:solidFill>
                <a:latin typeface="Arial" pitchFamily="-68" charset="0"/>
                <a:ea typeface="ＭＳ Ｐゴシック" pitchFamily="-128" charset="-128"/>
                <a:cs typeface="ＭＳ Ｐゴシック" pitchFamily="-128" charset="-128"/>
              </a:rPr>
              <a:t>., but we can speak about kingdom rather in 7. century </a:t>
            </a:r>
            <a:r>
              <a:rPr lang="en-US" sz="1200" kern="1200" dirty="0" err="1" smtClean="0">
                <a:solidFill>
                  <a:schemeClr val="tx1"/>
                </a:solidFill>
                <a:latin typeface="Arial" pitchFamily="-68" charset="0"/>
                <a:ea typeface="ＭＳ Ｐゴシック" pitchFamily="-128" charset="-128"/>
                <a:cs typeface="ＭＳ Ｐゴシック" pitchFamily="-128" charset="-128"/>
              </a:rPr>
              <a:t>b.c</a:t>
            </a:r>
            <a:r>
              <a:rPr lang="en-US" sz="1200" kern="1200" dirty="0" smtClean="0">
                <a:solidFill>
                  <a:schemeClr val="tx1"/>
                </a:solidFill>
                <a:latin typeface="Arial" pitchFamily="-68" charset="0"/>
                <a:ea typeface="ＭＳ Ｐゴシック" pitchFamily="-128" charset="-128"/>
                <a:cs typeface="ＭＳ Ｐゴシック" pitchFamily="-128" charset="-128"/>
              </a:rPr>
              <a:t>. At that time </a:t>
            </a:r>
            <a:r>
              <a:rPr lang="en-US" sz="1200" kern="1200" dirty="0" err="1" smtClean="0">
                <a:solidFill>
                  <a:schemeClr val="tx1"/>
                </a:solidFill>
                <a:latin typeface="Arial" pitchFamily="-68" charset="0"/>
                <a:ea typeface="ＭＳ Ｐゴシック" pitchFamily="-128" charset="-128"/>
                <a:cs typeface="ＭＳ Ｐゴシック" pitchFamily="-128" charset="-128"/>
              </a:rPr>
              <a:t>Edomites</a:t>
            </a:r>
            <a:r>
              <a:rPr lang="en-US" sz="1200" kern="1200" dirty="0" smtClean="0">
                <a:solidFill>
                  <a:schemeClr val="tx1"/>
                </a:solidFill>
                <a:latin typeface="Arial" pitchFamily="-68" charset="0"/>
                <a:ea typeface="ＭＳ Ｐゴシック" pitchFamily="-128" charset="-128"/>
                <a:cs typeface="ＭＳ Ｐゴシック" pitchFamily="-128" charset="-128"/>
              </a:rPr>
              <a:t> joined the profitable </a:t>
            </a:r>
            <a:r>
              <a:rPr lang="en-US" sz="1200" kern="1200" dirty="0" err="1" smtClean="0">
                <a:solidFill>
                  <a:schemeClr val="tx1"/>
                </a:solidFill>
                <a:latin typeface="Arial" pitchFamily="-68" charset="0"/>
                <a:ea typeface="ＭＳ Ｐゴシック" pitchFamily="-128" charset="-128"/>
                <a:cs typeface="ＭＳ Ｐゴシック" pitchFamily="-128" charset="-128"/>
              </a:rPr>
              <a:t>bussiness</a:t>
            </a:r>
            <a:r>
              <a:rPr lang="en-US" sz="1200" kern="1200" dirty="0" smtClean="0">
                <a:solidFill>
                  <a:schemeClr val="tx1"/>
                </a:solidFill>
                <a:latin typeface="Arial" pitchFamily="-68" charset="0"/>
                <a:ea typeface="ＭＳ Ｐゴシック" pitchFamily="-128" charset="-128"/>
                <a:cs typeface="ＭＳ Ｐゴシック" pitchFamily="-128" charset="-128"/>
              </a:rPr>
              <a:t> with Arabia and became strong competitor of Judah, who started to develop just at this time. So it was in the interest of the Kingdom of Judah to portray Edom and his ancestor </a:t>
            </a:r>
            <a:r>
              <a:rPr lang="en-US" sz="1200" kern="1200" dirty="0" err="1" smtClean="0">
                <a:solidFill>
                  <a:schemeClr val="tx1"/>
                </a:solidFill>
                <a:latin typeface="Arial" pitchFamily="-68" charset="0"/>
                <a:ea typeface="ＭＳ Ｐゴシック" pitchFamily="-128" charset="-128"/>
                <a:cs typeface="ＭＳ Ｐゴシック" pitchFamily="-128" charset="-128"/>
              </a:rPr>
              <a:t>Ezau</a:t>
            </a:r>
            <a:r>
              <a:rPr lang="en-US" sz="1200" kern="1200" dirty="0" smtClean="0">
                <a:solidFill>
                  <a:schemeClr val="tx1"/>
                </a:solidFill>
                <a:latin typeface="Arial" pitchFamily="-68" charset="0"/>
                <a:ea typeface="ＭＳ Ｐゴシック" pitchFamily="-128" charset="-128"/>
                <a:cs typeface="ＭＳ Ｐゴシック" pitchFamily="-128" charset="-128"/>
              </a:rPr>
              <a:t> as the one, who should serve his younger </a:t>
            </a:r>
            <a:r>
              <a:rPr lang="en-US" sz="1200" kern="1200" dirty="0" err="1" smtClean="0">
                <a:solidFill>
                  <a:schemeClr val="tx1"/>
                </a:solidFill>
                <a:latin typeface="Arial" pitchFamily="-68" charset="0"/>
                <a:ea typeface="ＭＳ Ｐゴシック" pitchFamily="-128" charset="-128"/>
                <a:cs typeface="ＭＳ Ｐゴシック" pitchFamily="-128" charset="-128"/>
              </a:rPr>
              <a:t>brother.ISHMAEL</a:t>
            </a:r>
            <a:r>
              <a:rPr lang="en-US" sz="1200" kern="1200" dirty="0" smtClean="0">
                <a:solidFill>
                  <a:schemeClr val="tx1"/>
                </a:solidFill>
                <a:latin typeface="Arial" pitchFamily="-68" charset="0"/>
                <a:ea typeface="ＭＳ Ｐゴシック" pitchFamily="-128" charset="-128"/>
                <a:cs typeface="ＭＳ Ｐゴシック" pitchFamily="-128" charset="-128"/>
              </a:rPr>
              <a:t> and </a:t>
            </a:r>
            <a:r>
              <a:rPr lang="en-US" sz="1200" kern="1200" dirty="0" err="1" smtClean="0">
                <a:solidFill>
                  <a:schemeClr val="tx1"/>
                </a:solidFill>
                <a:latin typeface="Arial" pitchFamily="-68" charset="0"/>
                <a:ea typeface="ＭＳ Ｐゴシック" pitchFamily="-128" charset="-128"/>
                <a:cs typeface="ＭＳ Ｐゴシック" pitchFamily="-128" charset="-128"/>
              </a:rPr>
              <a:t>ISAAC:Ismael</a:t>
            </a:r>
            <a:r>
              <a:rPr lang="en-US" sz="1200" kern="1200" dirty="0" smtClean="0">
                <a:solidFill>
                  <a:schemeClr val="tx1"/>
                </a:solidFill>
                <a:latin typeface="Arial" pitchFamily="-68" charset="0"/>
                <a:ea typeface="ＭＳ Ｐゴシック" pitchFamily="-128" charset="-128"/>
                <a:cs typeface="ＭＳ Ｐゴシック" pitchFamily="-128" charset="-128"/>
              </a:rPr>
              <a:t> is the elder brother, son of Abraham and Hagar from Egypt. He is portrayed in the Bible as "wild donkey of a man;  his hand will be against everyone  and everyone's hand against </a:t>
            </a:r>
            <a:r>
              <a:rPr lang="en-US" sz="1200" kern="1200" dirty="0" err="1" smtClean="0">
                <a:solidFill>
                  <a:schemeClr val="tx1"/>
                </a:solidFill>
                <a:latin typeface="Arial" pitchFamily="-68" charset="0"/>
                <a:ea typeface="ＭＳ Ｐゴシック" pitchFamily="-128" charset="-128"/>
                <a:cs typeface="ＭＳ Ｐゴシック" pitchFamily="-128" charset="-128"/>
              </a:rPr>
              <a:t>him,and</a:t>
            </a:r>
            <a:r>
              <a:rPr lang="en-US" sz="1200" kern="1200" dirty="0" smtClean="0">
                <a:solidFill>
                  <a:schemeClr val="tx1"/>
                </a:solidFill>
                <a:latin typeface="Arial" pitchFamily="-68" charset="0"/>
                <a:ea typeface="ＭＳ Ｐゴシック" pitchFamily="-128" charset="-128"/>
                <a:cs typeface="ＭＳ Ｐゴシック" pitchFamily="-128" charset="-128"/>
              </a:rPr>
              <a:t> he will live in hostility  </a:t>
            </a:r>
            <a:r>
              <a:rPr lang="en-US" sz="1200" kern="1200" dirty="0" err="1" smtClean="0">
                <a:solidFill>
                  <a:schemeClr val="tx1"/>
                </a:solidFill>
                <a:latin typeface="Arial" pitchFamily="-68" charset="0"/>
                <a:ea typeface="ＭＳ Ｐゴシック" pitchFamily="-128" charset="-128"/>
                <a:cs typeface="ＭＳ Ｐゴシック" pitchFamily="-128" charset="-128"/>
              </a:rPr>
              <a:t>toward[a</a:t>
            </a:r>
            <a:r>
              <a:rPr lang="en-US" sz="1200" kern="1200" dirty="0" smtClean="0">
                <a:solidFill>
                  <a:schemeClr val="tx1"/>
                </a:solidFill>
                <a:latin typeface="Arial" pitchFamily="-68" charset="0"/>
                <a:ea typeface="ＭＳ Ｐゴシック" pitchFamily="-128" charset="-128"/>
                <a:cs typeface="ＭＳ Ｐゴシック" pitchFamily="-128" charset="-128"/>
              </a:rPr>
              <a:t>] all his </a:t>
            </a:r>
            <a:r>
              <a:rPr lang="en-US" sz="1200" kern="1200" dirty="0" err="1" smtClean="0">
                <a:solidFill>
                  <a:schemeClr val="tx1"/>
                </a:solidFill>
                <a:latin typeface="Arial" pitchFamily="-68" charset="0"/>
                <a:ea typeface="ＭＳ Ｐゴシック" pitchFamily="-128" charset="-128"/>
                <a:cs typeface="ＭＳ Ｐゴシック" pitchFamily="-128" charset="-128"/>
              </a:rPr>
              <a:t>brothers."He</a:t>
            </a:r>
            <a:r>
              <a:rPr lang="en-US" sz="1200" kern="1200" dirty="0" smtClean="0">
                <a:solidFill>
                  <a:schemeClr val="tx1"/>
                </a:solidFill>
                <a:latin typeface="Arial" pitchFamily="-68" charset="0"/>
                <a:ea typeface="ＭＳ Ｐゴシック" pitchFamily="-128" charset="-128"/>
                <a:cs typeface="ＭＳ Ｐゴシック" pitchFamily="-128" charset="-128"/>
              </a:rPr>
              <a:t> was ancestor of many Arab tribes living south of Judah. Many of these tribes listed in the Bible came in contact with Judah just in 7. century </a:t>
            </a:r>
            <a:r>
              <a:rPr lang="en-US" sz="1200" kern="1200" dirty="0" err="1" smtClean="0">
                <a:solidFill>
                  <a:schemeClr val="tx1"/>
                </a:solidFill>
                <a:latin typeface="Arial" pitchFamily="-68" charset="0"/>
                <a:ea typeface="ＭＳ Ｐゴシック" pitchFamily="-128" charset="-128"/>
                <a:cs typeface="ＭＳ Ｐゴシック" pitchFamily="-128" charset="-128"/>
              </a:rPr>
              <a:t>b.c</a:t>
            </a:r>
            <a:r>
              <a:rPr lang="en-US" sz="1200" kern="1200" dirty="0" smtClean="0">
                <a:solidFill>
                  <a:schemeClr val="tx1"/>
                </a:solidFill>
                <a:latin typeface="Arial" pitchFamily="-68" charset="0"/>
                <a:ea typeface="ＭＳ Ｐゴシック" pitchFamily="-128" charset="-128"/>
                <a:cs typeface="ＭＳ Ｐゴシック" pitchFamily="-128" charset="-128"/>
              </a:rPr>
              <a:t>. They were important for Judah, because they played an important role in the trade with spicy and incense from Southern Arabia. They transported the product through the Kingdom of Judah to the harbors around </a:t>
            </a:r>
            <a:r>
              <a:rPr lang="en-US" sz="1200" kern="1200" dirty="0" err="1" smtClean="0">
                <a:solidFill>
                  <a:schemeClr val="tx1"/>
                </a:solidFill>
                <a:latin typeface="Arial" pitchFamily="-68" charset="0"/>
                <a:ea typeface="ＭＳ Ｐゴシック" pitchFamily="-128" charset="-128"/>
                <a:cs typeface="ＭＳ Ｐゴシック" pitchFamily="-128" charset="-128"/>
              </a:rPr>
              <a:t>Meditterian</a:t>
            </a:r>
            <a:r>
              <a:rPr lang="en-US" sz="1200" kern="1200" dirty="0" smtClean="0">
                <a:solidFill>
                  <a:schemeClr val="tx1"/>
                </a:solidFill>
                <a:latin typeface="Arial" pitchFamily="-68" charset="0"/>
                <a:ea typeface="ＭＳ Ｐゴシック" pitchFamily="-128" charset="-128"/>
                <a:cs typeface="ＭＳ Ｐゴシック" pitchFamily="-128" charset="-128"/>
              </a:rPr>
              <a:t> </a:t>
            </a:r>
            <a:r>
              <a:rPr lang="en-US" sz="1200" kern="1200" dirty="0" err="1" smtClean="0">
                <a:solidFill>
                  <a:schemeClr val="tx1"/>
                </a:solidFill>
                <a:latin typeface="Arial" pitchFamily="-68" charset="0"/>
                <a:ea typeface="ＭＳ Ｐゴシック" pitchFamily="-128" charset="-128"/>
                <a:cs typeface="ＭＳ Ｐゴシック" pitchFamily="-128" charset="-128"/>
              </a:rPr>
              <a:t>Sea.Very</a:t>
            </a:r>
            <a:r>
              <a:rPr lang="en-US" sz="1200" kern="1200" dirty="0" smtClean="0">
                <a:solidFill>
                  <a:schemeClr val="tx1"/>
                </a:solidFill>
                <a:latin typeface="Arial" pitchFamily="-68" charset="0"/>
                <a:ea typeface="ＭＳ Ｐゴシック" pitchFamily="-128" charset="-128"/>
                <a:cs typeface="ＭＳ Ｐゴシック" pitchFamily="-128" charset="-128"/>
              </a:rPr>
              <a:t> similar thing can be seen in the case of </a:t>
            </a:r>
            <a:r>
              <a:rPr lang="en-US" sz="1200" kern="1200" dirty="0" err="1" smtClean="0">
                <a:solidFill>
                  <a:schemeClr val="tx1"/>
                </a:solidFill>
                <a:latin typeface="Arial" pitchFamily="-68" charset="0"/>
                <a:ea typeface="ＭＳ Ｐゴシック" pitchFamily="-128" charset="-128"/>
                <a:cs typeface="ＭＳ Ｐゴシック" pitchFamily="-128" charset="-128"/>
              </a:rPr>
              <a:t>Aramaean</a:t>
            </a:r>
            <a:r>
              <a:rPr lang="en-US" sz="1200" kern="1200" dirty="0" smtClean="0">
                <a:solidFill>
                  <a:schemeClr val="tx1"/>
                </a:solidFill>
                <a:latin typeface="Arial" pitchFamily="-68" charset="0"/>
                <a:ea typeface="ＭＳ Ｐゴシック" pitchFamily="-128" charset="-128"/>
                <a:cs typeface="ＭＳ Ｐゴシック" pitchFamily="-128" charset="-128"/>
              </a:rPr>
              <a:t> Kingdom, the home of uncle </a:t>
            </a:r>
            <a:r>
              <a:rPr lang="en-US" sz="1200" kern="1200" dirty="0" err="1" smtClean="0">
                <a:solidFill>
                  <a:schemeClr val="tx1"/>
                </a:solidFill>
                <a:latin typeface="Arial" pitchFamily="-68" charset="0"/>
                <a:ea typeface="ＭＳ Ｐゴシック" pitchFamily="-128" charset="-128"/>
                <a:cs typeface="ＭＳ Ｐゴシック" pitchFamily="-128" charset="-128"/>
              </a:rPr>
              <a:t>Laban</a:t>
            </a:r>
            <a:r>
              <a:rPr lang="en-US" sz="1200" kern="1200" dirty="0" smtClean="0">
                <a:solidFill>
                  <a:schemeClr val="tx1"/>
                </a:solidFill>
                <a:latin typeface="Arial" pitchFamily="-68" charset="0"/>
                <a:ea typeface="ＭＳ Ｐゴシック" pitchFamily="-128" charset="-128"/>
                <a:cs typeface="ＭＳ Ｐゴシック" pitchFamily="-128" charset="-128"/>
              </a:rPr>
              <a:t>. Aram </a:t>
            </a:r>
            <a:r>
              <a:rPr lang="en-US" sz="1200" kern="1200" dirty="0" err="1" smtClean="0">
                <a:solidFill>
                  <a:schemeClr val="tx1"/>
                </a:solidFill>
                <a:latin typeface="Arial" pitchFamily="-68" charset="0"/>
                <a:ea typeface="ＭＳ Ｐゴシック" pitchFamily="-128" charset="-128"/>
                <a:cs typeface="ＭＳ Ｐゴシック" pitchFamily="-128" charset="-128"/>
              </a:rPr>
              <a:t>controled</a:t>
            </a:r>
            <a:r>
              <a:rPr lang="en-US" sz="1200" kern="1200" dirty="0" smtClean="0">
                <a:solidFill>
                  <a:schemeClr val="tx1"/>
                </a:solidFill>
                <a:latin typeface="Arial" pitchFamily="-68" charset="0"/>
                <a:ea typeface="ＭＳ Ｐゴシック" pitchFamily="-128" charset="-128"/>
                <a:cs typeface="ＭＳ Ｐゴシック" pitchFamily="-128" charset="-128"/>
              </a:rPr>
              <a:t> the territory north of Northern Kingdom of Israel and he also had desire to control this rich part of the land, but not enough power to conquer it, so there were often small conflicts </a:t>
            </a:r>
            <a:r>
              <a:rPr lang="en-US" sz="1200" kern="1200" dirty="0" err="1" smtClean="0">
                <a:solidFill>
                  <a:schemeClr val="tx1"/>
                </a:solidFill>
                <a:latin typeface="Arial" pitchFamily="-68" charset="0"/>
                <a:ea typeface="ＭＳ Ｐゴシック" pitchFamily="-128" charset="-128"/>
                <a:cs typeface="ＭＳ Ｐゴシック" pitchFamily="-128" charset="-128"/>
              </a:rPr>
              <a:t>amont</a:t>
            </a:r>
            <a:r>
              <a:rPr lang="en-US" sz="1200" kern="1200" dirty="0" smtClean="0">
                <a:solidFill>
                  <a:schemeClr val="tx1"/>
                </a:solidFill>
                <a:latin typeface="Arial" pitchFamily="-68" charset="0"/>
                <a:ea typeface="ＭＳ Ｐゴシック" pitchFamily="-128" charset="-128"/>
                <a:cs typeface="ＭＳ Ｐゴシック" pitchFamily="-128" charset="-128"/>
              </a:rPr>
              <a:t> Israel and Aram, but at the same time the population mixed together as people from both nations married each other. So this was the background of the story of Jacob and uncle </a:t>
            </a:r>
            <a:r>
              <a:rPr lang="en-US" sz="1200" kern="1200" dirty="0" err="1" smtClean="0">
                <a:solidFill>
                  <a:schemeClr val="tx1"/>
                </a:solidFill>
                <a:latin typeface="Arial" pitchFamily="-68" charset="0"/>
                <a:ea typeface="ＭＳ Ｐゴシック" pitchFamily="-128" charset="-128"/>
                <a:cs typeface="ＭＳ Ｐゴシック" pitchFamily="-128" charset="-128"/>
              </a:rPr>
              <a:t>Laban.Little</a:t>
            </a:r>
            <a:r>
              <a:rPr lang="en-US" sz="1200" kern="1200" dirty="0" smtClean="0">
                <a:solidFill>
                  <a:schemeClr val="tx1"/>
                </a:solidFill>
                <a:latin typeface="Arial" pitchFamily="-68" charset="0"/>
                <a:ea typeface="ＭＳ Ｐゴシック" pitchFamily="-128" charset="-128"/>
                <a:cs typeface="ＭＳ Ｐゴシック" pitchFamily="-128" charset="-128"/>
              </a:rPr>
              <a:t> bit different was the situation of </a:t>
            </a:r>
            <a:r>
              <a:rPr lang="en-US" sz="1200" kern="1200" dirty="0" err="1" smtClean="0">
                <a:solidFill>
                  <a:schemeClr val="tx1"/>
                </a:solidFill>
                <a:latin typeface="Arial" pitchFamily="-68" charset="0"/>
                <a:ea typeface="ＭＳ Ｐゴシック" pitchFamily="-128" charset="-128"/>
                <a:cs typeface="ＭＳ Ｐゴシック" pitchFamily="-128" charset="-128"/>
              </a:rPr>
              <a:t>Amon</a:t>
            </a:r>
            <a:r>
              <a:rPr lang="en-US" sz="1200" kern="1200" dirty="0" smtClean="0">
                <a:solidFill>
                  <a:schemeClr val="tx1"/>
                </a:solidFill>
                <a:latin typeface="Arial" pitchFamily="-68" charset="0"/>
                <a:ea typeface="ＭＳ Ｐゴシック" pitchFamily="-128" charset="-128"/>
                <a:cs typeface="ＭＳ Ｐゴシック" pitchFamily="-128" charset="-128"/>
              </a:rPr>
              <a:t> and Moab, who lived behind the Jordan river, so they were portrayed as descendants of incest relationship of Lot with his daughters. Conclusion? The authors of the Bible accepted all </a:t>
            </a:r>
            <a:r>
              <a:rPr lang="en-US" sz="1200" kern="1200" dirty="0" err="1" smtClean="0">
                <a:solidFill>
                  <a:schemeClr val="tx1"/>
                </a:solidFill>
                <a:latin typeface="Arial" pitchFamily="-68" charset="0"/>
                <a:ea typeface="ＭＳ Ｐゴシック" pitchFamily="-128" charset="-128"/>
                <a:cs typeface="ＭＳ Ｐゴシック" pitchFamily="-128" charset="-128"/>
              </a:rPr>
              <a:t>semitic</a:t>
            </a:r>
            <a:r>
              <a:rPr lang="en-US" sz="1200" kern="1200" dirty="0" smtClean="0">
                <a:solidFill>
                  <a:schemeClr val="tx1"/>
                </a:solidFill>
                <a:latin typeface="Arial" pitchFamily="-68" charset="0"/>
                <a:ea typeface="ＭＳ Ｐゴシック" pitchFamily="-128" charset="-128"/>
                <a:cs typeface="ＭＳ Ｐゴシック" pitchFamily="-128" charset="-128"/>
              </a:rPr>
              <a:t> tribes in the region into the family, but did not leave any space for doubt and showed very clearly who is the chosen one, the blessed younger brother.</a:t>
            </a:r>
            <a:endParaRPr lang="en-GB" dirty="0">
              <a:latin typeface="Arial" pitchFamily="-128" charset="0"/>
            </a:endParaRPr>
          </a:p>
        </p:txBody>
      </p:sp>
    </p:spTree>
    <p:extLst>
      <p:ext uri="{BB962C8B-B14F-4D97-AF65-F5344CB8AC3E}">
        <p14:creationId xmlns:p14="http://schemas.microsoft.com/office/powerpoint/2010/main" val="15805851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 </a:t>
            </a:r>
            <a:r>
              <a:rPr lang="en-US" dirty="0" err="1" smtClean="0"/>
              <a:t>Ja</a:t>
            </a:r>
            <a:r>
              <a:rPr lang="en-US" dirty="0" smtClean="0"/>
              <a:t> Sa </a:t>
            </a:r>
            <a:r>
              <a:rPr lang="en-US" dirty="0" err="1" smtClean="0"/>
              <a:t>Eu</a:t>
            </a:r>
            <a:r>
              <a:rPr lang="en-US" dirty="0" smtClean="0"/>
              <a:t> has to tell us about this biblical episode in "A Testimony to God's Word" (p. 331 f.):</a:t>
            </a:r>
          </a:p>
          <a:p>
            <a:endParaRPr lang="en-US" dirty="0" smtClean="0"/>
          </a:p>
          <a:p>
            <a:r>
              <a:rPr lang="en-US" dirty="0" smtClean="0"/>
              <a:t>Like</a:t>
            </a:r>
            <a:r>
              <a:rPr lang="en-US" baseline="0" dirty="0" smtClean="0"/>
              <a:t> King </a:t>
            </a:r>
            <a:r>
              <a:rPr lang="en-US" baseline="0" dirty="0" err="1" smtClean="0"/>
              <a:t>Sejong</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156</a:t>
            </a:fld>
            <a:endParaRPr lang="en-GB"/>
          </a:p>
        </p:txBody>
      </p:sp>
    </p:spTree>
    <p:extLst>
      <p:ext uri="{BB962C8B-B14F-4D97-AF65-F5344CB8AC3E}">
        <p14:creationId xmlns:p14="http://schemas.microsoft.com/office/powerpoint/2010/main" val="12981510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4588282-813D-407C-B7C5-D2B74A1CBB0A}" type="slidenum">
              <a:rPr lang="en-GB">
                <a:latin typeface="Arial" pitchFamily="-128" charset="0"/>
              </a:rPr>
              <a:pPr/>
              <a:t>157</a:t>
            </a:fld>
            <a:endParaRPr lang="en-GB">
              <a:latin typeface="Arial" pitchFamily="-12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a:latin typeface="Arial" pitchFamily="-128" charset="0"/>
              </a:rPr>
              <a:t>Mother has to love other sons. My mother loves me the most - gives me the best of everything. Have to put others first. Law of hospitality. Sarah challenged on this with Hagar an Ishmael. Rebecca.</a:t>
            </a:r>
            <a:r>
              <a:rPr lang="en-US" dirty="0" smtClean="0">
                <a:latin typeface="Arial" pitchFamily="-128" charset="0"/>
              </a:rPr>
              <a:t> </a:t>
            </a:r>
          </a:p>
          <a:p>
            <a:pPr eaLnBrk="1" hangingPunct="1"/>
            <a:endParaRPr lang="en-US" dirty="0" smtClean="0">
              <a:latin typeface="Arial" pitchFamily="-128" charset="0"/>
            </a:endParaRPr>
          </a:p>
          <a:p>
            <a:r>
              <a:rPr lang="en-US" dirty="0" smtClean="0"/>
              <a:t>Jacob should have won the blessing in his native home in total harmony with Esau and not have had to go to Haran. </a:t>
            </a:r>
            <a:r>
              <a:rPr lang="en-US" b="1" dirty="0" smtClean="0"/>
              <a:t>Jacob's Course And Our Life In Faith</a:t>
            </a:r>
          </a:p>
          <a:p>
            <a:r>
              <a:rPr lang="en-US" b="1" i="1" dirty="0" smtClean="0"/>
              <a:t>Reverend Sun </a:t>
            </a:r>
            <a:r>
              <a:rPr lang="en-US" b="1" i="1" dirty="0" err="1" smtClean="0"/>
              <a:t>Myung</a:t>
            </a:r>
            <a:r>
              <a:rPr lang="en-US" b="1" i="1" dirty="0" smtClean="0"/>
              <a:t> Moon</a:t>
            </a:r>
            <a:br>
              <a:rPr lang="en-US" b="1" i="1" dirty="0" smtClean="0"/>
            </a:br>
            <a:r>
              <a:rPr lang="en-US" b="1" i="1" dirty="0" smtClean="0"/>
              <a:t>Second 100-Day Training Session</a:t>
            </a:r>
            <a:br>
              <a:rPr lang="en-US" b="1" i="1" dirty="0" smtClean="0"/>
            </a:br>
            <a:r>
              <a:rPr lang="en-US" b="1" i="1" dirty="0" smtClean="0"/>
              <a:t>Master Speaks</a:t>
            </a:r>
            <a:br>
              <a:rPr lang="en-US" b="1" i="1" dirty="0" smtClean="0"/>
            </a:br>
            <a:r>
              <a:rPr lang="en-US" b="1" i="1" dirty="0" smtClean="0"/>
              <a:t>May 27, 1973</a:t>
            </a:r>
            <a:endParaRPr lang="en-US" dirty="0" smtClean="0"/>
          </a:p>
          <a:p>
            <a:pPr eaLnBrk="1" hangingPunct="1"/>
            <a:endParaRPr lang="en-US" dirty="0">
              <a:latin typeface="Arial" pitchFamily="-128" charset="0"/>
            </a:endParaRPr>
          </a:p>
        </p:txBody>
      </p:sp>
    </p:spTree>
    <p:extLst>
      <p:ext uri="{BB962C8B-B14F-4D97-AF65-F5344CB8AC3E}">
        <p14:creationId xmlns:p14="http://schemas.microsoft.com/office/powerpoint/2010/main" val="28999590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Isaac sends Jacob</a:t>
            </a:r>
            <a:r>
              <a:rPr lang="en-US" baseline="0" dirty="0" smtClean="0"/>
              <a:t> to his uncle to marry his cousin. And gives him his blessing – Adam and Abraham’s blessing. More spiritual and religious/</a:t>
            </a:r>
            <a:r>
              <a:rPr lang="en-US" baseline="0" dirty="0" err="1" smtClean="0"/>
              <a:t>covenatal</a:t>
            </a:r>
            <a:r>
              <a:rPr lang="en-US" baseline="0" dirty="0" smtClean="0"/>
              <a:t> than Esau’s blessing</a:t>
            </a:r>
            <a:endParaRPr lang="en-US" dirty="0"/>
          </a:p>
        </p:txBody>
      </p:sp>
      <p:sp>
        <p:nvSpPr>
          <p:cNvPr id="4" name="Slide Number Placeholder 3"/>
          <p:cNvSpPr>
            <a:spLocks noGrp="1"/>
          </p:cNvSpPr>
          <p:nvPr>
            <p:ph type="sldNum" sz="quarter" idx="10"/>
          </p:nvPr>
        </p:nvSpPr>
        <p:spPr/>
        <p:txBody>
          <a:bodyPr/>
          <a:lstStyle/>
          <a:p>
            <a:pPr>
              <a:defRPr/>
            </a:pPr>
            <a:fld id="{42E97BC0-80E7-47DF-B9E2-1AFB37E59C2D}" type="slidenum">
              <a:rPr lang="en-GB" smtClean="0"/>
              <a:pPr>
                <a:defRPr/>
              </a:pPr>
              <a:t>159</a:t>
            </a:fld>
            <a:endParaRPr lang="en-GB"/>
          </a:p>
        </p:txBody>
      </p:sp>
    </p:spTree>
    <p:extLst>
      <p:ext uri="{BB962C8B-B14F-4D97-AF65-F5344CB8AC3E}">
        <p14:creationId xmlns:p14="http://schemas.microsoft.com/office/powerpoint/2010/main" val="2122509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GB"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5F981F81-461B-3540-ACF1-0E97AFFF4093}" type="datetimeFigureOut">
              <a:rPr lang="en-US" smtClean="0"/>
              <a:t>3/24/2016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A26DF-B3B1-C147-9AD2-21899A655B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981F81-461B-3540-ACF1-0E97AFFF4093}"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GB"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5F981F81-461B-3540-ACF1-0E97AFFF4093}" type="datetimeFigureOut">
              <a:rPr lang="en-US" smtClean="0"/>
              <a:t>3/24/2016</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5F981F81-461B-3540-ACF1-0E97AFFF4093}" type="datetimeFigureOut">
              <a:rPr lang="en-US" smtClean="0"/>
              <a:t>3/24/2016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5F981F81-461B-3540-ACF1-0E97AFFF4093}" type="datetimeFigureOut">
              <a:rPr lang="en-US" smtClean="0"/>
              <a:t>3/24/2016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F981F81-461B-3540-ACF1-0E97AFFF4093}"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A26DF-B3B1-C147-9AD2-21899A655B4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F981F81-461B-3540-ACF1-0E97AFFF4093}"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A26DF-B3B1-C147-9AD2-21899A655B4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7793635C-9BD5-415F-8BD1-2602A4CFC801}"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03698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F981F81-461B-3540-ACF1-0E97AFFF4093}"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A26DF-B3B1-C147-9AD2-21899A655B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F981F81-461B-3540-ACF1-0E97AFFF4093}"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5F981F81-461B-3540-ACF1-0E97AFFF4093}" type="datetimeFigureOut">
              <a:rPr lang="en-US" smtClean="0"/>
              <a:t>3/24/2016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A26DF-B3B1-C147-9AD2-21899A655B41}"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F981F81-461B-3540-ACF1-0E97AFFF4093}"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F981F81-461B-3540-ACF1-0E97AFFF4093}"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5F981F81-461B-3540-ACF1-0E97AFFF4093}"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A26DF-B3B1-C147-9AD2-21899A655B41}"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5F981F81-461B-3540-ACF1-0E97AFFF4093}" type="datetimeFigureOut">
              <a:rPr lang="en-US" smtClean="0"/>
              <a:t>3/24/2016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A26DF-B3B1-C147-9AD2-21899A655B4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5F981F81-461B-3540-ACF1-0E97AFFF4093}" type="datetimeFigureOut">
              <a:rPr lang="en-US" smtClean="0"/>
              <a:t>3/24/2016</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24A26DF-B3B1-C147-9AD2-21899A655B4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 id="2147484327"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6.xml"/><Relationship Id="rId1" Type="http://schemas.openxmlformats.org/officeDocument/2006/relationships/slideLayout" Target="../slideLayouts/slideLayout17.xml"/></Relationships>
</file>

<file path=ppt/slides/_rels/slide18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8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8.xml"/><Relationship Id="rId1" Type="http://schemas.openxmlformats.org/officeDocument/2006/relationships/slideLayout" Target="../slideLayouts/slideLayout17.xml"/></Relationships>
</file>

<file path=ppt/slides/_rels/slide1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8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9.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FFFF00"/>
                </a:solidFill>
                <a:latin typeface="Century Gothic" charset="0"/>
                <a:ea typeface="Century Gothic" charset="0"/>
                <a:cs typeface="Century Gothic" charset="0"/>
              </a:rPr>
              <a:t>”Reading our </a:t>
            </a:r>
            <a:r>
              <a:rPr lang="en-US" dirty="0">
                <a:solidFill>
                  <a:srgbClr val="FFFF00"/>
                </a:solidFill>
                <a:latin typeface="Century Gothic" charset="0"/>
                <a:ea typeface="Century Gothic" charset="0"/>
                <a:cs typeface="Century Gothic" charset="0"/>
              </a:rPr>
              <a:t>lives through the Principle" </a:t>
            </a:r>
          </a:p>
        </p:txBody>
      </p:sp>
      <p:sp>
        <p:nvSpPr>
          <p:cNvPr id="3" name="Subtitle 2"/>
          <p:cNvSpPr>
            <a:spLocks noGrp="1"/>
          </p:cNvSpPr>
          <p:nvPr>
            <p:ph type="subTitle" idx="1"/>
          </p:nvPr>
        </p:nvSpPr>
        <p:spPr/>
        <p:txBody>
          <a:bodyPr>
            <a:normAutofit/>
          </a:bodyPr>
          <a:lstStyle/>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87512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99531"/>
            <a:ext cx="7583487" cy="1044388"/>
          </a:xfrm>
        </p:spPr>
        <p:txBody>
          <a:bodyPr/>
          <a:lstStyle/>
          <a:p>
            <a:r>
              <a:rPr lang="en-US" dirty="0" smtClean="0">
                <a:solidFill>
                  <a:srgbClr val="FFFF00"/>
                </a:solidFill>
                <a:latin typeface="Century Gothic" charset="0"/>
                <a:ea typeface="Century Gothic" charset="0"/>
                <a:cs typeface="Century Gothic" charset="0"/>
              </a:rPr>
              <a:t>What are lessons of Adam and Eve story?</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947331"/>
            <a:ext cx="7583487" cy="4208930"/>
          </a:xfrm>
        </p:spPr>
        <p:txBody>
          <a:bodyPr>
            <a:normAutofit fontScale="92500" lnSpcReduction="10000"/>
          </a:bodyPr>
          <a:lstStyle/>
          <a:p>
            <a:r>
              <a:rPr lang="en-US" dirty="0" smtClean="0">
                <a:latin typeface="Century Gothic" charset="0"/>
                <a:ea typeface="Century Gothic" charset="0"/>
                <a:cs typeface="Century Gothic" charset="0"/>
              </a:rPr>
              <a:t>God is good</a:t>
            </a:r>
          </a:p>
          <a:p>
            <a:r>
              <a:rPr lang="en-US" dirty="0" smtClean="0">
                <a:latin typeface="Century Gothic" charset="0"/>
                <a:ea typeface="Century Gothic" charset="0"/>
                <a:cs typeface="Century Gothic" charset="0"/>
              </a:rPr>
              <a:t>Everything God created is good</a:t>
            </a:r>
          </a:p>
          <a:p>
            <a:r>
              <a:rPr lang="en-US" dirty="0" smtClean="0">
                <a:latin typeface="Century Gothic" charset="0"/>
                <a:ea typeface="Century Gothic" charset="0"/>
                <a:cs typeface="Century Gothic" charset="0"/>
              </a:rPr>
              <a:t>Everything was created for a purpose</a:t>
            </a:r>
          </a:p>
          <a:p>
            <a:r>
              <a:rPr lang="en-US" dirty="0" smtClean="0">
                <a:latin typeface="Century Gothic" charset="0"/>
                <a:ea typeface="Century Gothic" charset="0"/>
                <a:cs typeface="Century Gothic" charset="0"/>
              </a:rPr>
              <a:t>God is interested in us</a:t>
            </a:r>
          </a:p>
          <a:p>
            <a:r>
              <a:rPr lang="en-US" dirty="0" smtClean="0">
                <a:latin typeface="Century Gothic" charset="0"/>
                <a:ea typeface="Century Gothic" charset="0"/>
                <a:cs typeface="Century Gothic" charset="0"/>
              </a:rPr>
              <a:t>Time is linear </a:t>
            </a:r>
          </a:p>
          <a:p>
            <a:r>
              <a:rPr lang="en-US" dirty="0" smtClean="0">
                <a:latin typeface="Century Gothic" charset="0"/>
                <a:ea typeface="Century Gothic" charset="0"/>
                <a:cs typeface="Century Gothic" charset="0"/>
              </a:rPr>
              <a:t>Equality of masculinity and femininity</a:t>
            </a:r>
          </a:p>
          <a:p>
            <a:r>
              <a:rPr lang="en-US" dirty="0" smtClean="0">
                <a:latin typeface="Century Gothic" charset="0"/>
                <a:ea typeface="Century Gothic" charset="0"/>
                <a:cs typeface="Century Gothic" charset="0"/>
              </a:rPr>
              <a:t>Freewill and responsibility</a:t>
            </a:r>
          </a:p>
          <a:p>
            <a:r>
              <a:rPr lang="en-US" dirty="0" smtClean="0">
                <a:latin typeface="Century Gothic" charset="0"/>
                <a:ea typeface="Century Gothic" charset="0"/>
                <a:cs typeface="Century Gothic" charset="0"/>
              </a:rPr>
              <a:t>Evil is a mistake</a:t>
            </a:r>
          </a:p>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6425564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a:xfrm>
            <a:off x="457200" y="152400"/>
            <a:ext cx="8229600" cy="1143000"/>
          </a:xfrm>
        </p:spPr>
        <p:txBody>
          <a:bodyPr/>
          <a:lstStyle/>
          <a:p>
            <a:r>
              <a:rPr lang="en-US" dirty="0">
                <a:solidFill>
                  <a:srgbClr val="FFFF00"/>
                </a:solidFill>
                <a:latin typeface="Century Gothic" charset="0"/>
                <a:ea typeface="Century Gothic" charset="0"/>
                <a:cs typeface="Century Gothic" charset="0"/>
              </a:rPr>
              <a:t>Covenant with Noah</a:t>
            </a:r>
          </a:p>
        </p:txBody>
      </p:sp>
      <p:sp>
        <p:nvSpPr>
          <p:cNvPr id="187395" name="Rectangle 3"/>
          <p:cNvSpPr>
            <a:spLocks noGrp="1" noChangeArrowheads="1"/>
          </p:cNvSpPr>
          <p:nvPr>
            <p:ph type="body" sz="half" idx="1"/>
          </p:nvPr>
        </p:nvSpPr>
        <p:spPr>
          <a:xfrm>
            <a:off x="381000" y="1477962"/>
            <a:ext cx="4038600" cy="5029200"/>
          </a:xfrm>
        </p:spPr>
        <p:txBody>
          <a:bodyPr>
            <a:normAutofit fontScale="77500" lnSpcReduction="20000"/>
          </a:bodyPr>
          <a:lstStyle/>
          <a:p>
            <a:pPr>
              <a:lnSpc>
                <a:spcPct val="110000"/>
              </a:lnSpc>
              <a:buFont typeface="Wingdings" pitchFamily="96" charset="2"/>
              <a:buNone/>
            </a:pPr>
            <a:r>
              <a:rPr lang="en-US" sz="2400" dirty="0">
                <a:effectLst/>
                <a:latin typeface="Century Gothic" charset="0"/>
                <a:ea typeface="Century Gothic" charset="0"/>
                <a:cs typeface="Century Gothic" charset="0"/>
              </a:rPr>
              <a:t>	God said to Noah, “Go forth from the ark, you and your wife, and your sons and your sons’ wives with you.”</a:t>
            </a:r>
          </a:p>
          <a:p>
            <a:pPr>
              <a:lnSpc>
                <a:spcPct val="110000"/>
              </a:lnSpc>
              <a:buFont typeface="Wingdings" pitchFamily="96" charset="2"/>
              <a:buNone/>
            </a:pPr>
            <a:r>
              <a:rPr lang="en-US" sz="2000" dirty="0">
                <a:effectLst/>
                <a:latin typeface="Century Gothic" charset="0"/>
                <a:ea typeface="Century Gothic" charset="0"/>
                <a:cs typeface="Century Gothic" charset="0"/>
              </a:rPr>
              <a:t>			Genesis 8:15</a:t>
            </a:r>
          </a:p>
          <a:p>
            <a:pPr>
              <a:lnSpc>
                <a:spcPct val="110000"/>
              </a:lnSpc>
              <a:buFont typeface="Wingdings" pitchFamily="96" charset="2"/>
              <a:buNone/>
            </a:pPr>
            <a:endParaRPr lang="en-US" sz="2400" dirty="0">
              <a:effectLst/>
              <a:latin typeface="Century Gothic" charset="0"/>
              <a:ea typeface="Century Gothic" charset="0"/>
              <a:cs typeface="Century Gothic" charset="0"/>
            </a:endParaRPr>
          </a:p>
          <a:p>
            <a:pPr>
              <a:lnSpc>
                <a:spcPct val="110000"/>
              </a:lnSpc>
              <a:buFont typeface="Wingdings" pitchFamily="96" charset="2"/>
              <a:buNone/>
            </a:pPr>
            <a:r>
              <a:rPr lang="en-US" sz="2400" dirty="0">
                <a:effectLst/>
                <a:latin typeface="Century Gothic" charset="0"/>
                <a:ea typeface="Century Gothic" charset="0"/>
                <a:cs typeface="Century Gothic" charset="0"/>
              </a:rPr>
              <a:t>	Noah built an altar to the Lord and offered burnt offerings on the altar.</a:t>
            </a:r>
          </a:p>
          <a:p>
            <a:pPr>
              <a:lnSpc>
                <a:spcPct val="110000"/>
              </a:lnSpc>
              <a:buFont typeface="Wingdings" pitchFamily="96" charset="2"/>
              <a:buNone/>
            </a:pPr>
            <a:r>
              <a:rPr lang="en-US" sz="2400" dirty="0">
                <a:effectLst/>
                <a:latin typeface="Century Gothic" charset="0"/>
                <a:ea typeface="Century Gothic" charset="0"/>
                <a:cs typeface="Century Gothic" charset="0"/>
              </a:rPr>
              <a:t>	And God blessed Noah and his sons, and said to them, “Be fruitful and multiply, and fill the earth.”</a:t>
            </a:r>
          </a:p>
          <a:p>
            <a:pPr>
              <a:lnSpc>
                <a:spcPct val="110000"/>
              </a:lnSpc>
              <a:buFont typeface="Wingdings" pitchFamily="96" charset="2"/>
              <a:buNone/>
            </a:pPr>
            <a:r>
              <a:rPr lang="en-US" sz="2400" dirty="0">
                <a:effectLst/>
                <a:latin typeface="Century Gothic" charset="0"/>
                <a:ea typeface="Century Gothic" charset="0"/>
                <a:cs typeface="Century Gothic" charset="0"/>
              </a:rPr>
              <a:t>			</a:t>
            </a:r>
            <a:r>
              <a:rPr lang="en-US" sz="1800" dirty="0">
                <a:effectLst/>
                <a:latin typeface="Century Gothic" charset="0"/>
                <a:ea typeface="Century Gothic" charset="0"/>
                <a:cs typeface="Century Gothic" charset="0"/>
              </a:rPr>
              <a:t>Genesis 8:20, 9:1</a:t>
            </a:r>
            <a:endParaRPr lang="en-US" sz="2400" dirty="0">
              <a:effectLst/>
              <a:latin typeface="Century Gothic" charset="0"/>
              <a:ea typeface="Century Gothic" charset="0"/>
              <a:cs typeface="Century Gothic" charset="0"/>
            </a:endParaRPr>
          </a:p>
        </p:txBody>
      </p:sp>
      <p:pic>
        <p:nvPicPr>
          <p:cNvPr id="187397" name="Picture 5" descr="mount_ararat_H"/>
          <p:cNvPicPr>
            <a:picLocks noGrp="1" noChangeAspect="1" noChangeArrowheads="1"/>
          </p:cNvPicPr>
          <p:nvPr>
            <p:ph sz="half" idx="2"/>
          </p:nvPr>
        </p:nvPicPr>
        <p:blipFill>
          <a:blip r:embed="rId3"/>
          <a:srcRect/>
          <a:stretch>
            <a:fillRect/>
          </a:stretch>
        </p:blipFill>
        <p:spPr>
          <a:xfrm>
            <a:off x="4648200" y="2395537"/>
            <a:ext cx="4038600" cy="2689225"/>
          </a:xfrm>
        </p:spPr>
      </p:pic>
      <p:sp>
        <p:nvSpPr>
          <p:cNvPr id="187398" name="Text Box 6"/>
          <p:cNvSpPr txBox="1">
            <a:spLocks noChangeArrowheads="1"/>
          </p:cNvSpPr>
          <p:nvPr/>
        </p:nvSpPr>
        <p:spPr bwMode="auto">
          <a:xfrm>
            <a:off x="5791200" y="5202237"/>
            <a:ext cx="2170787"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Mount Ararat</a:t>
            </a:r>
          </a:p>
        </p:txBody>
      </p:sp>
    </p:spTree>
    <p:extLst>
      <p:ext uri="{BB962C8B-B14F-4D97-AF65-F5344CB8AC3E}">
        <p14:creationId xmlns:p14="http://schemas.microsoft.com/office/powerpoint/2010/main" val="203946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39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3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3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73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73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73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build="p"/>
      <p:bldP spid="18739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r>
              <a:rPr lang="en-US" dirty="0">
                <a:solidFill>
                  <a:srgbClr val="FFFF00"/>
                </a:solidFill>
                <a:latin typeface="Century Gothic" charset="0"/>
                <a:ea typeface="Century Gothic" charset="0"/>
                <a:cs typeface="Century Gothic" charset="0"/>
              </a:rPr>
              <a:t>Foundation of substance</a:t>
            </a:r>
          </a:p>
        </p:txBody>
      </p:sp>
      <p:sp>
        <p:nvSpPr>
          <p:cNvPr id="152580" name="Oval 4"/>
          <p:cNvSpPr>
            <a:spLocks noChangeArrowheads="1"/>
          </p:cNvSpPr>
          <p:nvPr/>
        </p:nvSpPr>
        <p:spPr bwMode="auto">
          <a:xfrm>
            <a:off x="1371600" y="1981200"/>
            <a:ext cx="1828800" cy="762000"/>
          </a:xfrm>
          <a:prstGeom prst="ellipse">
            <a:avLst/>
          </a:prstGeom>
          <a:solidFill>
            <a:srgbClr val="FF00FF"/>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Noah</a:t>
            </a:r>
          </a:p>
        </p:txBody>
      </p:sp>
      <p:sp>
        <p:nvSpPr>
          <p:cNvPr id="152582" name="Oval 6"/>
          <p:cNvSpPr>
            <a:spLocks noChangeArrowheads="1"/>
          </p:cNvSpPr>
          <p:nvPr/>
        </p:nvSpPr>
        <p:spPr bwMode="auto">
          <a:xfrm>
            <a:off x="1371600" y="4419600"/>
            <a:ext cx="1828800" cy="7620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r>
              <a:rPr lang="en-US" sz="2400" dirty="0">
                <a:latin typeface="Century Gothic" charset="0"/>
                <a:ea typeface="Century Gothic" charset="0"/>
                <a:cs typeface="Century Gothic" charset="0"/>
              </a:rPr>
              <a:t>Ham</a:t>
            </a:r>
          </a:p>
        </p:txBody>
      </p:sp>
      <p:sp>
        <p:nvSpPr>
          <p:cNvPr id="152583" name="Oval 7"/>
          <p:cNvSpPr>
            <a:spLocks noChangeArrowheads="1"/>
          </p:cNvSpPr>
          <p:nvPr/>
        </p:nvSpPr>
        <p:spPr bwMode="auto">
          <a:xfrm>
            <a:off x="5791200" y="4419600"/>
            <a:ext cx="1828800" cy="762000"/>
          </a:xfrm>
          <a:prstGeom prst="ellipse">
            <a:avLst/>
          </a:prstGeom>
          <a:solidFill>
            <a:srgbClr val="808000"/>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Shem</a:t>
            </a:r>
          </a:p>
        </p:txBody>
      </p:sp>
      <p:grpSp>
        <p:nvGrpSpPr>
          <p:cNvPr id="152591" name="Group 15"/>
          <p:cNvGrpSpPr>
            <a:grpSpLocks noChangeAspect="1"/>
          </p:cNvGrpSpPr>
          <p:nvPr/>
        </p:nvGrpSpPr>
        <p:grpSpPr bwMode="auto">
          <a:xfrm rot="188237">
            <a:off x="1922463" y="2970213"/>
            <a:ext cx="638175" cy="1271587"/>
            <a:chOff x="2016" y="1824"/>
            <a:chExt cx="635" cy="909"/>
          </a:xfrm>
          <a:solidFill>
            <a:schemeClr val="bg1"/>
          </a:solidFill>
        </p:grpSpPr>
        <p:sp>
          <p:nvSpPr>
            <p:cNvPr id="152592" name="Freeform 16"/>
            <p:cNvSpPr>
              <a:spLocks noChangeAspect="1"/>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52593" name="Freeform 17"/>
            <p:cNvSpPr>
              <a:spLocks noChangeAspect="1"/>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52594" name="Text Box 18"/>
          <p:cNvSpPr txBox="1">
            <a:spLocks noChangeArrowheads="1"/>
          </p:cNvSpPr>
          <p:nvPr/>
        </p:nvSpPr>
        <p:spPr bwMode="auto">
          <a:xfrm>
            <a:off x="1828800" y="5245100"/>
            <a:ext cx="883575"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Abel</a:t>
            </a:r>
            <a:endParaRPr lang="en-US" dirty="0">
              <a:solidFill>
                <a:schemeClr val="bg1"/>
              </a:solidFill>
              <a:latin typeface="Century Gothic" charset="0"/>
              <a:ea typeface="Century Gothic" charset="0"/>
              <a:cs typeface="Century Gothic" charset="0"/>
            </a:endParaRPr>
          </a:p>
        </p:txBody>
      </p:sp>
      <p:sp>
        <p:nvSpPr>
          <p:cNvPr id="152595" name="Text Box 19"/>
          <p:cNvSpPr txBox="1">
            <a:spLocks noChangeArrowheads="1"/>
          </p:cNvSpPr>
          <p:nvPr/>
        </p:nvSpPr>
        <p:spPr bwMode="auto">
          <a:xfrm>
            <a:off x="441325" y="3082925"/>
            <a:ext cx="1173719" cy="830997"/>
          </a:xfrm>
          <a:prstGeom prst="rect">
            <a:avLst/>
          </a:prstGeom>
          <a:noFill/>
          <a:ln w="9525">
            <a:noFill/>
            <a:miter lim="800000"/>
            <a:headEnd/>
            <a:tailEnd/>
          </a:ln>
          <a:effectLst/>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One in</a:t>
            </a:r>
          </a:p>
          <a:p>
            <a:r>
              <a:rPr lang="en-US" sz="2400" dirty="0">
                <a:solidFill>
                  <a:schemeClr val="bg1"/>
                </a:solidFill>
                <a:latin typeface="Century Gothic" charset="0"/>
                <a:ea typeface="Century Gothic" charset="0"/>
                <a:cs typeface="Century Gothic" charset="0"/>
              </a:rPr>
              <a:t> heart</a:t>
            </a:r>
          </a:p>
        </p:txBody>
      </p:sp>
      <p:sp>
        <p:nvSpPr>
          <p:cNvPr id="152596" name="Line 20"/>
          <p:cNvSpPr>
            <a:spLocks noChangeShapeType="1"/>
          </p:cNvSpPr>
          <p:nvPr/>
        </p:nvSpPr>
        <p:spPr bwMode="auto">
          <a:xfrm>
            <a:off x="3276600" y="4800600"/>
            <a:ext cx="2438400" cy="0"/>
          </a:xfrm>
          <a:prstGeom prst="line">
            <a:avLst/>
          </a:prstGeom>
          <a:noFill/>
          <a:ln w="57150">
            <a:solidFill>
              <a:schemeClr val="bg1"/>
            </a:solidFill>
            <a:round/>
            <a:headEnd type="triangle" w="med" len="med"/>
            <a:tailEnd/>
          </a:ln>
          <a:effectLst/>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52597" name="Text Box 21"/>
          <p:cNvSpPr txBox="1">
            <a:spLocks noChangeArrowheads="1"/>
          </p:cNvSpPr>
          <p:nvPr/>
        </p:nvSpPr>
        <p:spPr bwMode="auto">
          <a:xfrm>
            <a:off x="2743414" y="5578475"/>
            <a:ext cx="3698449" cy="830997"/>
          </a:xfrm>
          <a:prstGeom prst="rect">
            <a:avLst/>
          </a:prstGeom>
          <a:noFill/>
          <a:ln w="9525">
            <a:noFill/>
            <a:miter lim="800000"/>
            <a:headEnd/>
            <a:tailEnd/>
          </a:ln>
          <a:effectLst/>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Indemnity condition </a:t>
            </a:r>
          </a:p>
          <a:p>
            <a:pPr algn="ctr"/>
            <a:r>
              <a:rPr lang="en-US" sz="2400">
                <a:solidFill>
                  <a:schemeClr val="bg1"/>
                </a:solidFill>
                <a:latin typeface="Century Gothic" charset="0"/>
                <a:ea typeface="Century Gothic" charset="0"/>
                <a:cs typeface="Century Gothic" charset="0"/>
              </a:rPr>
              <a:t>to remove fallen nature</a:t>
            </a:r>
            <a:endParaRPr lang="en-US" sz="2000">
              <a:solidFill>
                <a:schemeClr val="bg1"/>
              </a:solidFill>
              <a:latin typeface="Century Gothic" charset="0"/>
              <a:ea typeface="Century Gothic" charset="0"/>
              <a:cs typeface="Century Gothic" charset="0"/>
            </a:endParaRPr>
          </a:p>
        </p:txBody>
      </p:sp>
      <p:sp>
        <p:nvSpPr>
          <p:cNvPr id="152598" name="Text Box 22"/>
          <p:cNvSpPr txBox="1">
            <a:spLocks noChangeArrowheads="1"/>
          </p:cNvSpPr>
          <p:nvPr/>
        </p:nvSpPr>
        <p:spPr bwMode="auto">
          <a:xfrm>
            <a:off x="6400800" y="5245100"/>
            <a:ext cx="893193" cy="461665"/>
          </a:xfrm>
          <a:prstGeom prst="rect">
            <a:avLst/>
          </a:prstGeom>
          <a:noFill/>
          <a:ln w="9525">
            <a:noFill/>
            <a:miter lim="800000"/>
            <a:headEnd/>
            <a:tailEnd/>
          </a:ln>
          <a:effectLst/>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Cain</a:t>
            </a:r>
            <a:endParaRPr lang="en-US" dirty="0">
              <a:solidFill>
                <a:schemeClr val="bg1"/>
              </a:solidFill>
              <a:latin typeface="Century Gothic" charset="0"/>
              <a:ea typeface="Century Gothic" charset="0"/>
              <a:cs typeface="Century Gothic" charset="0"/>
            </a:endParaRPr>
          </a:p>
        </p:txBody>
      </p:sp>
      <p:sp>
        <p:nvSpPr>
          <p:cNvPr id="152599" name="Text Box 23"/>
          <p:cNvSpPr txBox="1">
            <a:spLocks noChangeArrowheads="1"/>
          </p:cNvSpPr>
          <p:nvPr/>
        </p:nvSpPr>
        <p:spPr bwMode="auto">
          <a:xfrm>
            <a:off x="3336925" y="2286000"/>
            <a:ext cx="5303055" cy="1631216"/>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bg1"/>
                </a:solidFill>
                <a:latin typeface="Century Gothic" charset="0"/>
                <a:ea typeface="Century Gothic" charset="0"/>
                <a:cs typeface="Century Gothic" charset="0"/>
              </a:rPr>
              <a:t>For Ham to stand in the position of Abel, </a:t>
            </a:r>
          </a:p>
          <a:p>
            <a:r>
              <a:rPr lang="en-US" sz="2000" dirty="0" smtClean="0">
                <a:solidFill>
                  <a:schemeClr val="bg1"/>
                </a:solidFill>
                <a:latin typeface="Century Gothic" charset="0"/>
                <a:ea typeface="Century Gothic" charset="0"/>
                <a:cs typeface="Century Gothic" charset="0"/>
              </a:rPr>
              <a:t>as one who had succeeded in making </a:t>
            </a:r>
          </a:p>
          <a:p>
            <a:r>
              <a:rPr lang="en-US" sz="2000" dirty="0" smtClean="0">
                <a:solidFill>
                  <a:schemeClr val="bg1"/>
                </a:solidFill>
                <a:latin typeface="Century Gothic" charset="0"/>
                <a:ea typeface="Century Gothic" charset="0"/>
                <a:cs typeface="Century Gothic" charset="0"/>
              </a:rPr>
              <a:t>the symbolic offering, he had to become</a:t>
            </a:r>
          </a:p>
          <a:p>
            <a:r>
              <a:rPr lang="en-US" sz="2000" dirty="0" smtClean="0">
                <a:solidFill>
                  <a:schemeClr val="bg1"/>
                </a:solidFill>
                <a:latin typeface="Century Gothic" charset="0"/>
                <a:ea typeface="Century Gothic" charset="0"/>
                <a:cs typeface="Century Gothic" charset="0"/>
              </a:rPr>
              <a:t>inseparably one in heart with his father</a:t>
            </a:r>
          </a:p>
          <a:p>
            <a:r>
              <a:rPr lang="en-US" sz="2000" dirty="0" smtClean="0">
                <a:solidFill>
                  <a:schemeClr val="bg1"/>
                </a:solidFill>
                <a:latin typeface="Century Gothic" charset="0"/>
                <a:ea typeface="Century Gothic" charset="0"/>
                <a:cs typeface="Century Gothic" charset="0"/>
              </a:rPr>
              <a:t>Noah</a:t>
            </a:r>
            <a:r>
              <a:rPr lang="en-US" dirty="0" smtClean="0">
                <a:solidFill>
                  <a:schemeClr val="bg1"/>
                </a:solidFill>
                <a:latin typeface="Century Gothic" charset="0"/>
                <a:ea typeface="Century Gothic" charset="0"/>
                <a:cs typeface="Century Gothic" charset="0"/>
              </a:rPr>
              <a:t>.    EDP, 203</a:t>
            </a:r>
            <a:endParaRPr lang="en-US" sz="20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947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5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25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25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25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25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25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25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5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2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80" grpId="0" animBg="1"/>
      <p:bldP spid="152582" grpId="0" animBg="1"/>
      <p:bldP spid="152583" grpId="0" animBg="1"/>
      <p:bldP spid="152594" grpId="0"/>
      <p:bldP spid="152595" grpId="0"/>
      <p:bldP spid="152596" grpId="0" animBg="1"/>
      <p:bldP spid="152597" grpId="0"/>
      <p:bldP spid="152598" grpId="0"/>
      <p:bldP spid="15259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r>
              <a:rPr lang="en-US" dirty="0">
                <a:solidFill>
                  <a:srgbClr val="FFFF00"/>
                </a:solidFill>
                <a:latin typeface="Century Gothic" charset="0"/>
                <a:ea typeface="Century Gothic" charset="0"/>
                <a:cs typeface="Century Gothic" charset="0"/>
              </a:rPr>
              <a:t>The incident in the tent</a:t>
            </a:r>
          </a:p>
        </p:txBody>
      </p:sp>
      <p:sp>
        <p:nvSpPr>
          <p:cNvPr id="189443" name="Rectangle 3"/>
          <p:cNvSpPr>
            <a:spLocks noGrp="1" noChangeArrowheads="1"/>
          </p:cNvSpPr>
          <p:nvPr>
            <p:ph type="body" sz="half" idx="1"/>
          </p:nvPr>
        </p:nvSpPr>
        <p:spPr>
          <a:xfrm>
            <a:off x="381000" y="1752600"/>
            <a:ext cx="4267200" cy="4525963"/>
          </a:xfrm>
        </p:spPr>
        <p:txBody>
          <a:bodyPr>
            <a:normAutofit fontScale="85000" lnSpcReduction="20000"/>
          </a:bodyPr>
          <a:lstStyle/>
          <a:p>
            <a:pPr>
              <a:lnSpc>
                <a:spcPct val="110000"/>
              </a:lnSpc>
            </a:pPr>
            <a:r>
              <a:rPr lang="en-US" sz="2800" dirty="0">
                <a:effectLst/>
                <a:latin typeface="Century Gothic" charset="0"/>
                <a:ea typeface="Century Gothic" charset="0"/>
                <a:cs typeface="Century Gothic" charset="0"/>
              </a:rPr>
              <a:t>Noah plants a vineyard</a:t>
            </a:r>
          </a:p>
          <a:p>
            <a:pPr>
              <a:lnSpc>
                <a:spcPct val="110000"/>
              </a:lnSpc>
            </a:pPr>
            <a:r>
              <a:rPr lang="en-US" sz="2800" dirty="0">
                <a:effectLst/>
                <a:latin typeface="Century Gothic" charset="0"/>
                <a:ea typeface="Century Gothic" charset="0"/>
                <a:cs typeface="Century Gothic" charset="0"/>
              </a:rPr>
              <a:t>He makes wine, becomes drunk and lies naked in his tent</a:t>
            </a:r>
          </a:p>
          <a:p>
            <a:pPr>
              <a:lnSpc>
                <a:spcPct val="110000"/>
              </a:lnSpc>
            </a:pPr>
            <a:r>
              <a:rPr lang="en-US" sz="2800" dirty="0">
                <a:effectLst/>
                <a:latin typeface="Century Gothic" charset="0"/>
                <a:ea typeface="Century Gothic" charset="0"/>
                <a:cs typeface="Century Gothic" charset="0"/>
              </a:rPr>
              <a:t>Ham sees Noah naked</a:t>
            </a:r>
          </a:p>
          <a:p>
            <a:pPr>
              <a:lnSpc>
                <a:spcPct val="110000"/>
              </a:lnSpc>
            </a:pPr>
            <a:r>
              <a:rPr lang="en-US" sz="2800" dirty="0">
                <a:effectLst/>
                <a:latin typeface="Century Gothic" charset="0"/>
                <a:ea typeface="Century Gothic" charset="0"/>
                <a:cs typeface="Century Gothic" charset="0"/>
              </a:rPr>
              <a:t>He tells Shem and </a:t>
            </a:r>
            <a:r>
              <a:rPr lang="en-US" sz="2800" dirty="0" err="1">
                <a:effectLst/>
                <a:latin typeface="Century Gothic" charset="0"/>
                <a:ea typeface="Century Gothic" charset="0"/>
                <a:cs typeface="Century Gothic" charset="0"/>
              </a:rPr>
              <a:t>Japeth</a:t>
            </a:r>
            <a:r>
              <a:rPr lang="en-US" sz="2800" dirty="0">
                <a:effectLst/>
                <a:latin typeface="Century Gothic" charset="0"/>
                <a:ea typeface="Century Gothic" charset="0"/>
                <a:cs typeface="Century Gothic" charset="0"/>
              </a:rPr>
              <a:t> to cover Noah</a:t>
            </a:r>
          </a:p>
          <a:p>
            <a:pPr>
              <a:lnSpc>
                <a:spcPct val="110000"/>
              </a:lnSpc>
            </a:pPr>
            <a:r>
              <a:rPr lang="en-US" sz="2800" dirty="0">
                <a:effectLst/>
                <a:latin typeface="Century Gothic" charset="0"/>
                <a:ea typeface="Century Gothic" charset="0"/>
                <a:cs typeface="Century Gothic" charset="0"/>
              </a:rPr>
              <a:t>Noah wakes up and curses Ham’s son Canaan</a:t>
            </a:r>
          </a:p>
        </p:txBody>
      </p:sp>
      <p:pic>
        <p:nvPicPr>
          <p:cNvPr id="189449" name="Picture 9" descr="noah_ham"/>
          <p:cNvPicPr>
            <a:picLocks noGrp="1" noChangeAspect="1" noChangeArrowheads="1"/>
          </p:cNvPicPr>
          <p:nvPr>
            <p:ph sz="half" idx="2"/>
          </p:nvPr>
        </p:nvPicPr>
        <p:blipFill>
          <a:blip r:embed="rId3"/>
          <a:srcRect/>
          <a:stretch>
            <a:fillRect/>
          </a:stretch>
        </p:blipFill>
        <p:spPr>
          <a:xfrm>
            <a:off x="4648200" y="2090738"/>
            <a:ext cx="4038600" cy="3543300"/>
          </a:xfrm>
        </p:spPr>
      </p:pic>
    </p:spTree>
    <p:extLst>
      <p:ext uri="{BB962C8B-B14F-4D97-AF65-F5344CB8AC3E}">
        <p14:creationId xmlns:p14="http://schemas.microsoft.com/office/powerpoint/2010/main" val="12344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944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94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r>
              <a:rPr lang="en-US" dirty="0">
                <a:solidFill>
                  <a:srgbClr val="FFFF00"/>
                </a:solidFill>
                <a:latin typeface="Century Gothic" charset="0"/>
                <a:ea typeface="Century Gothic" charset="0"/>
                <a:cs typeface="Century Gothic" charset="0"/>
              </a:rPr>
              <a:t>Test of Ham’s unity with Noah</a:t>
            </a:r>
          </a:p>
        </p:txBody>
      </p:sp>
      <p:sp>
        <p:nvSpPr>
          <p:cNvPr id="191493" name="Oval 5"/>
          <p:cNvSpPr>
            <a:spLocks noChangeArrowheads="1"/>
          </p:cNvSpPr>
          <p:nvPr/>
        </p:nvSpPr>
        <p:spPr bwMode="auto">
          <a:xfrm>
            <a:off x="1371600" y="1981200"/>
            <a:ext cx="1828800" cy="762000"/>
          </a:xfrm>
          <a:prstGeom prst="ellipse">
            <a:avLst/>
          </a:prstGeom>
          <a:solidFill>
            <a:srgbClr val="FF00FF"/>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Noah</a:t>
            </a:r>
          </a:p>
        </p:txBody>
      </p:sp>
      <p:sp>
        <p:nvSpPr>
          <p:cNvPr id="191494" name="Oval 6"/>
          <p:cNvSpPr>
            <a:spLocks noChangeArrowheads="1"/>
          </p:cNvSpPr>
          <p:nvPr/>
        </p:nvSpPr>
        <p:spPr bwMode="auto">
          <a:xfrm>
            <a:off x="1371600" y="4419600"/>
            <a:ext cx="1828800" cy="7620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r>
              <a:rPr lang="en-US" sz="2400" dirty="0">
                <a:latin typeface="Century Gothic" charset="0"/>
                <a:ea typeface="Century Gothic" charset="0"/>
                <a:cs typeface="Century Gothic" charset="0"/>
              </a:rPr>
              <a:t>Ham</a:t>
            </a:r>
          </a:p>
        </p:txBody>
      </p:sp>
      <p:sp>
        <p:nvSpPr>
          <p:cNvPr id="191495" name="Oval 7"/>
          <p:cNvSpPr>
            <a:spLocks noChangeArrowheads="1"/>
          </p:cNvSpPr>
          <p:nvPr/>
        </p:nvSpPr>
        <p:spPr bwMode="auto">
          <a:xfrm>
            <a:off x="5791200" y="4419600"/>
            <a:ext cx="1828800" cy="762000"/>
          </a:xfrm>
          <a:prstGeom prst="ellipse">
            <a:avLst/>
          </a:prstGeom>
          <a:solidFill>
            <a:srgbClr val="808000"/>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Shem</a:t>
            </a:r>
          </a:p>
        </p:txBody>
      </p:sp>
      <p:sp>
        <p:nvSpPr>
          <p:cNvPr id="191499" name="Text Box 11"/>
          <p:cNvSpPr txBox="1">
            <a:spLocks noChangeArrowheads="1"/>
          </p:cNvSpPr>
          <p:nvPr/>
        </p:nvSpPr>
        <p:spPr bwMode="auto">
          <a:xfrm>
            <a:off x="1828800" y="5245100"/>
            <a:ext cx="883575" cy="461665"/>
          </a:xfrm>
          <a:prstGeom prst="rect">
            <a:avLst/>
          </a:prstGeom>
          <a:noFill/>
          <a:ln w="9525">
            <a:noFill/>
            <a:miter lim="800000"/>
            <a:headEnd/>
            <a:tailEnd/>
          </a:ln>
          <a:effectLst/>
        </p:spPr>
        <p:txBody>
          <a:bodyPr wrap="none">
            <a:prstTxWarp prst="textNoShape">
              <a:avLst/>
            </a:prstTxWarp>
            <a:spAutoFit/>
          </a:bodyPr>
          <a:lstStyle/>
          <a:p>
            <a:r>
              <a:rPr lang="en-US" sz="2400">
                <a:solidFill>
                  <a:schemeClr val="bg1"/>
                </a:solidFill>
                <a:latin typeface="Century Gothic" charset="0"/>
                <a:ea typeface="Century Gothic" charset="0"/>
                <a:cs typeface="Century Gothic" charset="0"/>
              </a:rPr>
              <a:t>Abel</a:t>
            </a:r>
            <a:endParaRPr lang="en-US">
              <a:solidFill>
                <a:schemeClr val="bg1"/>
              </a:solidFill>
              <a:latin typeface="Century Gothic" charset="0"/>
              <a:ea typeface="Century Gothic" charset="0"/>
              <a:cs typeface="Century Gothic" charset="0"/>
            </a:endParaRPr>
          </a:p>
        </p:txBody>
      </p:sp>
      <p:sp>
        <p:nvSpPr>
          <p:cNvPr id="191500" name="Text Box 12"/>
          <p:cNvSpPr txBox="1">
            <a:spLocks noChangeArrowheads="1"/>
          </p:cNvSpPr>
          <p:nvPr/>
        </p:nvSpPr>
        <p:spPr bwMode="auto">
          <a:xfrm>
            <a:off x="141267" y="3124200"/>
            <a:ext cx="1612942" cy="830997"/>
          </a:xfrm>
          <a:prstGeom prst="rect">
            <a:avLst/>
          </a:prstGeom>
          <a:noFill/>
          <a:ln w="9525">
            <a:noFill/>
            <a:miter lim="800000"/>
            <a:headEnd/>
            <a:tailEnd/>
          </a:ln>
          <a:effectLst/>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Felt </a:t>
            </a:r>
          </a:p>
          <a:p>
            <a:pPr algn="ctr"/>
            <a:r>
              <a:rPr lang="en-US" sz="2400">
                <a:solidFill>
                  <a:schemeClr val="bg1"/>
                </a:solidFill>
                <a:latin typeface="Century Gothic" charset="0"/>
                <a:ea typeface="Century Gothic" charset="0"/>
                <a:cs typeface="Century Gothic" charset="0"/>
              </a:rPr>
              <a:t>ashamed</a:t>
            </a:r>
          </a:p>
        </p:txBody>
      </p:sp>
      <p:sp>
        <p:nvSpPr>
          <p:cNvPr id="191501" name="Line 13"/>
          <p:cNvSpPr>
            <a:spLocks noChangeShapeType="1"/>
          </p:cNvSpPr>
          <p:nvPr/>
        </p:nvSpPr>
        <p:spPr bwMode="auto">
          <a:xfrm>
            <a:off x="3276600" y="4800600"/>
            <a:ext cx="2438400" cy="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1502" name="Text Box 14"/>
          <p:cNvSpPr txBox="1">
            <a:spLocks noChangeArrowheads="1"/>
          </p:cNvSpPr>
          <p:nvPr/>
        </p:nvSpPr>
        <p:spPr bwMode="auto">
          <a:xfrm>
            <a:off x="3217151" y="5029200"/>
            <a:ext cx="2084225" cy="830997"/>
          </a:xfrm>
          <a:prstGeom prst="rect">
            <a:avLst/>
          </a:prstGeom>
          <a:noFill/>
          <a:ln w="9525">
            <a:noFill/>
            <a:miter lim="800000"/>
            <a:headEnd/>
            <a:tailEnd/>
          </a:ln>
          <a:effectLst/>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Stirred up &amp;</a:t>
            </a:r>
          </a:p>
          <a:p>
            <a:pPr algn="ctr"/>
            <a:r>
              <a:rPr lang="en-US" sz="2400">
                <a:solidFill>
                  <a:schemeClr val="bg1"/>
                </a:solidFill>
                <a:latin typeface="Century Gothic" charset="0"/>
                <a:ea typeface="Century Gothic" charset="0"/>
                <a:cs typeface="Century Gothic" charset="0"/>
              </a:rPr>
              <a:t>multiplied sin</a:t>
            </a:r>
            <a:endParaRPr lang="en-US" sz="2000">
              <a:solidFill>
                <a:schemeClr val="bg1"/>
              </a:solidFill>
              <a:latin typeface="Century Gothic" charset="0"/>
              <a:ea typeface="Century Gothic" charset="0"/>
              <a:cs typeface="Century Gothic" charset="0"/>
            </a:endParaRPr>
          </a:p>
        </p:txBody>
      </p:sp>
      <p:sp>
        <p:nvSpPr>
          <p:cNvPr id="191503" name="Text Box 15"/>
          <p:cNvSpPr txBox="1">
            <a:spLocks noChangeArrowheads="1"/>
          </p:cNvSpPr>
          <p:nvPr/>
        </p:nvSpPr>
        <p:spPr bwMode="auto">
          <a:xfrm>
            <a:off x="6376988" y="5410200"/>
            <a:ext cx="2372765" cy="830997"/>
          </a:xfrm>
          <a:prstGeom prst="rect">
            <a:avLst/>
          </a:prstGeom>
          <a:noFill/>
          <a:ln w="9525">
            <a:noFill/>
            <a:miter lim="800000"/>
            <a:headEnd/>
            <a:tailEnd/>
          </a:ln>
          <a:effectLst/>
        </p:spPr>
        <p:txBody>
          <a:bodyPr wrap="none">
            <a:prstTxWarp prst="textNoShape">
              <a:avLst/>
            </a:prstTxWarp>
            <a:spAutoFit/>
          </a:bodyPr>
          <a:lstStyle/>
          <a:p>
            <a:r>
              <a:rPr lang="en-US" sz="2400">
                <a:solidFill>
                  <a:schemeClr val="bg1"/>
                </a:solidFill>
                <a:latin typeface="Century Gothic" charset="0"/>
                <a:ea typeface="Century Gothic" charset="0"/>
                <a:cs typeface="Century Gothic" charset="0"/>
              </a:rPr>
              <a:t>Felt ashamed</a:t>
            </a:r>
          </a:p>
          <a:p>
            <a:r>
              <a:rPr lang="en-US" sz="2400">
                <a:solidFill>
                  <a:schemeClr val="bg1"/>
                </a:solidFill>
                <a:latin typeface="Century Gothic" charset="0"/>
                <a:ea typeface="Century Gothic" charset="0"/>
                <a:cs typeface="Century Gothic" charset="0"/>
              </a:rPr>
              <a:t>covered Noah</a:t>
            </a:r>
            <a:endParaRPr lang="en-US">
              <a:solidFill>
                <a:schemeClr val="bg1"/>
              </a:solidFill>
              <a:latin typeface="Century Gothic" charset="0"/>
              <a:ea typeface="Century Gothic" charset="0"/>
              <a:cs typeface="Century Gothic" charset="0"/>
            </a:endParaRPr>
          </a:p>
        </p:txBody>
      </p:sp>
      <p:sp>
        <p:nvSpPr>
          <p:cNvPr id="191504" name="Line 16"/>
          <p:cNvSpPr>
            <a:spLocks noChangeShapeType="1"/>
          </p:cNvSpPr>
          <p:nvPr/>
        </p:nvSpPr>
        <p:spPr bwMode="auto">
          <a:xfrm>
            <a:off x="1981200" y="2819400"/>
            <a:ext cx="0" cy="1524000"/>
          </a:xfrm>
          <a:prstGeom prst="line">
            <a:avLst/>
          </a:prstGeom>
          <a:noFill/>
          <a:ln w="57150">
            <a:solidFill>
              <a:schemeClr val="bg1"/>
            </a:solidFill>
            <a:round/>
            <a:headEnd type="triangle" w="med" len="med"/>
            <a:tailEnd/>
          </a:ln>
          <a:effectLst/>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1505" name="Line 17"/>
          <p:cNvSpPr>
            <a:spLocks noChangeShapeType="1"/>
          </p:cNvSpPr>
          <p:nvPr/>
        </p:nvSpPr>
        <p:spPr bwMode="auto">
          <a:xfrm>
            <a:off x="2514600" y="2819400"/>
            <a:ext cx="0" cy="1524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1506" name="Text Box 18"/>
          <p:cNvSpPr txBox="1">
            <a:spLocks noChangeArrowheads="1"/>
          </p:cNvSpPr>
          <p:nvPr/>
        </p:nvSpPr>
        <p:spPr bwMode="auto">
          <a:xfrm>
            <a:off x="2727325" y="3171825"/>
            <a:ext cx="1535998" cy="461665"/>
          </a:xfrm>
          <a:prstGeom prst="rect">
            <a:avLst/>
          </a:prstGeom>
          <a:noFill/>
          <a:ln w="9525">
            <a:noFill/>
            <a:miter lim="800000"/>
            <a:headEnd/>
            <a:tailEnd/>
          </a:ln>
          <a:effectLst/>
        </p:spPr>
        <p:txBody>
          <a:bodyPr wrap="none">
            <a:prstTxWarp prst="textNoShape">
              <a:avLst/>
            </a:prstTxWarp>
            <a:spAutoFit/>
          </a:bodyPr>
          <a:lstStyle/>
          <a:p>
            <a:r>
              <a:rPr lang="en-US" sz="2400">
                <a:solidFill>
                  <a:schemeClr val="bg1"/>
                </a:solidFill>
                <a:latin typeface="Century Gothic" charset="0"/>
                <a:ea typeface="Century Gothic" charset="0"/>
                <a:cs typeface="Century Gothic" charset="0"/>
              </a:rPr>
              <a:t>Rebuked</a:t>
            </a:r>
            <a:endParaRPr lang="en-US">
              <a:solidFill>
                <a:schemeClr val="bg1"/>
              </a:solidFill>
              <a:latin typeface="Century Gothic" charset="0"/>
              <a:ea typeface="Century Gothic" charset="0"/>
              <a:cs typeface="Century Gothic" charset="0"/>
            </a:endParaRPr>
          </a:p>
        </p:txBody>
      </p:sp>
      <p:sp>
        <p:nvSpPr>
          <p:cNvPr id="191507" name="Oval 19"/>
          <p:cNvSpPr>
            <a:spLocks noChangeArrowheads="1"/>
          </p:cNvSpPr>
          <p:nvPr/>
        </p:nvSpPr>
        <p:spPr bwMode="auto">
          <a:xfrm>
            <a:off x="6858000" y="4038600"/>
            <a:ext cx="1828800" cy="7620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sz="2400">
                <a:solidFill>
                  <a:schemeClr val="bg1"/>
                </a:solidFill>
                <a:latin typeface="Century Gothic" charset="0"/>
                <a:ea typeface="Century Gothic" charset="0"/>
                <a:cs typeface="Century Gothic" charset="0"/>
              </a:rPr>
              <a:t>Japeth</a:t>
            </a:r>
          </a:p>
        </p:txBody>
      </p:sp>
    </p:spTree>
    <p:extLst>
      <p:ext uri="{BB962C8B-B14F-4D97-AF65-F5344CB8AC3E}">
        <p14:creationId xmlns:p14="http://schemas.microsoft.com/office/powerpoint/2010/main" val="4149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14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14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14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4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5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15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14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5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15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15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5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5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3" grpId="0" animBg="1"/>
      <p:bldP spid="191494" grpId="0" animBg="1"/>
      <p:bldP spid="191495" grpId="0" animBg="1"/>
      <p:bldP spid="191499" grpId="0"/>
      <p:bldP spid="191500" grpId="0"/>
      <p:bldP spid="191501" grpId="0" animBg="1"/>
      <p:bldP spid="191502" grpId="0"/>
      <p:bldP spid="191503" grpId="0"/>
      <p:bldP spid="191504" grpId="0" animBg="1"/>
      <p:bldP spid="191505" grpId="0" animBg="1"/>
      <p:bldP spid="191506" grpId="0"/>
      <p:bldP spid="19150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reeform 2"/>
          <p:cNvSpPr>
            <a:spLocks/>
          </p:cNvSpPr>
          <p:nvPr/>
        </p:nvSpPr>
        <p:spPr bwMode="auto">
          <a:xfrm>
            <a:off x="2819400" y="3200400"/>
            <a:ext cx="1665288" cy="1530350"/>
          </a:xfrm>
          <a:custGeom>
            <a:avLst/>
            <a:gdLst/>
            <a:ahLst/>
            <a:cxnLst>
              <a:cxn ang="0">
                <a:pos x="0" y="0"/>
              </a:cxn>
              <a:cxn ang="0">
                <a:pos x="141" y="425"/>
              </a:cxn>
              <a:cxn ang="0">
                <a:pos x="482" y="765"/>
              </a:cxn>
              <a:cxn ang="0">
                <a:pos x="1049" y="964"/>
              </a:cxn>
            </a:cxnLst>
            <a:rect l="0" t="0" r="r" b="b"/>
            <a:pathLst>
              <a:path w="1049" h="964">
                <a:moveTo>
                  <a:pt x="0" y="0"/>
                </a:moveTo>
                <a:cubicBezTo>
                  <a:pt x="30" y="148"/>
                  <a:pt x="61" y="297"/>
                  <a:pt x="141" y="425"/>
                </a:cubicBezTo>
                <a:cubicBezTo>
                  <a:pt x="221" y="553"/>
                  <a:pt x="331" y="675"/>
                  <a:pt x="482" y="765"/>
                </a:cubicBezTo>
                <a:cubicBezTo>
                  <a:pt x="633" y="855"/>
                  <a:pt x="841" y="909"/>
                  <a:pt x="1049" y="964"/>
                </a:cubicBezTo>
              </a:path>
            </a:pathLst>
          </a:custGeom>
          <a:noFill/>
          <a:ln w="127000">
            <a:solidFill>
              <a:srgbClr val="FFFF99"/>
            </a:solidFill>
            <a:round/>
            <a:headEnd/>
            <a:tailEnd type="stealth"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11" name="Line 3"/>
          <p:cNvSpPr>
            <a:spLocks noChangeShapeType="1"/>
          </p:cNvSpPr>
          <p:nvPr/>
        </p:nvSpPr>
        <p:spPr bwMode="auto">
          <a:xfrm>
            <a:off x="2411413" y="5454650"/>
            <a:ext cx="3297237" cy="0"/>
          </a:xfrm>
          <a:prstGeom prst="line">
            <a:avLst/>
          </a:prstGeom>
          <a:noFill/>
          <a:ln w="165100">
            <a:solidFill>
              <a:schemeClr val="bg1"/>
            </a:solidFill>
            <a:prstDash val="sysDot"/>
            <a:round/>
            <a:headEnd type="none" w="med" len="sm"/>
            <a:tailEnd type="none" w="med" len="sm"/>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12" name="Line 4"/>
          <p:cNvSpPr>
            <a:spLocks noChangeShapeType="1"/>
          </p:cNvSpPr>
          <p:nvPr/>
        </p:nvSpPr>
        <p:spPr bwMode="auto">
          <a:xfrm>
            <a:off x="5807075" y="4151313"/>
            <a:ext cx="0" cy="717550"/>
          </a:xfrm>
          <a:prstGeom prst="line">
            <a:avLst/>
          </a:prstGeom>
          <a:noFill/>
          <a:ln w="1270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13" name="Line 5"/>
          <p:cNvSpPr>
            <a:spLocks noChangeShapeType="1"/>
          </p:cNvSpPr>
          <p:nvPr/>
        </p:nvSpPr>
        <p:spPr bwMode="auto">
          <a:xfrm>
            <a:off x="5805488" y="2351088"/>
            <a:ext cx="0" cy="717550"/>
          </a:xfrm>
          <a:prstGeom prst="line">
            <a:avLst/>
          </a:prstGeom>
          <a:noFill/>
          <a:ln w="1270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14" name="Rectangle 6"/>
          <p:cNvSpPr>
            <a:spLocks noChangeArrowheads="1"/>
          </p:cNvSpPr>
          <p:nvPr/>
        </p:nvSpPr>
        <p:spPr bwMode="auto">
          <a:xfrm>
            <a:off x="0" y="151268"/>
            <a:ext cx="9144000" cy="1012825"/>
          </a:xfrm>
          <a:prstGeom prst="rect">
            <a:avLst/>
          </a:prstGeom>
          <a:noFill/>
          <a:ln w="9525">
            <a:noFill/>
            <a:miter lim="800000"/>
            <a:headEnd/>
            <a:tailEnd/>
          </a:ln>
          <a:effectLst/>
        </p:spPr>
        <p:txBody>
          <a:bodyPr anchor="ctr" anchorCtr="1">
            <a:prstTxWarp prst="textNoShape">
              <a:avLst/>
            </a:prstTxWarp>
          </a:bodyPr>
          <a:lstStyle/>
          <a:p>
            <a:pPr algn="ctr"/>
            <a:r>
              <a:rPr lang="en-US" altLang="zh-CN" sz="3800" dirty="0">
                <a:solidFill>
                  <a:srgbClr val="FFFF00"/>
                </a:solidFill>
                <a:effectLst>
                  <a:outerShdw blurRad="38100" dist="38100" dir="2700000" algn="tl">
                    <a:srgbClr val="000000"/>
                  </a:outerShdw>
                </a:effectLst>
                <a:latin typeface="Century Gothic" charset="0"/>
                <a:ea typeface="Century Gothic" charset="0"/>
                <a:cs typeface="Century Gothic" charset="0"/>
              </a:rPr>
              <a:t>Ham fails to inherit from Noah</a:t>
            </a:r>
            <a:endParaRPr lang="sk-SK" sz="380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273415" name="Group 7"/>
          <p:cNvGrpSpPr>
            <a:grpSpLocks/>
          </p:cNvGrpSpPr>
          <p:nvPr/>
        </p:nvGrpSpPr>
        <p:grpSpPr bwMode="auto">
          <a:xfrm>
            <a:off x="4956175" y="1016000"/>
            <a:ext cx="1720850" cy="1509713"/>
            <a:chOff x="4266" y="1329"/>
            <a:chExt cx="1084" cy="951"/>
          </a:xfrm>
        </p:grpSpPr>
        <p:sp>
          <p:nvSpPr>
            <p:cNvPr id="273416" name="Oval 8"/>
            <p:cNvSpPr>
              <a:spLocks noChangeAspect="1" noChangeArrowheads="1"/>
            </p:cNvSpPr>
            <p:nvPr/>
          </p:nvSpPr>
          <p:spPr bwMode="auto">
            <a:xfrm>
              <a:off x="4332" y="1329"/>
              <a:ext cx="952" cy="95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17" name="Text Box 9"/>
            <p:cNvSpPr txBox="1">
              <a:spLocks noChangeAspect="1" noChangeArrowheads="1"/>
            </p:cNvSpPr>
            <p:nvPr/>
          </p:nvSpPr>
          <p:spPr bwMode="auto">
            <a:xfrm>
              <a:off x="4266" y="1618"/>
              <a:ext cx="1084" cy="369"/>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273418" name="Group 10"/>
          <p:cNvGrpSpPr>
            <a:grpSpLocks/>
          </p:cNvGrpSpPr>
          <p:nvPr/>
        </p:nvGrpSpPr>
        <p:grpSpPr bwMode="auto">
          <a:xfrm>
            <a:off x="971550" y="4708525"/>
            <a:ext cx="1720850" cy="1511300"/>
            <a:chOff x="1204" y="2705"/>
            <a:chExt cx="1084" cy="952"/>
          </a:xfrm>
        </p:grpSpPr>
        <p:sp>
          <p:nvSpPr>
            <p:cNvPr id="273419" name="Oval 11"/>
            <p:cNvSpPr>
              <a:spLocks noChangeAspect="1" noChangeArrowheads="1"/>
            </p:cNvSpPr>
            <p:nvPr/>
          </p:nvSpPr>
          <p:spPr bwMode="auto">
            <a:xfrm>
              <a:off x="1270" y="2705"/>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20" name="Text Box 12"/>
            <p:cNvSpPr txBox="1">
              <a:spLocks noChangeAspect="1" noChangeArrowheads="1"/>
            </p:cNvSpPr>
            <p:nvPr/>
          </p:nvSpPr>
          <p:spPr bwMode="auto">
            <a:xfrm>
              <a:off x="1204"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Shem</a:t>
              </a:r>
            </a:p>
          </p:txBody>
        </p:sp>
      </p:grpSp>
      <p:grpSp>
        <p:nvGrpSpPr>
          <p:cNvPr id="273421" name="Group 13"/>
          <p:cNvGrpSpPr>
            <a:grpSpLocks/>
          </p:cNvGrpSpPr>
          <p:nvPr/>
        </p:nvGrpSpPr>
        <p:grpSpPr bwMode="auto">
          <a:xfrm>
            <a:off x="4956175" y="4708525"/>
            <a:ext cx="1720850" cy="1511300"/>
            <a:chOff x="3472" y="2705"/>
            <a:chExt cx="1084" cy="952"/>
          </a:xfrm>
        </p:grpSpPr>
        <p:sp>
          <p:nvSpPr>
            <p:cNvPr id="273422" name="Oval 14"/>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23" name="Text Box 15"/>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Ham</a:t>
              </a:r>
            </a:p>
          </p:txBody>
        </p:sp>
      </p:grpSp>
      <p:sp>
        <p:nvSpPr>
          <p:cNvPr id="273424" name="Text Box 16"/>
          <p:cNvSpPr txBox="1">
            <a:spLocks noChangeArrowheads="1"/>
          </p:cNvSpPr>
          <p:nvPr/>
        </p:nvSpPr>
        <p:spPr bwMode="auto">
          <a:xfrm>
            <a:off x="6546850" y="2259013"/>
            <a:ext cx="2211388" cy="946150"/>
          </a:xfrm>
          <a:prstGeom prst="rect">
            <a:avLst/>
          </a:prstGeom>
          <a:noFill/>
          <a:ln w="9525">
            <a:noFill/>
            <a:miter lim="800000"/>
            <a:headEnd/>
            <a:tailEnd/>
          </a:ln>
          <a:effectLst/>
        </p:spPr>
        <p:txBody>
          <a:bodyPr>
            <a:prstTxWarp prst="textNoShape">
              <a:avLst/>
            </a:prstTxWarp>
            <a:spAutoFit/>
          </a:bodyPr>
          <a:lstStyle/>
          <a:p>
            <a:pPr algn="ctr"/>
            <a:r>
              <a:rPr lang="en-US" altLang="zh-CN" sz="2800">
                <a:solidFill>
                  <a:schemeClr val="bg1"/>
                </a:solidFill>
                <a:latin typeface="Century Gothic" charset="0"/>
                <a:ea typeface="Century Gothic" charset="0"/>
                <a:cs typeface="Century Gothic" charset="0"/>
              </a:rPr>
              <a:t>Foundation of faith</a:t>
            </a:r>
            <a:endParaRPr lang="en-US" sz="2800">
              <a:solidFill>
                <a:schemeClr val="bg1"/>
              </a:solidFill>
              <a:latin typeface="Century Gothic" charset="0"/>
              <a:ea typeface="Century Gothic" charset="0"/>
              <a:cs typeface="Century Gothic" charset="0"/>
            </a:endParaRPr>
          </a:p>
        </p:txBody>
      </p:sp>
      <p:grpSp>
        <p:nvGrpSpPr>
          <p:cNvPr id="273425" name="Group 17"/>
          <p:cNvGrpSpPr>
            <a:grpSpLocks/>
          </p:cNvGrpSpPr>
          <p:nvPr/>
        </p:nvGrpSpPr>
        <p:grpSpPr bwMode="auto">
          <a:xfrm>
            <a:off x="4956175" y="2860675"/>
            <a:ext cx="1720850" cy="1511300"/>
            <a:chOff x="3472" y="2705"/>
            <a:chExt cx="1084" cy="952"/>
          </a:xfrm>
        </p:grpSpPr>
        <p:sp>
          <p:nvSpPr>
            <p:cNvPr id="273426" name="Oval 18"/>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27" name="Text Box 19"/>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Noah</a:t>
              </a:r>
            </a:p>
          </p:txBody>
        </p:sp>
      </p:grpSp>
      <p:sp>
        <p:nvSpPr>
          <p:cNvPr id="273428" name="Freeform 20"/>
          <p:cNvSpPr>
            <a:spLocks noChangeAspect="1"/>
          </p:cNvSpPr>
          <p:nvPr/>
        </p:nvSpPr>
        <p:spPr bwMode="auto">
          <a:xfrm>
            <a:off x="5087938" y="4110038"/>
            <a:ext cx="1497012" cy="1092200"/>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12700" cap="flat" cmpd="sng">
            <a:solidFill>
              <a:schemeClr val="bg1">
                <a:alpha val="14000"/>
              </a:schemeClr>
            </a:solidFill>
            <a:prstDash val="solid"/>
            <a:round/>
            <a:headEnd type="none" w="med" len="med"/>
            <a:tailEnd type="none"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29" name="Freeform 21"/>
          <p:cNvSpPr>
            <a:spLocks noChangeAspect="1"/>
          </p:cNvSpPr>
          <p:nvPr/>
        </p:nvSpPr>
        <p:spPr bwMode="auto">
          <a:xfrm rot="-5400000">
            <a:off x="4040981" y="4428332"/>
            <a:ext cx="1541463" cy="419100"/>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30" name="Freeform 22"/>
          <p:cNvSpPr>
            <a:spLocks noChangeAspect="1"/>
          </p:cNvSpPr>
          <p:nvPr/>
        </p:nvSpPr>
        <p:spPr bwMode="auto">
          <a:xfrm rot="5400000">
            <a:off x="6080918" y="4428332"/>
            <a:ext cx="1541463" cy="419100"/>
          </a:xfrm>
          <a:custGeom>
            <a:avLst/>
            <a:gdLst/>
            <a:ahLst/>
            <a:cxnLst>
              <a:cxn ang="0">
                <a:pos x="0" y="128"/>
              </a:cxn>
              <a:cxn ang="0">
                <a:pos x="408" y="0"/>
              </a:cxn>
              <a:cxn ang="0">
                <a:pos x="752" y="96"/>
              </a:cxn>
              <a:cxn ang="0">
                <a:pos x="771" y="66"/>
              </a:cxn>
              <a:cxn ang="0">
                <a:pos x="861" y="195"/>
              </a:cxn>
              <a:cxn ang="0">
                <a:pos x="701" y="192"/>
              </a:cxn>
              <a:cxn ang="0">
                <a:pos x="719" y="161"/>
              </a:cxn>
              <a:cxn ang="0">
                <a:pos x="408" y="77"/>
              </a:cxn>
              <a:cxn ang="0">
                <a:pos x="41" y="197"/>
              </a:cxn>
              <a:cxn ang="0">
                <a:pos x="0" y="128"/>
              </a:cxn>
            </a:cxnLst>
            <a:rect l="0" t="0" r="r" b="b"/>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3431" name="Text Box 23"/>
          <p:cNvSpPr txBox="1">
            <a:spLocks noChangeArrowheads="1"/>
          </p:cNvSpPr>
          <p:nvPr/>
        </p:nvSpPr>
        <p:spPr bwMode="auto">
          <a:xfrm>
            <a:off x="6546850" y="4976813"/>
            <a:ext cx="2211388" cy="946150"/>
          </a:xfrm>
          <a:prstGeom prst="rect">
            <a:avLst/>
          </a:prstGeom>
          <a:noFill/>
          <a:ln w="9525">
            <a:noFill/>
            <a:miter lim="800000"/>
            <a:headEnd/>
            <a:tailEnd/>
          </a:ln>
          <a:effectLst/>
        </p:spPr>
        <p:txBody>
          <a:bodyPr>
            <a:prstTxWarp prst="textNoShape">
              <a:avLst/>
            </a:prstTxWarp>
            <a:spAutoFit/>
          </a:bodyPr>
          <a:lstStyle/>
          <a:p>
            <a:pPr algn="ctr"/>
            <a:r>
              <a:rPr lang="en-US" altLang="zh-CN" sz="2800">
                <a:solidFill>
                  <a:schemeClr val="bg1"/>
                </a:solidFill>
                <a:latin typeface="Century Gothic" charset="0"/>
                <a:ea typeface="Century Gothic" charset="0"/>
                <a:cs typeface="Century Gothic" charset="0"/>
              </a:rPr>
              <a:t>Lost</a:t>
            </a:r>
            <a:br>
              <a:rPr lang="en-US" altLang="zh-CN" sz="2800">
                <a:solidFill>
                  <a:schemeClr val="bg1"/>
                </a:solidFill>
                <a:latin typeface="Century Gothic" charset="0"/>
                <a:ea typeface="Century Gothic" charset="0"/>
                <a:cs typeface="Century Gothic" charset="0"/>
              </a:rPr>
            </a:br>
            <a:r>
              <a:rPr lang="en-US" altLang="zh-CN" sz="2800">
                <a:solidFill>
                  <a:schemeClr val="bg1"/>
                </a:solidFill>
                <a:latin typeface="Century Gothic" charset="0"/>
                <a:ea typeface="Century Gothic" charset="0"/>
                <a:cs typeface="Century Gothic" charset="0"/>
              </a:rPr>
              <a:t>opportunity</a:t>
            </a:r>
            <a:endParaRPr lang="en-US" sz="2800">
              <a:solidFill>
                <a:schemeClr val="bg1"/>
              </a:solidFill>
              <a:latin typeface="Century Gothic" charset="0"/>
              <a:ea typeface="Century Gothic" charset="0"/>
              <a:cs typeface="Century Gothic" charset="0"/>
            </a:endParaRPr>
          </a:p>
        </p:txBody>
      </p:sp>
      <p:sp>
        <p:nvSpPr>
          <p:cNvPr id="273432" name="Text Box 24"/>
          <p:cNvSpPr txBox="1">
            <a:spLocks noChangeArrowheads="1"/>
          </p:cNvSpPr>
          <p:nvPr/>
        </p:nvSpPr>
        <p:spPr bwMode="auto">
          <a:xfrm>
            <a:off x="2411413" y="5667375"/>
            <a:ext cx="2630487" cy="830997"/>
          </a:xfrm>
          <a:prstGeom prst="rect">
            <a:avLst/>
          </a:prstGeom>
          <a:noFill/>
          <a:ln w="9525">
            <a:noFill/>
            <a:miter lim="800000"/>
            <a:headEnd/>
            <a:tailEnd/>
          </a:ln>
          <a:effectLst/>
        </p:spPr>
        <p:txBody>
          <a:bodyPr>
            <a:prstTxWarp prst="textNoShape">
              <a:avLst/>
            </a:prstTxWarp>
            <a:spAutoFit/>
          </a:bodyPr>
          <a:lstStyle/>
          <a:p>
            <a:pPr algn="ctr"/>
            <a:r>
              <a:rPr lang="en-US" altLang="zh-CN" sz="2400">
                <a:solidFill>
                  <a:schemeClr val="bg1"/>
                </a:solidFill>
                <a:latin typeface="Century Gothic" charset="0"/>
                <a:ea typeface="Century Gothic" charset="0"/>
                <a:cs typeface="Century Gothic" charset="0"/>
              </a:rPr>
              <a:t>Foundation of substance</a:t>
            </a:r>
            <a:endParaRPr lang="en-US" sz="2400">
              <a:solidFill>
                <a:schemeClr val="bg1"/>
              </a:solidFill>
              <a:latin typeface="Century Gothic" charset="0"/>
              <a:ea typeface="Century Gothic" charset="0"/>
              <a:cs typeface="Century Gothic" charset="0"/>
            </a:endParaRPr>
          </a:p>
        </p:txBody>
      </p:sp>
      <p:sp>
        <p:nvSpPr>
          <p:cNvPr id="273433" name="Freeform 25"/>
          <p:cNvSpPr>
            <a:spLocks noChangeAspect="1"/>
          </p:cNvSpPr>
          <p:nvPr/>
        </p:nvSpPr>
        <p:spPr bwMode="auto">
          <a:xfrm>
            <a:off x="3086100" y="4964113"/>
            <a:ext cx="1103313" cy="804862"/>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12700" cap="flat" cmpd="sng">
            <a:solidFill>
              <a:schemeClr val="bg1"/>
            </a:solidFill>
            <a:prstDash val="solid"/>
            <a:round/>
            <a:headEnd type="none" w="med" len="med"/>
            <a:tailEnd type="none"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273434" name="Group 26"/>
          <p:cNvGrpSpPr>
            <a:grpSpLocks/>
          </p:cNvGrpSpPr>
          <p:nvPr/>
        </p:nvGrpSpPr>
        <p:grpSpPr bwMode="auto">
          <a:xfrm>
            <a:off x="1692275" y="1808163"/>
            <a:ext cx="1720850" cy="1511300"/>
            <a:chOff x="268" y="1344"/>
            <a:chExt cx="1084" cy="952"/>
          </a:xfrm>
        </p:grpSpPr>
        <p:sp>
          <p:nvSpPr>
            <p:cNvPr id="273435" name="Oval 27"/>
            <p:cNvSpPr>
              <a:spLocks noChangeAspect="1" noChangeArrowheads="1"/>
            </p:cNvSpPr>
            <p:nvPr/>
          </p:nvSpPr>
          <p:spPr bwMode="auto">
            <a:xfrm>
              <a:off x="335" y="1344"/>
              <a:ext cx="950" cy="952"/>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73436" name="Text Box 28"/>
            <p:cNvSpPr txBox="1">
              <a:spLocks noChangeAspect="1" noChangeArrowheads="1"/>
            </p:cNvSpPr>
            <p:nvPr/>
          </p:nvSpPr>
          <p:spPr bwMode="auto">
            <a:xfrm>
              <a:off x="268" y="1656"/>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Satan</a:t>
              </a:r>
            </a:p>
          </p:txBody>
        </p:sp>
      </p:grpSp>
    </p:spTree>
    <p:extLst>
      <p:ext uri="{BB962C8B-B14F-4D97-AF65-F5344CB8AC3E}">
        <p14:creationId xmlns:p14="http://schemas.microsoft.com/office/powerpoint/2010/main" val="17902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3434"/>
                                        </p:tgtEl>
                                        <p:attrNameLst>
                                          <p:attrName>style.visibility</p:attrName>
                                        </p:attrNameLst>
                                      </p:cBhvr>
                                      <p:to>
                                        <p:strVal val="visible"/>
                                      </p:to>
                                    </p:set>
                                    <p:animEffect transition="in" filter="dissolve">
                                      <p:cBhvr>
                                        <p:cTn id="7" dur="1000"/>
                                        <p:tgtEl>
                                          <p:spTgt spid="27343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73410"/>
                                        </p:tgtEl>
                                        <p:attrNameLst>
                                          <p:attrName>style.visibility</p:attrName>
                                        </p:attrNameLst>
                                      </p:cBhvr>
                                      <p:to>
                                        <p:strVal val="visible"/>
                                      </p:to>
                                    </p:set>
                                    <p:animEffect transition="in" filter="wipe(up)">
                                      <p:cBhvr>
                                        <p:cTn id="11" dur="500"/>
                                        <p:tgtEl>
                                          <p:spTgt spid="2734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3428"/>
                                        </p:tgtEl>
                                        <p:attrNameLst>
                                          <p:attrName>style.visibility</p:attrName>
                                        </p:attrNameLst>
                                      </p:cBhvr>
                                      <p:to>
                                        <p:strVal val="visible"/>
                                      </p:to>
                                    </p:set>
                                    <p:animEffect transition="in" filter="fade">
                                      <p:cBhvr>
                                        <p:cTn id="14" dur="1000"/>
                                        <p:tgtEl>
                                          <p:spTgt spid="2734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3411"/>
                                        </p:tgtEl>
                                        <p:attrNameLst>
                                          <p:attrName>style.visibility</p:attrName>
                                        </p:attrNameLst>
                                      </p:cBhvr>
                                      <p:to>
                                        <p:strVal val="visible"/>
                                      </p:to>
                                    </p:set>
                                    <p:animEffect transition="in" filter="fade">
                                      <p:cBhvr>
                                        <p:cTn id="19" dur="1000"/>
                                        <p:tgtEl>
                                          <p:spTgt spid="2734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3432"/>
                                        </p:tgtEl>
                                        <p:attrNameLst>
                                          <p:attrName>style.visibility</p:attrName>
                                        </p:attrNameLst>
                                      </p:cBhvr>
                                      <p:to>
                                        <p:strVal val="visible"/>
                                      </p:to>
                                    </p:set>
                                    <p:animEffect transition="in" filter="fade">
                                      <p:cBhvr>
                                        <p:cTn id="22" dur="1000"/>
                                        <p:tgtEl>
                                          <p:spTgt spid="273432"/>
                                        </p:tgtEl>
                                      </p:cBhvr>
                                    </p:animEffect>
                                  </p:childTnLst>
                                </p:cTn>
                              </p:par>
                              <p:par>
                                <p:cTn id="23" presetID="10" presetClass="entr" presetSubtype="0" fill="hold" nodeType="withEffect">
                                  <p:stCondLst>
                                    <p:cond delay="0"/>
                                  </p:stCondLst>
                                  <p:childTnLst>
                                    <p:set>
                                      <p:cBhvr>
                                        <p:cTn id="24" dur="1" fill="hold">
                                          <p:stCondLst>
                                            <p:cond delay="0"/>
                                          </p:stCondLst>
                                        </p:cTn>
                                        <p:tgtEl>
                                          <p:spTgt spid="273418"/>
                                        </p:tgtEl>
                                        <p:attrNameLst>
                                          <p:attrName>style.visibility</p:attrName>
                                        </p:attrNameLst>
                                      </p:cBhvr>
                                      <p:to>
                                        <p:strVal val="visible"/>
                                      </p:to>
                                    </p:set>
                                    <p:animEffect transition="in" filter="fade">
                                      <p:cBhvr>
                                        <p:cTn id="25" dur="1000"/>
                                        <p:tgtEl>
                                          <p:spTgt spid="2734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3431"/>
                                        </p:tgtEl>
                                        <p:attrNameLst>
                                          <p:attrName>style.visibility</p:attrName>
                                        </p:attrNameLst>
                                      </p:cBhvr>
                                      <p:to>
                                        <p:strVal val="visible"/>
                                      </p:to>
                                    </p:set>
                                    <p:animEffect transition="in" filter="wipe(left)">
                                      <p:cBhvr>
                                        <p:cTn id="28" dur="500"/>
                                        <p:tgtEl>
                                          <p:spTgt spid="2734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3433"/>
                                        </p:tgtEl>
                                        <p:attrNameLst>
                                          <p:attrName>style.visibility</p:attrName>
                                        </p:attrNameLst>
                                      </p:cBhvr>
                                      <p:to>
                                        <p:strVal val="visible"/>
                                      </p:to>
                                    </p:set>
                                    <p:animEffect transition="in" filter="fade">
                                      <p:cBhvr>
                                        <p:cTn id="31" dur="1000"/>
                                        <p:tgtEl>
                                          <p:spTgt spid="273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animBg="1"/>
      <p:bldP spid="273411" grpId="0" animBg="1"/>
      <p:bldP spid="273428" grpId="0" animBg="1"/>
      <p:bldP spid="273431" grpId="0"/>
      <p:bldP spid="273432" grpId="0"/>
      <p:bldP spid="27343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7882"/>
            <a:ext cx="8686800" cy="1143000"/>
          </a:xfrm>
        </p:spPr>
        <p:txBody>
          <a:bodyPr/>
          <a:lstStyle/>
          <a:p>
            <a:pPr algn="l"/>
            <a:r>
              <a:rPr lang="en-US" dirty="0" smtClean="0">
                <a:solidFill>
                  <a:srgbClr val="FFFF00"/>
                </a:solidFill>
                <a:latin typeface="Century Gothic" charset="0"/>
                <a:ea typeface="Century Gothic" charset="0"/>
                <a:cs typeface="Century Gothic" charset="0"/>
              </a:rPr>
              <a:t>Why was it a sin to feel ashamed?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57200" y="1371600"/>
            <a:ext cx="8229600" cy="5257800"/>
          </a:xfrm>
        </p:spPr>
        <p:txBody>
          <a:bodyPr>
            <a:normAutofit fontScale="92500"/>
          </a:bodyPr>
          <a:lstStyle/>
          <a:p>
            <a:r>
              <a:rPr lang="en-US" sz="2800" dirty="0" smtClean="0">
                <a:effectLst/>
                <a:latin typeface="Century Gothic" charset="0"/>
                <a:ea typeface="Century Gothic" charset="0"/>
                <a:cs typeface="Century Gothic" charset="0"/>
              </a:rPr>
              <a:t>Satan needs an object partner to exist and act </a:t>
            </a:r>
          </a:p>
          <a:p>
            <a:pPr lvl="1"/>
            <a:r>
              <a:rPr lang="en-US" sz="2400" dirty="0" smtClean="0">
                <a:effectLst/>
                <a:latin typeface="Century Gothic" charset="0"/>
                <a:ea typeface="Century Gothic" charset="0"/>
                <a:cs typeface="Century Gothic" charset="0"/>
              </a:rPr>
              <a:t>Sin – condition for Satan to invade</a:t>
            </a:r>
          </a:p>
          <a:p>
            <a:r>
              <a:rPr lang="en-US" sz="2800" dirty="0" smtClean="0">
                <a:effectLst/>
                <a:latin typeface="Century Gothic" charset="0"/>
                <a:ea typeface="Century Gothic" charset="0"/>
                <a:cs typeface="Century Gothic" charset="0"/>
              </a:rPr>
              <a:t>Before the fall Adam and Eve were naked and unashamed – innocent</a:t>
            </a:r>
          </a:p>
          <a:p>
            <a:pPr lvl="1"/>
            <a:r>
              <a:rPr lang="en-US" sz="2400" dirty="0" smtClean="0">
                <a:effectLst/>
                <a:latin typeface="Century Gothic" charset="0"/>
                <a:ea typeface="Century Gothic" charset="0"/>
                <a:cs typeface="Century Gothic" charset="0"/>
              </a:rPr>
              <a:t>After the Flood Noah’s family should have separated from Satan and been innocent </a:t>
            </a:r>
          </a:p>
          <a:p>
            <a:r>
              <a:rPr lang="en-US" sz="2800" dirty="0" smtClean="0">
                <a:effectLst/>
                <a:latin typeface="Century Gothic" charset="0"/>
                <a:ea typeface="Century Gothic" charset="0"/>
                <a:cs typeface="Century Gothic" charset="0"/>
              </a:rPr>
              <a:t>Feeling ashamed showed still of Satan’s lineage</a:t>
            </a:r>
          </a:p>
          <a:p>
            <a:r>
              <a:rPr lang="en-US" sz="2800" dirty="0" smtClean="0">
                <a:effectLst/>
                <a:latin typeface="Century Gothic" charset="0"/>
                <a:ea typeface="Century Gothic" charset="0"/>
                <a:cs typeface="Century Gothic" charset="0"/>
              </a:rPr>
              <a:t>Ham felt ashamed          covered Noah</a:t>
            </a:r>
          </a:p>
          <a:p>
            <a:pPr>
              <a:buNone/>
            </a:pPr>
            <a:r>
              <a:rPr lang="en-US" sz="2800" dirty="0" smtClean="0">
                <a:effectLst/>
                <a:latin typeface="Century Gothic" charset="0"/>
                <a:ea typeface="Century Gothic" charset="0"/>
                <a:cs typeface="Century Gothic" charset="0"/>
              </a:rPr>
              <a:t>			could not restore position of Abel</a:t>
            </a:r>
          </a:p>
        </p:txBody>
      </p:sp>
      <p:cxnSp>
        <p:nvCxnSpPr>
          <p:cNvPr id="5" name="Straight Arrow Connector 4"/>
          <p:cNvCxnSpPr/>
          <p:nvPr/>
        </p:nvCxnSpPr>
        <p:spPr>
          <a:xfrm>
            <a:off x="3962400" y="5177249"/>
            <a:ext cx="609600" cy="1588"/>
          </a:xfrm>
          <a:prstGeom prst="straightConnector1">
            <a:avLst/>
          </a:prstGeom>
          <a:ln w="47625">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524000" y="5815153"/>
            <a:ext cx="609600" cy="1588"/>
          </a:xfrm>
          <a:prstGeom prst="straightConnector1">
            <a:avLst/>
          </a:prstGeom>
          <a:ln w="47625">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9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is shame?</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kern="1200" dirty="0" smtClean="0">
                <a:effectLst/>
                <a:latin typeface="Century Gothic" charset="0"/>
                <a:ea typeface="Century Gothic" charset="0"/>
                <a:cs typeface="Century Gothic" charset="0"/>
              </a:rPr>
              <a:t>Shame is </a:t>
            </a:r>
            <a:r>
              <a:rPr lang="en-US" sz="2800" kern="1200" dirty="0">
                <a:effectLst/>
                <a:latin typeface="Century Gothic" charset="0"/>
                <a:ea typeface="Century Gothic" charset="0"/>
                <a:cs typeface="Century Gothic" charset="0"/>
              </a:rPr>
              <a:t>what we feel when our wrongdoing is exposed to others. It may even be </a:t>
            </a:r>
            <a:r>
              <a:rPr lang="en-US" sz="2800" kern="1200" dirty="0" smtClean="0">
                <a:effectLst/>
                <a:latin typeface="Century Gothic" charset="0"/>
                <a:ea typeface="Century Gothic" charset="0"/>
                <a:cs typeface="Century Gothic" charset="0"/>
              </a:rPr>
              <a:t>something </a:t>
            </a:r>
            <a:r>
              <a:rPr lang="en-US" sz="2800" kern="1200" dirty="0">
                <a:effectLst/>
                <a:latin typeface="Century Gothic" charset="0"/>
                <a:ea typeface="Century Gothic" charset="0"/>
                <a:cs typeface="Century Gothic" charset="0"/>
              </a:rPr>
              <a:t>we feel when we merely imagine other people knowing or seeing what we have done. Shame is the feeling of being found out, and our first instinct is to hide.</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8802538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is guilt?</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kern="1200" dirty="0">
                <a:effectLst/>
                <a:latin typeface="Century Gothic" charset="0"/>
                <a:ea typeface="Century Gothic" charset="0"/>
                <a:cs typeface="Century Gothic" charset="0"/>
              </a:rPr>
              <a:t>Guilt is a personal phenomenon. It has nothing to do with what others might say if they knew what we have done, and everything to do with what we say to ourselves. Guilt is the voice of conscience, and it is inescapable. You may be able to avoid shame by hiding or not being found out, but you cannot avoid guilt. Guilt is self-knowledge.</a:t>
            </a:r>
          </a:p>
          <a:p>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4117304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5698"/>
            <a:ext cx="8229600" cy="5577483"/>
          </a:xfrm>
        </p:spPr>
        <p:txBody>
          <a:bodyPr>
            <a:normAutofit/>
          </a:bodyPr>
          <a:lstStyle/>
          <a:p>
            <a:r>
              <a:rPr lang="en-US" sz="2800" kern="1200" dirty="0">
                <a:effectLst/>
                <a:latin typeface="Century Gothic" charset="0"/>
                <a:ea typeface="Century Gothic" charset="0"/>
                <a:cs typeface="Century Gothic" charset="0"/>
              </a:rPr>
              <a:t>Shame attaches to the person. Guilt attaches to the act. It is almost impossible to remove shame once you have been publicly disgraced. It is like an indelible stain on your skin</a:t>
            </a:r>
            <a:r>
              <a:rPr lang="en-US" sz="2800" kern="1200" dirty="0" smtClean="0">
                <a:effectLst/>
                <a:latin typeface="Century Gothic" charset="0"/>
                <a:ea typeface="Century Gothic" charset="0"/>
                <a:cs typeface="Century Gothic" charset="0"/>
              </a:rPr>
              <a:t>.</a:t>
            </a:r>
          </a:p>
          <a:p>
            <a:r>
              <a:rPr lang="en-US" sz="2800" dirty="0">
                <a:effectLst/>
                <a:latin typeface="Century Gothic" charset="0"/>
                <a:ea typeface="Century Gothic" charset="0"/>
                <a:cs typeface="Century Gothic" charset="0"/>
              </a:rPr>
              <a:t> We are not condemned to live endlessly with the mistakes and errors of our past. That is the great difference between a guilt culture and a shame culture. </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7607910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Why did Ham feel ashamed?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fontScale="85000" lnSpcReduction="20000"/>
          </a:bodyPr>
          <a:lstStyle/>
          <a:p>
            <a:pPr marL="342900" lvl="1" indent="-342900">
              <a:lnSpc>
                <a:spcPct val="120000"/>
              </a:lnSpc>
              <a:buClr>
                <a:schemeClr val="hlink"/>
              </a:buClr>
            </a:pPr>
            <a:r>
              <a:rPr lang="en-US" sz="3000" dirty="0" smtClean="0">
                <a:effectLst/>
                <a:latin typeface="Century Gothic" charset="0"/>
                <a:ea typeface="Century Gothic" charset="0"/>
                <a:cs typeface="Century Gothic" charset="0"/>
              </a:rPr>
              <a:t>Ham, like Adam’s family, had formed a shameful bond of kinship with Satan. </a:t>
            </a:r>
            <a:r>
              <a:rPr lang="en-US" sz="2400" dirty="0" smtClean="0">
                <a:effectLst/>
                <a:latin typeface="Century Gothic" charset="0"/>
                <a:ea typeface="Century Gothic" charset="0"/>
                <a:cs typeface="Century Gothic" charset="0"/>
              </a:rPr>
              <a:t>EDP, 205</a:t>
            </a:r>
            <a:endParaRPr lang="en-US" sz="3000" dirty="0" smtClean="0">
              <a:effectLst/>
              <a:latin typeface="Century Gothic" charset="0"/>
              <a:ea typeface="Century Gothic" charset="0"/>
              <a:cs typeface="Century Gothic" charset="0"/>
            </a:endParaRPr>
          </a:p>
          <a:p>
            <a:pPr marL="342900" lvl="1" indent="-342900">
              <a:lnSpc>
                <a:spcPct val="120000"/>
              </a:lnSpc>
              <a:buClr>
                <a:schemeClr val="hlink"/>
              </a:buClr>
            </a:pPr>
            <a:r>
              <a:rPr lang="en-US" sz="3000" dirty="0" smtClean="0">
                <a:effectLst/>
                <a:latin typeface="Century Gothic" charset="0"/>
                <a:ea typeface="Century Gothic" charset="0"/>
                <a:cs typeface="Century Gothic" charset="0"/>
              </a:rPr>
              <a:t>Ham committed a sinful act which reaffirmed the Fall. </a:t>
            </a:r>
            <a:r>
              <a:rPr lang="en-US" sz="2400" dirty="0" smtClean="0">
                <a:effectLst/>
                <a:latin typeface="Century Gothic" charset="0"/>
                <a:ea typeface="Century Gothic" charset="0"/>
                <a:cs typeface="Century Gothic" charset="0"/>
              </a:rPr>
              <a:t>EDP, 89</a:t>
            </a:r>
            <a:endParaRPr lang="en-US" sz="3000" dirty="0" smtClean="0">
              <a:effectLst/>
              <a:latin typeface="Century Gothic" charset="0"/>
              <a:ea typeface="Century Gothic" charset="0"/>
              <a:cs typeface="Century Gothic" charset="0"/>
            </a:endParaRPr>
          </a:p>
          <a:p>
            <a:pPr marL="342900" lvl="1" indent="-342900">
              <a:lnSpc>
                <a:spcPct val="120000"/>
              </a:lnSpc>
              <a:buClr>
                <a:schemeClr val="hlink"/>
              </a:buClr>
            </a:pPr>
            <a:r>
              <a:rPr lang="en-US" sz="3000" dirty="0" smtClean="0">
                <a:effectLst/>
                <a:latin typeface="Century Gothic" charset="0"/>
                <a:ea typeface="Century Gothic" charset="0"/>
                <a:cs typeface="Century Gothic" charset="0"/>
              </a:rPr>
              <a:t>Talmud says that Ham and his wife had sexual relations during period of the flood</a:t>
            </a:r>
          </a:p>
          <a:p>
            <a:pPr marL="342900" lvl="1" indent="-342900">
              <a:lnSpc>
                <a:spcPct val="120000"/>
              </a:lnSpc>
              <a:buClr>
                <a:schemeClr val="hlink"/>
              </a:buClr>
            </a:pPr>
            <a:r>
              <a:rPr lang="en-US" sz="3000" dirty="0" smtClean="0">
                <a:effectLst/>
                <a:latin typeface="Century Gothic" charset="0"/>
                <a:ea typeface="Century Gothic" charset="0"/>
                <a:cs typeface="Century Gothic" charset="0"/>
              </a:rPr>
              <a:t>Ham projected his feeling of shame onto Noah</a:t>
            </a:r>
          </a:p>
          <a:p>
            <a:pPr marL="342900" lvl="1" indent="-342900">
              <a:lnSpc>
                <a:spcPct val="120000"/>
              </a:lnSpc>
              <a:buClr>
                <a:schemeClr val="hlink"/>
              </a:buClr>
            </a:pPr>
            <a:r>
              <a:rPr lang="en-US" sz="3000" dirty="0" smtClean="0">
                <a:effectLst/>
                <a:latin typeface="Century Gothic" charset="0"/>
                <a:ea typeface="Century Gothic" charset="0"/>
                <a:cs typeface="Century Gothic" charset="0"/>
              </a:rPr>
              <a:t>Ham accused Noah of his own sin </a:t>
            </a:r>
          </a:p>
        </p:txBody>
      </p:sp>
    </p:spTree>
    <p:extLst>
      <p:ext uri="{BB962C8B-B14F-4D97-AF65-F5344CB8AC3E}">
        <p14:creationId xmlns:p14="http://schemas.microsoft.com/office/powerpoint/2010/main" val="137261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solidFill>
                  <a:srgbClr val="FFFF00"/>
                </a:solidFill>
                <a:latin typeface="Century Gothic" charset="0"/>
                <a:ea typeface="Century Gothic" charset="0"/>
                <a:cs typeface="Century Gothic" charset="0"/>
              </a:rPr>
              <a:t>Why did God create the universe and me?</a:t>
            </a:r>
          </a:p>
        </p:txBody>
      </p:sp>
      <p:sp>
        <p:nvSpPr>
          <p:cNvPr id="19459" name="Rectangle 3"/>
          <p:cNvSpPr>
            <a:spLocks noGrp="1" noChangeArrowheads="1"/>
          </p:cNvSpPr>
          <p:nvPr>
            <p:ph type="subTitle" idx="1"/>
          </p:nvPr>
        </p:nvSpPr>
        <p:spPr/>
        <p:txBody>
          <a:bodyPr>
            <a:normAutofit/>
          </a:bodyPr>
          <a:lstStyle/>
          <a:p>
            <a:endParaRPr lang="en-US" sz="2800" dirty="0" smtClean="0">
              <a:solidFill>
                <a:srgbClr val="FFFF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436200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72441"/>
            <a:ext cx="7583487" cy="1044388"/>
          </a:xfrm>
        </p:spPr>
        <p:txBody>
          <a:bodyPr/>
          <a:lstStyle/>
          <a:p>
            <a:pPr algn="l"/>
            <a:r>
              <a:rPr lang="en-US" dirty="0" smtClean="0">
                <a:solidFill>
                  <a:srgbClr val="FFFF00"/>
                </a:solidFill>
                <a:latin typeface="Century Gothic" charset="0"/>
                <a:ea typeface="Century Gothic" charset="0"/>
                <a:cs typeface="Century Gothic" charset="0"/>
              </a:rPr>
              <a:t>What lessons can be learned from Noah’s family?</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pPr>
              <a:lnSpc>
                <a:spcPct val="110000"/>
              </a:lnSpc>
            </a:pPr>
            <a:r>
              <a:rPr lang="en-US" sz="2800" dirty="0" smtClean="0">
                <a:effectLst/>
                <a:latin typeface="Century Gothic" charset="0"/>
                <a:ea typeface="Century Gothic" charset="0"/>
                <a:cs typeface="Century Gothic" charset="0"/>
              </a:rPr>
              <a:t>Ham should have been grateful to his father for saving the life of the family</a:t>
            </a:r>
          </a:p>
          <a:p>
            <a:pPr>
              <a:lnSpc>
                <a:spcPct val="110000"/>
              </a:lnSpc>
            </a:pPr>
            <a:r>
              <a:rPr lang="en-US" sz="2800" dirty="0" smtClean="0">
                <a:effectLst/>
                <a:latin typeface="Century Gothic" charset="0"/>
                <a:ea typeface="Century Gothic" charset="0"/>
                <a:cs typeface="Century Gothic" charset="0"/>
              </a:rPr>
              <a:t>Ham should have had compassion for his father after all he had done</a:t>
            </a:r>
          </a:p>
          <a:p>
            <a:pPr>
              <a:lnSpc>
                <a:spcPct val="110000"/>
              </a:lnSpc>
            </a:pPr>
            <a:r>
              <a:rPr lang="en-US" sz="2800" dirty="0" smtClean="0">
                <a:effectLst/>
                <a:latin typeface="Century Gothic" charset="0"/>
                <a:ea typeface="Century Gothic" charset="0"/>
                <a:cs typeface="Century Gothic" charset="0"/>
              </a:rPr>
              <a:t>Ham should have overcome his shameful feelings and treated his father with respect</a:t>
            </a:r>
          </a:p>
          <a:p>
            <a:pPr>
              <a:lnSpc>
                <a:spcPct val="110000"/>
              </a:lnSpc>
            </a:pPr>
            <a:r>
              <a:rPr lang="en-US" sz="2800" dirty="0" smtClean="0">
                <a:effectLst/>
                <a:latin typeface="Century Gothic" charset="0"/>
                <a:ea typeface="Century Gothic" charset="0"/>
                <a:cs typeface="Century Gothic" charset="0"/>
              </a:rPr>
              <a:t>If you make a bad condition, indemnify it quickly or Satan can use it to invade something important</a:t>
            </a:r>
            <a:endParaRPr lang="en-US" sz="28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6246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GB" b="0" dirty="0" smtClean="0">
                <a:solidFill>
                  <a:srgbClr val="FFFF00"/>
                </a:solidFill>
                <a:latin typeface="Century Gothic" charset="0"/>
                <a:ea typeface="Century Gothic" charset="0"/>
                <a:cs typeface="Century Gothic" charset="0"/>
              </a:rPr>
              <a:t>7b. Restoring the parent - child relationship</a:t>
            </a:r>
            <a:endParaRPr lang="en-US" b="0" dirty="0">
              <a:solidFill>
                <a:srgbClr val="FFFF00"/>
              </a:solidFill>
              <a:latin typeface="Century Gothic" charset="0"/>
              <a:ea typeface="Century Gothic" charset="0"/>
              <a:cs typeface="Century Gothic" charset="0"/>
            </a:endParaRPr>
          </a:p>
        </p:txBody>
      </p:sp>
      <p:sp>
        <p:nvSpPr>
          <p:cNvPr id="4" name="Subtitle 3"/>
          <p:cNvSpPr>
            <a:spLocks noGrp="1"/>
          </p:cNvSpPr>
          <p:nvPr>
            <p:ph type="body" idx="1"/>
          </p:nvPr>
        </p:nvSpPr>
        <p:spPr/>
        <p:txBody>
          <a:bodyPr>
            <a:normAutofit/>
          </a:bodyPr>
          <a:lstStyle/>
          <a:p>
            <a:r>
              <a:rPr lang="en-US" sz="3600" dirty="0" smtClean="0">
                <a:latin typeface="Century Gothic" charset="0"/>
                <a:ea typeface="Century Gothic" charset="0"/>
                <a:cs typeface="Century Gothic" charset="0"/>
              </a:rPr>
              <a:t>Abraham and Isaac</a:t>
            </a:r>
            <a:endParaRPr lang="en-US" sz="3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8766562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19550"/>
            <a:ext cx="7583487" cy="1044388"/>
          </a:xfrm>
        </p:spPr>
        <p:txBody>
          <a:bodyPr/>
          <a:lstStyle/>
          <a:p>
            <a:r>
              <a:rPr lang="en-US" sz="4000" dirty="0" smtClean="0">
                <a:solidFill>
                  <a:schemeClr val="accent2"/>
                </a:solidFill>
                <a:latin typeface="Century Gothic" charset="0"/>
                <a:ea typeface="Century Gothic" charset="0"/>
                <a:cs typeface="Century Gothic" charset="0"/>
              </a:rPr>
              <a:t>What is restoration?</a:t>
            </a:r>
            <a:endParaRPr lang="en-US" sz="4000" dirty="0">
              <a:solidFill>
                <a:schemeClr val="accent2"/>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lstStyle/>
          <a:p>
            <a:r>
              <a:rPr lang="en-US" dirty="0" smtClean="0">
                <a:solidFill>
                  <a:schemeClr val="bg1"/>
                </a:solidFill>
                <a:latin typeface="Century Gothic" charset="0"/>
                <a:ea typeface="Century Gothic" charset="0"/>
                <a:cs typeface="Century Gothic" charset="0"/>
              </a:rPr>
              <a:t>Restoration occurs when you find yourself in a similar position to Adam, Eve, the archangel, Cain or Abel etc.</a:t>
            </a:r>
          </a:p>
          <a:p>
            <a:r>
              <a:rPr lang="en-US" dirty="0" smtClean="0">
                <a:solidFill>
                  <a:schemeClr val="bg1"/>
                </a:solidFill>
                <a:latin typeface="Century Gothic" charset="0"/>
                <a:ea typeface="Century Gothic" charset="0"/>
                <a:cs typeface="Century Gothic" charset="0"/>
              </a:rPr>
              <a:t>And you have to face the same temptation to make the same mistake that they did and continue the pattern of fallen history</a:t>
            </a:r>
          </a:p>
          <a:p>
            <a:r>
              <a:rPr lang="en-US" dirty="0" smtClean="0">
                <a:solidFill>
                  <a:schemeClr val="bg1"/>
                </a:solidFill>
                <a:latin typeface="Century Gothic" charset="0"/>
                <a:ea typeface="Century Gothic" charset="0"/>
                <a:cs typeface="Century Gothic" charset="0"/>
              </a:rPr>
              <a:t>But you choose not to do so and instead of acting out of your fallen nature you act according to your original nature. You break the cycle of abuse</a:t>
            </a:r>
          </a:p>
          <a:p>
            <a:r>
              <a:rPr lang="en-US" dirty="0" smtClean="0">
                <a:solidFill>
                  <a:schemeClr val="bg1"/>
                </a:solidFill>
                <a:latin typeface="Century Gothic" charset="0"/>
                <a:ea typeface="Century Gothic" charset="0"/>
                <a:cs typeface="Century Gothic" charset="0"/>
              </a:rPr>
              <a:t>You follow your conscience</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751758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Rot="1" noChangeArrowheads="1"/>
          </p:cNvSpPr>
          <p:nvPr>
            <p:ph type="title"/>
          </p:nvPr>
        </p:nvSpPr>
        <p:spPr>
          <a:xfrm>
            <a:off x="779463" y="618744"/>
            <a:ext cx="7583487" cy="1044388"/>
          </a:xfrm>
        </p:spPr>
        <p:txBody>
          <a:bodyPr/>
          <a:lstStyle/>
          <a:p>
            <a:pPr eaLnBrk="1" hangingPunct="1">
              <a:defRPr/>
            </a:pPr>
            <a:r>
              <a:rPr lang="en-GB" sz="3500" dirty="0" smtClean="0">
                <a:solidFill>
                  <a:srgbClr val="FFFF00"/>
                </a:solidFill>
                <a:latin typeface="Century Gothic" charset="0"/>
                <a:ea typeface="Century Gothic" charset="0"/>
                <a:cs typeface="Century Gothic" charset="0"/>
              </a:rPr>
              <a:t>Restoring the parent-child relationship</a:t>
            </a:r>
            <a:endParaRPr lang="en-GB" sz="3500" dirty="0">
              <a:solidFill>
                <a:srgbClr val="FFFF00"/>
              </a:solidFill>
              <a:latin typeface="Century Gothic" charset="0"/>
              <a:ea typeface="Century Gothic" charset="0"/>
              <a:cs typeface="Century Gothic" charset="0"/>
            </a:endParaRPr>
          </a:p>
        </p:txBody>
      </p:sp>
      <p:sp>
        <p:nvSpPr>
          <p:cNvPr id="4" name="Content Placeholder 3"/>
          <p:cNvSpPr>
            <a:spLocks noGrp="1"/>
          </p:cNvSpPr>
          <p:nvPr>
            <p:ph sz="half" idx="1"/>
          </p:nvPr>
        </p:nvSpPr>
        <p:spPr/>
        <p:txBody>
          <a:bodyPr>
            <a:normAutofit/>
          </a:bodyPr>
          <a:lstStyle/>
          <a:p>
            <a:r>
              <a:rPr lang="en-GB" sz="2100" dirty="0">
                <a:solidFill>
                  <a:srgbClr val="FFFFFF"/>
                </a:solidFill>
                <a:latin typeface="Century Gothic" charset="0"/>
                <a:ea typeface="Century Gothic" charset="0"/>
                <a:cs typeface="Century Gothic" charset="0"/>
              </a:rPr>
              <a:t> After these things God tested Abraham and said to him, “Abraham!” </a:t>
            </a:r>
            <a:br>
              <a:rPr lang="en-GB" sz="2100" dirty="0">
                <a:solidFill>
                  <a:srgbClr val="FFFFFF"/>
                </a:solidFill>
                <a:latin typeface="Century Gothic" charset="0"/>
                <a:ea typeface="Century Gothic" charset="0"/>
                <a:cs typeface="Century Gothic" charset="0"/>
              </a:rPr>
            </a:br>
            <a:r>
              <a:rPr lang="en-GB" sz="2100" dirty="0">
                <a:solidFill>
                  <a:srgbClr val="FFFFFF"/>
                </a:solidFill>
                <a:latin typeface="Century Gothic" charset="0"/>
                <a:ea typeface="Century Gothic" charset="0"/>
                <a:cs typeface="Century Gothic" charset="0"/>
              </a:rPr>
              <a:t>And he said, “Here am I.” He said, </a:t>
            </a:r>
            <a:r>
              <a:rPr lang="en-GB" altLang="zh-CN" sz="2100" dirty="0">
                <a:solidFill>
                  <a:srgbClr val="FFFFFF"/>
                </a:solidFill>
                <a:latin typeface="Century Gothic" charset="0"/>
                <a:ea typeface="Century Gothic" charset="0"/>
                <a:cs typeface="Century Gothic" charset="0"/>
              </a:rPr>
              <a:t>“Take your son, your only son Isaac, </a:t>
            </a:r>
            <a:br>
              <a:rPr lang="en-GB" altLang="zh-CN" sz="2100" dirty="0">
                <a:solidFill>
                  <a:srgbClr val="FFFFFF"/>
                </a:solidFill>
                <a:latin typeface="Century Gothic" charset="0"/>
                <a:ea typeface="Century Gothic" charset="0"/>
                <a:cs typeface="Century Gothic" charset="0"/>
              </a:rPr>
            </a:br>
            <a:r>
              <a:rPr lang="en-GB" altLang="zh-CN" sz="2100" dirty="0">
                <a:solidFill>
                  <a:srgbClr val="FFFFFF"/>
                </a:solidFill>
                <a:latin typeface="Century Gothic" charset="0"/>
                <a:ea typeface="Century Gothic" charset="0"/>
                <a:cs typeface="Century Gothic" charset="0"/>
              </a:rPr>
              <a:t>whom you love, and offer him as a burnt offering. So Abraham rose early in the morning . . .”    </a:t>
            </a:r>
            <a:endParaRPr lang="en-GB" altLang="zh-CN" sz="2100" dirty="0" smtClean="0">
              <a:solidFill>
                <a:srgbClr val="FFFFFF"/>
              </a:solidFill>
              <a:latin typeface="Century Gothic" charset="0"/>
              <a:ea typeface="Century Gothic" charset="0"/>
              <a:cs typeface="Century Gothic" charset="0"/>
            </a:endParaRPr>
          </a:p>
          <a:p>
            <a:r>
              <a:rPr lang="en-GB" altLang="zh-CN" dirty="0" smtClean="0">
                <a:solidFill>
                  <a:srgbClr val="FFFFFF"/>
                </a:solidFill>
                <a:latin typeface="Century Gothic" charset="0"/>
                <a:ea typeface="Century Gothic" charset="0"/>
                <a:cs typeface="Century Gothic" charset="0"/>
              </a:rPr>
              <a:t>Gen </a:t>
            </a:r>
            <a:r>
              <a:rPr lang="en-GB" altLang="zh-CN" dirty="0">
                <a:solidFill>
                  <a:srgbClr val="FFFFFF"/>
                </a:solidFill>
                <a:latin typeface="Century Gothic" charset="0"/>
                <a:ea typeface="Century Gothic" charset="0"/>
                <a:cs typeface="Century Gothic" charset="0"/>
              </a:rPr>
              <a:t>22:1-2</a:t>
            </a:r>
            <a:endParaRPr lang="en-GB" dirty="0">
              <a:solidFill>
                <a:srgbClr val="FFFFFF"/>
              </a:solidFill>
              <a:latin typeface="Century Gothic" charset="0"/>
              <a:ea typeface="Century Gothic" charset="0"/>
              <a:cs typeface="Century Gothic" charset="0"/>
            </a:endParaRPr>
          </a:p>
          <a:p>
            <a:endParaRPr lang="en-US" sz="2100" dirty="0"/>
          </a:p>
        </p:txBody>
      </p:sp>
      <p:sp>
        <p:nvSpPr>
          <p:cNvPr id="5" name="Content Placeholder 4"/>
          <p:cNvSpPr>
            <a:spLocks noGrp="1"/>
          </p:cNvSpPr>
          <p:nvPr>
            <p:ph sz="half" idx="2"/>
          </p:nvPr>
        </p:nvSpPr>
        <p:spPr/>
        <p:txBody>
          <a:bodyPr/>
          <a:lstStyle/>
          <a:p>
            <a:endParaRPr lang="en-US"/>
          </a:p>
        </p:txBody>
      </p:sp>
      <p:pic>
        <p:nvPicPr>
          <p:cNvPr id="73737" name="Picture 20" descr="abrahamsacridferembradnt"/>
          <p:cNvPicPr>
            <a:picLocks noChangeAspect="1" noChangeArrowheads="1"/>
          </p:cNvPicPr>
          <p:nvPr/>
        </p:nvPicPr>
        <p:blipFill>
          <a:blip r:embed="rId3"/>
          <a:srcRect/>
          <a:stretch>
            <a:fillRect/>
          </a:stretch>
        </p:blipFill>
        <p:spPr bwMode="auto">
          <a:xfrm>
            <a:off x="5229035" y="1425388"/>
            <a:ext cx="2927413" cy="4379722"/>
          </a:xfrm>
          <a:prstGeom prst="rect">
            <a:avLst/>
          </a:prstGeom>
          <a:noFill/>
          <a:ln w="9525">
            <a:noFill/>
            <a:miter lim="800000"/>
            <a:headEnd/>
            <a:tailEnd/>
          </a:ln>
        </p:spPr>
      </p:pic>
      <p:sp>
        <p:nvSpPr>
          <p:cNvPr id="2" name="TextBox 1"/>
          <p:cNvSpPr txBox="1"/>
          <p:nvPr/>
        </p:nvSpPr>
        <p:spPr>
          <a:xfrm>
            <a:off x="5609824" y="5917140"/>
            <a:ext cx="2417650" cy="369332"/>
          </a:xfrm>
          <a:prstGeom prst="rect">
            <a:avLst/>
          </a:prstGeom>
          <a:noFill/>
        </p:spPr>
        <p:txBody>
          <a:bodyPr wrap="none" rtlCol="0">
            <a:spAutoFit/>
          </a:bodyPr>
          <a:lstStyle/>
          <a:p>
            <a:r>
              <a:rPr lang="en-US" dirty="0" smtClean="0">
                <a:solidFill>
                  <a:srgbClr val="FFFFFF"/>
                </a:solidFill>
                <a:latin typeface="Century Gothic" charset="0"/>
                <a:ea typeface="Century Gothic" charset="0"/>
                <a:cs typeface="Century Gothic" charset="0"/>
              </a:rPr>
              <a:t>The Binding of Isaac</a:t>
            </a:r>
            <a:endParaRPr lang="en-US" dirty="0">
              <a:solidFill>
                <a:srgbClr val="FFFFFF"/>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0970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19740"/>
            <a:ext cx="7583487" cy="1044388"/>
          </a:xfrm>
        </p:spPr>
        <p:txBody>
          <a:bodyPr/>
          <a:lstStyle/>
          <a:p>
            <a:r>
              <a:rPr lang="en-US" dirty="0" smtClean="0">
                <a:solidFill>
                  <a:srgbClr val="FFFF00"/>
                </a:solidFill>
                <a:latin typeface="Century Gothic" charset="0"/>
                <a:ea typeface="Century Gothic" charset="0"/>
                <a:cs typeface="Century Gothic" charset="0"/>
              </a:rPr>
              <a:t>Why did God test Abraham?</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57200" y="1295400"/>
            <a:ext cx="8229600" cy="4525963"/>
          </a:xfrm>
        </p:spPr>
        <p:txBody>
          <a:bodyPr>
            <a:noAutofit/>
          </a:bodyPr>
          <a:lstStyle/>
          <a:p>
            <a:r>
              <a:rPr lang="en-US" sz="2400" dirty="0" smtClean="0">
                <a:latin typeface="Century Gothic" charset="0"/>
                <a:ea typeface="Century Gothic" charset="0"/>
                <a:cs typeface="Century Gothic" charset="0"/>
              </a:rPr>
              <a:t>Test and miracle same word in Hebrew</a:t>
            </a:r>
          </a:p>
          <a:p>
            <a:r>
              <a:rPr lang="en-US" sz="2400" dirty="0" smtClean="0">
                <a:latin typeface="Century Gothic" charset="0"/>
                <a:ea typeface="Century Gothic" charset="0"/>
                <a:cs typeface="Century Gothic" charset="0"/>
              </a:rPr>
              <a:t>Test – do what is impossible. Break barriers. Break habits of thinking</a:t>
            </a:r>
          </a:p>
          <a:p>
            <a:r>
              <a:rPr lang="en-US" sz="2400" dirty="0" smtClean="0">
                <a:latin typeface="Century Gothic" charset="0"/>
                <a:ea typeface="Century Gothic" charset="0"/>
                <a:cs typeface="Century Gothic" charset="0"/>
              </a:rPr>
              <a:t>Abraham had passed 9 tests</a:t>
            </a:r>
          </a:p>
          <a:p>
            <a:r>
              <a:rPr lang="en-US" sz="2400" dirty="0" smtClean="0">
                <a:latin typeface="Century Gothic" charset="0"/>
                <a:ea typeface="Century Gothic" charset="0"/>
                <a:cs typeface="Century Gothic" charset="0"/>
              </a:rPr>
              <a:t>Sacrificing Isaac contrary to everything</a:t>
            </a:r>
          </a:p>
          <a:p>
            <a:r>
              <a:rPr lang="en-US" sz="2400" dirty="0" smtClean="0">
                <a:latin typeface="Century Gothic" charset="0"/>
                <a:ea typeface="Century Gothic" charset="0"/>
                <a:cs typeface="Century Gothic" charset="0"/>
              </a:rPr>
              <a:t>Why did he do it? </a:t>
            </a:r>
          </a:p>
          <a:p>
            <a:r>
              <a:rPr lang="en-US" sz="2400" dirty="0" smtClean="0">
                <a:latin typeface="Century Gothic" charset="0"/>
                <a:ea typeface="Century Gothic" charset="0"/>
                <a:cs typeface="Century Gothic" charset="0"/>
              </a:rPr>
              <a:t>Why did Isaac go along with it?</a:t>
            </a:r>
          </a:p>
          <a:p>
            <a:r>
              <a:rPr lang="en-US" sz="2400" dirty="0" smtClean="0">
                <a:latin typeface="Century Gothic" charset="0"/>
                <a:ea typeface="Century Gothic" charset="0"/>
                <a:cs typeface="Century Gothic" charset="0"/>
              </a:rPr>
              <a:t>The core of one’s being lies not in the self but in commitment to the Creator </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88540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84"/>
            <a:ext cx="8229600" cy="1143000"/>
          </a:xfrm>
        </p:spPr>
        <p:txBody>
          <a:bodyPr/>
          <a:lstStyle/>
          <a:p>
            <a:r>
              <a:rPr lang="en-US" dirty="0" smtClean="0">
                <a:solidFill>
                  <a:srgbClr val="FFFF00"/>
                </a:solidFill>
                <a:latin typeface="Century Gothic" charset="0"/>
                <a:ea typeface="Century Gothic" charset="0"/>
                <a:cs typeface="Century Gothic" charset="0"/>
              </a:rPr>
              <a:t>But . . . </a:t>
            </a:r>
            <a:endParaRPr lang="en-US" dirty="0">
              <a:solidFill>
                <a:srgbClr val="FFFF00"/>
              </a:solidFill>
              <a:latin typeface="Century Gothic" charset="0"/>
              <a:ea typeface="Century Gothic" charset="0"/>
              <a:cs typeface="Century Gothic" charset="0"/>
            </a:endParaRPr>
          </a:p>
        </p:txBody>
      </p:sp>
      <p:sp>
        <p:nvSpPr>
          <p:cNvPr id="4" name="Content Placeholder 3"/>
          <p:cNvSpPr>
            <a:spLocks noGrp="1"/>
          </p:cNvSpPr>
          <p:nvPr>
            <p:ph idx="1"/>
          </p:nvPr>
        </p:nvSpPr>
        <p:spPr>
          <a:xfrm>
            <a:off x="457200" y="1196752"/>
            <a:ext cx="8229600" cy="5472608"/>
          </a:xfrm>
        </p:spPr>
        <p:txBody>
          <a:bodyPr>
            <a:normAutofit/>
          </a:bodyPr>
          <a:lstStyle/>
          <a:p>
            <a:r>
              <a:rPr lang="en-US" dirty="0" smtClean="0">
                <a:latin typeface="Century Gothic" charset="0"/>
                <a:ea typeface="Century Gothic" charset="0"/>
                <a:cs typeface="Century Gothic" charset="0"/>
              </a:rPr>
              <a:t>Abraham was chosen to be a role model</a:t>
            </a:r>
          </a:p>
          <a:p>
            <a:pPr lvl="1"/>
            <a:r>
              <a:rPr lang="en-US" dirty="0" smtClean="0">
                <a:latin typeface="Century Gothic" charset="0"/>
                <a:ea typeface="Century Gothic" charset="0"/>
                <a:cs typeface="Century Gothic" charset="0"/>
              </a:rPr>
              <a:t>“For I have chosen him </a:t>
            </a:r>
            <a:r>
              <a:rPr lang="en-US" i="1" dirty="0" smtClean="0">
                <a:latin typeface="Century Gothic" charset="0"/>
                <a:ea typeface="Century Gothic" charset="0"/>
                <a:cs typeface="Century Gothic" charset="0"/>
              </a:rPr>
              <a:t>so that he will instruct his children</a:t>
            </a:r>
            <a:r>
              <a:rPr lang="en-US" dirty="0" smtClean="0">
                <a:latin typeface="Century Gothic" charset="0"/>
                <a:ea typeface="Century Gothic" charset="0"/>
                <a:cs typeface="Century Gothic" charset="0"/>
              </a:rPr>
              <a:t> and his household after him to keep the way of the Lord by doing what is right and just.” </a:t>
            </a:r>
          </a:p>
          <a:p>
            <a:r>
              <a:rPr lang="en-US" dirty="0" smtClean="0">
                <a:latin typeface="Century Gothic" charset="0"/>
                <a:ea typeface="Century Gothic" charset="0"/>
                <a:cs typeface="Century Gothic" charset="0"/>
              </a:rPr>
              <a:t>Kierkegaard</a:t>
            </a:r>
            <a:r>
              <a:rPr lang="en-US" dirty="0">
                <a:latin typeface="Century Gothic" charset="0"/>
                <a:ea typeface="Century Gothic" charset="0"/>
                <a:cs typeface="Century Gothic" charset="0"/>
              </a:rPr>
              <a:t>, </a:t>
            </a:r>
            <a:r>
              <a:rPr lang="en-US" dirty="0" smtClean="0">
                <a:latin typeface="Century Gothic" charset="0"/>
                <a:ea typeface="Century Gothic" charset="0"/>
                <a:cs typeface="Century Gothic" charset="0"/>
              </a:rPr>
              <a:t>- </a:t>
            </a:r>
            <a:r>
              <a:rPr lang="en-US" dirty="0">
                <a:latin typeface="Century Gothic" charset="0"/>
                <a:ea typeface="Century Gothic" charset="0"/>
                <a:cs typeface="Century Gothic" charset="0"/>
              </a:rPr>
              <a:t>“teleological suspension of the </a:t>
            </a:r>
            <a:r>
              <a:rPr lang="en-US" dirty="0" smtClean="0">
                <a:latin typeface="Century Gothic" charset="0"/>
                <a:ea typeface="Century Gothic" charset="0"/>
                <a:cs typeface="Century Gothic" charset="0"/>
              </a:rPr>
              <a:t>ethical” </a:t>
            </a:r>
          </a:p>
          <a:p>
            <a:pPr lvl="1"/>
            <a:r>
              <a:rPr lang="en-US" dirty="0">
                <a:latin typeface="Century Gothic" charset="0"/>
                <a:ea typeface="Century Gothic" charset="0"/>
                <a:cs typeface="Century Gothic" charset="0"/>
              </a:rPr>
              <a:t>W</a:t>
            </a:r>
            <a:r>
              <a:rPr lang="en-US" dirty="0" smtClean="0">
                <a:latin typeface="Century Gothic" charset="0"/>
                <a:ea typeface="Century Gothic" charset="0"/>
                <a:cs typeface="Century Gothic" charset="0"/>
              </a:rPr>
              <a:t>illingness </a:t>
            </a:r>
            <a:r>
              <a:rPr lang="en-US" dirty="0">
                <a:latin typeface="Century Gothic" charset="0"/>
                <a:ea typeface="Century Gothic" charset="0"/>
                <a:cs typeface="Century Gothic" charset="0"/>
              </a:rPr>
              <a:t>to let the I-Thou love of God overrule the universal principles that bind humans to one another</a:t>
            </a:r>
            <a:r>
              <a:rPr lang="en-US" dirty="0" smtClean="0">
                <a:latin typeface="Century Gothic" charset="0"/>
                <a:ea typeface="Century Gothic" charset="0"/>
                <a:cs typeface="Century Gothic" charset="0"/>
              </a:rPr>
              <a:t>.</a:t>
            </a:r>
          </a:p>
          <a:p>
            <a:r>
              <a:rPr lang="en-US" dirty="0" smtClean="0">
                <a:latin typeface="Century Gothic" charset="0"/>
                <a:ea typeface="Century Gothic" charset="0"/>
                <a:cs typeface="Century Gothic" charset="0"/>
              </a:rPr>
              <a:t>This is the logic of the religious fanatic, the inquisitor, the suicide bomber</a:t>
            </a:r>
          </a:p>
          <a:p>
            <a:r>
              <a:rPr lang="en-US" dirty="0" smtClean="0">
                <a:latin typeface="Century Gothic" charset="0"/>
                <a:ea typeface="Century Gothic" charset="0"/>
                <a:cs typeface="Century Gothic" charset="0"/>
              </a:rPr>
              <a:t>God does not ask us to be unethical</a:t>
            </a:r>
          </a:p>
          <a:p>
            <a:r>
              <a:rPr lang="en-US" dirty="0" smtClean="0">
                <a:latin typeface="Century Gothic" charset="0"/>
                <a:ea typeface="Century Gothic" charset="0"/>
                <a:cs typeface="Century Gothic" charset="0"/>
              </a:rPr>
              <a:t>Another way of looking at it . . .</a:t>
            </a:r>
          </a:p>
        </p:txBody>
      </p:sp>
    </p:spTree>
    <p:extLst>
      <p:ext uri="{BB962C8B-B14F-4D97-AF65-F5344CB8AC3E}">
        <p14:creationId xmlns:p14="http://schemas.microsoft.com/office/powerpoint/2010/main" val="203742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463" y="524693"/>
            <a:ext cx="7583487" cy="1044388"/>
          </a:xfrm>
        </p:spPr>
        <p:txBody>
          <a:bodyPr/>
          <a:lstStyle/>
          <a:p>
            <a:r>
              <a:rPr lang="en-US" dirty="0" smtClean="0">
                <a:solidFill>
                  <a:srgbClr val="FFFF00"/>
                </a:solidFill>
                <a:latin typeface="Century Gothic" charset="0"/>
                <a:ea typeface="Century Gothic" charset="0"/>
                <a:cs typeface="Century Gothic" charset="0"/>
              </a:rPr>
              <a:t>A challenge to the ancient family</a:t>
            </a:r>
            <a:endParaRPr lang="en-US" dirty="0">
              <a:solidFill>
                <a:srgbClr val="FFFF00"/>
              </a:solidFill>
              <a:latin typeface="Century Gothic" charset="0"/>
              <a:ea typeface="Century Gothic" charset="0"/>
              <a:cs typeface="Century Gothic" charset="0"/>
            </a:endParaRPr>
          </a:p>
        </p:txBody>
      </p:sp>
      <p:sp>
        <p:nvSpPr>
          <p:cNvPr id="4" name="Content Placeholder 3"/>
          <p:cNvSpPr>
            <a:spLocks noGrp="1"/>
          </p:cNvSpPr>
          <p:nvPr>
            <p:ph idx="1"/>
          </p:nvPr>
        </p:nvSpPr>
        <p:spPr>
          <a:xfrm>
            <a:off x="779463" y="1724296"/>
            <a:ext cx="7583487" cy="4208930"/>
          </a:xfrm>
        </p:spPr>
        <p:txBody>
          <a:bodyPr>
            <a:noAutofit/>
          </a:bodyPr>
          <a:lstStyle/>
          <a:p>
            <a:r>
              <a:rPr lang="en-US" sz="2400" dirty="0" smtClean="0">
                <a:latin typeface="Century Gothic" charset="0"/>
                <a:ea typeface="Century Gothic" charset="0"/>
                <a:cs typeface="Century Gothic" charset="0"/>
              </a:rPr>
              <a:t>The family in the ancient world</a:t>
            </a:r>
          </a:p>
          <a:p>
            <a:pPr lvl="1"/>
            <a:r>
              <a:rPr lang="en-US" sz="2400" dirty="0" smtClean="0">
                <a:latin typeface="Century Gothic" charset="0"/>
                <a:ea typeface="Century Gothic" charset="0"/>
                <a:cs typeface="Century Gothic" charset="0"/>
              </a:rPr>
              <a:t>Domestic religion</a:t>
            </a:r>
          </a:p>
          <a:p>
            <a:pPr lvl="2"/>
            <a:r>
              <a:rPr lang="en-US" sz="2000" dirty="0" smtClean="0">
                <a:latin typeface="Century Gothic" charset="0"/>
                <a:ea typeface="Century Gothic" charset="0"/>
                <a:cs typeface="Century Gothic" charset="0"/>
              </a:rPr>
              <a:t>Ancestor worship</a:t>
            </a:r>
          </a:p>
          <a:p>
            <a:pPr lvl="2"/>
            <a:r>
              <a:rPr lang="en-US" sz="2000" dirty="0" smtClean="0">
                <a:latin typeface="Century Gothic" charset="0"/>
                <a:ea typeface="Century Gothic" charset="0"/>
                <a:cs typeface="Century Gothic" charset="0"/>
              </a:rPr>
              <a:t>Child sacrifice</a:t>
            </a:r>
          </a:p>
          <a:p>
            <a:pPr lvl="1"/>
            <a:r>
              <a:rPr lang="en-US" sz="2400" dirty="0" smtClean="0">
                <a:latin typeface="Century Gothic" charset="0"/>
                <a:ea typeface="Century Gothic" charset="0"/>
                <a:cs typeface="Century Gothic" charset="0"/>
              </a:rPr>
              <a:t>Head of family had absolute authority</a:t>
            </a:r>
          </a:p>
          <a:p>
            <a:pPr lvl="2"/>
            <a:r>
              <a:rPr lang="en-US" sz="2000" dirty="0" smtClean="0">
                <a:latin typeface="Century Gothic" charset="0"/>
                <a:ea typeface="Century Gothic" charset="0"/>
                <a:cs typeface="Century Gothic" charset="0"/>
              </a:rPr>
              <a:t>Power of life and death over wife and children</a:t>
            </a:r>
          </a:p>
          <a:p>
            <a:pPr lvl="2"/>
            <a:r>
              <a:rPr lang="en-US" sz="2000" dirty="0" smtClean="0">
                <a:latin typeface="Century Gothic" charset="0"/>
                <a:ea typeface="Century Gothic" charset="0"/>
                <a:cs typeface="Century Gothic" charset="0"/>
              </a:rPr>
              <a:t>Roman law – </a:t>
            </a:r>
            <a:r>
              <a:rPr lang="en-US" sz="2000" i="1" dirty="0" smtClean="0">
                <a:latin typeface="Century Gothic" charset="0"/>
                <a:ea typeface="Century Gothic" charset="0"/>
                <a:cs typeface="Century Gothic" charset="0"/>
              </a:rPr>
              <a:t>patria </a:t>
            </a:r>
            <a:r>
              <a:rPr lang="en-US" sz="2000" i="1" dirty="0" err="1" smtClean="0">
                <a:latin typeface="Century Gothic" charset="0"/>
                <a:ea typeface="Century Gothic" charset="0"/>
                <a:cs typeface="Century Gothic" charset="0"/>
              </a:rPr>
              <a:t>potestas</a:t>
            </a:r>
            <a:endParaRPr lang="en-US" sz="2000" dirty="0" smtClean="0">
              <a:latin typeface="Century Gothic" charset="0"/>
              <a:ea typeface="Century Gothic" charset="0"/>
              <a:cs typeface="Century Gothic" charset="0"/>
            </a:endParaRPr>
          </a:p>
          <a:p>
            <a:pPr lvl="1"/>
            <a:r>
              <a:rPr lang="en-US" sz="2400" dirty="0" smtClean="0">
                <a:latin typeface="Century Gothic" charset="0"/>
                <a:ea typeface="Century Gothic" charset="0"/>
                <a:cs typeface="Century Gothic" charset="0"/>
              </a:rPr>
              <a:t>Both were property</a:t>
            </a:r>
          </a:p>
          <a:p>
            <a:pPr lvl="2"/>
            <a:r>
              <a:rPr lang="en-US" sz="2000" dirty="0" smtClean="0">
                <a:latin typeface="Century Gothic" charset="0"/>
                <a:ea typeface="Century Gothic" charset="0"/>
                <a:cs typeface="Century Gothic" charset="0"/>
              </a:rPr>
              <a:t>Authority inherited by first born</a:t>
            </a:r>
          </a:p>
          <a:p>
            <a:r>
              <a:rPr lang="en-US" sz="2400" dirty="0" smtClean="0">
                <a:latin typeface="Century Gothic" charset="0"/>
                <a:ea typeface="Century Gothic" charset="0"/>
                <a:cs typeface="Century Gothic" charset="0"/>
              </a:rPr>
              <a:t>Biblical tradition rejects all of the above which are pagan</a:t>
            </a:r>
          </a:p>
          <a:p>
            <a:pPr lvl="1"/>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9652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Child sacrifice in the Bible</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400" dirty="0">
                <a:effectLst/>
                <a:latin typeface="Century Gothic" charset="0"/>
                <a:ea typeface="Century Gothic" charset="0"/>
                <a:cs typeface="Century Gothic" charset="0"/>
              </a:rPr>
              <a:t>Any of the people of Israel, or of the aliens who reside in Israel, who give any of their offspring to </a:t>
            </a:r>
            <a:r>
              <a:rPr lang="en-US" sz="2400" dirty="0" err="1">
                <a:effectLst/>
                <a:latin typeface="Century Gothic" charset="0"/>
                <a:ea typeface="Century Gothic" charset="0"/>
                <a:cs typeface="Century Gothic" charset="0"/>
              </a:rPr>
              <a:t>Molech</a:t>
            </a:r>
            <a:r>
              <a:rPr lang="en-US" sz="2400" dirty="0">
                <a:effectLst/>
                <a:latin typeface="Century Gothic" charset="0"/>
                <a:ea typeface="Century Gothic" charset="0"/>
                <a:cs typeface="Century Gothic" charset="0"/>
              </a:rPr>
              <a:t> shall be put to death; the people of the land shall stone them to death</a:t>
            </a:r>
            <a:r>
              <a:rPr lang="en-US" sz="2400" dirty="0" smtClean="0">
                <a:effectLst/>
                <a:latin typeface="Century Gothic" charset="0"/>
                <a:ea typeface="Century Gothic" charset="0"/>
                <a:cs typeface="Century Gothic" charset="0"/>
              </a:rPr>
              <a:t>.</a:t>
            </a:r>
            <a:r>
              <a:rPr lang="en-US" sz="2400" b="1" baseline="30000" dirty="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I myself will set my face against them, and will cut them off from the people, because they have given of their offspring to </a:t>
            </a:r>
            <a:r>
              <a:rPr lang="en-US" sz="2400" dirty="0" err="1">
                <a:effectLst/>
                <a:latin typeface="Century Gothic" charset="0"/>
                <a:ea typeface="Century Gothic" charset="0"/>
                <a:cs typeface="Century Gothic" charset="0"/>
              </a:rPr>
              <a:t>Molech</a:t>
            </a:r>
            <a:r>
              <a:rPr lang="en-US" sz="2400" dirty="0">
                <a:effectLst/>
                <a:latin typeface="Century Gothic" charset="0"/>
                <a:ea typeface="Century Gothic" charset="0"/>
                <a:cs typeface="Century Gothic" charset="0"/>
              </a:rPr>
              <a:t>, defiling my sanctuary and profaning my holy name. </a:t>
            </a:r>
            <a:r>
              <a:rPr lang="en-US" sz="2400" dirty="0" smtClean="0">
                <a:effectLst/>
                <a:latin typeface="Century Gothic" charset="0"/>
                <a:ea typeface="Century Gothic" charset="0"/>
                <a:cs typeface="Century Gothic" charset="0"/>
              </a:rPr>
              <a:t> </a:t>
            </a:r>
            <a:r>
              <a:rPr lang="en-US" dirty="0" smtClean="0">
                <a:effectLst/>
                <a:latin typeface="Century Gothic" charset="0"/>
                <a:ea typeface="Century Gothic" charset="0"/>
                <a:cs typeface="Century Gothic" charset="0"/>
              </a:rPr>
              <a:t>Leviticus 20: 2-3</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20555002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50370"/>
            <a:ext cx="7583487" cy="1044388"/>
          </a:xfrm>
        </p:spPr>
        <p:txBody>
          <a:bodyPr/>
          <a:lstStyle/>
          <a:p>
            <a:r>
              <a:rPr lang="en-US" dirty="0" smtClean="0">
                <a:solidFill>
                  <a:srgbClr val="FFFF00"/>
                </a:solidFill>
                <a:latin typeface="Century Gothic" charset="0"/>
                <a:ea typeface="Century Gothic" charset="0"/>
                <a:cs typeface="Century Gothic" charset="0"/>
              </a:rPr>
              <a:t>The Biblical worldview . . .</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15090" y="1573703"/>
            <a:ext cx="8712968" cy="4958011"/>
          </a:xfrm>
        </p:spPr>
        <p:txBody>
          <a:bodyPr>
            <a:normAutofit lnSpcReduction="10000"/>
          </a:bodyPr>
          <a:lstStyle/>
          <a:p>
            <a:r>
              <a:rPr lang="en-US" dirty="0" smtClean="0">
                <a:latin typeface="Century Gothic" charset="0"/>
                <a:ea typeface="Century Gothic" charset="0"/>
                <a:cs typeface="Century Gothic" charset="0"/>
              </a:rPr>
              <a:t>Biblical world</a:t>
            </a:r>
          </a:p>
          <a:p>
            <a:pPr lvl="1"/>
            <a:r>
              <a:rPr lang="en-US" dirty="0" smtClean="0">
                <a:latin typeface="Century Gothic" charset="0"/>
                <a:ea typeface="Century Gothic" charset="0"/>
                <a:cs typeface="Century Gothic" charset="0"/>
              </a:rPr>
              <a:t>Worship God of all humanity – not ancestors</a:t>
            </a:r>
          </a:p>
          <a:p>
            <a:pPr lvl="2"/>
            <a:r>
              <a:rPr lang="en-US" dirty="0" smtClean="0">
                <a:latin typeface="Century Gothic" charset="0"/>
                <a:ea typeface="Century Gothic" charset="0"/>
                <a:cs typeface="Century Gothic" charset="0"/>
              </a:rPr>
              <a:t>No sacrifices to dead ancestors </a:t>
            </a:r>
          </a:p>
          <a:p>
            <a:pPr lvl="1"/>
            <a:r>
              <a:rPr lang="en-US" dirty="0">
                <a:latin typeface="Century Gothic" charset="0"/>
                <a:ea typeface="Century Gothic" charset="0"/>
                <a:cs typeface="Century Gothic" charset="0"/>
              </a:rPr>
              <a:t>F</a:t>
            </a:r>
            <a:r>
              <a:rPr lang="en-US" dirty="0" smtClean="0">
                <a:latin typeface="Century Gothic" charset="0"/>
                <a:ea typeface="Century Gothic" charset="0"/>
                <a:cs typeface="Century Gothic" charset="0"/>
              </a:rPr>
              <a:t>ather AND mother have equal authority</a:t>
            </a:r>
          </a:p>
          <a:p>
            <a:pPr lvl="1"/>
            <a:r>
              <a:rPr lang="en-US" dirty="0" smtClean="0">
                <a:latin typeface="Century Gothic" charset="0"/>
                <a:ea typeface="Century Gothic" charset="0"/>
                <a:cs typeface="Century Gothic" charset="0"/>
              </a:rPr>
              <a:t>Parents </a:t>
            </a:r>
            <a:r>
              <a:rPr lang="en-US" dirty="0">
                <a:latin typeface="Century Gothic" charset="0"/>
                <a:ea typeface="Century Gothic" charset="0"/>
                <a:cs typeface="Century Gothic" charset="0"/>
              </a:rPr>
              <a:t>are guardians not </a:t>
            </a:r>
            <a:r>
              <a:rPr lang="en-US" dirty="0" smtClean="0">
                <a:latin typeface="Century Gothic" charset="0"/>
                <a:ea typeface="Century Gothic" charset="0"/>
                <a:cs typeface="Century Gothic" charset="0"/>
              </a:rPr>
              <a:t>owners</a:t>
            </a:r>
          </a:p>
          <a:p>
            <a:pPr lvl="1"/>
            <a:r>
              <a:rPr lang="en-US" dirty="0" smtClean="0">
                <a:latin typeface="Century Gothic" charset="0"/>
                <a:ea typeface="Century Gothic" charset="0"/>
                <a:cs typeface="Century Gothic" charset="0"/>
              </a:rPr>
              <a:t>Every person is a child of God</a:t>
            </a:r>
          </a:p>
          <a:p>
            <a:pPr lvl="1"/>
            <a:r>
              <a:rPr lang="en-US" dirty="0" smtClean="0">
                <a:latin typeface="Century Gothic" charset="0"/>
                <a:ea typeface="Century Gothic" charset="0"/>
                <a:cs typeface="Century Gothic" charset="0"/>
              </a:rPr>
              <a:t>The individual has divine, unique, eternal value</a:t>
            </a:r>
          </a:p>
          <a:p>
            <a:r>
              <a:rPr lang="en-US" dirty="0" smtClean="0">
                <a:latin typeface="Century Gothic" charset="0"/>
                <a:ea typeface="Century Gothic" charset="0"/>
                <a:cs typeface="Century Gothic" charset="0"/>
              </a:rPr>
              <a:t>God asking Abraham to renounce ownership of Isaac</a:t>
            </a:r>
            <a:endParaRPr lang="en-US" dirty="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Children are not the property of their parents</a:t>
            </a:r>
          </a:p>
          <a:p>
            <a:pPr lvl="1"/>
            <a:r>
              <a:rPr lang="en-US" dirty="0" smtClean="0">
                <a:latin typeface="Century Gothic" charset="0"/>
                <a:ea typeface="Century Gothic" charset="0"/>
                <a:cs typeface="Century Gothic" charset="0"/>
              </a:rPr>
              <a:t>Children belong to God</a:t>
            </a:r>
          </a:p>
          <a:p>
            <a:r>
              <a:rPr lang="en-US" dirty="0" smtClean="0">
                <a:latin typeface="Century Gothic" charset="0"/>
                <a:ea typeface="Century Gothic" charset="0"/>
                <a:cs typeface="Century Gothic" charset="0"/>
              </a:rPr>
              <a:t>Change of ownership – change of lineage – change of identity</a:t>
            </a:r>
          </a:p>
          <a:p>
            <a:pPr lvl="1"/>
            <a:endParaRPr lang="en-US" dirty="0" smtClean="0">
              <a:latin typeface="Century Gothic" charset="0"/>
              <a:ea typeface="Century Gothic" charset="0"/>
              <a:cs typeface="Century Gothic" charset="0"/>
            </a:endParaRPr>
          </a:p>
          <a:p>
            <a:pPr lvl="1"/>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2239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What is</a:t>
            </a:r>
            <a:r>
              <a:rPr lang="en-US" dirty="0" smtClean="0">
                <a:solidFill>
                  <a:srgbClr val="FFFF00"/>
                </a:solidFill>
                <a:latin typeface="Century Gothic" charset="0"/>
                <a:ea typeface="Century Gothic" charset="0"/>
                <a:cs typeface="Century Gothic" charset="0"/>
              </a:rPr>
              <a:t> the change </a:t>
            </a:r>
            <a:r>
              <a:rPr lang="en-US" dirty="0">
                <a:solidFill>
                  <a:srgbClr val="FFFF00"/>
                </a:solidFill>
                <a:latin typeface="Century Gothic" charset="0"/>
                <a:ea typeface="Century Gothic" charset="0"/>
                <a:cs typeface="Century Gothic" charset="0"/>
              </a:rPr>
              <a:t>of lineage?</a:t>
            </a:r>
          </a:p>
        </p:txBody>
      </p:sp>
      <p:sp>
        <p:nvSpPr>
          <p:cNvPr id="316419" name="Rectangle 3"/>
          <p:cNvSpPr>
            <a:spLocks noGrp="1" noChangeArrowheads="1"/>
          </p:cNvSpPr>
          <p:nvPr>
            <p:ph type="body" idx="1"/>
          </p:nvPr>
        </p:nvSpPr>
        <p:spPr>
          <a:xfrm>
            <a:off x="457200" y="1828800"/>
            <a:ext cx="8229600" cy="4525963"/>
          </a:xfrm>
        </p:spPr>
        <p:txBody>
          <a:bodyPr>
            <a:normAutofit/>
          </a:bodyPr>
          <a:lstStyle/>
          <a:p>
            <a:pPr eaLnBrk="1" hangingPunct="1">
              <a:buFont typeface="Wingdings" pitchFamily="-68" charset="2"/>
              <a:buNone/>
              <a:defRPr/>
            </a:pPr>
            <a:r>
              <a:rPr lang="en-GB" sz="2800" dirty="0" smtClean="0">
                <a:latin typeface="Century Gothic" charset="0"/>
                <a:ea typeface="Century Gothic" charset="0"/>
                <a:cs typeface="Century Gothic" charset="0"/>
              </a:rPr>
              <a:t>   Where </a:t>
            </a:r>
            <a:r>
              <a:rPr lang="en-GB" sz="2800" dirty="0">
                <a:latin typeface="Century Gothic" charset="0"/>
                <a:ea typeface="Century Gothic" charset="0"/>
                <a:cs typeface="Century Gothic" charset="0"/>
              </a:rPr>
              <a:t>is the change of blood lineage done? On the individual level, man has to go beyond the boundary of life and death. The individual has to go through life and death situations for the sake of God and the future dignity of man.</a:t>
            </a:r>
            <a:r>
              <a:rPr lang="en-GB" sz="2800" dirty="0" smtClean="0">
                <a:latin typeface="Century Gothic" charset="0"/>
                <a:ea typeface="Century Gothic" charset="0"/>
                <a:cs typeface="Century Gothic" charset="0"/>
              </a:rPr>
              <a:t> </a:t>
            </a:r>
          </a:p>
          <a:p>
            <a:pPr eaLnBrk="1" hangingPunct="1">
              <a:buFont typeface="Wingdings" pitchFamily="-68" charset="2"/>
              <a:buNone/>
              <a:defRPr/>
            </a:pPr>
            <a:r>
              <a:rPr lang="en-GB" sz="2800" dirty="0" smtClean="0">
                <a:latin typeface="Century Gothic" charset="0"/>
                <a:ea typeface="Century Gothic" charset="0"/>
                <a:cs typeface="Century Gothic" charset="0"/>
              </a:rPr>
              <a:t>						</a:t>
            </a:r>
            <a:r>
              <a:rPr lang="en-GB" sz="2400" dirty="0" smtClean="0">
                <a:latin typeface="Century Gothic" charset="0"/>
                <a:ea typeface="Century Gothic" charset="0"/>
                <a:cs typeface="Century Gothic" charset="0"/>
              </a:rPr>
              <a:t>(</a:t>
            </a:r>
            <a:r>
              <a:rPr lang="en-GB" sz="2400" dirty="0">
                <a:latin typeface="Century Gothic" charset="0"/>
                <a:ea typeface="Century Gothic" charset="0"/>
                <a:cs typeface="Century Gothic" charset="0"/>
              </a:rPr>
              <a:t>True Father, 1970) </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890852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kind of being?</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3200" dirty="0" smtClean="0">
                <a:latin typeface="Century Gothic" charset="0"/>
                <a:ea typeface="Century Gothic" charset="0"/>
                <a:cs typeface="Century Gothic" charset="0"/>
              </a:rPr>
              <a:t>Then </a:t>
            </a:r>
            <a:r>
              <a:rPr lang="en-US" sz="3200" dirty="0">
                <a:latin typeface="Century Gothic" charset="0"/>
                <a:ea typeface="Century Gothic" charset="0"/>
                <a:cs typeface="Century Gothic" charset="0"/>
              </a:rPr>
              <a:t>God said, "Let us make man in our image, after our likeness.</a:t>
            </a:r>
            <a:r>
              <a:rPr lang="en-GB" sz="3200" dirty="0">
                <a:latin typeface="Century Gothic" charset="0"/>
                <a:ea typeface="Century Gothic" charset="0"/>
                <a:cs typeface="Century Gothic" charset="0"/>
              </a:rPr>
              <a:t>	            </a:t>
            </a:r>
            <a:r>
              <a:rPr lang="en-GB" sz="2400" dirty="0">
                <a:latin typeface="Century Gothic" charset="0"/>
                <a:ea typeface="Century Gothic" charset="0"/>
                <a:cs typeface="Century Gothic" charset="0"/>
              </a:rPr>
              <a:t>Genesis 1:26</a:t>
            </a:r>
            <a:r>
              <a:rPr lang="en-GB" sz="3200" dirty="0">
                <a:latin typeface="Century Gothic" charset="0"/>
                <a:ea typeface="Century Gothic" charset="0"/>
                <a:cs typeface="Century Gothic" charset="0"/>
              </a:rPr>
              <a:t>			</a:t>
            </a:r>
            <a:endParaRPr lang="en-GB" sz="3200" dirty="0" smtClean="0">
              <a:latin typeface="Century Gothic" charset="0"/>
              <a:ea typeface="Century Gothic" charset="0"/>
              <a:cs typeface="Century Gothic" charset="0"/>
            </a:endParaRPr>
          </a:p>
          <a:p>
            <a:r>
              <a:rPr lang="en-GB" sz="3200" dirty="0" smtClean="0">
                <a:latin typeface="Century Gothic" charset="0"/>
                <a:ea typeface="Century Gothic" charset="0"/>
                <a:cs typeface="Century Gothic" charset="0"/>
              </a:rPr>
              <a:t>Why? </a:t>
            </a:r>
          </a:p>
          <a:p>
            <a:pPr lvl="1"/>
            <a:r>
              <a:rPr lang="en-US" sz="2400" dirty="0">
                <a:latin typeface="Century Gothic" charset="0"/>
                <a:ea typeface="Century Gothic" charset="0"/>
                <a:cs typeface="Century Gothic" charset="0"/>
              </a:rPr>
              <a:t>To have a being with whom He could relate as His </a:t>
            </a:r>
            <a:r>
              <a:rPr lang="en-US" sz="2400" dirty="0" smtClean="0">
                <a:latin typeface="Century Gothic" charset="0"/>
                <a:ea typeface="Century Gothic" charset="0"/>
                <a:cs typeface="Century Gothic" charset="0"/>
              </a:rPr>
              <a:t>object sharing his heart, love and everything that would be able to receive what he wanted to give and reciprocate </a:t>
            </a:r>
            <a:endParaRPr lang="en-US" sz="2400" dirty="0">
              <a:latin typeface="Century Gothic" charset="0"/>
              <a:ea typeface="Century Gothic" charset="0"/>
              <a:cs typeface="Century Gothic" charset="0"/>
            </a:endParaRPr>
          </a:p>
          <a:p>
            <a:pPr lvl="1"/>
            <a:endParaRPr lang="en-US" sz="2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2793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How about mother-son?</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400" dirty="0">
                <a:latin typeface="Century Gothic" charset="0"/>
                <a:ea typeface="Century Gothic" charset="0"/>
                <a:cs typeface="Century Gothic" charset="0"/>
              </a:rPr>
              <a:t>When she </a:t>
            </a:r>
            <a:r>
              <a:rPr lang="en-US" sz="2400" dirty="0" smtClean="0">
                <a:latin typeface="Century Gothic" charset="0"/>
                <a:ea typeface="Century Gothic" charset="0"/>
                <a:cs typeface="Century Gothic" charset="0"/>
              </a:rPr>
              <a:t>first gives </a:t>
            </a:r>
            <a:r>
              <a:rPr lang="en-US" sz="2400" dirty="0">
                <a:latin typeface="Century Gothic" charset="0"/>
                <a:ea typeface="Century Gothic" charset="0"/>
                <a:cs typeface="Century Gothic" charset="0"/>
              </a:rPr>
              <a:t>birth, Eve says: “With the help of the Lord I have acquired [</a:t>
            </a:r>
            <a:r>
              <a:rPr lang="en-US" sz="2400" i="1" dirty="0" err="1">
                <a:latin typeface="Century Gothic" charset="0"/>
                <a:ea typeface="Century Gothic" charset="0"/>
                <a:cs typeface="Century Gothic" charset="0"/>
              </a:rPr>
              <a:t>kaniti</a:t>
            </a:r>
            <a:r>
              <a:rPr lang="en-US" sz="2400" dirty="0">
                <a:latin typeface="Century Gothic" charset="0"/>
                <a:ea typeface="Century Gothic" charset="0"/>
                <a:cs typeface="Century Gothic" charset="0"/>
              </a:rPr>
              <a:t>] a </a:t>
            </a:r>
            <a:r>
              <a:rPr lang="en-US" sz="2400" dirty="0" smtClean="0">
                <a:latin typeface="Century Gothic" charset="0"/>
                <a:ea typeface="Century Gothic" charset="0"/>
                <a:cs typeface="Century Gothic" charset="0"/>
              </a:rPr>
              <a:t>man”</a:t>
            </a:r>
          </a:p>
          <a:p>
            <a:pPr lvl="1"/>
            <a:r>
              <a:rPr lang="en-US" sz="2400" dirty="0" smtClean="0">
                <a:latin typeface="Century Gothic" charset="0"/>
                <a:ea typeface="Century Gothic" charset="0"/>
                <a:cs typeface="Century Gothic" charset="0"/>
              </a:rPr>
              <a:t>Eve named her first son Cain</a:t>
            </a:r>
          </a:p>
          <a:p>
            <a:r>
              <a:rPr lang="en-US" sz="2400" dirty="0" smtClean="0">
                <a:latin typeface="Century Gothic" charset="0"/>
                <a:ea typeface="Century Gothic" charset="0"/>
                <a:cs typeface="Century Gothic" charset="0"/>
              </a:rPr>
              <a:t>Eve was a very possessive mother</a:t>
            </a:r>
          </a:p>
          <a:p>
            <a:r>
              <a:rPr lang="en-US" sz="2400" dirty="0" smtClean="0">
                <a:latin typeface="Century Gothic" charset="0"/>
                <a:ea typeface="Century Gothic" charset="0"/>
                <a:cs typeface="Century Gothic" charset="0"/>
              </a:rPr>
              <a:t>What was the heart of Sarah?</a:t>
            </a:r>
          </a:p>
          <a:p>
            <a:pPr lvl="1"/>
            <a:r>
              <a:rPr lang="en-US" sz="2400" dirty="0" smtClean="0">
                <a:latin typeface="Century Gothic" charset="0"/>
                <a:ea typeface="Century Gothic" charset="0"/>
                <a:cs typeface="Century Gothic" charset="0"/>
              </a:rPr>
              <a:t>Could she surrender Isaac</a:t>
            </a:r>
          </a:p>
          <a:p>
            <a:pPr lvl="1"/>
            <a:r>
              <a:rPr lang="en-US" sz="2400" dirty="0" smtClean="0">
                <a:latin typeface="Century Gothic" charset="0"/>
                <a:ea typeface="Century Gothic" charset="0"/>
                <a:cs typeface="Century Gothic" charset="0"/>
              </a:rPr>
              <a:t>Why didn’t she go with Abraham?</a:t>
            </a:r>
          </a:p>
        </p:txBody>
      </p:sp>
    </p:spTree>
    <p:extLst>
      <p:ext uri="{BB962C8B-B14F-4D97-AF65-F5344CB8AC3E}">
        <p14:creationId xmlns:p14="http://schemas.microsoft.com/office/powerpoint/2010/main" val="82940884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136904" cy="5142232"/>
          </a:xfrm>
        </p:spPr>
        <p:txBody>
          <a:bodyPr>
            <a:noAutofit/>
          </a:bodyPr>
          <a:lstStyle/>
          <a:p>
            <a:pPr marL="0" indent="0">
              <a:spcBef>
                <a:spcPts val="0"/>
              </a:spcBef>
              <a:spcAft>
                <a:spcPts val="400"/>
              </a:spcAft>
              <a:buNone/>
            </a:pPr>
            <a:r>
              <a:rPr lang="en-US" sz="2200" dirty="0" smtClean="0">
                <a:effectLst/>
                <a:latin typeface="Century Gothic" charset="0"/>
                <a:ea typeface="Century Gothic" charset="0"/>
                <a:cs typeface="Century Gothic" charset="0"/>
              </a:rPr>
              <a:t>Your </a:t>
            </a:r>
            <a:r>
              <a:rPr lang="en-US" sz="2200" dirty="0">
                <a:effectLst/>
                <a:latin typeface="Century Gothic" charset="0"/>
                <a:ea typeface="Century Gothic" charset="0"/>
                <a:cs typeface="Century Gothic" charset="0"/>
              </a:rPr>
              <a:t>children are not your children.</a:t>
            </a:r>
          </a:p>
          <a:p>
            <a:pPr marL="0" indent="0">
              <a:spcBef>
                <a:spcPts val="0"/>
              </a:spcBef>
              <a:spcAft>
                <a:spcPts val="400"/>
              </a:spcAft>
              <a:buNone/>
            </a:pPr>
            <a:r>
              <a:rPr lang="en-US" sz="2200" dirty="0">
                <a:effectLst/>
                <a:latin typeface="Century Gothic" charset="0"/>
                <a:ea typeface="Century Gothic" charset="0"/>
                <a:cs typeface="Century Gothic" charset="0"/>
              </a:rPr>
              <a:t>They are the sons and daughters of Life's longing for itself.</a:t>
            </a:r>
          </a:p>
          <a:p>
            <a:pPr marL="0" indent="0">
              <a:spcBef>
                <a:spcPts val="0"/>
              </a:spcBef>
              <a:spcAft>
                <a:spcPts val="400"/>
              </a:spcAft>
              <a:buNone/>
            </a:pPr>
            <a:r>
              <a:rPr lang="en-US" sz="2200" dirty="0">
                <a:effectLst/>
                <a:latin typeface="Century Gothic" charset="0"/>
                <a:ea typeface="Century Gothic" charset="0"/>
                <a:cs typeface="Century Gothic" charset="0"/>
              </a:rPr>
              <a:t>They come through you but not from you,</a:t>
            </a:r>
          </a:p>
          <a:p>
            <a:pPr marL="0" indent="0">
              <a:spcBef>
                <a:spcPts val="0"/>
              </a:spcBef>
              <a:spcAft>
                <a:spcPts val="400"/>
              </a:spcAft>
              <a:buNone/>
            </a:pPr>
            <a:r>
              <a:rPr lang="en-US" sz="2200" dirty="0">
                <a:effectLst/>
                <a:latin typeface="Century Gothic" charset="0"/>
                <a:ea typeface="Century Gothic" charset="0"/>
                <a:cs typeface="Century Gothic" charset="0"/>
              </a:rPr>
              <a:t>And though they are with you yet they belong not to you.</a:t>
            </a:r>
          </a:p>
          <a:p>
            <a:pPr>
              <a:spcBef>
                <a:spcPts val="0"/>
              </a:spcBef>
              <a:spcAft>
                <a:spcPts val="400"/>
              </a:spcAft>
            </a:pPr>
            <a:endParaRPr lang="en-US" sz="2200" dirty="0">
              <a:effectLst/>
              <a:latin typeface="Century Gothic" charset="0"/>
              <a:ea typeface="Century Gothic" charset="0"/>
              <a:cs typeface="Century Gothic" charset="0"/>
            </a:endParaRPr>
          </a:p>
          <a:p>
            <a:pPr marL="0" indent="0">
              <a:spcBef>
                <a:spcPts val="0"/>
              </a:spcBef>
              <a:spcAft>
                <a:spcPts val="400"/>
              </a:spcAft>
              <a:buNone/>
            </a:pPr>
            <a:r>
              <a:rPr lang="en-US" sz="2200" dirty="0">
                <a:effectLst/>
                <a:latin typeface="Century Gothic" charset="0"/>
                <a:ea typeface="Century Gothic" charset="0"/>
                <a:cs typeface="Century Gothic" charset="0"/>
              </a:rPr>
              <a:t>You may give them your love but not your thoughts, </a:t>
            </a:r>
          </a:p>
          <a:p>
            <a:pPr marL="0" indent="0">
              <a:spcBef>
                <a:spcPts val="0"/>
              </a:spcBef>
              <a:spcAft>
                <a:spcPts val="400"/>
              </a:spcAft>
              <a:buNone/>
            </a:pPr>
            <a:r>
              <a:rPr lang="en-US" sz="2200" dirty="0">
                <a:effectLst/>
                <a:latin typeface="Century Gothic" charset="0"/>
                <a:ea typeface="Century Gothic" charset="0"/>
                <a:cs typeface="Century Gothic" charset="0"/>
              </a:rPr>
              <a:t>For they have their own thoughts.</a:t>
            </a:r>
          </a:p>
          <a:p>
            <a:pPr marL="0" indent="0">
              <a:spcBef>
                <a:spcPts val="0"/>
              </a:spcBef>
              <a:spcAft>
                <a:spcPts val="400"/>
              </a:spcAft>
              <a:buNone/>
            </a:pPr>
            <a:r>
              <a:rPr lang="en-US" sz="2200" dirty="0">
                <a:effectLst/>
                <a:latin typeface="Century Gothic" charset="0"/>
                <a:ea typeface="Century Gothic" charset="0"/>
                <a:cs typeface="Century Gothic" charset="0"/>
              </a:rPr>
              <a:t>You may house their bodies but not their souls,</a:t>
            </a:r>
          </a:p>
          <a:p>
            <a:pPr marL="0" indent="0">
              <a:spcBef>
                <a:spcPts val="0"/>
              </a:spcBef>
              <a:spcAft>
                <a:spcPts val="400"/>
              </a:spcAft>
              <a:buNone/>
            </a:pPr>
            <a:r>
              <a:rPr lang="en-US" sz="2200" dirty="0">
                <a:effectLst/>
                <a:latin typeface="Century Gothic" charset="0"/>
                <a:ea typeface="Century Gothic" charset="0"/>
                <a:cs typeface="Century Gothic" charset="0"/>
              </a:rPr>
              <a:t>For their souls dwell in the house of tomorrow, </a:t>
            </a:r>
          </a:p>
          <a:p>
            <a:pPr marL="0" indent="0">
              <a:spcBef>
                <a:spcPts val="0"/>
              </a:spcBef>
              <a:spcAft>
                <a:spcPts val="400"/>
              </a:spcAft>
              <a:buNone/>
            </a:pPr>
            <a:r>
              <a:rPr lang="en-US" sz="2200" dirty="0">
                <a:effectLst/>
                <a:latin typeface="Century Gothic" charset="0"/>
                <a:ea typeface="Century Gothic" charset="0"/>
                <a:cs typeface="Century Gothic" charset="0"/>
              </a:rPr>
              <a:t>which you cannot visit, not even in your dreams.</a:t>
            </a:r>
          </a:p>
          <a:p>
            <a:pPr marL="0" indent="0">
              <a:spcBef>
                <a:spcPts val="0"/>
              </a:spcBef>
              <a:spcAft>
                <a:spcPts val="400"/>
              </a:spcAft>
              <a:buNone/>
            </a:pPr>
            <a:r>
              <a:rPr lang="en-US" sz="2200" dirty="0">
                <a:effectLst/>
                <a:latin typeface="Century Gothic" charset="0"/>
                <a:ea typeface="Century Gothic" charset="0"/>
                <a:cs typeface="Century Gothic" charset="0"/>
              </a:rPr>
              <a:t>You may strive to be like them, </a:t>
            </a:r>
          </a:p>
          <a:p>
            <a:pPr marL="0" indent="0">
              <a:spcBef>
                <a:spcPts val="0"/>
              </a:spcBef>
              <a:spcAft>
                <a:spcPts val="400"/>
              </a:spcAft>
              <a:buNone/>
            </a:pPr>
            <a:r>
              <a:rPr lang="en-US" sz="2200" dirty="0">
                <a:effectLst/>
                <a:latin typeface="Century Gothic" charset="0"/>
                <a:ea typeface="Century Gothic" charset="0"/>
                <a:cs typeface="Century Gothic" charset="0"/>
              </a:rPr>
              <a:t>but seek not to make them like you.</a:t>
            </a:r>
          </a:p>
          <a:p>
            <a:pPr marL="0" indent="0">
              <a:spcBef>
                <a:spcPts val="0"/>
              </a:spcBef>
              <a:spcAft>
                <a:spcPts val="400"/>
              </a:spcAft>
              <a:buNone/>
            </a:pPr>
            <a:r>
              <a:rPr lang="en-US" sz="2200" dirty="0">
                <a:effectLst/>
                <a:latin typeface="Century Gothic" charset="0"/>
                <a:ea typeface="Century Gothic" charset="0"/>
                <a:cs typeface="Century Gothic" charset="0"/>
              </a:rPr>
              <a:t>For life goes not backward nor tarries with yesterday.</a:t>
            </a:r>
          </a:p>
          <a:p>
            <a:pPr marL="0" indent="0">
              <a:spcBef>
                <a:spcPts val="0"/>
              </a:spcBef>
              <a:spcAft>
                <a:spcPts val="400"/>
              </a:spcAft>
              <a:buNone/>
            </a:pPr>
            <a:endParaRPr lang="en-US" sz="2200" dirty="0">
              <a:effectLst/>
              <a:latin typeface="Century Gothic" charset="0"/>
              <a:ea typeface="Century Gothic" charset="0"/>
              <a:cs typeface="Century Gothic" charset="0"/>
            </a:endParaRPr>
          </a:p>
        </p:txBody>
      </p:sp>
      <p:sp>
        <p:nvSpPr>
          <p:cNvPr id="5" name="Title 4"/>
          <p:cNvSpPr>
            <a:spLocks noGrp="1"/>
          </p:cNvSpPr>
          <p:nvPr>
            <p:ph type="title"/>
          </p:nvPr>
        </p:nvSpPr>
        <p:spPr>
          <a:xfrm>
            <a:off x="779463" y="12700"/>
            <a:ext cx="7583487" cy="1044388"/>
          </a:xfrm>
        </p:spPr>
        <p:txBody>
          <a:bodyPr/>
          <a:lstStyle/>
          <a:p>
            <a:r>
              <a:rPr lang="en-US">
                <a:solidFill>
                  <a:srgbClr val="FFFF00"/>
                </a:solidFill>
                <a:latin typeface="Century Gothic" charset="0"/>
                <a:ea typeface="Century Gothic" charset="0"/>
                <a:cs typeface="Century Gothic" charset="0"/>
              </a:rPr>
              <a:t>On Children by Kahlil </a:t>
            </a:r>
            <a:r>
              <a:rPr lang="en-US" smtClean="0">
                <a:solidFill>
                  <a:srgbClr val="FFFF00"/>
                </a:solidFill>
                <a:latin typeface="Century Gothic" charset="0"/>
                <a:ea typeface="Century Gothic" charset="0"/>
                <a:cs typeface="Century Gothic" charset="0"/>
              </a:rPr>
              <a:t>Gibran</a:t>
            </a:r>
            <a:endParaRPr lang="en-US"/>
          </a:p>
        </p:txBody>
      </p:sp>
    </p:spTree>
    <p:extLst>
      <p:ext uri="{BB962C8B-B14F-4D97-AF65-F5344CB8AC3E}">
        <p14:creationId xmlns:p14="http://schemas.microsoft.com/office/powerpoint/2010/main" val="5581052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Continued . . .</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lstStyle/>
          <a:p>
            <a:pPr marL="0" indent="0">
              <a:spcBef>
                <a:spcPts val="0"/>
              </a:spcBef>
              <a:spcAft>
                <a:spcPts val="400"/>
              </a:spcAft>
              <a:buNone/>
            </a:pPr>
            <a:r>
              <a:rPr lang="en-US" sz="2400" dirty="0">
                <a:effectLst/>
                <a:latin typeface="Century Gothic" charset="0"/>
                <a:ea typeface="Century Gothic" charset="0"/>
                <a:cs typeface="Century Gothic" charset="0"/>
              </a:rPr>
              <a:t>You are the bows from which your children</a:t>
            </a:r>
          </a:p>
          <a:p>
            <a:pPr marL="0" indent="0">
              <a:spcBef>
                <a:spcPts val="0"/>
              </a:spcBef>
              <a:spcAft>
                <a:spcPts val="400"/>
              </a:spcAft>
              <a:buNone/>
            </a:pPr>
            <a:r>
              <a:rPr lang="en-US" sz="2400" dirty="0">
                <a:effectLst/>
                <a:latin typeface="Century Gothic" charset="0"/>
                <a:ea typeface="Century Gothic" charset="0"/>
                <a:cs typeface="Century Gothic" charset="0"/>
              </a:rPr>
              <a:t>as living arrows are sent forth.</a:t>
            </a:r>
          </a:p>
          <a:p>
            <a:pPr marL="0" indent="0">
              <a:spcBef>
                <a:spcPts val="0"/>
              </a:spcBef>
              <a:spcAft>
                <a:spcPts val="400"/>
              </a:spcAft>
              <a:buNone/>
            </a:pPr>
            <a:r>
              <a:rPr lang="en-US" sz="2400" dirty="0">
                <a:effectLst/>
                <a:latin typeface="Century Gothic" charset="0"/>
                <a:ea typeface="Century Gothic" charset="0"/>
                <a:cs typeface="Century Gothic" charset="0"/>
              </a:rPr>
              <a:t>The archer sees the mark upon the path of the infinite, </a:t>
            </a:r>
          </a:p>
          <a:p>
            <a:pPr marL="0" indent="0">
              <a:spcBef>
                <a:spcPts val="0"/>
              </a:spcBef>
              <a:spcAft>
                <a:spcPts val="400"/>
              </a:spcAft>
              <a:buNone/>
            </a:pPr>
            <a:r>
              <a:rPr lang="en-US" sz="2400" dirty="0">
                <a:effectLst/>
                <a:latin typeface="Century Gothic" charset="0"/>
                <a:ea typeface="Century Gothic" charset="0"/>
                <a:cs typeface="Century Gothic" charset="0"/>
              </a:rPr>
              <a:t>and He bends you with His might </a:t>
            </a:r>
          </a:p>
          <a:p>
            <a:pPr marL="0" indent="0">
              <a:spcBef>
                <a:spcPts val="0"/>
              </a:spcBef>
              <a:spcAft>
                <a:spcPts val="400"/>
              </a:spcAft>
              <a:buNone/>
            </a:pPr>
            <a:r>
              <a:rPr lang="en-US" sz="2400" dirty="0">
                <a:effectLst/>
                <a:latin typeface="Century Gothic" charset="0"/>
                <a:ea typeface="Century Gothic" charset="0"/>
                <a:cs typeface="Century Gothic" charset="0"/>
              </a:rPr>
              <a:t>that His arrows may go swift and far.</a:t>
            </a:r>
          </a:p>
          <a:p>
            <a:pPr marL="0" indent="0">
              <a:spcBef>
                <a:spcPts val="0"/>
              </a:spcBef>
              <a:spcAft>
                <a:spcPts val="400"/>
              </a:spcAft>
              <a:buNone/>
            </a:pPr>
            <a:r>
              <a:rPr lang="en-US" sz="2400" dirty="0">
                <a:effectLst/>
                <a:latin typeface="Century Gothic" charset="0"/>
                <a:ea typeface="Century Gothic" charset="0"/>
                <a:cs typeface="Century Gothic" charset="0"/>
              </a:rPr>
              <a:t>Let your bending in the archer's hand be for gladness;</a:t>
            </a:r>
          </a:p>
          <a:p>
            <a:pPr marL="0" indent="0">
              <a:spcBef>
                <a:spcPts val="0"/>
              </a:spcBef>
              <a:spcAft>
                <a:spcPts val="400"/>
              </a:spcAft>
              <a:buNone/>
            </a:pPr>
            <a:r>
              <a:rPr lang="en-US" sz="2400" dirty="0">
                <a:effectLst/>
                <a:latin typeface="Century Gothic" charset="0"/>
                <a:ea typeface="Century Gothic" charset="0"/>
                <a:cs typeface="Century Gothic" charset="0"/>
              </a:rPr>
              <a:t>For even as He loves the arrow that flies, </a:t>
            </a:r>
          </a:p>
          <a:p>
            <a:pPr marL="0" indent="0">
              <a:spcBef>
                <a:spcPts val="0"/>
              </a:spcBef>
              <a:spcAft>
                <a:spcPts val="400"/>
              </a:spcAft>
              <a:buNone/>
            </a:pPr>
            <a:r>
              <a:rPr lang="en-US" sz="2400" dirty="0">
                <a:effectLst/>
                <a:latin typeface="Century Gothic" charset="0"/>
                <a:ea typeface="Century Gothic" charset="0"/>
                <a:cs typeface="Century Gothic" charset="0"/>
              </a:rPr>
              <a:t>so He loves also the bow that is stable.</a:t>
            </a:r>
          </a:p>
          <a:p>
            <a:pPr>
              <a:spcAft>
                <a:spcPts val="400"/>
              </a:spcAft>
            </a:pPr>
            <a:endParaRPr lang="en-US" sz="24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20136486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8a. Restoring </a:t>
            </a:r>
            <a:r>
              <a:rPr lang="en-US" b="0" dirty="0">
                <a:solidFill>
                  <a:srgbClr val="FFFF00"/>
                </a:solidFill>
                <a:latin typeface="Century Gothic" charset="0"/>
                <a:ea typeface="Century Gothic" charset="0"/>
                <a:cs typeface="Century Gothic" charset="0"/>
              </a:rPr>
              <a:t>the relationship between Adam and the Archangel</a:t>
            </a:r>
          </a:p>
        </p:txBody>
      </p:sp>
      <p:sp>
        <p:nvSpPr>
          <p:cNvPr id="3" name="Text Placeholder 2"/>
          <p:cNvSpPr>
            <a:spLocks noGrp="1"/>
          </p:cNvSpPr>
          <p:nvPr>
            <p:ph type="body" idx="1"/>
          </p:nvPr>
        </p:nvSpPr>
        <p:spPr/>
        <p:txBody>
          <a:bodyPr>
            <a:normAutofit/>
          </a:bodyPr>
          <a:lstStyle/>
          <a:p>
            <a:r>
              <a:rPr lang="en-US" sz="3200" dirty="0" smtClean="0">
                <a:latin typeface="Century Gothic" charset="0"/>
                <a:ea typeface="Century Gothic" charset="0"/>
                <a:cs typeface="Century Gothic" charset="0"/>
              </a:rPr>
              <a:t>Adam’s family</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780800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needs to be restored?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71055" y="1828800"/>
            <a:ext cx="8160327" cy="4208930"/>
          </a:xfrm>
        </p:spPr>
        <p:txBody>
          <a:bodyPr>
            <a:normAutofit/>
          </a:bodyPr>
          <a:lstStyle/>
          <a:p>
            <a:r>
              <a:rPr lang="en-US" sz="2800" dirty="0" smtClean="0">
                <a:solidFill>
                  <a:srgbClr val="FFFFD9"/>
                </a:solidFill>
                <a:latin typeface="Century Gothic" charset="0"/>
                <a:ea typeface="Century Gothic" charset="0"/>
                <a:cs typeface="Century Gothic" charset="0"/>
              </a:rPr>
              <a:t>Relationship between Archangel and Adam</a:t>
            </a:r>
          </a:p>
          <a:p>
            <a:pPr lvl="1"/>
            <a:r>
              <a:rPr lang="en-US" sz="2800" dirty="0" smtClean="0">
                <a:solidFill>
                  <a:srgbClr val="FFFFD9"/>
                </a:solidFill>
                <a:latin typeface="Century Gothic" charset="0"/>
                <a:ea typeface="Century Gothic" charset="0"/>
                <a:cs typeface="Century Gothic" charset="0"/>
              </a:rPr>
              <a:t>Adam needs to win the respect of the AA to become the Lord of creation</a:t>
            </a:r>
          </a:p>
          <a:p>
            <a:pPr lvl="1"/>
            <a:r>
              <a:rPr lang="en-US" sz="2800" dirty="0" smtClean="0">
                <a:solidFill>
                  <a:srgbClr val="FFFFD9"/>
                </a:solidFill>
                <a:latin typeface="Century Gothic" charset="0"/>
                <a:ea typeface="Century Gothic" charset="0"/>
                <a:cs typeface="Century Gothic" charset="0"/>
              </a:rPr>
              <a:t>Abel, in the position of Adam, needs to restore the birthright by winning the respect of Cain, in the position of the AA, and become the elder brother, head of the family</a:t>
            </a:r>
          </a:p>
        </p:txBody>
      </p:sp>
    </p:spTree>
    <p:extLst>
      <p:ext uri="{BB962C8B-B14F-4D97-AF65-F5344CB8AC3E}">
        <p14:creationId xmlns:p14="http://schemas.microsoft.com/office/powerpoint/2010/main" val="18702248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4572000" y="3682224"/>
            <a:ext cx="1800225" cy="1620838"/>
          </a:xfrm>
          <a:prstGeom prst="line">
            <a:avLst/>
          </a:prstGeom>
          <a:noFill/>
          <a:ln w="88900">
            <a:solidFill>
              <a:schemeClr val="bg1"/>
            </a:solidFill>
            <a:prstDash val="sysDot"/>
            <a:round/>
            <a:headEnd/>
            <a:tailEnd/>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795" name="Line 3"/>
          <p:cNvSpPr>
            <a:spLocks noChangeShapeType="1"/>
          </p:cNvSpPr>
          <p:nvPr/>
        </p:nvSpPr>
        <p:spPr bwMode="auto">
          <a:xfrm flipH="1">
            <a:off x="2771775" y="3682224"/>
            <a:ext cx="1800225" cy="1589088"/>
          </a:xfrm>
          <a:prstGeom prst="line">
            <a:avLst/>
          </a:prstGeom>
          <a:noFill/>
          <a:ln w="88900">
            <a:solidFill>
              <a:schemeClr val="bg1"/>
            </a:solidFill>
            <a:prstDash val="sysDot"/>
            <a:round/>
            <a:headEnd/>
            <a:tailEnd/>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796" name="Line 4"/>
          <p:cNvSpPr>
            <a:spLocks noChangeShapeType="1"/>
          </p:cNvSpPr>
          <p:nvPr/>
        </p:nvSpPr>
        <p:spPr bwMode="auto">
          <a:xfrm flipH="1">
            <a:off x="4572000" y="2332849"/>
            <a:ext cx="2879725" cy="1349375"/>
          </a:xfrm>
          <a:prstGeom prst="line">
            <a:avLst/>
          </a:prstGeom>
          <a:noFill/>
          <a:ln w="88900">
            <a:solidFill>
              <a:schemeClr val="bg1"/>
            </a:solidFill>
            <a:prstDash val="sysDot"/>
            <a:round/>
            <a:headEnd/>
            <a:tailEnd/>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797" name="Line 5"/>
          <p:cNvSpPr>
            <a:spLocks noChangeShapeType="1"/>
          </p:cNvSpPr>
          <p:nvPr/>
        </p:nvSpPr>
        <p:spPr bwMode="auto">
          <a:xfrm flipH="1" flipV="1">
            <a:off x="1781175" y="2332849"/>
            <a:ext cx="2790825" cy="1349375"/>
          </a:xfrm>
          <a:prstGeom prst="line">
            <a:avLst/>
          </a:prstGeom>
          <a:noFill/>
          <a:ln w="88900">
            <a:solidFill>
              <a:schemeClr val="bg1"/>
            </a:solidFill>
            <a:prstDash val="sysDot"/>
            <a:round/>
            <a:headEnd/>
            <a:tailEnd/>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231430" name="Rectangle 6"/>
          <p:cNvSpPr>
            <a:spLocks noChangeArrowheads="1"/>
          </p:cNvSpPr>
          <p:nvPr/>
        </p:nvSpPr>
        <p:spPr bwMode="auto">
          <a:xfrm>
            <a:off x="0" y="329424"/>
            <a:ext cx="9144000" cy="1012825"/>
          </a:xfrm>
          <a:prstGeom prst="rect">
            <a:avLst/>
          </a:prstGeom>
          <a:noFill/>
          <a:ln w="9525">
            <a:noFill/>
            <a:miter lim="800000"/>
            <a:headEnd/>
            <a:tailEnd/>
          </a:ln>
          <a:effectLst/>
        </p:spPr>
        <p:txBody>
          <a:bodyPr anchor="ctr" anchorCtr="1">
            <a:prstTxWarp prst="textNoShape">
              <a:avLst/>
            </a:prstTxWarp>
          </a:bodyPr>
          <a:lstStyle/>
          <a:p>
            <a:pPr algn="ctr">
              <a:defRPr/>
            </a:pPr>
            <a:r>
              <a:rPr lang="en-US" altLang="zh-CN" sz="3800" dirty="0" smtClean="0">
                <a:solidFill>
                  <a:srgbClr val="FFFF00"/>
                </a:solidFill>
                <a:effectLst>
                  <a:outerShdw blurRad="38100" dist="38100" dir="2700000" algn="tl">
                    <a:srgbClr val="000000"/>
                  </a:outerShdw>
                </a:effectLst>
                <a:latin typeface="Century Gothic" charset="0"/>
                <a:ea typeface="Century Gothic" charset="0"/>
                <a:cs typeface="Century Gothic" charset="0"/>
              </a:rPr>
              <a:t>Adam and Eve have sons</a:t>
            </a:r>
            <a:endParaRPr lang="sk-SK" sz="380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33799" name="Group 13"/>
          <p:cNvGrpSpPr>
            <a:grpSpLocks/>
          </p:cNvGrpSpPr>
          <p:nvPr/>
        </p:nvGrpSpPr>
        <p:grpSpPr bwMode="auto">
          <a:xfrm>
            <a:off x="3711575" y="2926574"/>
            <a:ext cx="1720850" cy="1511300"/>
            <a:chOff x="2338" y="1684"/>
            <a:chExt cx="1084" cy="952"/>
          </a:xfrm>
        </p:grpSpPr>
        <p:sp>
          <p:nvSpPr>
            <p:cNvPr id="33812" name="Freeform 14"/>
            <p:cNvSpPr>
              <a:spLocks noChangeAspect="1"/>
            </p:cNvSpPr>
            <p:nvPr/>
          </p:nvSpPr>
          <p:spPr bwMode="auto">
            <a:xfrm>
              <a:off x="2407" y="1684"/>
              <a:ext cx="476" cy="952"/>
            </a:xfrm>
            <a:custGeom>
              <a:avLst/>
              <a:gdLst>
                <a:gd name="T0" fmla="*/ 0 w 1362"/>
                <a:gd name="T1" fmla="*/ 0 h 2722"/>
                <a:gd name="T2" fmla="*/ 0 w 1362"/>
                <a:gd name="T3" fmla="*/ 0 h 2722"/>
                <a:gd name="T4" fmla="*/ 0 w 1362"/>
                <a:gd name="T5" fmla="*/ 0 h 2722"/>
                <a:gd name="T6" fmla="*/ 0 w 1362"/>
                <a:gd name="T7" fmla="*/ 0 h 2722"/>
                <a:gd name="T8" fmla="*/ 0 60000 65536"/>
                <a:gd name="T9" fmla="*/ 0 60000 65536"/>
                <a:gd name="T10" fmla="*/ 0 60000 65536"/>
                <a:gd name="T11" fmla="*/ 0 60000 65536"/>
                <a:gd name="T12" fmla="*/ 0 w 1362"/>
                <a:gd name="T13" fmla="*/ 0 h 2722"/>
                <a:gd name="T14" fmla="*/ 1362 w 1362"/>
                <a:gd name="T15" fmla="*/ 2722 h 2722"/>
              </a:gdLst>
              <a:ahLst/>
              <a:cxnLst>
                <a:cxn ang="T8">
                  <a:pos x="T0" y="T1"/>
                </a:cxn>
                <a:cxn ang="T9">
                  <a:pos x="T2" y="T3"/>
                </a:cxn>
                <a:cxn ang="T10">
                  <a:pos x="T4" y="T5"/>
                </a:cxn>
                <a:cxn ang="T11">
                  <a:pos x="T6" y="T7"/>
                </a:cxn>
              </a:cxnLst>
              <a:rect l="T12" t="T13" r="T14" b="T15"/>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gradFill rotWithShape="1">
              <a:gsLst>
                <a:gs pos="0">
                  <a:srgbClr val="B1A1FF"/>
                </a:gs>
                <a:gs pos="100000">
                  <a:srgbClr val="8238FE"/>
                </a:gs>
              </a:gsLst>
              <a:path path="rect">
                <a:fillToRect l="100000" b="100000"/>
              </a:path>
            </a:gradFill>
            <a:ln w="9525">
              <a:noFill/>
              <a:round/>
              <a:headEnd/>
              <a:tailEnd/>
            </a:ln>
          </p:spPr>
          <p:txBody>
            <a:bodyPr lIns="0" rIns="0" anchor="ct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813" name="Freeform 15"/>
            <p:cNvSpPr>
              <a:spLocks noChangeAspect="1"/>
            </p:cNvSpPr>
            <p:nvPr/>
          </p:nvSpPr>
          <p:spPr bwMode="auto">
            <a:xfrm rot="10800000">
              <a:off x="2880" y="1684"/>
              <a:ext cx="476" cy="952"/>
            </a:xfrm>
            <a:custGeom>
              <a:avLst/>
              <a:gdLst>
                <a:gd name="T0" fmla="*/ 0 w 1362"/>
                <a:gd name="T1" fmla="*/ 0 h 2722"/>
                <a:gd name="T2" fmla="*/ 0 w 1362"/>
                <a:gd name="T3" fmla="*/ 0 h 2722"/>
                <a:gd name="T4" fmla="*/ 0 w 1362"/>
                <a:gd name="T5" fmla="*/ 0 h 2722"/>
                <a:gd name="T6" fmla="*/ 0 w 1362"/>
                <a:gd name="T7" fmla="*/ 0 h 2722"/>
                <a:gd name="T8" fmla="*/ 0 60000 65536"/>
                <a:gd name="T9" fmla="*/ 0 60000 65536"/>
                <a:gd name="T10" fmla="*/ 0 60000 65536"/>
                <a:gd name="T11" fmla="*/ 0 60000 65536"/>
                <a:gd name="T12" fmla="*/ 0 w 1362"/>
                <a:gd name="T13" fmla="*/ 0 h 2722"/>
                <a:gd name="T14" fmla="*/ 1362 w 1362"/>
                <a:gd name="T15" fmla="*/ 2722 h 2722"/>
              </a:gdLst>
              <a:ahLst/>
              <a:cxnLst>
                <a:cxn ang="T8">
                  <a:pos x="T0" y="T1"/>
                </a:cxn>
                <a:cxn ang="T9">
                  <a:pos x="T2" y="T3"/>
                </a:cxn>
                <a:cxn ang="T10">
                  <a:pos x="T4" y="T5"/>
                </a:cxn>
                <a:cxn ang="T11">
                  <a:pos x="T6" y="T7"/>
                </a:cxn>
              </a:cxnLst>
              <a:rect l="T12" t="T13" r="T14" b="T15"/>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gradFill rotWithShape="1">
              <a:gsLst>
                <a:gs pos="0">
                  <a:srgbClr val="5AA0FF"/>
                </a:gs>
                <a:gs pos="100000">
                  <a:srgbClr val="005AD7"/>
                </a:gs>
              </a:gsLst>
              <a:path path="rect">
                <a:fillToRect l="100000" t="100000"/>
              </a:path>
            </a:gradFill>
            <a:ln w="9525">
              <a:noFill/>
              <a:round/>
              <a:headEnd/>
              <a:tailEnd/>
            </a:ln>
          </p:spPr>
          <p:txBody>
            <a:bodyPr lIns="0" rIns="0" anchor="ct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231440" name="Text Box 16"/>
            <p:cNvSpPr txBox="1">
              <a:spLocks noChangeAspect="1" noChangeArrowheads="1"/>
            </p:cNvSpPr>
            <p:nvPr/>
          </p:nvSpPr>
          <p:spPr bwMode="auto">
            <a:xfrm>
              <a:off x="2338" y="1807"/>
              <a:ext cx="1084" cy="679"/>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Adam</a:t>
              </a:r>
            </a:p>
            <a:p>
              <a:pPr algn="ctr">
                <a:defRPr/>
              </a:pPr>
              <a:r>
                <a:rPr lang="en-US" sz="32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Eve </a:t>
              </a:r>
              <a:endParaRPr lang="en-US" sz="320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sp>
        <p:nvSpPr>
          <p:cNvPr id="231441" name="Oval 17"/>
          <p:cNvSpPr>
            <a:spLocks noChangeAspect="1" noChangeArrowheads="1"/>
          </p:cNvSpPr>
          <p:nvPr/>
        </p:nvSpPr>
        <p:spPr bwMode="auto">
          <a:xfrm>
            <a:off x="5651500" y="4312462"/>
            <a:ext cx="1511300" cy="1511300"/>
          </a:xfrm>
          <a:prstGeom prst="ellipse">
            <a:avLst/>
          </a:prstGeom>
          <a:solidFill>
            <a:srgbClr val="FFFF00"/>
          </a:soli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31442" name="Oval 18"/>
          <p:cNvSpPr>
            <a:spLocks noChangeAspect="1" noChangeArrowheads="1"/>
          </p:cNvSpPr>
          <p:nvPr/>
        </p:nvSpPr>
        <p:spPr bwMode="auto">
          <a:xfrm>
            <a:off x="2016125" y="4268012"/>
            <a:ext cx="1511300" cy="1511300"/>
          </a:xfrm>
          <a:prstGeom prst="ellipse">
            <a:avLst/>
          </a:prstGeom>
          <a:solidFill>
            <a:srgbClr val="008000"/>
          </a:soli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31443" name="Text Box 19"/>
          <p:cNvSpPr txBox="1">
            <a:spLocks noChangeAspect="1" noChangeArrowheads="1"/>
          </p:cNvSpPr>
          <p:nvPr/>
        </p:nvSpPr>
        <p:spPr bwMode="auto">
          <a:xfrm>
            <a:off x="1911350" y="4763312"/>
            <a:ext cx="1720850" cy="585866"/>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Cain</a:t>
            </a:r>
          </a:p>
        </p:txBody>
      </p:sp>
      <p:sp>
        <p:nvSpPr>
          <p:cNvPr id="231444" name="Text Box 20"/>
          <p:cNvSpPr txBox="1">
            <a:spLocks noChangeAspect="1" noChangeArrowheads="1"/>
          </p:cNvSpPr>
          <p:nvPr/>
        </p:nvSpPr>
        <p:spPr bwMode="auto">
          <a:xfrm>
            <a:off x="5551488" y="4761724"/>
            <a:ext cx="1720850" cy="585866"/>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Abel</a:t>
            </a:r>
          </a:p>
        </p:txBody>
      </p:sp>
      <p:grpSp>
        <p:nvGrpSpPr>
          <p:cNvPr id="33804" name="Group 21"/>
          <p:cNvGrpSpPr>
            <a:grpSpLocks/>
          </p:cNvGrpSpPr>
          <p:nvPr/>
        </p:nvGrpSpPr>
        <p:grpSpPr bwMode="auto">
          <a:xfrm>
            <a:off x="2016125" y="3042462"/>
            <a:ext cx="292100" cy="1360487"/>
            <a:chOff x="1284" y="1750"/>
            <a:chExt cx="170" cy="1016"/>
          </a:xfrm>
        </p:grpSpPr>
        <p:sp>
          <p:nvSpPr>
            <p:cNvPr id="33810" name="Line 22"/>
            <p:cNvSpPr>
              <a:spLocks noChangeShapeType="1"/>
            </p:cNvSpPr>
            <p:nvPr/>
          </p:nvSpPr>
          <p:spPr bwMode="auto">
            <a:xfrm rot="20280000" flipH="1">
              <a:off x="1454" y="1750"/>
              <a:ext cx="0" cy="952"/>
            </a:xfrm>
            <a:prstGeom prst="line">
              <a:avLst/>
            </a:prstGeom>
            <a:noFill/>
            <a:ln w="107950">
              <a:solidFill>
                <a:schemeClr val="bg1"/>
              </a:solidFill>
              <a:round/>
              <a:headEnd type="triangle" w="med" len="sm"/>
              <a:tailEnd type="none" w="med" len="sm"/>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811" name="Line 23"/>
            <p:cNvSpPr>
              <a:spLocks noChangeShapeType="1"/>
            </p:cNvSpPr>
            <p:nvPr/>
          </p:nvSpPr>
          <p:spPr bwMode="auto">
            <a:xfrm rot="20280000" flipH="1">
              <a:off x="1284" y="1814"/>
              <a:ext cx="0" cy="952"/>
            </a:xfrm>
            <a:prstGeom prst="line">
              <a:avLst/>
            </a:prstGeom>
            <a:noFill/>
            <a:ln w="107950">
              <a:solidFill>
                <a:schemeClr val="bg1"/>
              </a:solidFill>
              <a:round/>
              <a:headEnd type="none" w="med" len="sm"/>
              <a:tailEnd type="triangle" w="med" len="sm"/>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grpSp>
      <p:grpSp>
        <p:nvGrpSpPr>
          <p:cNvPr id="33805" name="Group 24"/>
          <p:cNvGrpSpPr>
            <a:grpSpLocks/>
          </p:cNvGrpSpPr>
          <p:nvPr/>
        </p:nvGrpSpPr>
        <p:grpSpPr bwMode="auto">
          <a:xfrm rot="1320000">
            <a:off x="6777038" y="3096437"/>
            <a:ext cx="287337" cy="1227137"/>
            <a:chOff x="1037" y="2225"/>
            <a:chExt cx="181" cy="956"/>
          </a:xfrm>
        </p:grpSpPr>
        <p:sp>
          <p:nvSpPr>
            <p:cNvPr id="33808" name="Line 25"/>
            <p:cNvSpPr>
              <a:spLocks noChangeShapeType="1"/>
            </p:cNvSpPr>
            <p:nvPr/>
          </p:nvSpPr>
          <p:spPr bwMode="auto">
            <a:xfrm flipH="1">
              <a:off x="1218" y="2229"/>
              <a:ext cx="0" cy="952"/>
            </a:xfrm>
            <a:prstGeom prst="line">
              <a:avLst/>
            </a:prstGeom>
            <a:noFill/>
            <a:ln w="107950">
              <a:solidFill>
                <a:schemeClr val="bg1"/>
              </a:solidFill>
              <a:round/>
              <a:headEnd/>
              <a:tailEnd type="triangle" w="med" len="sm"/>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sp>
          <p:nvSpPr>
            <p:cNvPr id="33809" name="Line 26"/>
            <p:cNvSpPr>
              <a:spLocks noChangeShapeType="1"/>
            </p:cNvSpPr>
            <p:nvPr/>
          </p:nvSpPr>
          <p:spPr bwMode="auto">
            <a:xfrm flipH="1">
              <a:off x="1037" y="2225"/>
              <a:ext cx="0" cy="952"/>
            </a:xfrm>
            <a:prstGeom prst="line">
              <a:avLst/>
            </a:prstGeom>
            <a:noFill/>
            <a:ln w="107950">
              <a:solidFill>
                <a:schemeClr val="bg1"/>
              </a:solidFill>
              <a:round/>
              <a:headEnd type="triangle" w="med" len="sm"/>
              <a:tailEnd type="none" w="med" len="sm"/>
            </a:ln>
          </p:spPr>
          <p:txBody>
            <a:bodyPr>
              <a:prstTxWarp prst="textNoShape">
                <a:avLst/>
              </a:prstTxWarp>
            </a:bodyPr>
            <a:lstStyle/>
            <a:p>
              <a:endParaRPr lang="en-US" sz="2000">
                <a:solidFill>
                  <a:schemeClr val="bg1"/>
                </a:solidFill>
                <a:latin typeface="Century Gothic" charset="0"/>
                <a:ea typeface="Century Gothic" charset="0"/>
                <a:cs typeface="Century Gothic" charset="0"/>
              </a:endParaRPr>
            </a:p>
          </p:txBody>
        </p:sp>
      </p:grpSp>
      <p:sp>
        <p:nvSpPr>
          <p:cNvPr id="33806" name="Oval 29"/>
          <p:cNvSpPr>
            <a:spLocks noChangeArrowheads="1"/>
          </p:cNvSpPr>
          <p:nvPr/>
        </p:nvSpPr>
        <p:spPr bwMode="auto">
          <a:xfrm>
            <a:off x="6780213" y="1470837"/>
            <a:ext cx="1449387" cy="152558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GB" sz="3200" dirty="0">
                <a:latin typeface="Century Gothic" charset="0"/>
                <a:ea typeface="Century Gothic" charset="0"/>
                <a:cs typeface="Century Gothic" charset="0"/>
              </a:rPr>
              <a:t>God</a:t>
            </a:r>
            <a:endParaRPr lang="en-GB" sz="2800" dirty="0">
              <a:latin typeface="Century Gothic" charset="0"/>
              <a:ea typeface="Century Gothic" charset="0"/>
              <a:cs typeface="Century Gothic" charset="0"/>
            </a:endParaRPr>
          </a:p>
        </p:txBody>
      </p:sp>
      <p:sp>
        <p:nvSpPr>
          <p:cNvPr id="33807" name="Oval 30"/>
          <p:cNvSpPr>
            <a:spLocks noChangeArrowheads="1"/>
          </p:cNvSpPr>
          <p:nvPr/>
        </p:nvSpPr>
        <p:spPr bwMode="auto">
          <a:xfrm>
            <a:off x="990600" y="1472424"/>
            <a:ext cx="1447800" cy="1528763"/>
          </a:xfrm>
          <a:prstGeom prst="ellipse">
            <a:avLst/>
          </a:prstGeom>
          <a:solidFill>
            <a:srgbClr val="993300"/>
          </a:solidFill>
          <a:ln w="9525">
            <a:noFill/>
            <a:round/>
            <a:headEnd/>
            <a:tailEnd/>
          </a:ln>
        </p:spPr>
        <p:txBody>
          <a:bodyPr wrap="none" anchor="ctr">
            <a:prstTxWarp prst="textNoShape">
              <a:avLst/>
            </a:prstTxWarp>
          </a:bodyPr>
          <a:lstStyle/>
          <a:p>
            <a:pPr algn="ctr"/>
            <a:r>
              <a:rPr lang="en-GB" sz="3200">
                <a:solidFill>
                  <a:schemeClr val="bg1"/>
                </a:solidFill>
                <a:latin typeface="Century Gothic" charset="0"/>
                <a:ea typeface="Century Gothic" charset="0"/>
                <a:cs typeface="Century Gothic" charset="0"/>
              </a:rPr>
              <a:t>Satan</a:t>
            </a:r>
            <a:endParaRPr lang="en-GB" sz="240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031341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l" eaLnBrk="1" hangingPunct="1">
              <a:defRPr/>
            </a:pPr>
            <a:r>
              <a:rPr lang="en-US" dirty="0" smtClean="0">
                <a:solidFill>
                  <a:srgbClr val="FFFF00"/>
                </a:solidFill>
                <a:latin typeface="Century Gothic" charset="0"/>
                <a:ea typeface="Century Gothic" charset="0"/>
                <a:cs typeface="Century Gothic" charset="0"/>
              </a:rPr>
              <a:t>How does evil grow within us?</a:t>
            </a:r>
            <a:endParaRPr lang="en-US" dirty="0">
              <a:solidFill>
                <a:srgbClr val="FFFF00"/>
              </a:solidFill>
              <a:latin typeface="Century Gothic" charset="0"/>
              <a:ea typeface="Century Gothic" charset="0"/>
              <a:cs typeface="Century Gothic" charset="0"/>
            </a:endParaRPr>
          </a:p>
        </p:txBody>
      </p:sp>
      <p:sp>
        <p:nvSpPr>
          <p:cNvPr id="48131" name="Rectangle 3"/>
          <p:cNvSpPr>
            <a:spLocks noGrp="1" noChangeArrowheads="1"/>
          </p:cNvSpPr>
          <p:nvPr>
            <p:ph type="body" idx="1"/>
          </p:nvPr>
        </p:nvSpPr>
        <p:spPr/>
        <p:txBody>
          <a:bodyPr>
            <a:normAutofit/>
          </a:bodyPr>
          <a:lstStyle/>
          <a:p>
            <a:pPr eaLnBrk="1" hangingPunct="1">
              <a:buFontTx/>
              <a:buNone/>
            </a:pPr>
            <a:r>
              <a:rPr lang="en-US" sz="2800" dirty="0" smtClean="0">
                <a:effectLst/>
                <a:latin typeface="Century Gothic" charset="0"/>
                <a:ea typeface="Century Gothic" charset="0"/>
                <a:cs typeface="Century Gothic" charset="0"/>
              </a:rPr>
              <a:t>	We can become good only if our body obediently follows our mind. All too often our body rebels against the mind’s directions, repeating by analogy Cain’s murder of Abel. This is how evil grows within us. For this reason the religious way of life requires that we make the body submit to the commands of the higher mind.					</a:t>
            </a:r>
            <a:r>
              <a:rPr lang="en-US" sz="2000" dirty="0" smtClean="0">
                <a:effectLst/>
                <a:latin typeface="Century Gothic" charset="0"/>
                <a:ea typeface="Century Gothic" charset="0"/>
                <a:cs typeface="Century Gothic" charset="0"/>
              </a:rPr>
              <a:t>EDP, 194</a:t>
            </a:r>
            <a:endParaRPr lang="en-US" sz="2400" dirty="0" smtClean="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34770129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779463" y="549816"/>
            <a:ext cx="7583487" cy="1044388"/>
          </a:xfrm>
        </p:spPr>
        <p:txBody>
          <a:bodyPr/>
          <a:lstStyle/>
          <a:p>
            <a:pPr>
              <a:defRPr/>
            </a:pPr>
            <a:r>
              <a:rPr lang="en-US" altLang="zh-CN" sz="3600" dirty="0" smtClean="0">
                <a:solidFill>
                  <a:srgbClr val="FFFF00"/>
                </a:solidFill>
                <a:latin typeface="Century Gothic" charset="0"/>
                <a:ea typeface="Century Gothic" charset="0"/>
                <a:cs typeface="Century Gothic" charset="0"/>
              </a:rPr>
              <a:t>What indemnity conditions need to be made to restore the fall?</a:t>
            </a:r>
            <a:endParaRPr lang="sk-SK" sz="4000" dirty="0">
              <a:solidFill>
                <a:srgbClr val="FFFF00"/>
              </a:solidFill>
              <a:latin typeface="Century Gothic" charset="0"/>
              <a:ea typeface="Century Gothic" charset="0"/>
              <a:cs typeface="Century Gothic" charset="0"/>
            </a:endParaRPr>
          </a:p>
        </p:txBody>
      </p:sp>
      <p:sp>
        <p:nvSpPr>
          <p:cNvPr id="52227" name="Oval 4"/>
          <p:cNvSpPr>
            <a:spLocks noChangeArrowheads="1"/>
          </p:cNvSpPr>
          <p:nvPr/>
        </p:nvSpPr>
        <p:spPr bwMode="auto">
          <a:xfrm>
            <a:off x="3673475" y="2982356"/>
            <a:ext cx="1152525" cy="1223963"/>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Adam</a:t>
            </a:r>
          </a:p>
        </p:txBody>
      </p:sp>
      <p:sp>
        <p:nvSpPr>
          <p:cNvPr id="52228" name="Oval 6"/>
          <p:cNvSpPr>
            <a:spLocks noChangeArrowheads="1"/>
          </p:cNvSpPr>
          <p:nvPr/>
        </p:nvSpPr>
        <p:spPr bwMode="auto">
          <a:xfrm>
            <a:off x="5546725" y="4350781"/>
            <a:ext cx="1079500" cy="1081088"/>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Cain</a:t>
            </a:r>
          </a:p>
        </p:txBody>
      </p:sp>
      <p:sp>
        <p:nvSpPr>
          <p:cNvPr id="52229" name="Oval 7"/>
          <p:cNvSpPr>
            <a:spLocks noChangeArrowheads="1"/>
          </p:cNvSpPr>
          <p:nvPr/>
        </p:nvSpPr>
        <p:spPr bwMode="auto">
          <a:xfrm>
            <a:off x="1730375" y="4422219"/>
            <a:ext cx="1079500" cy="1081087"/>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400" dirty="0">
                <a:latin typeface="Century Gothic" charset="0"/>
                <a:ea typeface="Century Gothic" charset="0"/>
                <a:cs typeface="Century Gothic" charset="0"/>
              </a:rPr>
              <a:t>Abel</a:t>
            </a:r>
          </a:p>
        </p:txBody>
      </p:sp>
      <p:sp>
        <p:nvSpPr>
          <p:cNvPr id="52230" name="Line 14"/>
          <p:cNvSpPr>
            <a:spLocks noChangeShapeType="1"/>
          </p:cNvSpPr>
          <p:nvPr/>
        </p:nvSpPr>
        <p:spPr bwMode="auto">
          <a:xfrm flipH="1">
            <a:off x="2809875" y="3990419"/>
            <a:ext cx="1008063" cy="792162"/>
          </a:xfrm>
          <a:prstGeom prst="line">
            <a:avLst/>
          </a:prstGeom>
          <a:noFill/>
          <a:ln w="38100">
            <a:solidFill>
              <a:schemeClr val="bg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31" name="Line 15"/>
          <p:cNvSpPr>
            <a:spLocks noChangeShapeType="1"/>
          </p:cNvSpPr>
          <p:nvPr/>
        </p:nvSpPr>
        <p:spPr bwMode="auto">
          <a:xfrm>
            <a:off x="4681538" y="4063444"/>
            <a:ext cx="865187" cy="647700"/>
          </a:xfrm>
          <a:prstGeom prst="line">
            <a:avLst/>
          </a:prstGeom>
          <a:noFill/>
          <a:ln w="38100">
            <a:solidFill>
              <a:schemeClr val="bg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32" name="Line 16"/>
          <p:cNvSpPr>
            <a:spLocks noChangeShapeType="1"/>
          </p:cNvSpPr>
          <p:nvPr/>
        </p:nvSpPr>
        <p:spPr bwMode="auto">
          <a:xfrm flipV="1">
            <a:off x="2233613" y="2982356"/>
            <a:ext cx="0" cy="1368425"/>
          </a:xfrm>
          <a:prstGeom prst="line">
            <a:avLst/>
          </a:prstGeom>
          <a:noFill/>
          <a:ln w="57150">
            <a:solidFill>
              <a:schemeClr val="bg1"/>
            </a:solidFill>
            <a:round/>
            <a:headEnd/>
            <a:tailEnd type="triangle"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33" name="Line 17"/>
          <p:cNvSpPr>
            <a:spLocks noChangeShapeType="1"/>
          </p:cNvSpPr>
          <p:nvPr/>
        </p:nvSpPr>
        <p:spPr bwMode="auto">
          <a:xfrm flipH="1">
            <a:off x="2954338" y="4998481"/>
            <a:ext cx="2447925" cy="0"/>
          </a:xfrm>
          <a:prstGeom prst="line">
            <a:avLst/>
          </a:prstGeom>
          <a:noFill/>
          <a:ln w="57150">
            <a:solidFill>
              <a:schemeClr val="bg1"/>
            </a:solidFill>
            <a:round/>
            <a:headEnd/>
            <a:tailEnd type="triangle"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34" name="Text Box 18"/>
          <p:cNvSpPr txBox="1">
            <a:spLocks noChangeArrowheads="1"/>
          </p:cNvSpPr>
          <p:nvPr/>
        </p:nvSpPr>
        <p:spPr bwMode="auto">
          <a:xfrm>
            <a:off x="124694" y="3185556"/>
            <a:ext cx="1757212" cy="1015663"/>
          </a:xfrm>
          <a:prstGeom prst="rect">
            <a:avLst/>
          </a:prstGeom>
          <a:noFill/>
          <a:ln w="9525">
            <a:noFill/>
            <a:miter lim="800000"/>
            <a:headEnd/>
            <a:tailEnd/>
          </a:ln>
        </p:spPr>
        <p:txBody>
          <a:bodyPr wrap="none">
            <a:prstTxWarp prst="textNoShape">
              <a:avLst/>
            </a:prstTxWarp>
            <a:spAutoFit/>
          </a:bodyPr>
          <a:lstStyle/>
          <a:p>
            <a:pPr algn="ctr"/>
            <a:r>
              <a:rPr lang="en-GB" sz="2000">
                <a:solidFill>
                  <a:schemeClr val="bg1"/>
                </a:solidFill>
                <a:latin typeface="Century Gothic" charset="0"/>
                <a:ea typeface="Century Gothic" charset="0"/>
                <a:cs typeface="Century Gothic" charset="0"/>
              </a:rPr>
              <a:t>Foundation</a:t>
            </a:r>
          </a:p>
          <a:p>
            <a:pPr algn="ctr"/>
            <a:r>
              <a:rPr lang="en-GB" sz="2000">
                <a:solidFill>
                  <a:schemeClr val="bg1"/>
                </a:solidFill>
                <a:latin typeface="Century Gothic" charset="0"/>
                <a:ea typeface="Century Gothic" charset="0"/>
                <a:cs typeface="Century Gothic" charset="0"/>
              </a:rPr>
              <a:t>of Faith</a:t>
            </a:r>
          </a:p>
          <a:p>
            <a:pPr algn="ctr"/>
            <a:r>
              <a:rPr lang="en-GB" sz="2000">
                <a:solidFill>
                  <a:schemeClr val="bg1"/>
                </a:solidFill>
                <a:latin typeface="Century Gothic" charset="0"/>
                <a:ea typeface="Century Gothic" charset="0"/>
                <a:cs typeface="Century Gothic" charset="0"/>
              </a:rPr>
              <a:t>(spiritual life)</a:t>
            </a:r>
          </a:p>
        </p:txBody>
      </p:sp>
      <p:sp>
        <p:nvSpPr>
          <p:cNvPr id="52235" name="Text Box 19"/>
          <p:cNvSpPr txBox="1">
            <a:spLocks noChangeArrowheads="1"/>
          </p:cNvSpPr>
          <p:nvPr/>
        </p:nvSpPr>
        <p:spPr bwMode="auto">
          <a:xfrm>
            <a:off x="1844675" y="5627131"/>
            <a:ext cx="4876800" cy="708025"/>
          </a:xfrm>
          <a:prstGeom prst="rect">
            <a:avLst/>
          </a:prstGeom>
          <a:noFill/>
          <a:ln w="9525">
            <a:noFill/>
            <a:miter lim="800000"/>
            <a:headEnd/>
            <a:tailEnd/>
          </a:ln>
        </p:spPr>
        <p:txBody>
          <a:bodyPr>
            <a:prstTxWarp prst="textNoShape">
              <a:avLst/>
            </a:prstTxWarp>
            <a:spAutoFit/>
          </a:bodyPr>
          <a:lstStyle/>
          <a:p>
            <a:pPr algn="ctr"/>
            <a:r>
              <a:rPr lang="en-GB" sz="2000">
                <a:solidFill>
                  <a:schemeClr val="bg1"/>
                </a:solidFill>
                <a:latin typeface="Century Gothic" charset="0"/>
                <a:ea typeface="Century Gothic" charset="0"/>
                <a:cs typeface="Century Gothic" charset="0"/>
              </a:rPr>
              <a:t>Foundation of Substance</a:t>
            </a:r>
          </a:p>
          <a:p>
            <a:pPr algn="ctr"/>
            <a:r>
              <a:rPr lang="en-GB" sz="2000">
                <a:solidFill>
                  <a:schemeClr val="bg1"/>
                </a:solidFill>
                <a:latin typeface="Century Gothic" charset="0"/>
                <a:ea typeface="Century Gothic" charset="0"/>
                <a:cs typeface="Century Gothic" charset="0"/>
              </a:rPr>
              <a:t>(removing fallen nature, righteous life)</a:t>
            </a:r>
          </a:p>
        </p:txBody>
      </p:sp>
      <p:sp>
        <p:nvSpPr>
          <p:cNvPr id="52236" name="Line 21"/>
          <p:cNvSpPr>
            <a:spLocks noChangeShapeType="1"/>
          </p:cNvSpPr>
          <p:nvPr/>
        </p:nvSpPr>
        <p:spPr bwMode="auto">
          <a:xfrm flipV="1">
            <a:off x="6265863" y="2693431"/>
            <a:ext cx="433387" cy="1657350"/>
          </a:xfrm>
          <a:prstGeom prst="line">
            <a:avLst/>
          </a:prstGeom>
          <a:noFill/>
          <a:ln w="38100">
            <a:solidFill>
              <a:schemeClr val="bg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52237" name="Group 22"/>
          <p:cNvGrpSpPr>
            <a:grpSpLocks noChangeAspect="1"/>
          </p:cNvGrpSpPr>
          <p:nvPr/>
        </p:nvGrpSpPr>
        <p:grpSpPr bwMode="auto">
          <a:xfrm rot="904095">
            <a:off x="6194425" y="3126819"/>
            <a:ext cx="661988" cy="661987"/>
            <a:chOff x="1335" y="2432"/>
            <a:chExt cx="960" cy="960"/>
          </a:xfrm>
        </p:grpSpPr>
        <p:sp>
          <p:nvSpPr>
            <p:cNvPr id="52243" name="Rectangle 23"/>
            <p:cNvSpPr>
              <a:spLocks noChangeAspect="1" noChangeArrowheads="1"/>
            </p:cNvSpPr>
            <p:nvPr/>
          </p:nvSpPr>
          <p:spPr bwMode="auto">
            <a:xfrm rot="-2700000">
              <a:off x="1765" y="2432"/>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2244" name="Rectangle 24"/>
            <p:cNvSpPr>
              <a:spLocks noChangeAspect="1" noChangeArrowheads="1"/>
            </p:cNvSpPr>
            <p:nvPr/>
          </p:nvSpPr>
          <p:spPr bwMode="auto">
            <a:xfrm rot="2700000">
              <a:off x="1766" y="2440"/>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52238" name="Text Box 25"/>
          <p:cNvSpPr txBox="1">
            <a:spLocks noChangeArrowheads="1"/>
          </p:cNvSpPr>
          <p:nvPr/>
        </p:nvSpPr>
        <p:spPr bwMode="auto">
          <a:xfrm>
            <a:off x="152400" y="4592081"/>
            <a:ext cx="1420582" cy="400110"/>
          </a:xfrm>
          <a:prstGeom prst="rect">
            <a:avLst/>
          </a:prstGeom>
          <a:noFill/>
          <a:ln w="9525">
            <a:noFill/>
            <a:miter lim="800000"/>
            <a:headEnd/>
            <a:tailEnd/>
          </a:ln>
        </p:spPr>
        <p:txBody>
          <a:bodyPr wrap="none">
            <a:prstTxWarp prst="textNoShape">
              <a:avLst/>
            </a:prstTxWarp>
            <a:spAutoFit/>
          </a:bodyPr>
          <a:lstStyle/>
          <a:p>
            <a:r>
              <a:rPr lang="en-US" sz="2000">
                <a:solidFill>
                  <a:schemeClr val="bg1"/>
                </a:solidFill>
                <a:latin typeface="Century Gothic" charset="0"/>
                <a:ea typeface="Century Gothic" charset="0"/>
                <a:cs typeface="Century Gothic" charset="0"/>
              </a:rPr>
              <a:t>Love God</a:t>
            </a:r>
          </a:p>
        </p:txBody>
      </p:sp>
      <p:sp>
        <p:nvSpPr>
          <p:cNvPr id="52239" name="Text Box 26"/>
          <p:cNvSpPr txBox="1">
            <a:spLocks noChangeArrowheads="1"/>
          </p:cNvSpPr>
          <p:nvPr/>
        </p:nvSpPr>
        <p:spPr bwMode="auto">
          <a:xfrm>
            <a:off x="3292475" y="6216599"/>
            <a:ext cx="2132315" cy="400110"/>
          </a:xfrm>
          <a:prstGeom prst="rect">
            <a:avLst/>
          </a:prstGeom>
          <a:noFill/>
          <a:ln w="9525">
            <a:noFill/>
            <a:miter lim="800000"/>
            <a:headEnd/>
            <a:tailEnd/>
          </a:ln>
        </p:spPr>
        <p:txBody>
          <a:bodyPr wrap="none">
            <a:prstTxWarp prst="textNoShape">
              <a:avLst/>
            </a:prstTxWarp>
            <a:spAutoFit/>
          </a:bodyPr>
          <a:lstStyle/>
          <a:p>
            <a:r>
              <a:rPr lang="en-US" sz="2000">
                <a:solidFill>
                  <a:schemeClr val="bg1"/>
                </a:solidFill>
                <a:latin typeface="Century Gothic" charset="0"/>
                <a:ea typeface="Century Gothic" charset="0"/>
                <a:cs typeface="Century Gothic" charset="0"/>
              </a:rPr>
              <a:t>Love </a:t>
            </a:r>
            <a:r>
              <a:rPr lang="en-US" sz="2000" dirty="0" err="1">
                <a:solidFill>
                  <a:schemeClr val="bg1"/>
                </a:solidFill>
                <a:latin typeface="Century Gothic" charset="0"/>
                <a:ea typeface="Century Gothic" charset="0"/>
                <a:cs typeface="Century Gothic" charset="0"/>
              </a:rPr>
              <a:t>neighbour</a:t>
            </a:r>
            <a:endParaRPr lang="en-US" sz="2000" dirty="0">
              <a:solidFill>
                <a:schemeClr val="bg1"/>
              </a:solidFill>
              <a:latin typeface="Century Gothic" charset="0"/>
              <a:ea typeface="Century Gothic" charset="0"/>
              <a:cs typeface="Century Gothic" charset="0"/>
            </a:endParaRPr>
          </a:p>
        </p:txBody>
      </p:sp>
      <p:sp>
        <p:nvSpPr>
          <p:cNvPr id="52240" name="Oval 27"/>
          <p:cNvSpPr>
            <a:spLocks noChangeArrowheads="1"/>
          </p:cNvSpPr>
          <p:nvPr/>
        </p:nvSpPr>
        <p:spPr bwMode="auto">
          <a:xfrm>
            <a:off x="6035675" y="1682194"/>
            <a:ext cx="1295400" cy="1223962"/>
          </a:xfrm>
          <a:prstGeom prst="ellipse">
            <a:avLst/>
          </a:prstGeom>
          <a:solidFill>
            <a:srgbClr val="993300"/>
          </a:solidFill>
          <a:ln w="9525">
            <a:noFill/>
            <a:round/>
            <a:headEnd/>
            <a:tailEnd/>
          </a:ln>
        </p:spPr>
        <p:txBody>
          <a:bodyPr wrap="none" anchor="ctr">
            <a:prstTxWarp prst="textNoShape">
              <a:avLst/>
            </a:prstTxWarp>
          </a:bodyPr>
          <a:lstStyle/>
          <a:p>
            <a:pPr algn="ctr"/>
            <a:r>
              <a:rPr lang="en-GB" sz="2800">
                <a:solidFill>
                  <a:schemeClr val="bg1"/>
                </a:solidFill>
                <a:latin typeface="Century Gothic" charset="0"/>
                <a:ea typeface="Century Gothic" charset="0"/>
                <a:cs typeface="Century Gothic" charset="0"/>
              </a:rPr>
              <a:t>Satan</a:t>
            </a:r>
            <a:endParaRPr lang="en-GB" sz="2000">
              <a:solidFill>
                <a:schemeClr val="bg1"/>
              </a:solidFill>
              <a:latin typeface="Century Gothic" charset="0"/>
              <a:ea typeface="Century Gothic" charset="0"/>
              <a:cs typeface="Century Gothic" charset="0"/>
            </a:endParaRPr>
          </a:p>
        </p:txBody>
      </p:sp>
      <p:sp>
        <p:nvSpPr>
          <p:cNvPr id="52241" name="Oval 28"/>
          <p:cNvSpPr>
            <a:spLocks noChangeArrowheads="1"/>
          </p:cNvSpPr>
          <p:nvPr/>
        </p:nvSpPr>
        <p:spPr bwMode="auto">
          <a:xfrm>
            <a:off x="1463675" y="1686956"/>
            <a:ext cx="1447800" cy="1325563"/>
          </a:xfrm>
          <a:prstGeom prst="ellipse">
            <a:avLst/>
          </a:prstGeom>
          <a:solidFill>
            <a:schemeClr val="bg1"/>
          </a:solidFill>
          <a:ln w="9525">
            <a:solidFill>
              <a:schemeClr val="bg1"/>
            </a:solidFill>
            <a:round/>
            <a:headEnd/>
            <a:tailEnd/>
          </a:ln>
        </p:spPr>
        <p:txBody>
          <a:bodyPr wrap="none" anchor="ctr">
            <a:prstTxWarp prst="textNoShape">
              <a:avLst/>
            </a:prstTxWarp>
          </a:bodyPr>
          <a:lstStyle/>
          <a:p>
            <a:pPr algn="ctr"/>
            <a:r>
              <a:rPr lang="en-GB" sz="3200" dirty="0">
                <a:latin typeface="Century Gothic" charset="0"/>
                <a:ea typeface="Century Gothic" charset="0"/>
                <a:cs typeface="Century Gothic" charset="0"/>
              </a:rPr>
              <a:t>God</a:t>
            </a:r>
            <a:endParaRPr lang="en-GB" sz="2800" dirty="0">
              <a:latin typeface="Century Gothic" charset="0"/>
              <a:ea typeface="Century Gothic" charset="0"/>
              <a:cs typeface="Century Gothic" charset="0"/>
            </a:endParaRPr>
          </a:p>
        </p:txBody>
      </p:sp>
      <p:sp>
        <p:nvSpPr>
          <p:cNvPr id="22" name="Oval Callout 21"/>
          <p:cNvSpPr/>
          <p:nvPr/>
        </p:nvSpPr>
        <p:spPr>
          <a:xfrm>
            <a:off x="6492875" y="3058556"/>
            <a:ext cx="2590800" cy="1524000"/>
          </a:xfrm>
          <a:prstGeom prst="wedgeEllipseCallout">
            <a:avLst>
              <a:gd name="adj1" fmla="val -45595"/>
              <a:gd name="adj2" fmla="val 67813"/>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GB" sz="1600" dirty="0">
                <a:solidFill>
                  <a:schemeClr val="tx1"/>
                </a:solidFill>
                <a:latin typeface="Century Gothic" charset="0"/>
                <a:ea typeface="Century Gothic" charset="0"/>
                <a:cs typeface="Century Gothic" charset="0"/>
              </a:rPr>
              <a:t>Placed in the position to have the same feelings as the Archangel</a:t>
            </a:r>
          </a:p>
        </p:txBody>
      </p:sp>
    </p:spTree>
    <p:extLst>
      <p:ext uri="{BB962C8B-B14F-4D97-AF65-F5344CB8AC3E}">
        <p14:creationId xmlns:p14="http://schemas.microsoft.com/office/powerpoint/2010/main" val="144617542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99640"/>
            <a:ext cx="7583487" cy="1044388"/>
          </a:xfrm>
        </p:spPr>
        <p:txBody>
          <a:bodyPr/>
          <a:lstStyle/>
          <a:p>
            <a:pPr>
              <a:defRPr/>
            </a:pPr>
            <a:r>
              <a:rPr lang="en-US" dirty="0" smtClean="0">
                <a:solidFill>
                  <a:srgbClr val="FFFF00"/>
                </a:solidFill>
                <a:latin typeface="Century Gothic" charset="0"/>
                <a:ea typeface="Century Gothic" charset="0"/>
                <a:cs typeface="Century Gothic" charset="0"/>
              </a:rPr>
              <a:t>Who did Cain and Abel marry?</a:t>
            </a:r>
            <a:endParaRPr lang="en-US" dirty="0">
              <a:solidFill>
                <a:srgbClr val="FFFF00"/>
              </a:solidFill>
              <a:latin typeface="Century Gothic" charset="0"/>
              <a:ea typeface="Century Gothic" charset="0"/>
              <a:cs typeface="Century Gothic" charset="0"/>
            </a:endParaRPr>
          </a:p>
        </p:txBody>
      </p:sp>
      <p:cxnSp>
        <p:nvCxnSpPr>
          <p:cNvPr id="16" name="Straight Connector 15"/>
          <p:cNvCxnSpPr/>
          <p:nvPr/>
        </p:nvCxnSpPr>
        <p:spPr>
          <a:xfrm rot="5400000">
            <a:off x="3770313" y="3771900"/>
            <a:ext cx="1601788" cy="1587"/>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209800" y="4572000"/>
            <a:ext cx="4800600" cy="1588"/>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flipV="1">
            <a:off x="1600200" y="4572000"/>
            <a:ext cx="685800" cy="60960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2178844" y="4602956"/>
            <a:ext cx="568325" cy="506413"/>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41" idx="7"/>
          </p:cNvCxnSpPr>
          <p:nvPr/>
        </p:nvCxnSpPr>
        <p:spPr>
          <a:xfrm rot="5400000">
            <a:off x="6438900" y="4692650"/>
            <a:ext cx="692150" cy="45085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010400" y="4572000"/>
            <a:ext cx="609600" cy="53340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4267200" y="2971800"/>
            <a:ext cx="685800" cy="1588"/>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40" name="TextBox 39"/>
          <p:cNvSpPr txBox="1">
            <a:spLocks noChangeArrowheads="1"/>
          </p:cNvSpPr>
          <p:nvPr/>
        </p:nvSpPr>
        <p:spPr bwMode="auto">
          <a:xfrm>
            <a:off x="745619" y="1371600"/>
            <a:ext cx="7622600" cy="830997"/>
          </a:xfrm>
          <a:prstGeom prst="rect">
            <a:avLst/>
          </a:prstGeom>
          <a:noFill/>
          <a:ln w="9525">
            <a:noFill/>
            <a:miter lim="800000"/>
            <a:headEnd/>
            <a:tailEnd/>
          </a:ln>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In the Jewish and Muslim traditions each time Eve </a:t>
            </a:r>
          </a:p>
          <a:p>
            <a:pPr algn="ctr"/>
            <a:r>
              <a:rPr lang="en-US" sz="2400">
                <a:solidFill>
                  <a:schemeClr val="bg1"/>
                </a:solidFill>
                <a:latin typeface="Century Gothic" charset="0"/>
                <a:ea typeface="Century Gothic" charset="0"/>
                <a:cs typeface="Century Gothic" charset="0"/>
              </a:rPr>
              <a:t>gave birth she had twins – a boy and girl</a:t>
            </a:r>
          </a:p>
        </p:txBody>
      </p:sp>
      <p:sp>
        <p:nvSpPr>
          <p:cNvPr id="41" name="Oval 7"/>
          <p:cNvSpPr>
            <a:spLocks noChangeArrowheads="1"/>
          </p:cNvSpPr>
          <p:nvPr/>
        </p:nvSpPr>
        <p:spPr bwMode="auto">
          <a:xfrm>
            <a:off x="5638800" y="5105400"/>
            <a:ext cx="1079500" cy="1081088"/>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400" dirty="0">
                <a:latin typeface="Century Gothic" charset="0"/>
                <a:ea typeface="Century Gothic" charset="0"/>
                <a:cs typeface="Century Gothic" charset="0"/>
              </a:rPr>
              <a:t>Abel</a:t>
            </a:r>
          </a:p>
        </p:txBody>
      </p:sp>
      <p:sp>
        <p:nvSpPr>
          <p:cNvPr id="42" name="Oval 6"/>
          <p:cNvSpPr>
            <a:spLocks noChangeArrowheads="1"/>
          </p:cNvSpPr>
          <p:nvPr/>
        </p:nvSpPr>
        <p:spPr bwMode="auto">
          <a:xfrm>
            <a:off x="762000" y="5105400"/>
            <a:ext cx="1079500" cy="1081088"/>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Cain</a:t>
            </a:r>
          </a:p>
        </p:txBody>
      </p:sp>
      <p:sp>
        <p:nvSpPr>
          <p:cNvPr id="43" name="Oval 4"/>
          <p:cNvSpPr>
            <a:spLocks noChangeArrowheads="1"/>
          </p:cNvSpPr>
          <p:nvPr/>
        </p:nvSpPr>
        <p:spPr bwMode="auto">
          <a:xfrm>
            <a:off x="4953000" y="2362200"/>
            <a:ext cx="1152525" cy="1223963"/>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Eve</a:t>
            </a:r>
          </a:p>
        </p:txBody>
      </p:sp>
      <p:sp>
        <p:nvSpPr>
          <p:cNvPr id="44" name="Oval 4"/>
          <p:cNvSpPr>
            <a:spLocks noChangeArrowheads="1"/>
          </p:cNvSpPr>
          <p:nvPr/>
        </p:nvSpPr>
        <p:spPr bwMode="auto">
          <a:xfrm>
            <a:off x="3114675" y="2357438"/>
            <a:ext cx="1152525" cy="1223962"/>
          </a:xfrm>
          <a:prstGeom prst="ellipse">
            <a:avLst/>
          </a:prstGeom>
          <a:solidFill>
            <a:srgbClr val="3366FF"/>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Adam</a:t>
            </a:r>
          </a:p>
        </p:txBody>
      </p:sp>
      <p:sp>
        <p:nvSpPr>
          <p:cNvPr id="46" name="Oval 6"/>
          <p:cNvSpPr>
            <a:spLocks noChangeArrowheads="1"/>
          </p:cNvSpPr>
          <p:nvPr/>
        </p:nvSpPr>
        <p:spPr bwMode="auto">
          <a:xfrm>
            <a:off x="2514600" y="5105400"/>
            <a:ext cx="1155700" cy="1081088"/>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US" sz="2400" dirty="0" err="1">
                <a:solidFill>
                  <a:schemeClr val="bg1"/>
                </a:solidFill>
                <a:latin typeface="Century Gothic" charset="0"/>
                <a:ea typeface="Century Gothic" charset="0"/>
                <a:cs typeface="Century Gothic" charset="0"/>
              </a:rPr>
              <a:t>Aclima</a:t>
            </a:r>
            <a:endParaRPr lang="en-GB" sz="2400" dirty="0">
              <a:solidFill>
                <a:schemeClr val="bg1"/>
              </a:solidFill>
              <a:latin typeface="Century Gothic" charset="0"/>
              <a:ea typeface="Century Gothic" charset="0"/>
              <a:cs typeface="Century Gothic" charset="0"/>
            </a:endParaRPr>
          </a:p>
        </p:txBody>
      </p:sp>
      <p:sp>
        <p:nvSpPr>
          <p:cNvPr id="50" name="Oval 7"/>
          <p:cNvSpPr>
            <a:spLocks noChangeArrowheads="1"/>
          </p:cNvSpPr>
          <p:nvPr/>
        </p:nvSpPr>
        <p:spPr bwMode="auto">
          <a:xfrm>
            <a:off x="7239000" y="5105400"/>
            <a:ext cx="1371600" cy="1081088"/>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US" sz="2400" dirty="0" err="1">
                <a:latin typeface="Century Gothic" charset="0"/>
                <a:ea typeface="Century Gothic" charset="0"/>
                <a:cs typeface="Century Gothic" charset="0"/>
              </a:rPr>
              <a:t>Jumelia</a:t>
            </a:r>
            <a:endParaRPr lang="en-GB"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4244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animBg="1"/>
      <p:bldP spid="43" grpId="0" animBg="1"/>
      <p:bldP spid="44" grpId="0" animBg="1"/>
      <p:bldP spid="46" grpId="0" animBg="1"/>
      <p:bldP spid="5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a:xfrm>
            <a:off x="457200" y="152400"/>
            <a:ext cx="8229600" cy="1143000"/>
          </a:xfrm>
        </p:spPr>
        <p:txBody>
          <a:bodyPr/>
          <a:lstStyle/>
          <a:p>
            <a:pPr eaLnBrk="1" hangingPunct="1">
              <a:defRPr/>
            </a:pPr>
            <a:r>
              <a:rPr lang="en-US" dirty="0" smtClean="0">
                <a:solidFill>
                  <a:srgbClr val="FFFF00"/>
                </a:solidFill>
                <a:latin typeface="Century Gothic" charset="0"/>
                <a:ea typeface="Century Gothic" charset="0"/>
                <a:cs typeface="Century Gothic" charset="0"/>
              </a:rPr>
              <a:t>Who is to marry whom?</a:t>
            </a:r>
            <a:endParaRPr lang="en-US" dirty="0">
              <a:solidFill>
                <a:srgbClr val="FFFF00"/>
              </a:solidFill>
              <a:latin typeface="Century Gothic" charset="0"/>
              <a:ea typeface="Century Gothic" charset="0"/>
              <a:cs typeface="Century Gothic" charset="0"/>
            </a:endParaRPr>
          </a:p>
        </p:txBody>
      </p:sp>
      <p:sp>
        <p:nvSpPr>
          <p:cNvPr id="275459" name="Rectangle 3"/>
          <p:cNvSpPr>
            <a:spLocks noGrp="1" noChangeArrowheads="1"/>
          </p:cNvSpPr>
          <p:nvPr>
            <p:ph type="body" idx="1"/>
          </p:nvPr>
        </p:nvSpPr>
        <p:spPr>
          <a:xfrm>
            <a:off x="457200" y="1447800"/>
            <a:ext cx="8229600" cy="5029200"/>
          </a:xfrm>
        </p:spPr>
        <p:txBody>
          <a:bodyPr>
            <a:normAutofit fontScale="85000" lnSpcReduction="20000"/>
          </a:bodyPr>
          <a:lstStyle/>
          <a:p>
            <a:pPr eaLnBrk="1" hangingPunct="1">
              <a:lnSpc>
                <a:spcPct val="120000"/>
              </a:lnSpc>
              <a:buFont typeface="Wingdings" pitchFamily="-68" charset="2"/>
              <a:buNone/>
              <a:defRPr/>
            </a:pPr>
            <a:r>
              <a:rPr lang="en-US" sz="2800" dirty="0">
                <a:latin typeface="Century Gothic" charset="0"/>
                <a:ea typeface="Century Gothic" charset="0"/>
                <a:cs typeface="Century Gothic" charset="0"/>
              </a:rPr>
              <a:t>	</a:t>
            </a:r>
            <a:r>
              <a:rPr lang="en-US" sz="2800" dirty="0">
                <a:effectLst/>
                <a:latin typeface="Century Gothic" charset="0"/>
                <a:ea typeface="Century Gothic" charset="0"/>
                <a:cs typeface="Century Gothic" charset="0"/>
              </a:rPr>
              <a:t>Adam told Cain to marry his twin sister to Abel, and he told Abel to marry his twin sister to Cain. Abel was pleased and agreed but Cain refused thinking that he was better than Abel’s sister. Instead he wanted to marry his own sister. </a:t>
            </a:r>
          </a:p>
          <a:p>
            <a:pPr eaLnBrk="1" hangingPunct="1">
              <a:lnSpc>
                <a:spcPct val="120000"/>
              </a:lnSpc>
              <a:buFont typeface="Wingdings" pitchFamily="-68" charset="2"/>
              <a:buNone/>
              <a:defRPr/>
            </a:pPr>
            <a:endParaRPr lang="en-US" sz="2800" dirty="0">
              <a:effectLst/>
              <a:latin typeface="Century Gothic" charset="0"/>
              <a:ea typeface="Century Gothic" charset="0"/>
              <a:cs typeface="Century Gothic" charset="0"/>
            </a:endParaRPr>
          </a:p>
          <a:p>
            <a:pPr eaLnBrk="1" hangingPunct="1">
              <a:lnSpc>
                <a:spcPct val="120000"/>
              </a:lnSpc>
              <a:buFont typeface="Wingdings" pitchFamily="-68" charset="2"/>
              <a:buNone/>
              <a:defRPr/>
            </a:pPr>
            <a:r>
              <a:rPr lang="en-US" sz="2800" dirty="0">
                <a:effectLst/>
                <a:latin typeface="Century Gothic" charset="0"/>
                <a:ea typeface="Century Gothic" charset="0"/>
                <a:cs typeface="Century Gothic" charset="0"/>
              </a:rPr>
              <a:t>	So Adam said, “Cain, you and your brother Abel should offer a sacrifice. Whichever of the two of you has his sacrifice received by God will have the more right to her.”</a:t>
            </a:r>
          </a:p>
          <a:p>
            <a:pPr eaLnBrk="1" hangingPunct="1">
              <a:lnSpc>
                <a:spcPct val="120000"/>
              </a:lnSpc>
              <a:buFont typeface="Wingdings" pitchFamily="-68" charset="2"/>
              <a:buNone/>
              <a:defRPr/>
            </a:pPr>
            <a:r>
              <a:rPr lang="en-US" sz="2000" dirty="0">
                <a:latin typeface="Century Gothic" charset="0"/>
                <a:ea typeface="Century Gothic" charset="0"/>
                <a:cs typeface="Century Gothic" charset="0"/>
              </a:rPr>
              <a:t>			Commentary on the Qur’an by Ibn </a:t>
            </a:r>
            <a:r>
              <a:rPr lang="en-US" sz="2000" dirty="0" err="1">
                <a:latin typeface="Century Gothic" charset="0"/>
                <a:ea typeface="Century Gothic" charset="0"/>
                <a:cs typeface="Century Gothic" charset="0"/>
              </a:rPr>
              <a:t>Isahaq</a:t>
            </a:r>
            <a:r>
              <a:rPr lang="en-US" sz="2000" dirty="0">
                <a:latin typeface="Century Gothic" charset="0"/>
                <a:ea typeface="Century Gothic" charset="0"/>
                <a:cs typeface="Century Gothic" charset="0"/>
              </a:rPr>
              <a:t> (b.700)</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21047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5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4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5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p:bldP spid="275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838200" y="1444625"/>
            <a:ext cx="7543800" cy="2593975"/>
          </a:xfrm>
        </p:spPr>
        <p:txBody>
          <a:bodyPr/>
          <a:lstStyle/>
          <a:p>
            <a:pPr eaLnBrk="1" hangingPunct="1">
              <a:defRPr/>
            </a:pPr>
            <a:r>
              <a:rPr lang="en-US" sz="3600" dirty="0">
                <a:solidFill>
                  <a:srgbClr val="FFFF00"/>
                </a:solidFill>
                <a:effectLst>
                  <a:outerShdw blurRad="38100" dist="38100" dir="2700000" algn="tl">
                    <a:srgbClr val="000000"/>
                  </a:outerShdw>
                </a:effectLst>
                <a:latin typeface="Century Gothic" charset="0"/>
                <a:ea typeface="Century Gothic" charset="0"/>
                <a:cs typeface="Century Gothic" charset="0"/>
              </a:rPr>
              <a:t>How can we become ‘like God’, the body of God, the dwelling place of God, the incarnation of God?</a:t>
            </a:r>
            <a:endParaRPr lang="en-US" sz="3600" dirty="0">
              <a:solidFill>
                <a:srgbClr val="FFFF00"/>
              </a:solidFill>
              <a:latin typeface="Century Gothic" charset="0"/>
              <a:ea typeface="Century Gothic" charset="0"/>
              <a:cs typeface="Century Gothic" charset="0"/>
            </a:endParaRPr>
          </a:p>
        </p:txBody>
      </p:sp>
      <p:sp>
        <p:nvSpPr>
          <p:cNvPr id="476164" name="Text Box 4"/>
          <p:cNvSpPr txBox="1">
            <a:spLocks noChangeArrowheads="1"/>
          </p:cNvSpPr>
          <p:nvPr/>
        </p:nvSpPr>
        <p:spPr bwMode="auto">
          <a:xfrm>
            <a:off x="1600200" y="5219700"/>
            <a:ext cx="6183103" cy="1286506"/>
          </a:xfrm>
          <a:prstGeom prst="rect">
            <a:avLst/>
          </a:prstGeom>
          <a:noFill/>
          <a:ln w="9525">
            <a:noFill/>
            <a:miter lim="800000"/>
            <a:headEnd/>
            <a:tailEnd/>
          </a:ln>
          <a:effectLst/>
        </p:spPr>
        <p:txBody>
          <a:bodyPr wrap="none">
            <a:prstTxWarp prst="textNoShape">
              <a:avLst/>
            </a:prstTxWarp>
            <a:spAutoFit/>
          </a:bodyPr>
          <a:lstStyle/>
          <a:p>
            <a:pPr>
              <a:spcBef>
                <a:spcPct val="20000"/>
              </a:spcBef>
              <a:buClr>
                <a:schemeClr val="hlink"/>
              </a:buClr>
              <a:buSzPct val="70000"/>
              <a:buFont typeface="Arial" pitchFamily="-68" charset="0"/>
              <a:buNone/>
              <a:defRPr/>
            </a:pPr>
            <a:r>
              <a:rPr lang="en-GB" sz="2800" dirty="0">
                <a:solidFill>
                  <a:schemeClr val="bg1"/>
                </a:solidFill>
                <a:effectLst>
                  <a:outerShdw blurRad="38100" dist="38100" dir="2700000" algn="tl">
                    <a:srgbClr val="000000"/>
                  </a:outerShdw>
                </a:effectLst>
                <a:latin typeface="Century Gothic" charset="0"/>
                <a:ea typeface="Century Gothic" charset="0"/>
                <a:cs typeface="Century Gothic" charset="0"/>
              </a:rPr>
              <a:t>“Therefore be imitators of God, </a:t>
            </a:r>
          </a:p>
          <a:p>
            <a:pPr>
              <a:spcBef>
                <a:spcPct val="20000"/>
              </a:spcBef>
              <a:buClr>
                <a:schemeClr val="hlink"/>
              </a:buClr>
              <a:buSzPct val="70000"/>
              <a:buFont typeface="Arial" pitchFamily="-68" charset="0"/>
              <a:buNone/>
              <a:defRPr/>
            </a:pPr>
            <a:r>
              <a:rPr lang="en-GB" sz="2800" dirty="0">
                <a:solidFill>
                  <a:schemeClr val="bg1"/>
                </a:solidFill>
                <a:effectLst>
                  <a:outerShdw blurRad="38100" dist="38100" dir="2700000" algn="tl">
                    <a:srgbClr val="000000"/>
                  </a:outerShdw>
                </a:effectLst>
                <a:latin typeface="Century Gothic" charset="0"/>
                <a:ea typeface="Century Gothic" charset="0"/>
                <a:cs typeface="Century Gothic" charset="0"/>
              </a:rPr>
              <a:t>as beloved children.”</a:t>
            </a:r>
            <a:r>
              <a:rPr lang="en-GB" sz="2400" dirty="0">
                <a:solidFill>
                  <a:schemeClr val="bg1"/>
                </a:solidFill>
                <a:effectLst>
                  <a:outerShdw blurRad="38100" dist="38100" dir="2700000" algn="tl">
                    <a:srgbClr val="000000"/>
                  </a:outerShdw>
                </a:effectLst>
                <a:latin typeface="Century Gothic" charset="0"/>
                <a:ea typeface="Century Gothic" charset="0"/>
                <a:cs typeface="Century Gothic" charset="0"/>
              </a:rPr>
              <a:t>	  </a:t>
            </a:r>
            <a:r>
              <a:rPr lang="en-GB" dirty="0">
                <a:solidFill>
                  <a:schemeClr val="bg1"/>
                </a:solidFill>
                <a:effectLst>
                  <a:outerShdw blurRad="38100" dist="38100" dir="2700000" algn="tl">
                    <a:srgbClr val="000000"/>
                  </a:outerShdw>
                </a:effectLst>
                <a:latin typeface="Century Gothic" charset="0"/>
                <a:ea typeface="Century Gothic" charset="0"/>
                <a:cs typeface="Century Gothic" charset="0"/>
              </a:rPr>
              <a:t>Ephesians 5:1</a:t>
            </a:r>
          </a:p>
          <a:p>
            <a:pPr>
              <a:defRPr/>
            </a:pPr>
            <a:endParaRPr lang="en-US" sz="1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3085814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a:solidFill>
                  <a:srgbClr val="FFFF00"/>
                </a:solidFill>
                <a:latin typeface="Century Gothic" charset="0"/>
                <a:ea typeface="Century Gothic" charset="0"/>
                <a:cs typeface="Century Gothic" charset="0"/>
              </a:rPr>
              <a:t>Restoration in Adam’s family</a:t>
            </a:r>
          </a:p>
        </p:txBody>
      </p:sp>
      <p:sp>
        <p:nvSpPr>
          <p:cNvPr id="83971" name="Oval 8"/>
          <p:cNvSpPr>
            <a:spLocks noChangeArrowheads="1"/>
          </p:cNvSpPr>
          <p:nvPr/>
        </p:nvSpPr>
        <p:spPr bwMode="auto">
          <a:xfrm>
            <a:off x="1371600" y="4419600"/>
            <a:ext cx="1143000" cy="957263"/>
          </a:xfrm>
          <a:prstGeom prst="ellipse">
            <a:avLst/>
          </a:prstGeom>
          <a:solidFill>
            <a:srgbClr val="33CCCC"/>
          </a:solidFill>
          <a:ln w="9525">
            <a:solidFill>
              <a:schemeClr val="tx1"/>
            </a:solidFill>
            <a:round/>
            <a:headEnd/>
            <a:tailEnd/>
          </a:ln>
        </p:spPr>
        <p:txBody>
          <a:bodyPr wrap="none" anchor="ctr">
            <a:prstTxWarp prst="textNoShape">
              <a:avLst/>
            </a:prstTxWarp>
          </a:bodyPr>
          <a:lstStyle/>
          <a:p>
            <a:pPr algn="ctr" eaLnBrk="1" hangingPunct="1"/>
            <a:r>
              <a:rPr lang="en-US" altLang="ja-JP" sz="2800" dirty="0">
                <a:solidFill>
                  <a:schemeClr val="bg1"/>
                </a:solidFill>
                <a:latin typeface="Century Gothic" charset="0"/>
                <a:ea typeface="Century Gothic" charset="0"/>
                <a:cs typeface="Century Gothic" charset="0"/>
              </a:rPr>
              <a:t>Abel</a:t>
            </a:r>
          </a:p>
        </p:txBody>
      </p:sp>
      <p:sp>
        <p:nvSpPr>
          <p:cNvPr id="83972" name="Oval 10"/>
          <p:cNvSpPr>
            <a:spLocks noChangeArrowheads="1"/>
          </p:cNvSpPr>
          <p:nvPr/>
        </p:nvSpPr>
        <p:spPr bwMode="auto">
          <a:xfrm>
            <a:off x="3886200" y="4419600"/>
            <a:ext cx="1295400" cy="957263"/>
          </a:xfrm>
          <a:prstGeom prst="ellipse">
            <a:avLst/>
          </a:prstGeom>
          <a:solidFill>
            <a:srgbClr val="00CC00"/>
          </a:solidFill>
          <a:ln w="9525">
            <a:solidFill>
              <a:schemeClr val="tx1"/>
            </a:solidFill>
            <a:round/>
            <a:headEnd/>
            <a:tailEnd/>
          </a:ln>
        </p:spPr>
        <p:txBody>
          <a:bodyPr wrap="none" anchor="ctr">
            <a:prstTxWarp prst="textNoShape">
              <a:avLst/>
            </a:prstTxWarp>
          </a:bodyPr>
          <a:lstStyle/>
          <a:p>
            <a:pPr algn="ctr"/>
            <a:r>
              <a:rPr lang="en-US" sz="2800" dirty="0" err="1" smtClean="0">
                <a:solidFill>
                  <a:schemeClr val="bg1"/>
                </a:solidFill>
                <a:latin typeface="Century Gothic" charset="0"/>
                <a:ea typeface="Century Gothic" charset="0"/>
                <a:cs typeface="Century Gothic" charset="0"/>
              </a:rPr>
              <a:t>Aclima</a:t>
            </a:r>
            <a:endParaRPr lang="en-GB" sz="2400" dirty="0" smtClean="0">
              <a:solidFill>
                <a:schemeClr val="bg1"/>
              </a:solidFill>
              <a:latin typeface="Century Gothic" charset="0"/>
              <a:ea typeface="Century Gothic" charset="0"/>
              <a:cs typeface="Century Gothic" charset="0"/>
            </a:endParaRPr>
          </a:p>
        </p:txBody>
      </p:sp>
      <p:sp>
        <p:nvSpPr>
          <p:cNvPr id="83973" name="Oval 12"/>
          <p:cNvSpPr>
            <a:spLocks noChangeArrowheads="1"/>
          </p:cNvSpPr>
          <p:nvPr/>
        </p:nvSpPr>
        <p:spPr bwMode="auto">
          <a:xfrm>
            <a:off x="6300788" y="4419600"/>
            <a:ext cx="1143000" cy="957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altLang="ja-JP" sz="2800" dirty="0">
                <a:solidFill>
                  <a:schemeClr val="bg1"/>
                </a:solidFill>
                <a:latin typeface="Century Gothic" charset="0"/>
                <a:ea typeface="Century Gothic" charset="0"/>
                <a:cs typeface="Century Gothic" charset="0"/>
              </a:rPr>
              <a:t>Cain</a:t>
            </a:r>
            <a:endParaRPr lang="en-US" altLang="ja-JP" sz="1600" dirty="0">
              <a:solidFill>
                <a:schemeClr val="bg1"/>
              </a:solidFill>
              <a:latin typeface="Century Gothic" charset="0"/>
              <a:ea typeface="Century Gothic" charset="0"/>
              <a:cs typeface="Century Gothic" charset="0"/>
            </a:endParaRPr>
          </a:p>
        </p:txBody>
      </p:sp>
      <p:sp>
        <p:nvSpPr>
          <p:cNvPr id="83974" name="Text Box 21"/>
          <p:cNvSpPr txBox="1">
            <a:spLocks noChangeArrowheads="1"/>
          </p:cNvSpPr>
          <p:nvPr/>
        </p:nvSpPr>
        <p:spPr bwMode="auto">
          <a:xfrm>
            <a:off x="1371600" y="5715000"/>
            <a:ext cx="1122423" cy="461665"/>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Adam</a:t>
            </a:r>
          </a:p>
        </p:txBody>
      </p:sp>
      <p:sp>
        <p:nvSpPr>
          <p:cNvPr id="83975" name="Text Box 22"/>
          <p:cNvSpPr txBox="1">
            <a:spLocks noChangeArrowheads="1"/>
          </p:cNvSpPr>
          <p:nvPr/>
        </p:nvSpPr>
        <p:spPr bwMode="auto">
          <a:xfrm>
            <a:off x="6096000" y="5715000"/>
            <a:ext cx="1757212" cy="461665"/>
          </a:xfrm>
          <a:prstGeom prst="rect">
            <a:avLst/>
          </a:prstGeom>
          <a:noFill/>
          <a:ln w="9525">
            <a:noFill/>
            <a:miter lim="800000"/>
            <a:headEnd/>
            <a:tailEnd/>
          </a:ln>
        </p:spPr>
        <p:txBody>
          <a:bodyPr wrap="none">
            <a:prstTxWarp prst="textNoShape">
              <a:avLst/>
            </a:prstTxWarp>
            <a:spAutoFit/>
          </a:bodyPr>
          <a:lstStyle/>
          <a:p>
            <a:r>
              <a:rPr lang="en-US" sz="2400">
                <a:solidFill>
                  <a:schemeClr val="bg1"/>
                </a:solidFill>
                <a:latin typeface="Century Gothic" charset="0"/>
                <a:ea typeface="Century Gothic" charset="0"/>
                <a:cs typeface="Century Gothic" charset="0"/>
              </a:rPr>
              <a:t>Archangel</a:t>
            </a:r>
          </a:p>
        </p:txBody>
      </p:sp>
      <p:sp>
        <p:nvSpPr>
          <p:cNvPr id="83976" name="Text Box 23"/>
          <p:cNvSpPr txBox="1">
            <a:spLocks noChangeArrowheads="1"/>
          </p:cNvSpPr>
          <p:nvPr/>
        </p:nvSpPr>
        <p:spPr bwMode="auto">
          <a:xfrm>
            <a:off x="4114800" y="5715000"/>
            <a:ext cx="715009" cy="461665"/>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Eve</a:t>
            </a:r>
          </a:p>
        </p:txBody>
      </p:sp>
      <p:sp>
        <p:nvSpPr>
          <p:cNvPr id="83977" name="Oval 8"/>
          <p:cNvSpPr>
            <a:spLocks noChangeArrowheads="1"/>
          </p:cNvSpPr>
          <p:nvPr/>
        </p:nvSpPr>
        <p:spPr bwMode="auto">
          <a:xfrm>
            <a:off x="1371600" y="2667000"/>
            <a:ext cx="1143000" cy="957263"/>
          </a:xfrm>
          <a:prstGeom prst="ellipse">
            <a:avLst/>
          </a:prstGeom>
          <a:solidFill>
            <a:srgbClr val="33CCCC"/>
          </a:solidFill>
          <a:ln w="9525">
            <a:solidFill>
              <a:schemeClr val="tx1"/>
            </a:solidFill>
            <a:round/>
            <a:headEnd/>
            <a:tailEnd/>
          </a:ln>
        </p:spPr>
        <p:txBody>
          <a:bodyPr wrap="none" anchor="ctr">
            <a:prstTxWarp prst="textNoShape">
              <a:avLst/>
            </a:prstTxWarp>
          </a:bodyPr>
          <a:lstStyle/>
          <a:p>
            <a:pPr algn="ctr" eaLnBrk="1" hangingPunct="1"/>
            <a:r>
              <a:rPr lang="en-US" altLang="ja-JP" sz="2800" dirty="0">
                <a:solidFill>
                  <a:schemeClr val="bg1"/>
                </a:solidFill>
                <a:latin typeface="Century Gothic" charset="0"/>
                <a:ea typeface="Century Gothic" charset="0"/>
                <a:cs typeface="Century Gothic" charset="0"/>
              </a:rPr>
              <a:t>Adam</a:t>
            </a:r>
          </a:p>
        </p:txBody>
      </p:sp>
      <p:sp>
        <p:nvSpPr>
          <p:cNvPr id="83978" name="Oval 10"/>
          <p:cNvSpPr>
            <a:spLocks noChangeArrowheads="1"/>
          </p:cNvSpPr>
          <p:nvPr/>
        </p:nvSpPr>
        <p:spPr bwMode="auto">
          <a:xfrm>
            <a:off x="3886200" y="2667000"/>
            <a:ext cx="1136650" cy="957263"/>
          </a:xfrm>
          <a:prstGeom prst="ellipse">
            <a:avLst/>
          </a:prstGeom>
          <a:solidFill>
            <a:srgbClr val="00CC00"/>
          </a:solidFill>
          <a:ln w="9525">
            <a:solidFill>
              <a:schemeClr val="tx1"/>
            </a:solidFill>
            <a:round/>
            <a:headEnd/>
            <a:tailEnd/>
          </a:ln>
        </p:spPr>
        <p:txBody>
          <a:bodyPr wrap="none" anchor="ctr">
            <a:prstTxWarp prst="textNoShape">
              <a:avLst/>
            </a:prstTxWarp>
          </a:bodyPr>
          <a:lstStyle/>
          <a:p>
            <a:pPr algn="ctr" eaLnBrk="1" hangingPunct="1"/>
            <a:r>
              <a:rPr lang="en-US" altLang="ja-JP" sz="2800">
                <a:solidFill>
                  <a:schemeClr val="bg1"/>
                </a:solidFill>
                <a:latin typeface="Century Gothic" charset="0"/>
                <a:ea typeface="Century Gothic" charset="0"/>
                <a:cs typeface="Century Gothic" charset="0"/>
              </a:rPr>
              <a:t>Eve</a:t>
            </a:r>
            <a:endParaRPr lang="en-US" altLang="ja-JP" sz="2400">
              <a:solidFill>
                <a:schemeClr val="bg1"/>
              </a:solidFill>
              <a:latin typeface="Century Gothic" charset="0"/>
              <a:ea typeface="Century Gothic" charset="0"/>
              <a:cs typeface="Century Gothic" charset="0"/>
            </a:endParaRPr>
          </a:p>
        </p:txBody>
      </p:sp>
      <p:sp>
        <p:nvSpPr>
          <p:cNvPr id="83979" name="Oval 12"/>
          <p:cNvSpPr>
            <a:spLocks noChangeArrowheads="1"/>
          </p:cNvSpPr>
          <p:nvPr/>
        </p:nvSpPr>
        <p:spPr bwMode="auto">
          <a:xfrm>
            <a:off x="6300788" y="2667000"/>
            <a:ext cx="1319212" cy="957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altLang="ja-JP" sz="2800">
                <a:solidFill>
                  <a:schemeClr val="bg1"/>
                </a:solidFill>
                <a:latin typeface="Century Gothic" charset="0"/>
                <a:ea typeface="Century Gothic" charset="0"/>
                <a:cs typeface="Century Gothic" charset="0"/>
              </a:rPr>
              <a:t>Lucifer</a:t>
            </a:r>
            <a:endParaRPr lang="en-US" altLang="ja-JP" sz="1600">
              <a:solidFill>
                <a:schemeClr val="bg1"/>
              </a:solidFill>
              <a:latin typeface="Century Gothic" charset="0"/>
              <a:ea typeface="Century Gothic" charset="0"/>
              <a:cs typeface="Century Gothic" charset="0"/>
            </a:endParaRPr>
          </a:p>
        </p:txBody>
      </p:sp>
      <p:grpSp>
        <p:nvGrpSpPr>
          <p:cNvPr id="2" name="Group 31"/>
          <p:cNvGrpSpPr>
            <a:grpSpLocks/>
          </p:cNvGrpSpPr>
          <p:nvPr/>
        </p:nvGrpSpPr>
        <p:grpSpPr bwMode="auto">
          <a:xfrm rot="-5220000">
            <a:off x="5268913" y="2533650"/>
            <a:ext cx="846138" cy="1112837"/>
            <a:chOff x="2016" y="1824"/>
            <a:chExt cx="635" cy="909"/>
          </a:xfrm>
          <a:solidFill>
            <a:schemeClr val="bg1"/>
          </a:solidFill>
        </p:grpSpPr>
        <p:sp>
          <p:nvSpPr>
            <p:cNvPr id="171040" name="Freeform 32"/>
            <p:cNvSpPr>
              <a:spLocks/>
            </p:cNvSpPr>
            <p:nvPr/>
          </p:nvSpPr>
          <p:spPr bwMode="auto">
            <a:xfrm>
              <a:off x="2015" y="1821"/>
              <a:ext cx="204" cy="901"/>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sz="1600">
                <a:ln>
                  <a:solidFill>
                    <a:schemeClr val="bg1"/>
                  </a:solidFill>
                </a:ln>
                <a:solidFill>
                  <a:schemeClr val="bg1"/>
                </a:solidFill>
                <a:latin typeface="Century Gothic" charset="0"/>
                <a:ea typeface="Century Gothic" charset="0"/>
                <a:cs typeface="Century Gothic" charset="0"/>
              </a:endParaRPr>
            </a:p>
          </p:txBody>
        </p:sp>
        <p:sp>
          <p:nvSpPr>
            <p:cNvPr id="171041" name="Freeform 33"/>
            <p:cNvSpPr>
              <a:spLocks/>
            </p:cNvSpPr>
            <p:nvPr/>
          </p:nvSpPr>
          <p:spPr bwMode="auto">
            <a:xfrm>
              <a:off x="2448" y="1834"/>
              <a:ext cx="203" cy="899"/>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sz="1600">
                <a:ln>
                  <a:solidFill>
                    <a:schemeClr val="bg1"/>
                  </a:solidFill>
                </a:ln>
                <a:solidFill>
                  <a:schemeClr val="bg1"/>
                </a:solidFill>
                <a:latin typeface="Century Gothic" charset="0"/>
                <a:ea typeface="Century Gothic" charset="0"/>
                <a:cs typeface="Century Gothic" charset="0"/>
              </a:endParaRPr>
            </a:p>
          </p:txBody>
        </p:sp>
      </p:grpSp>
      <p:grpSp>
        <p:nvGrpSpPr>
          <p:cNvPr id="3" name="Group 35"/>
          <p:cNvGrpSpPr>
            <a:grpSpLocks/>
          </p:cNvGrpSpPr>
          <p:nvPr/>
        </p:nvGrpSpPr>
        <p:grpSpPr bwMode="auto">
          <a:xfrm rot="-5220000">
            <a:off x="2830513" y="4286250"/>
            <a:ext cx="846138" cy="1112837"/>
            <a:chOff x="2016" y="1824"/>
            <a:chExt cx="635" cy="909"/>
          </a:xfrm>
          <a:solidFill>
            <a:schemeClr val="bg1"/>
          </a:solidFill>
        </p:grpSpPr>
        <p:sp>
          <p:nvSpPr>
            <p:cNvPr id="171044" name="Freeform 36"/>
            <p:cNvSpPr>
              <a:spLocks/>
            </p:cNvSpPr>
            <p:nvPr/>
          </p:nvSpPr>
          <p:spPr bwMode="auto">
            <a:xfrm>
              <a:off x="2015" y="1821"/>
              <a:ext cx="204" cy="901"/>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sz="1600">
                <a:ln>
                  <a:solidFill>
                    <a:schemeClr val="bg1"/>
                  </a:solidFill>
                </a:ln>
                <a:solidFill>
                  <a:schemeClr val="bg1"/>
                </a:solidFill>
                <a:latin typeface="Century Gothic" charset="0"/>
                <a:ea typeface="Century Gothic" charset="0"/>
                <a:cs typeface="Century Gothic" charset="0"/>
              </a:endParaRPr>
            </a:p>
          </p:txBody>
        </p:sp>
        <p:sp>
          <p:nvSpPr>
            <p:cNvPr id="171045" name="Freeform 37"/>
            <p:cNvSpPr>
              <a:spLocks/>
            </p:cNvSpPr>
            <p:nvPr/>
          </p:nvSpPr>
          <p:spPr bwMode="auto">
            <a:xfrm>
              <a:off x="2448" y="1834"/>
              <a:ext cx="203" cy="899"/>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sz="1600">
                <a:ln>
                  <a:solidFill>
                    <a:schemeClr val="bg1"/>
                  </a:solidFill>
                </a:ln>
                <a:solidFill>
                  <a:schemeClr val="bg1"/>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2613244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FF00"/>
                </a:solidFill>
                <a:latin typeface="Century Gothic" charset="0"/>
                <a:ea typeface="Century Gothic" charset="0"/>
                <a:cs typeface="Century Gothic" charset="0"/>
              </a:rPr>
              <a:t>How did Cain feel about Abel?</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a:xfrm>
            <a:off x="304800" y="1600200"/>
            <a:ext cx="8382000" cy="4525963"/>
          </a:xfrm>
        </p:spPr>
        <p:txBody>
          <a:bodyPr>
            <a:normAutofit/>
          </a:bodyPr>
          <a:lstStyle/>
          <a:p>
            <a:pPr>
              <a:buFont typeface="Wingdings" pitchFamily="-68" charset="2"/>
              <a:buNone/>
              <a:defRPr/>
            </a:pPr>
            <a:r>
              <a:rPr lang="en-US" sz="2800" dirty="0" smtClean="0">
                <a:latin typeface="Century Gothic" charset="0"/>
                <a:ea typeface="Century Gothic" charset="0"/>
                <a:cs typeface="Century Gothic" charset="0"/>
              </a:rPr>
              <a:t>	</a:t>
            </a:r>
            <a:r>
              <a:rPr lang="en-US" sz="2800" dirty="0" smtClean="0">
                <a:effectLst/>
                <a:latin typeface="Century Gothic" charset="0"/>
                <a:ea typeface="Century Gothic" charset="0"/>
                <a:cs typeface="Century Gothic" charset="0"/>
              </a:rPr>
              <a:t>From the time they made the preparations for the offerings, Cain already had hatred toward Abel. It was not that he momentarily felt hatred when God did not receive his offering. Rather, even before that took place, Cain hated Abel and wanted to beat him to death.</a:t>
            </a:r>
          </a:p>
          <a:p>
            <a:pPr>
              <a:buFont typeface="Wingdings" pitchFamily="-68" charset="2"/>
              <a:buNone/>
              <a:defRPr/>
            </a:pPr>
            <a:r>
              <a:rPr lang="en-US" sz="2400" dirty="0" smtClean="0">
                <a:latin typeface="Century Gothic" charset="0"/>
                <a:ea typeface="Century Gothic" charset="0"/>
                <a:cs typeface="Century Gothic" charset="0"/>
              </a:rPr>
              <a:t>	Sun </a:t>
            </a:r>
            <a:r>
              <a:rPr lang="en-US" sz="2400" dirty="0" err="1" smtClean="0">
                <a:latin typeface="Century Gothic" charset="0"/>
                <a:ea typeface="Century Gothic" charset="0"/>
                <a:cs typeface="Century Gothic" charset="0"/>
              </a:rPr>
              <a:t>Myung</a:t>
            </a:r>
            <a:r>
              <a:rPr lang="en-US" sz="2400" dirty="0" smtClean="0">
                <a:latin typeface="Century Gothic" charset="0"/>
                <a:ea typeface="Century Gothic" charset="0"/>
                <a:cs typeface="Century Gothic" charset="0"/>
              </a:rPr>
              <a:t> Moon </a:t>
            </a:r>
            <a:r>
              <a:rPr lang="en-US" sz="2400" i="1" dirty="0" smtClean="0">
                <a:latin typeface="Century Gothic" charset="0"/>
                <a:ea typeface="Century Gothic" charset="0"/>
                <a:cs typeface="Century Gothic" charset="0"/>
              </a:rPr>
              <a:t>Let Us Understand the True Path and Discern the Side Path</a:t>
            </a:r>
            <a:r>
              <a:rPr lang="en-US" sz="2400" dirty="0" smtClean="0">
                <a:latin typeface="Century Gothic" charset="0"/>
                <a:ea typeface="Century Gothic" charset="0"/>
                <a:cs typeface="Century Gothic" charset="0"/>
              </a:rPr>
              <a:t> 1</a:t>
            </a:r>
            <a:r>
              <a:rPr lang="en-US" sz="2400" baseline="30000" dirty="0" smtClean="0">
                <a:latin typeface="Century Gothic" charset="0"/>
                <a:ea typeface="Century Gothic" charset="0"/>
                <a:cs typeface="Century Gothic" charset="0"/>
              </a:rPr>
              <a:t>st</a:t>
            </a:r>
            <a:r>
              <a:rPr lang="en-US" sz="2400" dirty="0" smtClean="0">
                <a:latin typeface="Century Gothic" charset="0"/>
                <a:ea typeface="Century Gothic" charset="0"/>
                <a:cs typeface="Century Gothic" charset="0"/>
              </a:rPr>
              <a:t> November 1957</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7757748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pPr eaLnBrk="1" hangingPunct="1">
              <a:defRPr/>
            </a:pPr>
            <a:r>
              <a:rPr lang="en-US" dirty="0" smtClean="0">
                <a:solidFill>
                  <a:srgbClr val="FFFF00"/>
                </a:solidFill>
                <a:latin typeface="Century Gothic" charset="0"/>
                <a:ea typeface="Century Gothic" charset="0"/>
                <a:cs typeface="Century Gothic" charset="0"/>
              </a:rPr>
              <a:t>Restoring the foundation of faith</a:t>
            </a:r>
          </a:p>
        </p:txBody>
      </p:sp>
      <p:sp>
        <p:nvSpPr>
          <p:cNvPr id="148483" name="Rectangle 3"/>
          <p:cNvSpPr>
            <a:spLocks noGrp="1" noChangeArrowheads="1"/>
          </p:cNvSpPr>
          <p:nvPr>
            <p:ph type="body" sz="half" idx="1"/>
          </p:nvPr>
        </p:nvSpPr>
        <p:spPr>
          <a:xfrm>
            <a:off x="457200" y="1600200"/>
            <a:ext cx="4267200" cy="4525963"/>
          </a:xfrm>
        </p:spPr>
        <p:txBody>
          <a:bodyPr>
            <a:normAutofit/>
          </a:bodyPr>
          <a:lstStyle/>
          <a:p>
            <a:pPr eaLnBrk="1" hangingPunct="1">
              <a:buFont typeface="Wingdings" pitchFamily="-68" charset="2"/>
              <a:buNone/>
              <a:defRPr/>
            </a:pPr>
            <a:r>
              <a:rPr lang="en-US" sz="2000" dirty="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“Cain brought to the Lord an offering of the fruit of the ground, and Abel brought of the</a:t>
            </a:r>
            <a:r>
              <a:rPr lang="en-US" sz="2000" dirty="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firstlings of his flock. And the Lord had regard for Abel and his offering, but for Cain and his offering he had no regard.”</a:t>
            </a:r>
            <a:r>
              <a:rPr lang="en-US" sz="2000" dirty="0">
                <a:effectLst/>
                <a:latin typeface="Century Gothic" charset="0"/>
                <a:ea typeface="Century Gothic" charset="0"/>
                <a:cs typeface="Century Gothic" charset="0"/>
              </a:rPr>
              <a:t> 			</a:t>
            </a:r>
            <a:r>
              <a:rPr lang="en-US" sz="2000" dirty="0" smtClean="0">
                <a:effectLst/>
                <a:latin typeface="Century Gothic" charset="0"/>
                <a:ea typeface="Century Gothic" charset="0"/>
                <a:cs typeface="Century Gothic" charset="0"/>
              </a:rPr>
              <a:t>Genesis </a:t>
            </a:r>
            <a:r>
              <a:rPr lang="en-US" sz="2000" dirty="0">
                <a:effectLst/>
                <a:latin typeface="Century Gothic" charset="0"/>
                <a:ea typeface="Century Gothic" charset="0"/>
                <a:cs typeface="Century Gothic" charset="0"/>
              </a:rPr>
              <a:t>4:3-5</a:t>
            </a:r>
          </a:p>
        </p:txBody>
      </p:sp>
      <p:pic>
        <p:nvPicPr>
          <p:cNvPr id="61444" name="Picture 5" descr="illus-01"/>
          <p:cNvPicPr>
            <a:picLocks noGrp="1" noChangeAspect="1" noChangeArrowheads="1"/>
          </p:cNvPicPr>
          <p:nvPr>
            <p:ph sz="half" idx="2"/>
          </p:nvPr>
        </p:nvPicPr>
        <p:blipFill>
          <a:blip r:embed="rId3"/>
          <a:srcRect/>
          <a:stretch>
            <a:fillRect/>
          </a:stretch>
        </p:blipFill>
        <p:spPr>
          <a:xfrm>
            <a:off x="4941888" y="1600200"/>
            <a:ext cx="3451225" cy="4525963"/>
          </a:xfrm>
        </p:spPr>
      </p:pic>
      <p:sp>
        <p:nvSpPr>
          <p:cNvPr id="61445" name="Text Box 6"/>
          <p:cNvSpPr txBox="1">
            <a:spLocks noChangeArrowheads="1"/>
          </p:cNvSpPr>
          <p:nvPr/>
        </p:nvSpPr>
        <p:spPr bwMode="auto">
          <a:xfrm>
            <a:off x="3886200" y="6210300"/>
            <a:ext cx="4735592" cy="400110"/>
          </a:xfrm>
          <a:prstGeom prst="rect">
            <a:avLst/>
          </a:prstGeom>
          <a:noFill/>
          <a:ln w="9525">
            <a:noFill/>
            <a:miter lim="800000"/>
            <a:headEnd/>
            <a:tailEnd/>
          </a:ln>
        </p:spPr>
        <p:txBody>
          <a:bodyPr wrap="none">
            <a:prstTxWarp prst="textNoShape">
              <a:avLst/>
            </a:prstTxWarp>
            <a:spAutoFit/>
          </a:bodyPr>
          <a:lstStyle/>
          <a:p>
            <a:r>
              <a:rPr lang="en-US" sz="2000" dirty="0">
                <a:solidFill>
                  <a:schemeClr val="bg1"/>
                </a:solidFill>
                <a:latin typeface="Century Gothic" charset="0"/>
                <a:ea typeface="Century Gothic" charset="0"/>
                <a:cs typeface="Century Gothic" charset="0"/>
              </a:rPr>
              <a:t>Cain and Abel making their offerings</a:t>
            </a:r>
          </a:p>
        </p:txBody>
      </p:sp>
    </p:spTree>
    <p:extLst>
      <p:ext uri="{BB962C8B-B14F-4D97-AF65-F5344CB8AC3E}">
        <p14:creationId xmlns:p14="http://schemas.microsoft.com/office/powerpoint/2010/main" val="16545905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rrowheads="1"/>
          </p:cNvSpPr>
          <p:nvPr>
            <p:ph type="title"/>
          </p:nvPr>
        </p:nvSpPr>
        <p:spPr>
          <a:xfrm>
            <a:off x="228600" y="274638"/>
            <a:ext cx="8686800" cy="1143000"/>
          </a:xfrm>
        </p:spPr>
        <p:txBody>
          <a:bodyPr/>
          <a:lstStyle/>
          <a:p>
            <a:pPr eaLnBrk="1" hangingPunct="1">
              <a:defRPr/>
            </a:pPr>
            <a:r>
              <a:rPr lang="en-US" dirty="0">
                <a:solidFill>
                  <a:srgbClr val="FFFF00"/>
                </a:solidFill>
                <a:latin typeface="Century Gothic" charset="0"/>
                <a:ea typeface="Century Gothic" charset="0"/>
                <a:cs typeface="Century Gothic" charset="0"/>
              </a:rPr>
              <a:t>How should one make an offering?</a:t>
            </a:r>
          </a:p>
        </p:txBody>
      </p:sp>
      <p:sp>
        <p:nvSpPr>
          <p:cNvPr id="300035" name="Rectangle 3"/>
          <p:cNvSpPr>
            <a:spLocks noGrp="1" noChangeArrowheads="1"/>
          </p:cNvSpPr>
          <p:nvPr>
            <p:ph type="body" idx="1"/>
          </p:nvPr>
        </p:nvSpPr>
        <p:spPr>
          <a:xfrm>
            <a:off x="381000" y="1981200"/>
            <a:ext cx="8229600" cy="4525963"/>
          </a:xfrm>
        </p:spPr>
        <p:txBody>
          <a:bodyPr>
            <a:noAutofit/>
          </a:bodyPr>
          <a:lstStyle/>
          <a:p>
            <a:pPr eaLnBrk="1" hangingPunct="1">
              <a:lnSpc>
                <a:spcPct val="110000"/>
              </a:lnSpc>
              <a:buFont typeface="Wingdings" pitchFamily="-68" charset="2"/>
              <a:buNone/>
              <a:defRPr/>
            </a:pPr>
            <a:r>
              <a:rPr lang="en-US" sz="3000" dirty="0">
                <a:effectLst/>
                <a:latin typeface="Century Gothic" charset="0"/>
                <a:ea typeface="Century Gothic" charset="0"/>
                <a:cs typeface="Century Gothic" charset="0"/>
              </a:rPr>
              <a:t>	“If you are offering your gift at the altar, and there remember that your brother has something against you, leave your gift there before the altar and go; first be reconciled to your brother, and then come and offer your gift.” 		</a:t>
            </a:r>
          </a:p>
          <a:p>
            <a:pPr eaLnBrk="1" hangingPunct="1">
              <a:lnSpc>
                <a:spcPct val="110000"/>
              </a:lnSpc>
              <a:buFont typeface="Wingdings" pitchFamily="-68" charset="2"/>
              <a:buNone/>
              <a:defRPr/>
            </a:pPr>
            <a:r>
              <a:rPr lang="en-US" sz="3200" dirty="0">
                <a:effectLst/>
                <a:latin typeface="Century Gothic" charset="0"/>
                <a:ea typeface="Century Gothic" charset="0"/>
                <a:cs typeface="Century Gothic" charset="0"/>
              </a:rPr>
              <a:t>						</a:t>
            </a:r>
            <a:r>
              <a:rPr lang="en-US" sz="2000" dirty="0">
                <a:effectLst/>
                <a:latin typeface="Century Gothic" charset="0"/>
                <a:ea typeface="Century Gothic" charset="0"/>
                <a:cs typeface="Century Gothic" charset="0"/>
              </a:rPr>
              <a:t>Matthew 5:23-24</a:t>
            </a:r>
            <a:endParaRPr lang="en-US" sz="2400" dirty="0">
              <a:effectLst/>
              <a:latin typeface="Century Gothic" charset="0"/>
              <a:ea typeface="Century Gothic" charset="0"/>
              <a:cs typeface="Century Gothic" charset="0"/>
            </a:endParaRPr>
          </a:p>
          <a:p>
            <a:pPr eaLnBrk="1" hangingPunct="1">
              <a:lnSpc>
                <a:spcPct val="110000"/>
              </a:lnSpc>
              <a:buFont typeface="Wingdings" pitchFamily="-68" charset="2"/>
              <a:buChar char="n"/>
              <a:defRPr/>
            </a:pPr>
            <a:endParaRPr lang="en-US" sz="32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51397126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026"/>
          <p:cNvSpPr>
            <a:spLocks noChangeArrowheads="1"/>
          </p:cNvSpPr>
          <p:nvPr/>
        </p:nvSpPr>
        <p:spPr bwMode="auto">
          <a:xfrm>
            <a:off x="0" y="180980"/>
            <a:ext cx="9144000" cy="1012825"/>
          </a:xfrm>
          <a:prstGeom prst="rect">
            <a:avLst/>
          </a:prstGeom>
          <a:noFill/>
          <a:ln w="9525">
            <a:noFill/>
            <a:miter lim="800000"/>
            <a:headEnd/>
            <a:tailEnd/>
          </a:ln>
          <a:effectLst/>
        </p:spPr>
        <p:txBody>
          <a:bodyPr anchor="ctr" anchorCtr="1">
            <a:prstTxWarp prst="textNoShape">
              <a:avLst/>
            </a:prstTxWarp>
          </a:bodyPr>
          <a:lstStyle/>
          <a:p>
            <a:pPr algn="ctr">
              <a:defRPr/>
            </a:pPr>
            <a:r>
              <a:rPr lang="en-US" altLang="zh-CN" sz="3800" dirty="0">
                <a:solidFill>
                  <a:srgbClr val="FFFF00"/>
                </a:solidFill>
                <a:effectLst>
                  <a:outerShdw blurRad="38100" dist="38100" dir="2700000" algn="tl">
                    <a:srgbClr val="000000"/>
                  </a:outerShdw>
                </a:effectLst>
                <a:latin typeface="Century Gothic" charset="0"/>
                <a:ea typeface="Century Gothic" charset="0"/>
                <a:cs typeface="Century Gothic" charset="0"/>
              </a:rPr>
              <a:t>Cain and Abel make offerings</a:t>
            </a:r>
            <a:endParaRPr lang="sk-SK" sz="380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2" name="Group 1027"/>
          <p:cNvGrpSpPr>
            <a:grpSpLocks/>
          </p:cNvGrpSpPr>
          <p:nvPr/>
        </p:nvGrpSpPr>
        <p:grpSpPr bwMode="auto">
          <a:xfrm>
            <a:off x="3432175" y="1747846"/>
            <a:ext cx="1384300" cy="1243012"/>
            <a:chOff x="4266" y="1329"/>
            <a:chExt cx="1084" cy="951"/>
          </a:xfrm>
        </p:grpSpPr>
        <p:sp>
          <p:nvSpPr>
            <p:cNvPr id="253956" name="Oval 1028"/>
            <p:cNvSpPr>
              <a:spLocks noChangeAspect="1" noChangeArrowheads="1"/>
            </p:cNvSpPr>
            <p:nvPr/>
          </p:nvSpPr>
          <p:spPr bwMode="auto">
            <a:xfrm>
              <a:off x="4332" y="1329"/>
              <a:ext cx="952" cy="95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53957" name="Text Box 1029"/>
            <p:cNvSpPr txBox="1">
              <a:spLocks noChangeAspect="1" noChangeArrowheads="1"/>
            </p:cNvSpPr>
            <p:nvPr/>
          </p:nvSpPr>
          <p:spPr bwMode="auto">
            <a:xfrm>
              <a:off x="4266" y="1551"/>
              <a:ext cx="1084" cy="448"/>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dirty="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3" name="Group 1030"/>
          <p:cNvGrpSpPr>
            <a:grpSpLocks/>
          </p:cNvGrpSpPr>
          <p:nvPr/>
        </p:nvGrpSpPr>
        <p:grpSpPr bwMode="auto">
          <a:xfrm>
            <a:off x="1136650" y="3908433"/>
            <a:ext cx="1384300" cy="1244600"/>
            <a:chOff x="1204" y="2705"/>
            <a:chExt cx="1084" cy="952"/>
          </a:xfrm>
        </p:grpSpPr>
        <p:sp>
          <p:nvSpPr>
            <p:cNvPr id="253959" name="Oval 1031"/>
            <p:cNvSpPr>
              <a:spLocks noChangeAspect="1" noChangeArrowheads="1"/>
            </p:cNvSpPr>
            <p:nvPr/>
          </p:nvSpPr>
          <p:spPr bwMode="auto">
            <a:xfrm>
              <a:off x="1270" y="2705"/>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53960" name="Text Box 1032"/>
            <p:cNvSpPr txBox="1">
              <a:spLocks noChangeAspect="1" noChangeArrowheads="1"/>
            </p:cNvSpPr>
            <p:nvPr/>
          </p:nvSpPr>
          <p:spPr bwMode="auto">
            <a:xfrm>
              <a:off x="1204" y="2965"/>
              <a:ext cx="1084" cy="40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dirty="0">
                  <a:solidFill>
                    <a:schemeClr val="bg1"/>
                  </a:solidFill>
                  <a:effectLst>
                    <a:outerShdw blurRad="38100" dist="38100" dir="2700000" algn="tl">
                      <a:srgbClr val="000000"/>
                    </a:outerShdw>
                  </a:effectLst>
                  <a:latin typeface="Century Gothic" charset="0"/>
                  <a:ea typeface="Century Gothic" charset="0"/>
                  <a:cs typeface="Century Gothic" charset="0"/>
                </a:rPr>
                <a:t>Cain</a:t>
              </a:r>
            </a:p>
          </p:txBody>
        </p:sp>
      </p:grpSp>
      <p:grpSp>
        <p:nvGrpSpPr>
          <p:cNvPr id="4" name="Group 1033"/>
          <p:cNvGrpSpPr>
            <a:grpSpLocks/>
          </p:cNvGrpSpPr>
          <p:nvPr/>
        </p:nvGrpSpPr>
        <p:grpSpPr bwMode="auto">
          <a:xfrm>
            <a:off x="5727700" y="3917958"/>
            <a:ext cx="1384300" cy="1244600"/>
            <a:chOff x="3472" y="2705"/>
            <a:chExt cx="1084" cy="952"/>
          </a:xfrm>
        </p:grpSpPr>
        <p:sp>
          <p:nvSpPr>
            <p:cNvPr id="253962" name="Oval 1034"/>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53963" name="Text Box 1035"/>
            <p:cNvSpPr txBox="1">
              <a:spLocks noChangeAspect="1" noChangeArrowheads="1"/>
            </p:cNvSpPr>
            <p:nvPr/>
          </p:nvSpPr>
          <p:spPr bwMode="auto">
            <a:xfrm>
              <a:off x="3472" y="2958"/>
              <a:ext cx="1084" cy="40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dirty="0">
                  <a:solidFill>
                    <a:schemeClr val="bg1"/>
                  </a:solidFill>
                  <a:effectLst>
                    <a:outerShdw blurRad="38100" dist="38100" dir="2700000" algn="tl">
                      <a:srgbClr val="000000"/>
                    </a:outerShdw>
                  </a:effectLst>
                  <a:latin typeface="Century Gothic" charset="0"/>
                  <a:ea typeface="Century Gothic" charset="0"/>
                  <a:cs typeface="Century Gothic" charset="0"/>
                </a:rPr>
                <a:t>Abel</a:t>
              </a:r>
            </a:p>
          </p:txBody>
        </p:sp>
      </p:grpSp>
      <p:sp>
        <p:nvSpPr>
          <p:cNvPr id="63494" name="Line 1036"/>
          <p:cNvSpPr>
            <a:spLocks noChangeShapeType="1"/>
          </p:cNvSpPr>
          <p:nvPr/>
        </p:nvSpPr>
        <p:spPr bwMode="auto">
          <a:xfrm rot="2700000">
            <a:off x="2901951" y="2592395"/>
            <a:ext cx="44450" cy="1673225"/>
          </a:xfrm>
          <a:prstGeom prst="line">
            <a:avLst/>
          </a:prstGeom>
          <a:noFill/>
          <a:ln w="127000">
            <a:solidFill>
              <a:schemeClr val="bg1"/>
            </a:solidFill>
            <a:round/>
            <a:headEnd type="triangle" w="med" len="sm"/>
            <a:tailEnd type="non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63495" name="Line 1037"/>
          <p:cNvSpPr>
            <a:spLocks noChangeShapeType="1"/>
          </p:cNvSpPr>
          <p:nvPr/>
        </p:nvSpPr>
        <p:spPr bwMode="auto">
          <a:xfrm rot="18900000" flipH="1">
            <a:off x="5261769" y="2426502"/>
            <a:ext cx="52388" cy="1854200"/>
          </a:xfrm>
          <a:prstGeom prst="line">
            <a:avLst/>
          </a:prstGeom>
          <a:noFill/>
          <a:ln w="127000">
            <a:solidFill>
              <a:schemeClr val="bg1"/>
            </a:solidFill>
            <a:round/>
            <a:headEnd type="triangle" w="med" len="sm"/>
            <a:tailEnd type="non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63496" name="Text Box 1038"/>
          <p:cNvSpPr txBox="1">
            <a:spLocks noChangeArrowheads="1"/>
          </p:cNvSpPr>
          <p:nvPr/>
        </p:nvSpPr>
        <p:spPr bwMode="auto">
          <a:xfrm>
            <a:off x="193675" y="5314958"/>
            <a:ext cx="3606800" cy="830997"/>
          </a:xfrm>
          <a:prstGeom prst="rect">
            <a:avLst/>
          </a:prstGeom>
          <a:noFill/>
          <a:ln w="9525">
            <a:noFill/>
            <a:miter lim="800000"/>
            <a:headEnd/>
            <a:tailEnd/>
          </a:ln>
        </p:spPr>
        <p:txBody>
          <a:bodyPr>
            <a:prstTxWarp prst="textNoShape">
              <a:avLst/>
            </a:prstTxWarp>
            <a:spAutoFit/>
          </a:bodyPr>
          <a:lstStyle/>
          <a:p>
            <a:pPr algn="ctr"/>
            <a:r>
              <a:rPr lang="en-US" altLang="zh-CN" sz="2400" dirty="0">
                <a:solidFill>
                  <a:schemeClr val="bg1"/>
                </a:solidFill>
                <a:latin typeface="Century Gothic" charset="0"/>
                <a:ea typeface="Century Gothic" charset="0"/>
                <a:cs typeface="Century Gothic" charset="0"/>
              </a:rPr>
              <a:t>Cain’s offering not accepted</a:t>
            </a:r>
            <a:endParaRPr lang="en-US" sz="2400" dirty="0">
              <a:solidFill>
                <a:schemeClr val="bg1"/>
              </a:solidFill>
              <a:latin typeface="Century Gothic" charset="0"/>
              <a:ea typeface="Century Gothic" charset="0"/>
              <a:cs typeface="Century Gothic" charset="0"/>
            </a:endParaRPr>
          </a:p>
        </p:txBody>
      </p:sp>
      <p:sp>
        <p:nvSpPr>
          <p:cNvPr id="63497" name="Text Box 1039"/>
          <p:cNvSpPr txBox="1">
            <a:spLocks noChangeArrowheads="1"/>
          </p:cNvSpPr>
          <p:nvPr/>
        </p:nvSpPr>
        <p:spPr bwMode="auto">
          <a:xfrm>
            <a:off x="4648200" y="5314958"/>
            <a:ext cx="3743325" cy="830997"/>
          </a:xfrm>
          <a:prstGeom prst="rect">
            <a:avLst/>
          </a:prstGeom>
          <a:noFill/>
          <a:ln w="9525">
            <a:noFill/>
            <a:miter lim="800000"/>
            <a:headEnd/>
            <a:tailEnd/>
          </a:ln>
        </p:spPr>
        <p:txBody>
          <a:bodyPr>
            <a:prstTxWarp prst="textNoShape">
              <a:avLst/>
            </a:prstTxWarp>
            <a:spAutoFit/>
          </a:bodyPr>
          <a:lstStyle/>
          <a:p>
            <a:pPr algn="ctr"/>
            <a:r>
              <a:rPr lang="en-US" altLang="zh-CN" sz="2400" dirty="0">
                <a:solidFill>
                  <a:schemeClr val="bg1"/>
                </a:solidFill>
                <a:latin typeface="Century Gothic" charset="0"/>
                <a:ea typeface="Century Gothic" charset="0"/>
                <a:cs typeface="Century Gothic" charset="0"/>
              </a:rPr>
              <a:t>Abel’s offering accepted</a:t>
            </a:r>
            <a:endParaRPr lang="en-US" sz="2400" dirty="0">
              <a:solidFill>
                <a:schemeClr val="bg1"/>
              </a:solidFill>
              <a:latin typeface="Century Gothic" charset="0"/>
              <a:ea typeface="Century Gothic" charset="0"/>
              <a:cs typeface="Century Gothic" charset="0"/>
            </a:endParaRPr>
          </a:p>
        </p:txBody>
      </p:sp>
      <p:sp>
        <p:nvSpPr>
          <p:cNvPr id="63498" name="Freeform 1040"/>
          <p:cNvSpPr>
            <a:spLocks noChangeAspect="1"/>
          </p:cNvSpPr>
          <p:nvPr/>
        </p:nvSpPr>
        <p:spPr bwMode="auto">
          <a:xfrm rot="-2737546">
            <a:off x="2226469" y="2893227"/>
            <a:ext cx="1296988" cy="946150"/>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FF0000"/>
          </a:solidFill>
          <a:ln w="12700">
            <a:solidFill>
              <a:schemeClr val="tx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59404" name="AutoShape 1043"/>
          <p:cNvSpPr>
            <a:spLocks noChangeArrowheads="1"/>
          </p:cNvSpPr>
          <p:nvPr/>
        </p:nvSpPr>
        <p:spPr bwMode="auto">
          <a:xfrm>
            <a:off x="152400" y="1557346"/>
            <a:ext cx="2459038" cy="1982787"/>
          </a:xfrm>
          <a:prstGeom prst="wedgeRoundRectCallout">
            <a:avLst>
              <a:gd name="adj1" fmla="val -227"/>
              <a:gd name="adj2" fmla="val 79222"/>
              <a:gd name="adj3" fmla="val 16667"/>
            </a:avLst>
          </a:prstGeom>
          <a:solidFill>
            <a:srgbClr val="000066">
              <a:alpha val="79999"/>
            </a:srgbClr>
          </a:solidFill>
          <a:ln w="47625">
            <a:solidFill>
              <a:schemeClr val="bg1"/>
            </a:solidFill>
            <a:miter lim="800000"/>
            <a:headEnd/>
            <a:tailEnd/>
          </a:ln>
        </p:spPr>
        <p:txBody>
          <a:bodyPr anchor="ctr">
            <a:prstTxWarp prst="textNoShape">
              <a:avLst/>
            </a:prstTxWarp>
          </a:bodyPr>
          <a:lstStyle/>
          <a:p>
            <a:r>
              <a:rPr lang="en-US" dirty="0">
                <a:solidFill>
                  <a:schemeClr val="bg1"/>
                </a:solidFill>
                <a:latin typeface="Century Gothic" charset="0"/>
                <a:ea typeface="Century Gothic" charset="0"/>
                <a:cs typeface="Century Gothic" charset="0"/>
              </a:rPr>
              <a:t>Cain said to Abel, “I will kill you so that you may not marry my sister.” </a:t>
            </a:r>
          </a:p>
          <a:p>
            <a:r>
              <a:rPr lang="en-US" sz="1600" dirty="0">
                <a:solidFill>
                  <a:schemeClr val="bg1"/>
                </a:solidFill>
                <a:latin typeface="Century Gothic" charset="0"/>
                <a:ea typeface="Century Gothic" charset="0"/>
                <a:cs typeface="Century Gothic" charset="0"/>
              </a:rPr>
              <a:t>(Commentary on the Qur’an)</a:t>
            </a:r>
            <a:endParaRPr lang="en-GB" sz="2400" dirty="0">
              <a:solidFill>
                <a:schemeClr val="bg1"/>
              </a:solidFill>
              <a:latin typeface="Century Gothic" charset="0"/>
              <a:ea typeface="Century Gothic" charset="0"/>
              <a:cs typeface="Century Gothic" charset="0"/>
            </a:endParaRPr>
          </a:p>
        </p:txBody>
      </p:sp>
      <p:sp>
        <p:nvSpPr>
          <p:cNvPr id="63501" name="Rectangle 18"/>
          <p:cNvSpPr>
            <a:spLocks noChangeArrowheads="1"/>
          </p:cNvSpPr>
          <p:nvPr/>
        </p:nvSpPr>
        <p:spPr bwMode="auto">
          <a:xfrm>
            <a:off x="4445000" y="1504958"/>
            <a:ext cx="4572000" cy="338138"/>
          </a:xfrm>
          <a:prstGeom prst="rect">
            <a:avLst/>
          </a:prstGeom>
          <a:noFill/>
          <a:ln w="9525">
            <a:noFill/>
            <a:miter lim="800000"/>
            <a:headEnd/>
            <a:tailEnd/>
          </a:ln>
        </p:spPr>
        <p:txBody>
          <a:bodyPr>
            <a:prstTxWarp prst="textNoShape">
              <a:avLst/>
            </a:prstTxWarp>
            <a:spAutoFit/>
          </a:bodyPr>
          <a:lstStyle/>
          <a:p>
            <a:r>
              <a:rPr lang="en-US" sz="1600">
                <a:solidFill>
                  <a:schemeClr val="bg1"/>
                </a:solidFill>
                <a:latin typeface="Century Gothic" charset="0"/>
                <a:ea typeface="Century Gothic" charset="0"/>
                <a:cs typeface="Century Gothic" charset="0"/>
              </a:rPr>
              <a:t>		</a:t>
            </a:r>
          </a:p>
        </p:txBody>
      </p:sp>
      <p:sp>
        <p:nvSpPr>
          <p:cNvPr id="20" name="TextBox 19"/>
          <p:cNvSpPr txBox="1">
            <a:spLocks noChangeArrowheads="1"/>
          </p:cNvSpPr>
          <p:nvPr/>
        </p:nvSpPr>
        <p:spPr bwMode="auto">
          <a:xfrm>
            <a:off x="5124450" y="1809758"/>
            <a:ext cx="3933825" cy="1724025"/>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Century Gothic" charset="0"/>
                <a:ea typeface="Century Gothic" charset="0"/>
                <a:cs typeface="Century Gothic" charset="0"/>
              </a:rPr>
              <a:t>Cain complained “Your offering </a:t>
            </a:r>
          </a:p>
          <a:p>
            <a:r>
              <a:rPr lang="en-US">
                <a:solidFill>
                  <a:schemeClr val="bg1"/>
                </a:solidFill>
                <a:latin typeface="Century Gothic" charset="0"/>
                <a:ea typeface="Century Gothic" charset="0"/>
                <a:cs typeface="Century Gothic" charset="0"/>
              </a:rPr>
              <a:t>was accepted but mine was </a:t>
            </a:r>
          </a:p>
          <a:p>
            <a:r>
              <a:rPr lang="en-US">
                <a:solidFill>
                  <a:schemeClr val="bg1"/>
                </a:solidFill>
                <a:latin typeface="Century Gothic" charset="0"/>
                <a:ea typeface="Century Gothic" charset="0"/>
                <a:cs typeface="Century Gothic" charset="0"/>
              </a:rPr>
              <a:t>not.” Abel replied “Allah accepts </a:t>
            </a:r>
          </a:p>
          <a:p>
            <a:r>
              <a:rPr lang="en-US">
                <a:solidFill>
                  <a:schemeClr val="bg1"/>
                </a:solidFill>
                <a:latin typeface="Century Gothic" charset="0"/>
                <a:ea typeface="Century Gothic" charset="0"/>
                <a:cs typeface="Century Gothic" charset="0"/>
              </a:rPr>
              <a:t>only from those who are pious.”</a:t>
            </a:r>
          </a:p>
          <a:p>
            <a:r>
              <a:rPr lang="en-US" sz="1600">
                <a:solidFill>
                  <a:schemeClr val="bg1"/>
                </a:solidFill>
                <a:latin typeface="Century Gothic" charset="0"/>
                <a:ea typeface="Century Gothic" charset="0"/>
                <a:cs typeface="Century Gothic" charset="0"/>
              </a:rPr>
              <a:t>   Commentary on the Qur’an</a:t>
            </a:r>
          </a:p>
          <a:p>
            <a:endParaRPr lang="en-US">
              <a:solidFill>
                <a:schemeClr val="bg1"/>
              </a:solidFill>
              <a:latin typeface="Century Gothic" charset="0"/>
              <a:ea typeface="Century Gothic" charset="0"/>
              <a:cs typeface="Century Gothic" charset="0"/>
            </a:endParaRPr>
          </a:p>
        </p:txBody>
      </p:sp>
      <p:sp>
        <p:nvSpPr>
          <p:cNvPr id="21" name="TextBox 20"/>
          <p:cNvSpPr txBox="1">
            <a:spLocks noChangeArrowheads="1"/>
          </p:cNvSpPr>
          <p:nvPr/>
        </p:nvSpPr>
        <p:spPr bwMode="auto">
          <a:xfrm>
            <a:off x="2895600" y="4019558"/>
            <a:ext cx="2743200" cy="1200329"/>
          </a:xfrm>
          <a:prstGeom prst="rect">
            <a:avLst/>
          </a:prstGeom>
          <a:noFill/>
          <a:ln w="9525">
            <a:noFill/>
            <a:miter lim="800000"/>
            <a:headEnd/>
            <a:tailEnd/>
          </a:ln>
        </p:spPr>
        <p:txBody>
          <a:bodyPr>
            <a:prstTxWarp prst="textNoShape">
              <a:avLst/>
            </a:prstTxWarp>
            <a:spAutoFit/>
          </a:bodyPr>
          <a:lstStyle/>
          <a:p>
            <a:r>
              <a:rPr lang="en-US" dirty="0">
                <a:solidFill>
                  <a:schemeClr val="bg1"/>
                </a:solidFill>
                <a:latin typeface="Century Gothic" charset="0"/>
                <a:ea typeface="Century Gothic" charset="0"/>
                <a:cs typeface="Century Gothic" charset="0"/>
              </a:rPr>
              <a:t>Cain was jealous of Abel </a:t>
            </a:r>
            <a:r>
              <a:rPr lang="en-US" dirty="0" smtClean="0">
                <a:solidFill>
                  <a:schemeClr val="bg1"/>
                </a:solidFill>
                <a:latin typeface="Century Gothic" charset="0"/>
                <a:ea typeface="Century Gothic" charset="0"/>
                <a:cs typeface="Century Gothic" charset="0"/>
              </a:rPr>
              <a:t>on </a:t>
            </a:r>
            <a:r>
              <a:rPr lang="en-US" dirty="0">
                <a:solidFill>
                  <a:schemeClr val="bg1"/>
                </a:solidFill>
                <a:latin typeface="Century Gothic" charset="0"/>
                <a:ea typeface="Century Gothic" charset="0"/>
                <a:cs typeface="Century Gothic" charset="0"/>
              </a:rPr>
              <a:t>account of his female,</a:t>
            </a:r>
          </a:p>
          <a:p>
            <a:r>
              <a:rPr lang="en-US" dirty="0">
                <a:solidFill>
                  <a:schemeClr val="bg1"/>
                </a:solidFill>
                <a:latin typeface="Century Gothic" charset="0"/>
                <a:ea typeface="Century Gothic" charset="0"/>
                <a:cs typeface="Century Gothic" charset="0"/>
              </a:rPr>
              <a:t>Zohar 1.36b (W.S. 257)</a:t>
            </a:r>
          </a:p>
        </p:txBody>
      </p:sp>
    </p:spTree>
    <p:extLst>
      <p:ext uri="{BB962C8B-B14F-4D97-AF65-F5344CB8AC3E}">
        <p14:creationId xmlns:p14="http://schemas.microsoft.com/office/powerpoint/2010/main" val="16610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4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495" grpId="0" animBg="1"/>
      <p:bldP spid="63497" grpId="0"/>
      <p:bldP spid="63498" grpId="0" animBg="1"/>
      <p:bldP spid="59404" grpId="0" animBg="1"/>
      <p:bldP spid="20" grpId="0"/>
      <p:bldP spid="21"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52456"/>
            <a:ext cx="7583487" cy="1044388"/>
          </a:xfrm>
        </p:spPr>
        <p:txBody>
          <a:bodyPr/>
          <a:lstStyle/>
          <a:p>
            <a:r>
              <a:rPr lang="en-US" dirty="0" smtClean="0">
                <a:solidFill>
                  <a:srgbClr val="FFFF00"/>
                </a:solidFill>
                <a:latin typeface="Century Gothic" charset="0"/>
                <a:ea typeface="Century Gothic" charset="0"/>
                <a:cs typeface="Century Gothic" charset="0"/>
              </a:rPr>
              <a:t>How good a younger brother was Abel?</a:t>
            </a:r>
            <a:endParaRPr lang="en-US" dirty="0">
              <a:solidFill>
                <a:srgbClr val="FFFF00"/>
              </a:solidFill>
              <a:latin typeface="Century Gothic" charset="0"/>
              <a:ea typeface="Century Gothic" charset="0"/>
              <a:cs typeface="Century Gothic" charset="0"/>
            </a:endParaRPr>
          </a:p>
        </p:txBody>
      </p:sp>
      <p:sp>
        <p:nvSpPr>
          <p:cNvPr id="4" name="Text Placeholder 3"/>
          <p:cNvSpPr>
            <a:spLocks noGrp="1"/>
          </p:cNvSpPr>
          <p:nvPr>
            <p:ph type="body" idx="1"/>
          </p:nvPr>
        </p:nvSpPr>
        <p:spPr>
          <a:xfrm>
            <a:off x="779463" y="1525626"/>
            <a:ext cx="3657600" cy="789828"/>
          </a:xfrm>
        </p:spPr>
        <p:txBody>
          <a:bodyPr/>
          <a:lstStyle/>
          <a:p>
            <a:pPr algn="l"/>
            <a:r>
              <a:rPr lang="en-US" sz="3200" dirty="0">
                <a:solidFill>
                  <a:srgbClr val="FFFFD9"/>
                </a:solidFill>
                <a:latin typeface="Century Gothic" charset="0"/>
                <a:ea typeface="Century Gothic" charset="0"/>
                <a:cs typeface="Century Gothic" charset="0"/>
              </a:rPr>
              <a:t>Original nature</a:t>
            </a:r>
          </a:p>
        </p:txBody>
      </p:sp>
      <p:sp>
        <p:nvSpPr>
          <p:cNvPr id="5" name="Content Placeholder 4"/>
          <p:cNvSpPr>
            <a:spLocks noGrp="1"/>
          </p:cNvSpPr>
          <p:nvPr>
            <p:ph sz="half" idx="2"/>
          </p:nvPr>
        </p:nvSpPr>
        <p:spPr>
          <a:xfrm>
            <a:off x="779463" y="2705111"/>
            <a:ext cx="3657600" cy="3686175"/>
          </a:xfrm>
        </p:spPr>
        <p:txBody>
          <a:bodyPr/>
          <a:lstStyle/>
          <a:p>
            <a:r>
              <a:rPr lang="en-US" sz="2800" dirty="0">
                <a:solidFill>
                  <a:srgbClr val="FFFFD9"/>
                </a:solidFill>
                <a:latin typeface="Century Gothic" charset="0"/>
                <a:ea typeface="Century Gothic" charset="0"/>
                <a:cs typeface="Century Gothic" charset="0"/>
              </a:rPr>
              <a:t>Loveable</a:t>
            </a:r>
          </a:p>
          <a:p>
            <a:r>
              <a:rPr lang="en-US" sz="2800" dirty="0">
                <a:solidFill>
                  <a:srgbClr val="FFFFD9"/>
                </a:solidFill>
                <a:latin typeface="Century Gothic" charset="0"/>
                <a:ea typeface="Century Gothic" charset="0"/>
                <a:cs typeface="Century Gothic" charset="0"/>
              </a:rPr>
              <a:t>Humble</a:t>
            </a:r>
          </a:p>
          <a:p>
            <a:r>
              <a:rPr lang="en-US" sz="2800" dirty="0">
                <a:solidFill>
                  <a:srgbClr val="FFFFD9"/>
                </a:solidFill>
                <a:latin typeface="Century Gothic" charset="0"/>
                <a:ea typeface="Century Gothic" charset="0"/>
                <a:cs typeface="Century Gothic" charset="0"/>
              </a:rPr>
              <a:t>Sharing</a:t>
            </a:r>
          </a:p>
          <a:p>
            <a:r>
              <a:rPr lang="en-US" sz="2800" dirty="0">
                <a:solidFill>
                  <a:srgbClr val="FFFFD9"/>
                </a:solidFill>
                <a:latin typeface="Century Gothic" charset="0"/>
                <a:ea typeface="Century Gothic" charset="0"/>
                <a:cs typeface="Century Gothic" charset="0"/>
              </a:rPr>
              <a:t>Cooperative </a:t>
            </a:r>
          </a:p>
        </p:txBody>
      </p:sp>
      <p:sp>
        <p:nvSpPr>
          <p:cNvPr id="6" name="Text Placeholder 5"/>
          <p:cNvSpPr>
            <a:spLocks noGrp="1"/>
          </p:cNvSpPr>
          <p:nvPr>
            <p:ph type="body" sz="quarter" idx="3"/>
          </p:nvPr>
        </p:nvSpPr>
        <p:spPr>
          <a:xfrm>
            <a:off x="4705350" y="1525626"/>
            <a:ext cx="3657600" cy="789828"/>
          </a:xfrm>
        </p:spPr>
        <p:txBody>
          <a:bodyPr/>
          <a:lstStyle/>
          <a:p>
            <a:pPr algn="l"/>
            <a:r>
              <a:rPr lang="en-US" sz="3200" dirty="0">
                <a:solidFill>
                  <a:srgbClr val="FFFFD9"/>
                </a:solidFill>
                <a:latin typeface="Century Gothic" charset="0"/>
                <a:ea typeface="Century Gothic" charset="0"/>
                <a:cs typeface="Century Gothic" charset="0"/>
              </a:rPr>
              <a:t>Fallen nature</a:t>
            </a:r>
          </a:p>
        </p:txBody>
      </p:sp>
      <p:sp>
        <p:nvSpPr>
          <p:cNvPr id="7" name="Content Placeholder 6"/>
          <p:cNvSpPr>
            <a:spLocks noGrp="1"/>
          </p:cNvSpPr>
          <p:nvPr>
            <p:ph sz="quarter" idx="4"/>
          </p:nvPr>
        </p:nvSpPr>
        <p:spPr>
          <a:xfrm>
            <a:off x="4705350" y="2705111"/>
            <a:ext cx="3657600" cy="3686175"/>
          </a:xfrm>
        </p:spPr>
        <p:txBody>
          <a:bodyPr>
            <a:normAutofit/>
          </a:bodyPr>
          <a:lstStyle/>
          <a:p>
            <a:r>
              <a:rPr lang="en-US" sz="2800" dirty="0">
                <a:solidFill>
                  <a:srgbClr val="FFFFD9"/>
                </a:solidFill>
                <a:latin typeface="Century Gothic" charset="0"/>
                <a:ea typeface="Century Gothic" charset="0"/>
                <a:cs typeface="Century Gothic" charset="0"/>
              </a:rPr>
              <a:t>Hard to love</a:t>
            </a:r>
          </a:p>
          <a:p>
            <a:r>
              <a:rPr lang="en-US" sz="2800" dirty="0">
                <a:solidFill>
                  <a:srgbClr val="FFFFD9"/>
                </a:solidFill>
                <a:latin typeface="Century Gothic" charset="0"/>
                <a:ea typeface="Century Gothic" charset="0"/>
                <a:cs typeface="Century Gothic" charset="0"/>
              </a:rPr>
              <a:t>Arrogant</a:t>
            </a:r>
          </a:p>
          <a:p>
            <a:r>
              <a:rPr lang="en-US" sz="2800" dirty="0">
                <a:solidFill>
                  <a:srgbClr val="FFFFD9"/>
                </a:solidFill>
                <a:latin typeface="Century Gothic" charset="0"/>
                <a:ea typeface="Century Gothic" charset="0"/>
                <a:cs typeface="Century Gothic" charset="0"/>
              </a:rPr>
              <a:t>Not helpful</a:t>
            </a:r>
          </a:p>
          <a:p>
            <a:r>
              <a:rPr lang="en-US" sz="2800" dirty="0">
                <a:solidFill>
                  <a:srgbClr val="FFFFD9"/>
                </a:solidFill>
                <a:latin typeface="Century Gothic" charset="0"/>
                <a:ea typeface="Century Gothic" charset="0"/>
                <a:cs typeface="Century Gothic" charset="0"/>
              </a:rPr>
              <a:t>Uncooperative </a:t>
            </a:r>
          </a:p>
        </p:txBody>
      </p:sp>
    </p:spTree>
    <p:extLst>
      <p:ext uri="{BB962C8B-B14F-4D97-AF65-F5344CB8AC3E}">
        <p14:creationId xmlns:p14="http://schemas.microsoft.com/office/powerpoint/2010/main" val="72555239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a:xfrm>
            <a:off x="779463" y="523880"/>
            <a:ext cx="7583487" cy="1044388"/>
          </a:xfrm>
        </p:spPr>
        <p:txBody>
          <a:bodyPr/>
          <a:lstStyle/>
          <a:p>
            <a:pPr eaLnBrk="1" hangingPunct="1">
              <a:defRPr/>
            </a:pPr>
            <a:r>
              <a:rPr lang="en-US" dirty="0">
                <a:solidFill>
                  <a:srgbClr val="FFFF00"/>
                </a:solidFill>
                <a:latin typeface="Century Gothic" charset="0"/>
                <a:ea typeface="Century Gothic" charset="0"/>
                <a:cs typeface="Century Gothic" charset="0"/>
              </a:rPr>
              <a:t>Why didn’t God accept Cain’s offering?</a:t>
            </a:r>
          </a:p>
        </p:txBody>
      </p:sp>
      <p:sp>
        <p:nvSpPr>
          <p:cNvPr id="294915" name="Rectangle 3"/>
          <p:cNvSpPr>
            <a:spLocks noGrp="1" noChangeArrowheads="1"/>
          </p:cNvSpPr>
          <p:nvPr>
            <p:ph type="body" idx="1"/>
          </p:nvPr>
        </p:nvSpPr>
        <p:spPr/>
        <p:txBody>
          <a:bodyPr>
            <a:normAutofit fontScale="77500" lnSpcReduction="20000"/>
          </a:bodyPr>
          <a:lstStyle/>
          <a:p>
            <a:pPr eaLnBrk="1" hangingPunct="1">
              <a:lnSpc>
                <a:spcPct val="120000"/>
              </a:lnSpc>
            </a:pPr>
            <a:r>
              <a:rPr lang="en-US" sz="2800" dirty="0">
                <a:effectLst/>
                <a:latin typeface="Century Gothic" charset="0"/>
                <a:ea typeface="Century Gothic" charset="0"/>
                <a:cs typeface="Century Gothic" charset="0"/>
              </a:rPr>
              <a:t>God did not reject Cain's sacrifice because He hated him </a:t>
            </a:r>
          </a:p>
          <a:p>
            <a:pPr eaLnBrk="1" hangingPunct="1">
              <a:lnSpc>
                <a:spcPct val="120000"/>
              </a:lnSpc>
            </a:pPr>
            <a:r>
              <a:rPr lang="en-US" sz="2800" dirty="0">
                <a:effectLst/>
                <a:latin typeface="Century Gothic" charset="0"/>
                <a:ea typeface="Century Gothic" charset="0"/>
                <a:cs typeface="Century Gothic" charset="0"/>
              </a:rPr>
              <a:t>Cain stood in a position to relate with Satan which gave Satan rights over the sacrifice</a:t>
            </a:r>
          </a:p>
          <a:p>
            <a:pPr eaLnBrk="1" hangingPunct="1">
              <a:lnSpc>
                <a:spcPct val="120000"/>
              </a:lnSpc>
            </a:pPr>
            <a:r>
              <a:rPr lang="en-US" sz="2800" dirty="0">
                <a:effectLst/>
                <a:latin typeface="Century Gothic" charset="0"/>
                <a:ea typeface="Century Gothic" charset="0"/>
                <a:cs typeface="Century Gothic" charset="0"/>
              </a:rPr>
              <a:t>Therefore God could not accept Cain's sacrifice unless he first made some condition justifying its acceptance</a:t>
            </a:r>
          </a:p>
          <a:p>
            <a:pPr eaLnBrk="1" hangingPunct="1">
              <a:lnSpc>
                <a:spcPct val="120000"/>
              </a:lnSpc>
            </a:pPr>
            <a:r>
              <a:rPr lang="en-US" sz="2800" dirty="0">
                <a:effectLst/>
                <a:latin typeface="Century Gothic" charset="0"/>
                <a:ea typeface="Century Gothic" charset="0"/>
                <a:cs typeface="Century Gothic" charset="0"/>
              </a:rPr>
              <a:t>What indemnity condition should Cain have made? </a:t>
            </a:r>
          </a:p>
          <a:p>
            <a:pPr eaLnBrk="1" hangingPunct="1">
              <a:lnSpc>
                <a:spcPct val="120000"/>
              </a:lnSpc>
            </a:pPr>
            <a:r>
              <a:rPr lang="en-US" sz="2800" dirty="0">
                <a:effectLst/>
                <a:latin typeface="Century Gothic" charset="0"/>
                <a:ea typeface="Century Gothic" charset="0"/>
                <a:cs typeface="Century Gothic" charset="0"/>
              </a:rPr>
              <a:t>The indemnity condition to remove fallen nature</a:t>
            </a:r>
          </a:p>
        </p:txBody>
      </p:sp>
    </p:spTree>
    <p:extLst>
      <p:ext uri="{BB962C8B-B14F-4D97-AF65-F5344CB8AC3E}">
        <p14:creationId xmlns:p14="http://schemas.microsoft.com/office/powerpoint/2010/main" val="16029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4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4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49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4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5"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Different ways to be Cain</a:t>
            </a:r>
            <a:endParaRPr lang="en-US"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idx="1"/>
          </p:nvPr>
        </p:nvSpPr>
        <p:spPr/>
        <p:txBody>
          <a:bodyPr/>
          <a:lstStyle/>
          <a:p>
            <a:pPr algn="l"/>
            <a:r>
              <a:rPr lang="en-US" sz="3200" dirty="0">
                <a:solidFill>
                  <a:srgbClr val="FFFFD9"/>
                </a:solidFill>
                <a:latin typeface="Century Gothic" charset="0"/>
                <a:ea typeface="Century Gothic" charset="0"/>
                <a:cs typeface="Century Gothic" charset="0"/>
              </a:rPr>
              <a:t>Original nature</a:t>
            </a:r>
          </a:p>
        </p:txBody>
      </p:sp>
      <p:sp>
        <p:nvSpPr>
          <p:cNvPr id="4" name="Content Placeholder 3"/>
          <p:cNvSpPr>
            <a:spLocks noGrp="1"/>
          </p:cNvSpPr>
          <p:nvPr>
            <p:ph sz="half" idx="2"/>
          </p:nvPr>
        </p:nvSpPr>
        <p:spPr/>
        <p:txBody>
          <a:bodyPr/>
          <a:lstStyle/>
          <a:p>
            <a:r>
              <a:rPr lang="en-US" sz="2800" dirty="0">
                <a:solidFill>
                  <a:srgbClr val="FFFFD9"/>
                </a:solidFill>
                <a:latin typeface="Century Gothic" charset="0"/>
                <a:ea typeface="Century Gothic" charset="0"/>
                <a:cs typeface="Century Gothic" charset="0"/>
              </a:rPr>
              <a:t>Loves Abel</a:t>
            </a:r>
          </a:p>
          <a:p>
            <a:r>
              <a:rPr lang="en-US" sz="2800" dirty="0">
                <a:solidFill>
                  <a:srgbClr val="FFFFD9"/>
                </a:solidFill>
                <a:latin typeface="Century Gothic" charset="0"/>
                <a:ea typeface="Century Gothic" charset="0"/>
                <a:cs typeface="Century Gothic" charset="0"/>
              </a:rPr>
              <a:t>Respects Abel</a:t>
            </a:r>
          </a:p>
          <a:p>
            <a:r>
              <a:rPr lang="en-US" sz="2800" dirty="0">
                <a:solidFill>
                  <a:srgbClr val="FFFFD9"/>
                </a:solidFill>
                <a:latin typeface="Century Gothic" charset="0"/>
                <a:ea typeface="Century Gothic" charset="0"/>
                <a:cs typeface="Century Gothic" charset="0"/>
              </a:rPr>
              <a:t>Wants to be guided by Abel</a:t>
            </a:r>
          </a:p>
          <a:p>
            <a:r>
              <a:rPr lang="en-US" sz="2800" dirty="0">
                <a:solidFill>
                  <a:srgbClr val="FFFFD9"/>
                </a:solidFill>
                <a:latin typeface="Century Gothic" charset="0"/>
                <a:ea typeface="Century Gothic" charset="0"/>
                <a:cs typeface="Century Gothic" charset="0"/>
              </a:rPr>
              <a:t>Wants to work together</a:t>
            </a:r>
          </a:p>
        </p:txBody>
      </p:sp>
      <p:sp>
        <p:nvSpPr>
          <p:cNvPr id="5" name="Text Placeholder 4"/>
          <p:cNvSpPr>
            <a:spLocks noGrp="1"/>
          </p:cNvSpPr>
          <p:nvPr>
            <p:ph type="body" sz="quarter" idx="3"/>
          </p:nvPr>
        </p:nvSpPr>
        <p:spPr/>
        <p:txBody>
          <a:bodyPr/>
          <a:lstStyle/>
          <a:p>
            <a:pPr algn="l"/>
            <a:r>
              <a:rPr lang="en-US" sz="3200" dirty="0">
                <a:solidFill>
                  <a:srgbClr val="FFFFD9"/>
                </a:solidFill>
                <a:latin typeface="Century Gothic" charset="0"/>
                <a:ea typeface="Century Gothic" charset="0"/>
                <a:cs typeface="Century Gothic" charset="0"/>
              </a:rPr>
              <a:t>Fallen nature</a:t>
            </a:r>
          </a:p>
        </p:txBody>
      </p:sp>
      <p:sp>
        <p:nvSpPr>
          <p:cNvPr id="6" name="Content Placeholder 5"/>
          <p:cNvSpPr>
            <a:spLocks noGrp="1"/>
          </p:cNvSpPr>
          <p:nvPr>
            <p:ph sz="quarter" idx="4"/>
          </p:nvPr>
        </p:nvSpPr>
        <p:spPr/>
        <p:txBody>
          <a:bodyPr>
            <a:normAutofit lnSpcReduction="10000"/>
          </a:bodyPr>
          <a:lstStyle/>
          <a:p>
            <a:r>
              <a:rPr lang="en-US" sz="2800" dirty="0">
                <a:solidFill>
                  <a:srgbClr val="FFFFD9"/>
                </a:solidFill>
                <a:latin typeface="Century Gothic" charset="0"/>
                <a:ea typeface="Century Gothic" charset="0"/>
                <a:cs typeface="Century Gothic" charset="0"/>
              </a:rPr>
              <a:t>Can’t love Abel</a:t>
            </a:r>
          </a:p>
          <a:p>
            <a:r>
              <a:rPr lang="en-US" sz="2800" dirty="0">
                <a:solidFill>
                  <a:srgbClr val="FFFFD9"/>
                </a:solidFill>
                <a:latin typeface="Century Gothic" charset="0"/>
                <a:ea typeface="Century Gothic" charset="0"/>
                <a:cs typeface="Century Gothic" charset="0"/>
              </a:rPr>
              <a:t>Can’t respect Abel</a:t>
            </a:r>
          </a:p>
          <a:p>
            <a:r>
              <a:rPr lang="en-US" sz="2800" dirty="0">
                <a:solidFill>
                  <a:srgbClr val="FFFFD9"/>
                </a:solidFill>
                <a:latin typeface="Century Gothic" charset="0"/>
                <a:ea typeface="Century Gothic" charset="0"/>
                <a:cs typeface="Century Gothic" charset="0"/>
              </a:rPr>
              <a:t>Doesn’t want to be guided</a:t>
            </a:r>
          </a:p>
          <a:p>
            <a:r>
              <a:rPr lang="en-US" sz="2800" dirty="0">
                <a:solidFill>
                  <a:srgbClr val="FFFFD9"/>
                </a:solidFill>
                <a:latin typeface="Century Gothic" charset="0"/>
                <a:ea typeface="Century Gothic" charset="0"/>
                <a:cs typeface="Century Gothic" charset="0"/>
              </a:rPr>
              <a:t>Doesn’t want to work together</a:t>
            </a:r>
          </a:p>
        </p:txBody>
      </p:sp>
    </p:spTree>
    <p:extLst>
      <p:ext uri="{BB962C8B-B14F-4D97-AF65-F5344CB8AC3E}">
        <p14:creationId xmlns:p14="http://schemas.microsoft.com/office/powerpoint/2010/main" val="111395370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Rectangle 9"/>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God counselled Cain</a:t>
            </a:r>
          </a:p>
        </p:txBody>
      </p:sp>
      <p:sp>
        <p:nvSpPr>
          <p:cNvPr id="33802" name="Rectangle 10"/>
          <p:cNvSpPr>
            <a:spLocks noGrp="1" noChangeArrowheads="1"/>
          </p:cNvSpPr>
          <p:nvPr>
            <p:ph type="body" sz="half" idx="1"/>
          </p:nvPr>
        </p:nvSpPr>
        <p:spPr>
          <a:xfrm>
            <a:off x="533400" y="2133600"/>
            <a:ext cx="7924800" cy="3657600"/>
          </a:xfrm>
        </p:spPr>
        <p:txBody>
          <a:bodyPr>
            <a:normAutofit/>
          </a:bodyPr>
          <a:lstStyle/>
          <a:p>
            <a:pPr eaLnBrk="1" hangingPunct="1">
              <a:buFont typeface="Wingdings" pitchFamily="-68" charset="2"/>
              <a:buNone/>
              <a:defRPr/>
            </a:pPr>
            <a:r>
              <a:rPr lang="en-GB" sz="3600" dirty="0">
                <a:effectLst/>
                <a:latin typeface="Century Gothic" charset="0"/>
                <a:ea typeface="Century Gothic" charset="0"/>
                <a:cs typeface="Century Gothic" charset="0"/>
              </a:rPr>
              <a:t>	</a:t>
            </a:r>
            <a:r>
              <a:rPr lang="en-GB" sz="2800" dirty="0">
                <a:effectLst/>
                <a:latin typeface="Century Gothic" charset="0"/>
                <a:ea typeface="Century Gothic" charset="0"/>
                <a:cs typeface="Century Gothic" charset="0"/>
              </a:rPr>
              <a:t>The Lord said to Cain, “Why are you angry, and why has your countenance fallen? If you do well, will you not be accepted. And if you do not do well, sin is crouching at the door; its desire is for you, but you must master it.”</a:t>
            </a:r>
            <a:r>
              <a:rPr lang="en-GB" sz="3600" dirty="0">
                <a:effectLst/>
                <a:latin typeface="Century Gothic" charset="0"/>
                <a:ea typeface="Century Gothic" charset="0"/>
                <a:cs typeface="Century Gothic" charset="0"/>
              </a:rPr>
              <a:t>	</a:t>
            </a:r>
          </a:p>
          <a:p>
            <a:pPr eaLnBrk="1" hangingPunct="1">
              <a:buFont typeface="Wingdings" pitchFamily="-68" charset="2"/>
              <a:buNone/>
              <a:defRPr/>
            </a:pPr>
            <a:r>
              <a:rPr lang="en-GB" sz="2400" dirty="0">
                <a:effectLst/>
                <a:latin typeface="Century Gothic" charset="0"/>
                <a:ea typeface="Century Gothic" charset="0"/>
                <a:cs typeface="Century Gothic" charset="0"/>
              </a:rPr>
              <a:t>						Genesis 4:6-7</a:t>
            </a:r>
          </a:p>
        </p:txBody>
      </p:sp>
    </p:spTree>
    <p:extLst>
      <p:ext uri="{BB962C8B-B14F-4D97-AF65-F5344CB8AC3E}">
        <p14:creationId xmlns:p14="http://schemas.microsoft.com/office/powerpoint/2010/main" val="198305931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rrowheads="1"/>
          </p:cNvSpPr>
          <p:nvPr>
            <p:ph type="title"/>
          </p:nvPr>
        </p:nvSpPr>
        <p:spPr>
          <a:xfrm>
            <a:off x="457200" y="125181"/>
            <a:ext cx="8229600" cy="1143000"/>
          </a:xfrm>
        </p:spPr>
        <p:txBody>
          <a:bodyPr/>
          <a:lstStyle/>
          <a:p>
            <a:pPr eaLnBrk="1" hangingPunct="1">
              <a:defRPr/>
            </a:pPr>
            <a:r>
              <a:rPr lang="en-US" dirty="0">
                <a:solidFill>
                  <a:srgbClr val="FFFF00"/>
                </a:solidFill>
                <a:latin typeface="Century Gothic" charset="0"/>
                <a:ea typeface="Century Gothic" charset="0"/>
                <a:cs typeface="Century Gothic" charset="0"/>
              </a:rPr>
              <a:t>Abel’s sheep and Cain’s crops</a:t>
            </a:r>
          </a:p>
        </p:txBody>
      </p:sp>
      <p:sp>
        <p:nvSpPr>
          <p:cNvPr id="258051" name="Rectangle 3"/>
          <p:cNvSpPr>
            <a:spLocks noGrp="1" noChangeArrowheads="1"/>
          </p:cNvSpPr>
          <p:nvPr>
            <p:ph type="body" sz="half" idx="1"/>
          </p:nvPr>
        </p:nvSpPr>
        <p:spPr>
          <a:xfrm>
            <a:off x="304800" y="1655763"/>
            <a:ext cx="4038600" cy="5049837"/>
          </a:xfrm>
        </p:spPr>
        <p:txBody>
          <a:bodyPr>
            <a:normAutofit fontScale="85000" lnSpcReduction="10000"/>
          </a:bodyPr>
          <a:lstStyle/>
          <a:p>
            <a:pPr eaLnBrk="1" hangingPunct="1">
              <a:buFont typeface="Wingdings" pitchFamily="-68" charset="2"/>
              <a:buNone/>
              <a:defRPr/>
            </a:pPr>
            <a:r>
              <a:rPr lang="en-US" sz="2400" dirty="0">
                <a:effectLst/>
                <a:latin typeface="Century Gothic" charset="0"/>
                <a:ea typeface="Century Gothic" charset="0"/>
                <a:cs typeface="Century Gothic" charset="0"/>
              </a:rPr>
              <a:t>	Abel’s sheep and cattle wandered into Cain’s field and destroyed his crops</a:t>
            </a:r>
          </a:p>
          <a:p>
            <a:pPr eaLnBrk="1" hangingPunct="1">
              <a:buFont typeface="Wingdings" pitchFamily="-68" charset="2"/>
              <a:buNone/>
              <a:defRPr/>
            </a:pPr>
            <a:r>
              <a:rPr lang="en-US" sz="2800" dirty="0">
                <a:effectLst/>
                <a:latin typeface="Century Gothic" charset="0"/>
                <a:ea typeface="Century Gothic" charset="0"/>
                <a:cs typeface="Century Gothic" charset="0"/>
              </a:rPr>
              <a:t>				</a:t>
            </a:r>
            <a:r>
              <a:rPr lang="en-US" sz="2000" dirty="0" smtClean="0">
                <a:effectLst/>
                <a:latin typeface="Century Gothic" charset="0"/>
                <a:ea typeface="Century Gothic" charset="0"/>
                <a:cs typeface="Century Gothic" charset="0"/>
              </a:rPr>
              <a:t>Talmud</a:t>
            </a:r>
            <a:endParaRPr lang="en-US" sz="2400" dirty="0" smtClean="0">
              <a:effectLst/>
              <a:latin typeface="Century Gothic" charset="0"/>
              <a:ea typeface="Century Gothic" charset="0"/>
              <a:cs typeface="Century Gothic" charset="0"/>
            </a:endParaRPr>
          </a:p>
          <a:p>
            <a:pPr eaLnBrk="1" hangingPunct="1">
              <a:buFont typeface="Wingdings" pitchFamily="-68" charset="2"/>
              <a:buNone/>
              <a:defRPr/>
            </a:pPr>
            <a:r>
              <a:rPr lang="en-US" sz="2400" dirty="0" smtClean="0">
                <a:effectLst/>
                <a:latin typeface="Century Gothic" charset="0"/>
                <a:ea typeface="Century Gothic" charset="0"/>
                <a:cs typeface="Century Gothic" charset="0"/>
              </a:rPr>
              <a:t>    </a:t>
            </a:r>
          </a:p>
          <a:p>
            <a:pPr>
              <a:buFont typeface="Wingdings" pitchFamily="-84" charset="2"/>
              <a:buNone/>
              <a:defRPr/>
            </a:pPr>
            <a:r>
              <a:rPr lang="en-US" sz="2400" dirty="0" smtClean="0">
                <a:effectLst/>
                <a:latin typeface="Century Gothic" charset="0"/>
                <a:ea typeface="Century Gothic" charset="0"/>
                <a:cs typeface="Century Gothic" charset="0"/>
              </a:rPr>
              <a:t>	And Cain said to Abel</a:t>
            </a:r>
          </a:p>
          <a:p>
            <a:pPr>
              <a:buFont typeface="Wingdings" pitchFamily="-84" charset="2"/>
              <a:buNone/>
              <a:defRPr/>
            </a:pPr>
            <a:r>
              <a:rPr lang="en-US" sz="2400" dirty="0" smtClean="0">
                <a:effectLst/>
                <a:latin typeface="Century Gothic" charset="0"/>
                <a:ea typeface="Century Gothic" charset="0"/>
                <a:cs typeface="Century Gothic" charset="0"/>
              </a:rPr>
              <a:t>	And it came to pass when they were in the field . . .</a:t>
            </a:r>
          </a:p>
          <a:p>
            <a:pPr eaLnBrk="1" hangingPunct="1">
              <a:buFont typeface="Wingdings" pitchFamily="-68" charset="2"/>
              <a:buNone/>
              <a:defRPr/>
            </a:pPr>
            <a:r>
              <a:rPr lang="en-US" sz="2400" dirty="0" smtClean="0">
                <a:effectLst/>
                <a:latin typeface="Century Gothic" charset="0"/>
                <a:ea typeface="Century Gothic" charset="0"/>
                <a:cs typeface="Century Gothic" charset="0"/>
              </a:rPr>
              <a:t>	And while they were in the field, Cain attacked his brother Abel and killed him.</a:t>
            </a:r>
          </a:p>
          <a:p>
            <a:pPr eaLnBrk="1" hangingPunct="1">
              <a:buFont typeface="Wingdings" pitchFamily="-68" charset="2"/>
              <a:buNone/>
              <a:defRPr/>
            </a:pPr>
            <a:r>
              <a:rPr lang="en-US" sz="2000" dirty="0" smtClean="0">
                <a:effectLst/>
                <a:latin typeface="Century Gothic" charset="0"/>
                <a:ea typeface="Century Gothic" charset="0"/>
                <a:cs typeface="Century Gothic" charset="0"/>
              </a:rPr>
              <a:t>			Genesis 4:8</a:t>
            </a:r>
            <a:endParaRPr lang="en-US" sz="2000" dirty="0">
              <a:effectLst/>
              <a:latin typeface="Century Gothic" charset="0"/>
              <a:ea typeface="Century Gothic" charset="0"/>
              <a:cs typeface="Century Gothic" charset="0"/>
            </a:endParaRPr>
          </a:p>
        </p:txBody>
      </p:sp>
      <p:pic>
        <p:nvPicPr>
          <p:cNvPr id="67588" name="Picture 5" descr="Kingsland Broken Fence"/>
          <p:cNvPicPr>
            <a:picLocks noGrp="1" noChangeAspect="1" noChangeArrowheads="1"/>
          </p:cNvPicPr>
          <p:nvPr>
            <p:ph sz="half" idx="2"/>
          </p:nvPr>
        </p:nvPicPr>
        <p:blipFill>
          <a:blip r:embed="rId3"/>
          <a:srcRect/>
          <a:stretch>
            <a:fillRect/>
          </a:stretch>
        </p:blipFill>
        <p:spPr>
          <a:xfrm>
            <a:off x="4648200" y="1600200"/>
            <a:ext cx="4038600" cy="3113088"/>
          </a:xfrm>
        </p:spPr>
      </p:pic>
      <p:sp>
        <p:nvSpPr>
          <p:cNvPr id="5" name="TextBox 4"/>
          <p:cNvSpPr txBox="1">
            <a:spLocks noChangeArrowheads="1"/>
          </p:cNvSpPr>
          <p:nvPr/>
        </p:nvSpPr>
        <p:spPr bwMode="auto">
          <a:xfrm>
            <a:off x="4619616" y="4953000"/>
            <a:ext cx="4386137" cy="1723549"/>
          </a:xfrm>
          <a:prstGeom prst="rect">
            <a:avLst/>
          </a:prstGeom>
          <a:noFill/>
          <a:ln w="9525">
            <a:noFill/>
            <a:miter lim="800000"/>
            <a:headEnd/>
            <a:tailEnd/>
          </a:ln>
        </p:spPr>
        <p:txBody>
          <a:bodyPr wrap="none">
            <a:prstTxWarp prst="textNoShape">
              <a:avLst/>
            </a:prstTxWarp>
            <a:spAutoFit/>
          </a:bodyPr>
          <a:lstStyle/>
          <a:p>
            <a:r>
              <a:rPr lang="en-US" dirty="0">
                <a:solidFill>
                  <a:schemeClr val="bg1"/>
                </a:solidFill>
                <a:latin typeface="Century Gothic" charset="0"/>
                <a:ea typeface="Century Gothic" charset="0"/>
                <a:cs typeface="Century Gothic" charset="0"/>
              </a:rPr>
              <a:t>Abel: “Yet if you stretch out your </a:t>
            </a:r>
          </a:p>
          <a:p>
            <a:r>
              <a:rPr lang="en-US" dirty="0">
                <a:solidFill>
                  <a:schemeClr val="bg1"/>
                </a:solidFill>
                <a:latin typeface="Century Gothic" charset="0"/>
                <a:ea typeface="Century Gothic" charset="0"/>
                <a:cs typeface="Century Gothic" charset="0"/>
              </a:rPr>
              <a:t>hand against me to kill me, I shall </a:t>
            </a:r>
          </a:p>
          <a:p>
            <a:r>
              <a:rPr lang="en-US" dirty="0">
                <a:solidFill>
                  <a:schemeClr val="bg1"/>
                </a:solidFill>
                <a:latin typeface="Century Gothic" charset="0"/>
                <a:ea typeface="Century Gothic" charset="0"/>
                <a:cs typeface="Century Gothic" charset="0"/>
              </a:rPr>
              <a:t>not stretch out my hand to kill you, </a:t>
            </a:r>
          </a:p>
          <a:p>
            <a:r>
              <a:rPr lang="en-US" dirty="0">
                <a:solidFill>
                  <a:schemeClr val="bg1"/>
                </a:solidFill>
                <a:latin typeface="Century Gothic" charset="0"/>
                <a:ea typeface="Century Gothic" charset="0"/>
                <a:cs typeface="Century Gothic" charset="0"/>
              </a:rPr>
              <a:t>for I fear Allah the Lord of the worlds.”</a:t>
            </a:r>
          </a:p>
          <a:p>
            <a:r>
              <a:rPr lang="en-US" sz="1600" dirty="0">
                <a:solidFill>
                  <a:schemeClr val="bg1"/>
                </a:solidFill>
                <a:latin typeface="Century Gothic" charset="0"/>
                <a:ea typeface="Century Gothic" charset="0"/>
                <a:cs typeface="Century Gothic" charset="0"/>
              </a:rPr>
              <a:t>	Qur’an 5:28 (W.S. 256)</a:t>
            </a:r>
          </a:p>
          <a:p>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7625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5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805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457200" y="-76200"/>
            <a:ext cx="8229600" cy="1143000"/>
          </a:xfrm>
        </p:spPr>
        <p:txBody>
          <a:bodyPr/>
          <a:lstStyle/>
          <a:p>
            <a:pPr eaLnBrk="1" hangingPunct="1"/>
            <a:r>
              <a:rPr lang="en-US" dirty="0">
                <a:solidFill>
                  <a:srgbClr val="FFFF00"/>
                </a:solidFill>
                <a:latin typeface="Century Gothic" charset="0"/>
                <a:ea typeface="Century Gothic" charset="0"/>
                <a:cs typeface="Century Gothic" charset="0"/>
              </a:rPr>
              <a:t>What is God like?</a:t>
            </a:r>
          </a:p>
        </p:txBody>
      </p:sp>
      <p:sp>
        <p:nvSpPr>
          <p:cNvPr id="635907" name="Rectangle 3"/>
          <p:cNvSpPr>
            <a:spLocks noGrp="1" noChangeArrowheads="1"/>
          </p:cNvSpPr>
          <p:nvPr>
            <p:ph type="body" idx="1"/>
          </p:nvPr>
        </p:nvSpPr>
        <p:spPr>
          <a:xfrm>
            <a:off x="457200" y="1426030"/>
            <a:ext cx="8229600" cy="3886200"/>
          </a:xfrm>
        </p:spPr>
        <p:txBody>
          <a:bodyPr>
            <a:normAutofit/>
          </a:bodyPr>
          <a:lstStyle/>
          <a:p>
            <a:pPr eaLnBrk="1" hangingPunct="1">
              <a:defRPr/>
            </a:pPr>
            <a:r>
              <a:rPr lang="en-US" sz="24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Heart</a:t>
            </a:r>
          </a:p>
          <a:p>
            <a:pPr lvl="1"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Intellect, emotion, will</a:t>
            </a:r>
          </a:p>
          <a:p>
            <a:pPr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Logos</a:t>
            </a:r>
          </a:p>
          <a:p>
            <a:pPr lvl="1"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Reason  and law</a:t>
            </a:r>
          </a:p>
          <a:p>
            <a:pPr lvl="1"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Ethics - relationships of ordered love</a:t>
            </a:r>
          </a:p>
          <a:p>
            <a:pPr lvl="1"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Four Great Realms of Heart</a:t>
            </a:r>
          </a:p>
          <a:p>
            <a:pPr eaLnBrk="1" hangingPunct="1">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Creativity</a:t>
            </a:r>
          </a:p>
        </p:txBody>
      </p:sp>
      <p:sp>
        <p:nvSpPr>
          <p:cNvPr id="635908" name="Text Box 4"/>
          <p:cNvSpPr txBox="1">
            <a:spLocks noChangeArrowheads="1"/>
          </p:cNvSpPr>
          <p:nvPr/>
        </p:nvSpPr>
        <p:spPr bwMode="auto">
          <a:xfrm>
            <a:off x="687604" y="5181600"/>
            <a:ext cx="7144906" cy="1015663"/>
          </a:xfrm>
          <a:prstGeom prst="rect">
            <a:avLst/>
          </a:prstGeom>
          <a:noFill/>
          <a:ln w="38100">
            <a:solidFill>
              <a:schemeClr val="bg1"/>
            </a:solidFill>
            <a:miter lim="800000"/>
            <a:headEnd/>
            <a:tailEnd/>
          </a:ln>
          <a:effectLst/>
        </p:spPr>
        <p:txBody>
          <a:bodyPr wrap="none">
            <a:prstTxWarp prst="textNoShape">
              <a:avLst/>
            </a:prstTxWarp>
            <a:spAutoFit/>
          </a:bodyPr>
          <a:lstStyle/>
          <a:p>
            <a:pPr algn="ctr">
              <a:spcBef>
                <a:spcPct val="50000"/>
              </a:spcBef>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To become like God, God gave human beings</a:t>
            </a:r>
          </a:p>
          <a:p>
            <a:pPr algn="ctr">
              <a:spcBef>
                <a:spcPct val="50000"/>
              </a:spcBef>
              <a:defRPr/>
            </a:pPr>
            <a:r>
              <a:rPr lang="en-US" sz="2400" dirty="0">
                <a:solidFill>
                  <a:schemeClr val="bg1"/>
                </a:solidFill>
                <a:effectLst>
                  <a:outerShdw blurRad="38100" dist="38100" dir="2700000" algn="tl">
                    <a:srgbClr val="000000"/>
                  </a:outerShdw>
                </a:effectLst>
                <a:latin typeface="Century Gothic" charset="0"/>
                <a:ea typeface="Century Gothic" charset="0"/>
                <a:cs typeface="Century Gothic" charset="0"/>
              </a:rPr>
              <a:t> the Three Great Blessings</a:t>
            </a:r>
          </a:p>
        </p:txBody>
      </p:sp>
    </p:spTree>
    <p:extLst>
      <p:ext uri="{BB962C8B-B14F-4D97-AF65-F5344CB8AC3E}">
        <p14:creationId xmlns:p14="http://schemas.microsoft.com/office/powerpoint/2010/main" val="4119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5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90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59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590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59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9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59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9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P spid="635907" grpId="0" build="p"/>
      <p:bldP spid="63590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Cain murders Abel</a:t>
            </a:r>
          </a:p>
        </p:txBody>
      </p:sp>
      <p:sp>
        <p:nvSpPr>
          <p:cNvPr id="259075" name="Rectangle 3"/>
          <p:cNvSpPr>
            <a:spLocks noGrp="1" noChangeArrowheads="1"/>
          </p:cNvSpPr>
          <p:nvPr>
            <p:ph type="body" sz="half" idx="1"/>
          </p:nvPr>
        </p:nvSpPr>
        <p:spPr>
          <a:xfrm>
            <a:off x="457200" y="2438400"/>
            <a:ext cx="4038600" cy="3200400"/>
          </a:xfrm>
        </p:spPr>
        <p:txBody>
          <a:bodyPr>
            <a:normAutofit fontScale="92500" lnSpcReduction="10000"/>
          </a:bodyPr>
          <a:lstStyle/>
          <a:p>
            <a:pPr eaLnBrk="1" hangingPunct="1">
              <a:lnSpc>
                <a:spcPct val="110000"/>
              </a:lnSpc>
              <a:buFont typeface="Wingdings" pitchFamily="-68" charset="2"/>
              <a:buNone/>
              <a:defRPr/>
            </a:pPr>
            <a:r>
              <a:rPr lang="en-US" sz="2800" dirty="0">
                <a:effectLst/>
                <a:latin typeface="Century Gothic" charset="0"/>
                <a:ea typeface="Century Gothic" charset="0"/>
                <a:cs typeface="Century Gothic" charset="0"/>
              </a:rPr>
              <a:t>	And the Lord said to Cain, “Where is your brother Abel?” And he said, “I do not know. Am I my brother’s keeper?</a:t>
            </a:r>
          </a:p>
          <a:p>
            <a:pPr eaLnBrk="1" hangingPunct="1">
              <a:lnSpc>
                <a:spcPct val="110000"/>
              </a:lnSpc>
              <a:buFont typeface="Wingdings" pitchFamily="-68" charset="2"/>
              <a:buNone/>
              <a:defRPr/>
            </a:pPr>
            <a:r>
              <a:rPr lang="en-US" sz="2000" dirty="0">
                <a:effectLst/>
                <a:latin typeface="Century Gothic" charset="0"/>
                <a:ea typeface="Century Gothic" charset="0"/>
                <a:cs typeface="Century Gothic" charset="0"/>
              </a:rPr>
              <a:t>			Genesis 4:9</a:t>
            </a:r>
          </a:p>
        </p:txBody>
      </p:sp>
      <p:pic>
        <p:nvPicPr>
          <p:cNvPr id="73732" name="Picture 5" descr="cainabelNOVELLI"/>
          <p:cNvPicPr>
            <a:picLocks noGrp="1" noChangeAspect="1" noChangeArrowheads="1"/>
          </p:cNvPicPr>
          <p:nvPr>
            <p:ph sz="half" idx="2"/>
          </p:nvPr>
        </p:nvPicPr>
        <p:blipFill>
          <a:blip r:embed="rId3"/>
          <a:srcRect/>
          <a:stretch>
            <a:fillRect/>
          </a:stretch>
        </p:blipFill>
        <p:spPr>
          <a:xfrm>
            <a:off x="5029200" y="1600200"/>
            <a:ext cx="3387725" cy="4525963"/>
          </a:xfrm>
        </p:spPr>
      </p:pic>
    </p:spTree>
    <p:extLst>
      <p:ext uri="{BB962C8B-B14F-4D97-AF65-F5344CB8AC3E}">
        <p14:creationId xmlns:p14="http://schemas.microsoft.com/office/powerpoint/2010/main" val="21005071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Failure in Adam’s family</a:t>
            </a:r>
            <a:endParaRPr lang="en-US" dirty="0">
              <a:solidFill>
                <a:srgbClr val="FFFF00"/>
              </a:solidFill>
              <a:latin typeface="Century Gothic" charset="0"/>
              <a:ea typeface="Century Gothic" charset="0"/>
              <a:cs typeface="Century Gothic" charset="0"/>
            </a:endParaRPr>
          </a:p>
        </p:txBody>
      </p:sp>
      <p:sp>
        <p:nvSpPr>
          <p:cNvPr id="76803" name="Oval 5"/>
          <p:cNvSpPr>
            <a:spLocks noChangeArrowheads="1"/>
          </p:cNvSpPr>
          <p:nvPr/>
        </p:nvSpPr>
        <p:spPr bwMode="auto">
          <a:xfrm>
            <a:off x="3563887" y="2997200"/>
            <a:ext cx="1439913" cy="1223963"/>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400" b="1">
                <a:solidFill>
                  <a:schemeClr val="bg1"/>
                </a:solidFill>
                <a:latin typeface="Century Gothic" charset="0"/>
                <a:ea typeface="Century Gothic" charset="0"/>
                <a:cs typeface="Century Gothic" charset="0"/>
              </a:rPr>
              <a:t>Adam</a:t>
            </a:r>
          </a:p>
        </p:txBody>
      </p:sp>
      <p:sp>
        <p:nvSpPr>
          <p:cNvPr id="76804" name="Oval 6"/>
          <p:cNvSpPr>
            <a:spLocks noChangeArrowheads="1"/>
          </p:cNvSpPr>
          <p:nvPr/>
        </p:nvSpPr>
        <p:spPr bwMode="auto">
          <a:xfrm>
            <a:off x="1908175" y="1700213"/>
            <a:ext cx="1223963" cy="1154112"/>
          </a:xfrm>
          <a:prstGeom prst="ellipse">
            <a:avLst/>
          </a:prstGeom>
          <a:solidFill>
            <a:schemeClr val="bg1"/>
          </a:solidFill>
          <a:ln w="9525">
            <a:solidFill>
              <a:schemeClr val="bg1"/>
            </a:solidFill>
            <a:round/>
            <a:headEnd/>
            <a:tailEnd/>
          </a:ln>
        </p:spPr>
        <p:txBody>
          <a:bodyPr wrap="none" anchor="ctr">
            <a:prstTxWarp prst="textNoShape">
              <a:avLst/>
            </a:prstTxWarp>
          </a:bodyPr>
          <a:lstStyle/>
          <a:p>
            <a:pPr algn="ctr"/>
            <a:r>
              <a:rPr lang="en-GB" sz="2800" b="1" dirty="0">
                <a:latin typeface="Century Gothic" charset="0"/>
                <a:ea typeface="Century Gothic" charset="0"/>
                <a:cs typeface="Century Gothic" charset="0"/>
              </a:rPr>
              <a:t>God</a:t>
            </a:r>
          </a:p>
        </p:txBody>
      </p:sp>
      <p:sp>
        <p:nvSpPr>
          <p:cNvPr id="76805" name="Oval 7"/>
          <p:cNvSpPr>
            <a:spLocks noChangeArrowheads="1"/>
          </p:cNvSpPr>
          <p:nvPr/>
        </p:nvSpPr>
        <p:spPr bwMode="auto">
          <a:xfrm>
            <a:off x="5724525" y="4365625"/>
            <a:ext cx="1079500" cy="1081088"/>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400" b="1">
                <a:solidFill>
                  <a:schemeClr val="bg1"/>
                </a:solidFill>
                <a:latin typeface="Century Gothic" charset="0"/>
                <a:ea typeface="Century Gothic" charset="0"/>
                <a:cs typeface="Century Gothic" charset="0"/>
              </a:rPr>
              <a:t>Cain</a:t>
            </a:r>
          </a:p>
        </p:txBody>
      </p:sp>
      <p:sp>
        <p:nvSpPr>
          <p:cNvPr id="76806" name="Oval 8"/>
          <p:cNvSpPr>
            <a:spLocks noChangeArrowheads="1"/>
          </p:cNvSpPr>
          <p:nvPr/>
        </p:nvSpPr>
        <p:spPr bwMode="auto">
          <a:xfrm>
            <a:off x="1908175" y="4437063"/>
            <a:ext cx="1079500" cy="1081087"/>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400" b="1" dirty="0">
                <a:latin typeface="Century Gothic" charset="0"/>
                <a:ea typeface="Century Gothic" charset="0"/>
                <a:cs typeface="Century Gothic" charset="0"/>
              </a:rPr>
              <a:t>Abel</a:t>
            </a:r>
          </a:p>
        </p:txBody>
      </p:sp>
      <p:sp>
        <p:nvSpPr>
          <p:cNvPr id="76807" name="Line 9"/>
          <p:cNvSpPr>
            <a:spLocks noChangeShapeType="1"/>
          </p:cNvSpPr>
          <p:nvPr/>
        </p:nvSpPr>
        <p:spPr bwMode="auto">
          <a:xfrm flipH="1">
            <a:off x="2987675" y="4005263"/>
            <a:ext cx="1008063" cy="792162"/>
          </a:xfrm>
          <a:prstGeom prst="line">
            <a:avLst/>
          </a:prstGeom>
          <a:noFill/>
          <a:ln w="38100">
            <a:solidFill>
              <a:schemeClr val="bg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08" name="Line 10"/>
          <p:cNvSpPr>
            <a:spLocks noChangeShapeType="1"/>
          </p:cNvSpPr>
          <p:nvPr/>
        </p:nvSpPr>
        <p:spPr bwMode="auto">
          <a:xfrm>
            <a:off x="4859338" y="4078288"/>
            <a:ext cx="865187" cy="647700"/>
          </a:xfrm>
          <a:prstGeom prst="line">
            <a:avLst/>
          </a:prstGeom>
          <a:noFill/>
          <a:ln w="38100">
            <a:solidFill>
              <a:schemeClr val="bg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09" name="Line 11"/>
          <p:cNvSpPr>
            <a:spLocks noChangeShapeType="1"/>
          </p:cNvSpPr>
          <p:nvPr/>
        </p:nvSpPr>
        <p:spPr bwMode="auto">
          <a:xfrm flipV="1">
            <a:off x="2411413" y="2997200"/>
            <a:ext cx="0" cy="1368425"/>
          </a:xfrm>
          <a:prstGeom prst="line">
            <a:avLst/>
          </a:prstGeom>
          <a:noFill/>
          <a:ln w="57150">
            <a:solidFill>
              <a:schemeClr val="bg1"/>
            </a:solidFill>
            <a:round/>
            <a:headEnd/>
            <a:tailEnd type="triangle"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10" name="Line 12"/>
          <p:cNvSpPr>
            <a:spLocks noChangeShapeType="1"/>
          </p:cNvSpPr>
          <p:nvPr/>
        </p:nvSpPr>
        <p:spPr bwMode="auto">
          <a:xfrm flipH="1">
            <a:off x="3132138" y="5013325"/>
            <a:ext cx="2447925" cy="0"/>
          </a:xfrm>
          <a:prstGeom prst="line">
            <a:avLst/>
          </a:prstGeom>
          <a:noFill/>
          <a:ln w="57150">
            <a:solidFill>
              <a:schemeClr val="bg1"/>
            </a:solidFill>
            <a:round/>
            <a:headEnd/>
            <a:tailEnd type="triangle"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11" name="Text Box 13"/>
          <p:cNvSpPr txBox="1">
            <a:spLocks noChangeArrowheads="1"/>
          </p:cNvSpPr>
          <p:nvPr/>
        </p:nvSpPr>
        <p:spPr bwMode="auto">
          <a:xfrm>
            <a:off x="237573" y="3200400"/>
            <a:ext cx="1887055" cy="830997"/>
          </a:xfrm>
          <a:prstGeom prst="rect">
            <a:avLst/>
          </a:prstGeom>
          <a:noFill/>
          <a:ln w="9525">
            <a:noFill/>
            <a:miter lim="800000"/>
            <a:headEnd/>
            <a:tailEnd/>
          </a:ln>
        </p:spPr>
        <p:txBody>
          <a:bodyPr wrap="none">
            <a:prstTxWarp prst="textNoShape">
              <a:avLst/>
            </a:prstTxWarp>
            <a:spAutoFit/>
          </a:bodyPr>
          <a:lstStyle/>
          <a:p>
            <a:pPr algn="ctr"/>
            <a:r>
              <a:rPr lang="en-GB" sz="2400">
                <a:solidFill>
                  <a:schemeClr val="bg1"/>
                </a:solidFill>
                <a:latin typeface="Century Gothic" charset="0"/>
                <a:ea typeface="Century Gothic" charset="0"/>
                <a:cs typeface="Century Gothic" charset="0"/>
              </a:rPr>
              <a:t>Foundation</a:t>
            </a:r>
          </a:p>
          <a:p>
            <a:pPr algn="ctr"/>
            <a:r>
              <a:rPr lang="en-GB" sz="2400">
                <a:solidFill>
                  <a:schemeClr val="bg1"/>
                </a:solidFill>
                <a:latin typeface="Century Gothic" charset="0"/>
                <a:ea typeface="Century Gothic" charset="0"/>
                <a:cs typeface="Century Gothic" charset="0"/>
              </a:rPr>
              <a:t>of Faith</a:t>
            </a:r>
          </a:p>
        </p:txBody>
      </p:sp>
      <p:sp>
        <p:nvSpPr>
          <p:cNvPr id="76812" name="Text Box 14"/>
          <p:cNvSpPr txBox="1">
            <a:spLocks noChangeArrowheads="1"/>
          </p:cNvSpPr>
          <p:nvPr/>
        </p:nvSpPr>
        <p:spPr bwMode="auto">
          <a:xfrm>
            <a:off x="3331973" y="5360988"/>
            <a:ext cx="2140330" cy="830997"/>
          </a:xfrm>
          <a:prstGeom prst="rect">
            <a:avLst/>
          </a:prstGeom>
          <a:noFill/>
          <a:ln w="9525">
            <a:noFill/>
            <a:miter lim="800000"/>
            <a:headEnd/>
            <a:tailEnd/>
          </a:ln>
        </p:spPr>
        <p:txBody>
          <a:bodyPr wrap="none">
            <a:prstTxWarp prst="textNoShape">
              <a:avLst/>
            </a:prstTxWarp>
            <a:spAutoFit/>
          </a:bodyPr>
          <a:lstStyle/>
          <a:p>
            <a:pPr algn="ctr"/>
            <a:r>
              <a:rPr lang="en-GB" sz="2400">
                <a:solidFill>
                  <a:schemeClr val="bg1"/>
                </a:solidFill>
                <a:latin typeface="Century Gothic" charset="0"/>
                <a:ea typeface="Century Gothic" charset="0"/>
                <a:cs typeface="Century Gothic" charset="0"/>
              </a:rPr>
              <a:t>Foundation</a:t>
            </a:r>
          </a:p>
          <a:p>
            <a:pPr algn="ctr"/>
            <a:r>
              <a:rPr lang="en-GB" sz="2400">
                <a:solidFill>
                  <a:schemeClr val="bg1"/>
                </a:solidFill>
                <a:latin typeface="Century Gothic" charset="0"/>
                <a:ea typeface="Century Gothic" charset="0"/>
                <a:cs typeface="Century Gothic" charset="0"/>
              </a:rPr>
              <a:t>of Substance</a:t>
            </a:r>
          </a:p>
        </p:txBody>
      </p:sp>
      <p:sp>
        <p:nvSpPr>
          <p:cNvPr id="76813" name="Oval 15"/>
          <p:cNvSpPr>
            <a:spLocks noChangeArrowheads="1"/>
          </p:cNvSpPr>
          <p:nvPr/>
        </p:nvSpPr>
        <p:spPr bwMode="auto">
          <a:xfrm>
            <a:off x="6516688" y="1628775"/>
            <a:ext cx="1008062" cy="1079500"/>
          </a:xfrm>
          <a:prstGeom prst="ellipse">
            <a:avLst/>
          </a:prstGeom>
          <a:solidFill>
            <a:srgbClr val="993300"/>
          </a:solidFill>
          <a:ln w="9525">
            <a:solidFill>
              <a:schemeClr val="tx1"/>
            </a:solidFill>
            <a:round/>
            <a:headEnd/>
            <a:tailEnd/>
          </a:ln>
        </p:spPr>
        <p:txBody>
          <a:bodyPr wrap="none" anchor="ctr">
            <a:prstTxWarp prst="textNoShape">
              <a:avLst/>
            </a:prstTxWarp>
          </a:bodyPr>
          <a:lstStyle/>
          <a:p>
            <a:pPr algn="ctr"/>
            <a:r>
              <a:rPr lang="en-GB" sz="2400">
                <a:solidFill>
                  <a:schemeClr val="bg1"/>
                </a:solidFill>
                <a:latin typeface="Century Gothic" charset="0"/>
                <a:ea typeface="Century Gothic" charset="0"/>
                <a:cs typeface="Century Gothic" charset="0"/>
              </a:rPr>
              <a:t>Satan</a:t>
            </a:r>
          </a:p>
        </p:txBody>
      </p:sp>
      <p:sp>
        <p:nvSpPr>
          <p:cNvPr id="76814" name="Line 16"/>
          <p:cNvSpPr>
            <a:spLocks noChangeShapeType="1"/>
          </p:cNvSpPr>
          <p:nvPr/>
        </p:nvSpPr>
        <p:spPr bwMode="auto">
          <a:xfrm flipV="1">
            <a:off x="6443663" y="2708275"/>
            <a:ext cx="433387" cy="1657350"/>
          </a:xfrm>
          <a:prstGeom prst="line">
            <a:avLst/>
          </a:prstGeom>
          <a:noFill/>
          <a:ln w="38100">
            <a:solidFill>
              <a:schemeClr val="bg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76815" name="Group 20"/>
          <p:cNvGrpSpPr>
            <a:grpSpLocks noChangeAspect="1"/>
          </p:cNvGrpSpPr>
          <p:nvPr/>
        </p:nvGrpSpPr>
        <p:grpSpPr bwMode="auto">
          <a:xfrm rot="904095">
            <a:off x="4067175" y="4724400"/>
            <a:ext cx="661988" cy="661988"/>
            <a:chOff x="1335" y="2432"/>
            <a:chExt cx="960" cy="960"/>
          </a:xfrm>
        </p:grpSpPr>
        <p:sp>
          <p:nvSpPr>
            <p:cNvPr id="76817" name="Rectangle 21"/>
            <p:cNvSpPr>
              <a:spLocks noChangeAspect="1" noChangeArrowheads="1"/>
            </p:cNvSpPr>
            <p:nvPr/>
          </p:nvSpPr>
          <p:spPr bwMode="auto">
            <a:xfrm rot="-2700000">
              <a:off x="1765" y="2432"/>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76818" name="Rectangle 22"/>
            <p:cNvSpPr>
              <a:spLocks noChangeAspect="1" noChangeArrowheads="1"/>
            </p:cNvSpPr>
            <p:nvPr/>
          </p:nvSpPr>
          <p:spPr bwMode="auto">
            <a:xfrm rot="2700000">
              <a:off x="1766" y="2440"/>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76813800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49211"/>
            <a:ext cx="7583487" cy="1044388"/>
          </a:xfrm>
        </p:spPr>
        <p:txBody>
          <a:bodyPr/>
          <a:lstStyle/>
          <a:p>
            <a:r>
              <a:rPr lang="en-US" dirty="0" smtClean="0">
                <a:solidFill>
                  <a:srgbClr val="FFFF00"/>
                </a:solidFill>
              </a:rPr>
              <a:t>Father on Cain and Abel</a:t>
            </a:r>
            <a:endParaRPr lang="en-US" dirty="0">
              <a:solidFill>
                <a:srgbClr val="FFFF00"/>
              </a:solidFill>
            </a:endParaRPr>
          </a:p>
        </p:txBody>
      </p:sp>
      <p:sp>
        <p:nvSpPr>
          <p:cNvPr id="3" name="Content Placeholder 2"/>
          <p:cNvSpPr>
            <a:spLocks noGrp="1"/>
          </p:cNvSpPr>
          <p:nvPr>
            <p:ph idx="1"/>
          </p:nvPr>
        </p:nvSpPr>
        <p:spPr>
          <a:xfrm>
            <a:off x="457200" y="1368411"/>
            <a:ext cx="8229600" cy="5257800"/>
          </a:xfrm>
        </p:spPr>
        <p:txBody>
          <a:bodyPr/>
          <a:lstStyle/>
          <a:p>
            <a:r>
              <a:rPr lang="en-US" sz="2400" kern="1200" dirty="0" smtClean="0">
                <a:latin typeface="Century Gothic" charset="0"/>
                <a:ea typeface="Century Gothic" charset="0"/>
                <a:cs typeface="Century Gothic" charset="0"/>
              </a:rPr>
              <a:t>However, since God accepted only his offering, Abel thought that this was because he was better and God only liked him. Thus, he must have bragged to his older brother, ‘Older brother, see, my offering was accepted.’ This must be what he did. Otherwise, why should Cain, who did not do anything, grow red in his face? Do you think this took place even when Abel did not do anything? For sure, Abel went before Cain to mock him, ‘What are you? My offering was received.’ Abel must never be arrogant. He must be humble. </a:t>
            </a:r>
          </a:p>
          <a:p>
            <a:pPr>
              <a:buNone/>
            </a:pPr>
            <a:r>
              <a:rPr lang="en-US" sz="2400" kern="1200" dirty="0" smtClean="0">
                <a:latin typeface="Century Gothic" charset="0"/>
                <a:ea typeface="Century Gothic" charset="0"/>
                <a:cs typeface="Century Gothic" charset="0"/>
              </a:rPr>
              <a:t>	Sun </a:t>
            </a:r>
            <a:r>
              <a:rPr lang="en-US" sz="2400" kern="1200" dirty="0" err="1" smtClean="0">
                <a:latin typeface="Century Gothic" charset="0"/>
                <a:ea typeface="Century Gothic" charset="0"/>
                <a:cs typeface="Century Gothic" charset="0"/>
              </a:rPr>
              <a:t>Myung</a:t>
            </a:r>
            <a:r>
              <a:rPr lang="en-US" sz="2400" kern="1200" dirty="0" smtClean="0">
                <a:latin typeface="Century Gothic" charset="0"/>
                <a:ea typeface="Century Gothic" charset="0"/>
                <a:cs typeface="Century Gothic" charset="0"/>
              </a:rPr>
              <a:t> Moon </a:t>
            </a:r>
            <a:r>
              <a:rPr lang="en-US" sz="2400" i="1" dirty="0" smtClean="0">
                <a:latin typeface="Century Gothic" charset="0"/>
                <a:ea typeface="Century Gothic" charset="0"/>
                <a:cs typeface="Century Gothic" charset="0"/>
              </a:rPr>
              <a:t>The Way of the Spiritual Leader</a:t>
            </a:r>
            <a:endParaRPr lang="en-US" sz="2400" i="1" dirty="0">
              <a:latin typeface="Century Gothic" charset="0"/>
              <a:ea typeface="Century Gothic" charset="0"/>
              <a:cs typeface="Century Gothic" charset="0"/>
            </a:endParaRPr>
          </a:p>
        </p:txBody>
      </p:sp>
    </p:spTree>
    <p:extLst>
      <p:ext uri="{BB962C8B-B14F-4D97-AF65-F5344CB8AC3E}">
        <p14:creationId xmlns:p14="http://schemas.microsoft.com/office/powerpoint/2010/main" val="68013924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8120" y="426720"/>
            <a:ext cx="8839200" cy="6172200"/>
          </a:xfrm>
        </p:spPr>
        <p:txBody>
          <a:bodyPr>
            <a:normAutofit fontScale="92500"/>
          </a:bodyPr>
          <a:lstStyle/>
          <a:p>
            <a:pPr>
              <a:lnSpc>
                <a:spcPct val="110000"/>
              </a:lnSpc>
            </a:pPr>
            <a:r>
              <a:rPr lang="en-US" sz="2400" kern="1200" dirty="0" smtClean="0">
                <a:latin typeface="Century Gothic" charset="0"/>
                <a:ea typeface="Century Gothic" charset="0"/>
                <a:cs typeface="Century Gothic" charset="0"/>
              </a:rPr>
              <a:t>Abel should not have bragged that he felt happy because he received the blessing from God. Instead, when he received the blessing, he should have realized his shortcomings and said, ‘Older brother, I am sorry.’ If he did that, would Cain have beaten him to death? He probably would not have killed him. This is the mistake of Abel. (34-51)</a:t>
            </a:r>
          </a:p>
          <a:p>
            <a:pPr>
              <a:lnSpc>
                <a:spcPct val="110000"/>
              </a:lnSpc>
            </a:pPr>
            <a:r>
              <a:rPr lang="en-US" sz="2400" kern="1200" dirty="0" smtClean="0">
                <a:latin typeface="Century Gothic" charset="0"/>
                <a:ea typeface="Century Gothic" charset="0"/>
                <a:cs typeface="Century Gothic" charset="0"/>
              </a:rPr>
              <a:t> Abel made the offering together with his older brother Cain, so even when God accepted only his offering and rejected his older brother's, he should have been nice to his older brother. He should have been more considerate toward his brother. What do you think God would have done if at that moment Abel wept and make a havoc protesting, ‘Father, why did you only receive my offering?’ and then go to his older brother and say, ‘I dislike God who only accepted my offering.’ God would have had to love Cain for sure.</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47107234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 y="381000"/>
            <a:ext cx="8290559" cy="5928360"/>
          </a:xfrm>
        </p:spPr>
        <p:txBody>
          <a:bodyPr>
            <a:noAutofit/>
          </a:bodyPr>
          <a:lstStyle/>
          <a:p>
            <a:r>
              <a:rPr lang="en-US" sz="2000" dirty="0">
                <a:latin typeface="Century Gothic" charset="0"/>
                <a:ea typeface="Century Gothic" charset="0"/>
                <a:cs typeface="Century Gothic" charset="0"/>
              </a:rPr>
              <a:t>When you look at it </a:t>
            </a:r>
            <a:r>
              <a:rPr lang="en-US" sz="2000" dirty="0" err="1" smtClean="0">
                <a:latin typeface="Century Gothic" charset="0"/>
                <a:ea typeface="Century Gothic" charset="0"/>
                <a:cs typeface="Century Gothic" charset="0"/>
              </a:rPr>
              <a:t>centring</a:t>
            </a:r>
            <a:r>
              <a:rPr lang="en-US" sz="2000" dirty="0" smtClean="0">
                <a:latin typeface="Century Gothic" charset="0"/>
                <a:ea typeface="Century Gothic" charset="0"/>
                <a:cs typeface="Century Gothic" charset="0"/>
              </a:rPr>
              <a:t> </a:t>
            </a:r>
            <a:r>
              <a:rPr lang="en-US" sz="2000" dirty="0">
                <a:latin typeface="Century Gothic" charset="0"/>
                <a:ea typeface="Century Gothic" charset="0"/>
                <a:cs typeface="Century Gothic" charset="0"/>
              </a:rPr>
              <a:t>on Abel, Abel made the offering with the same degree of devotion as Cain. However, because Abel was on the side of God from the beginning point God accepted it. For this reason, Abel should have been grateful and humble even if God accepted his offering. Then would Cain have tried to kill him? Nevertheless, since God only received his offering, Abel must have expressed great joy to the extent that aroused intense feeling of jealousy in Cain. It would have been good if he just kept the feeling of happiness to himself and not expressed it, but he boasted to his older brother. Don't you also want to boast about some happy events in your life? Don't you want to brag about it? Similarly, Abel must have boasted to his brother. In the process, he must have gone overboard and said, "God did not receive older brother's offering and just accepted mine. Therefore, I am better than my older brother." Thus, Cain's face must have grown red, and he must have felt intense anger. It is reasonable to have this kind of thought.</a:t>
            </a:r>
          </a:p>
          <a:p>
            <a:pPr>
              <a:lnSpc>
                <a:spcPct val="120000"/>
              </a:lnSpc>
            </a:pPr>
            <a:endParaRPr lang="en-US" sz="1800" dirty="0">
              <a:latin typeface="Century Gothic" charset="0"/>
              <a:ea typeface="Century Gothic" charset="0"/>
              <a:cs typeface="Century Gothic" charset="0"/>
            </a:endParaRPr>
          </a:p>
        </p:txBody>
      </p:sp>
    </p:spTree>
    <p:extLst>
      <p:ext uri="{BB962C8B-B14F-4D97-AF65-F5344CB8AC3E}">
        <p14:creationId xmlns:p14="http://schemas.microsoft.com/office/powerpoint/2010/main" val="114300376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8b. Restoring </a:t>
            </a:r>
            <a:r>
              <a:rPr lang="en-US" b="0" dirty="0">
                <a:solidFill>
                  <a:srgbClr val="FFFF00"/>
                </a:solidFill>
                <a:latin typeface="Century Gothic" charset="0"/>
                <a:ea typeface="Century Gothic" charset="0"/>
                <a:cs typeface="Century Gothic" charset="0"/>
              </a:rPr>
              <a:t>the relationship between Adam and the Archangel</a:t>
            </a:r>
          </a:p>
        </p:txBody>
      </p:sp>
      <p:sp>
        <p:nvSpPr>
          <p:cNvPr id="3" name="Text Placeholder 2"/>
          <p:cNvSpPr>
            <a:spLocks noGrp="1"/>
          </p:cNvSpPr>
          <p:nvPr>
            <p:ph type="body" idx="1"/>
          </p:nvPr>
        </p:nvSpPr>
        <p:spPr/>
        <p:txBody>
          <a:bodyPr>
            <a:normAutofit/>
          </a:bodyPr>
          <a:lstStyle/>
          <a:p>
            <a:r>
              <a:rPr lang="en-US" sz="3200" dirty="0" smtClean="0">
                <a:latin typeface="Century Gothic" charset="0"/>
                <a:ea typeface="Century Gothic" charset="0"/>
                <a:cs typeface="Century Gothic" charset="0"/>
              </a:rPr>
              <a:t>Jacob and </a:t>
            </a:r>
            <a:r>
              <a:rPr lang="en-US" sz="3200" dirty="0">
                <a:latin typeface="Century Gothic" charset="0"/>
                <a:ea typeface="Century Gothic" charset="0"/>
                <a:cs typeface="Century Gothic" charset="0"/>
              </a:rPr>
              <a:t>E</a:t>
            </a:r>
            <a:r>
              <a:rPr lang="en-US" sz="3200" dirty="0" smtClean="0">
                <a:latin typeface="Century Gothic" charset="0"/>
                <a:ea typeface="Century Gothic" charset="0"/>
                <a:cs typeface="Century Gothic" charset="0"/>
              </a:rPr>
              <a:t>sau</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6437994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Isaac and Rebekah</a:t>
            </a:r>
            <a:endParaRPr lang="en-US" dirty="0">
              <a:solidFill>
                <a:srgbClr val="FFFF00"/>
              </a:solidFill>
              <a:latin typeface="Century Gothic" charset="0"/>
              <a:ea typeface="Century Gothic" charset="0"/>
              <a:cs typeface="Century Gothic" charset="0"/>
            </a:endParaRPr>
          </a:p>
        </p:txBody>
      </p:sp>
      <p:sp>
        <p:nvSpPr>
          <p:cNvPr id="4" name="Oval 4"/>
          <p:cNvSpPr>
            <a:spLocks noChangeArrowheads="1"/>
          </p:cNvSpPr>
          <p:nvPr/>
        </p:nvSpPr>
        <p:spPr bwMode="auto">
          <a:xfrm>
            <a:off x="1676400" y="1773238"/>
            <a:ext cx="2303463" cy="863600"/>
          </a:xfrm>
          <a:prstGeom prst="ellipse">
            <a:avLst/>
          </a:prstGeom>
          <a:solidFill>
            <a:srgbClr val="3475FF"/>
          </a:solidFill>
          <a:ln w="9525">
            <a:solidFill>
              <a:schemeClr val="tx1"/>
            </a:solidFill>
            <a:round/>
            <a:headEnd/>
            <a:tailEnd/>
          </a:ln>
        </p:spPr>
        <p:txBody>
          <a:bodyPr wrap="none" anchor="ctr">
            <a:prstTxWarp prst="textNoShape">
              <a:avLst/>
            </a:prstTxWarp>
          </a:bodyPr>
          <a:lstStyle/>
          <a:p>
            <a:pPr algn="ctr"/>
            <a:r>
              <a:rPr lang="en-GB" sz="2800" i="0" dirty="0" smtClean="0">
                <a:solidFill>
                  <a:schemeClr val="bg1"/>
                </a:solidFill>
                <a:latin typeface="Century Gothic" charset="0"/>
                <a:ea typeface="Century Gothic" charset="0"/>
                <a:cs typeface="Century Gothic" charset="0"/>
              </a:rPr>
              <a:t>Isaac</a:t>
            </a:r>
            <a:endParaRPr lang="en-GB" sz="2800" i="0" dirty="0">
              <a:solidFill>
                <a:schemeClr val="bg1"/>
              </a:solidFill>
              <a:latin typeface="Century Gothic" charset="0"/>
              <a:ea typeface="Century Gothic" charset="0"/>
              <a:cs typeface="Century Gothic" charset="0"/>
            </a:endParaRPr>
          </a:p>
        </p:txBody>
      </p:sp>
      <p:sp>
        <p:nvSpPr>
          <p:cNvPr id="5" name="Oval 6"/>
          <p:cNvSpPr>
            <a:spLocks noChangeArrowheads="1"/>
          </p:cNvSpPr>
          <p:nvPr/>
        </p:nvSpPr>
        <p:spPr bwMode="auto">
          <a:xfrm>
            <a:off x="5508625" y="3573463"/>
            <a:ext cx="2303463" cy="863600"/>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800" i="0" dirty="0" smtClean="0">
                <a:solidFill>
                  <a:schemeClr val="bg1"/>
                </a:solidFill>
                <a:latin typeface="Century Gothic" charset="0"/>
                <a:ea typeface="Century Gothic" charset="0"/>
                <a:cs typeface="Century Gothic" charset="0"/>
              </a:rPr>
              <a:t>Esau</a:t>
            </a:r>
            <a:endParaRPr lang="en-GB" sz="2800" i="0" dirty="0">
              <a:solidFill>
                <a:schemeClr val="bg1"/>
              </a:solidFill>
              <a:latin typeface="Century Gothic" charset="0"/>
              <a:ea typeface="Century Gothic" charset="0"/>
              <a:cs typeface="Century Gothic" charset="0"/>
            </a:endParaRPr>
          </a:p>
        </p:txBody>
      </p:sp>
      <p:sp>
        <p:nvSpPr>
          <p:cNvPr id="6" name="Oval 7"/>
          <p:cNvSpPr>
            <a:spLocks noChangeArrowheads="1"/>
          </p:cNvSpPr>
          <p:nvPr/>
        </p:nvSpPr>
        <p:spPr bwMode="auto">
          <a:xfrm>
            <a:off x="1476375" y="3644900"/>
            <a:ext cx="2303463" cy="86360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800" i="0" dirty="0" smtClean="0">
                <a:latin typeface="Century Gothic" charset="0"/>
                <a:ea typeface="Century Gothic" charset="0"/>
                <a:cs typeface="Century Gothic" charset="0"/>
              </a:rPr>
              <a:t>Jacob</a:t>
            </a:r>
            <a:endParaRPr lang="en-GB" sz="2800" i="0" dirty="0">
              <a:latin typeface="Century Gothic" charset="0"/>
              <a:ea typeface="Century Gothic" charset="0"/>
              <a:cs typeface="Century Gothic" charset="0"/>
            </a:endParaRPr>
          </a:p>
        </p:txBody>
      </p:sp>
      <p:sp>
        <p:nvSpPr>
          <p:cNvPr id="7" name="Line 8"/>
          <p:cNvSpPr>
            <a:spLocks noChangeShapeType="1"/>
          </p:cNvSpPr>
          <p:nvPr/>
        </p:nvSpPr>
        <p:spPr bwMode="auto">
          <a:xfrm flipH="1">
            <a:off x="3203574" y="2438400"/>
            <a:ext cx="1063625" cy="1277938"/>
          </a:xfrm>
          <a:prstGeom prst="line">
            <a:avLst/>
          </a:prstGeom>
          <a:noFill/>
          <a:ln w="57150">
            <a:solidFill>
              <a:schemeClr val="bg1"/>
            </a:solidFill>
            <a:round/>
            <a:headEnd/>
            <a:tailEnd type="arrow"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8" name="Line 9"/>
          <p:cNvSpPr>
            <a:spLocks noChangeShapeType="1"/>
          </p:cNvSpPr>
          <p:nvPr/>
        </p:nvSpPr>
        <p:spPr bwMode="auto">
          <a:xfrm>
            <a:off x="5105400" y="2438400"/>
            <a:ext cx="835025" cy="1206500"/>
          </a:xfrm>
          <a:prstGeom prst="line">
            <a:avLst/>
          </a:prstGeom>
          <a:noFill/>
          <a:ln w="57150">
            <a:solidFill>
              <a:schemeClr val="bg1"/>
            </a:solidFill>
            <a:round/>
            <a:headEnd/>
            <a:tailEnd type="arrow" w="lg" len="me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9" name="Text Box 14"/>
          <p:cNvSpPr txBox="1">
            <a:spLocks noChangeArrowheads="1"/>
          </p:cNvSpPr>
          <p:nvPr/>
        </p:nvSpPr>
        <p:spPr bwMode="auto">
          <a:xfrm>
            <a:off x="6248400" y="4495800"/>
            <a:ext cx="1120820" cy="461665"/>
          </a:xfrm>
          <a:prstGeom prst="rect">
            <a:avLst/>
          </a:prstGeom>
          <a:noFill/>
          <a:ln w="9525">
            <a:noFill/>
            <a:miter lim="800000"/>
            <a:headEnd/>
            <a:tailEnd/>
          </a:ln>
        </p:spPr>
        <p:txBody>
          <a:bodyPr wrap="none">
            <a:prstTxWarp prst="textNoShape">
              <a:avLst/>
            </a:prstTxWarp>
            <a:spAutoFit/>
          </a:bodyPr>
          <a:lstStyle/>
          <a:p>
            <a:r>
              <a:rPr lang="en-GB" sz="2400" i="0">
                <a:solidFill>
                  <a:schemeClr val="bg1"/>
                </a:solidFill>
                <a:latin typeface="Century Gothic" charset="0"/>
                <a:ea typeface="Century Gothic" charset="0"/>
                <a:cs typeface="Century Gothic" charset="0"/>
              </a:rPr>
              <a:t>(Cain)</a:t>
            </a:r>
          </a:p>
        </p:txBody>
      </p:sp>
      <p:sp>
        <p:nvSpPr>
          <p:cNvPr id="11" name="Oval 4"/>
          <p:cNvSpPr>
            <a:spLocks noChangeArrowheads="1"/>
          </p:cNvSpPr>
          <p:nvPr/>
        </p:nvSpPr>
        <p:spPr bwMode="auto">
          <a:xfrm>
            <a:off x="5545137" y="1752600"/>
            <a:ext cx="2303463" cy="863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r>
              <a:rPr lang="en-GB" sz="2800" i="0" dirty="0" err="1" smtClean="0">
                <a:latin typeface="Century Gothic" charset="0"/>
                <a:ea typeface="Century Gothic" charset="0"/>
                <a:cs typeface="Century Gothic" charset="0"/>
              </a:rPr>
              <a:t>Rebekah</a:t>
            </a:r>
            <a:endParaRPr lang="en-GB" sz="2800" i="0" dirty="0">
              <a:latin typeface="Century Gothic" charset="0"/>
              <a:ea typeface="Century Gothic" charset="0"/>
              <a:cs typeface="Century Gothic" charset="0"/>
            </a:endParaRPr>
          </a:p>
        </p:txBody>
      </p:sp>
      <p:cxnSp>
        <p:nvCxnSpPr>
          <p:cNvPr id="13" name="Straight Arrow Connector 12"/>
          <p:cNvCxnSpPr/>
          <p:nvPr/>
        </p:nvCxnSpPr>
        <p:spPr bwMode="auto">
          <a:xfrm flipV="1">
            <a:off x="3979863" y="2036762"/>
            <a:ext cx="1565274" cy="20638"/>
          </a:xfrm>
          <a:prstGeom prst="straightConnector1">
            <a:avLst/>
          </a:prstGeom>
          <a:solidFill>
            <a:schemeClr val="accent1"/>
          </a:solidFill>
          <a:ln w="57150" cap="flat" cmpd="sng" algn="ctr">
            <a:solidFill>
              <a:schemeClr val="bg1"/>
            </a:solidFill>
            <a:prstDash val="solid"/>
            <a:round/>
            <a:headEnd type="none" w="med" len="med"/>
            <a:tailEnd type="arrow" w="lg" len="med"/>
          </a:ln>
          <a:effectLst/>
        </p:spPr>
      </p:cxnSp>
      <p:cxnSp>
        <p:nvCxnSpPr>
          <p:cNvPr id="15" name="Straight Arrow Connector 14"/>
          <p:cNvCxnSpPr/>
          <p:nvPr/>
        </p:nvCxnSpPr>
        <p:spPr bwMode="auto">
          <a:xfrm>
            <a:off x="3886200" y="2357438"/>
            <a:ext cx="1676400" cy="4762"/>
          </a:xfrm>
          <a:prstGeom prst="straightConnector1">
            <a:avLst/>
          </a:prstGeom>
          <a:solidFill>
            <a:schemeClr val="accent1"/>
          </a:solidFill>
          <a:ln w="57150" cap="flat" cmpd="sng" algn="ctr">
            <a:solidFill>
              <a:schemeClr val="bg1"/>
            </a:solidFill>
            <a:prstDash val="solid"/>
            <a:round/>
            <a:headEnd type="arrow" w="lg" len="med"/>
            <a:tailEnd type="none" w="lg" len="med"/>
          </a:ln>
          <a:effectLst/>
        </p:spPr>
      </p:cxnSp>
      <p:sp>
        <p:nvSpPr>
          <p:cNvPr id="17" name="TextBox 16"/>
          <p:cNvSpPr txBox="1"/>
          <p:nvPr/>
        </p:nvSpPr>
        <p:spPr>
          <a:xfrm>
            <a:off x="762000" y="5181600"/>
            <a:ext cx="7467600" cy="1323439"/>
          </a:xfrm>
          <a:prstGeom prst="rect">
            <a:avLst/>
          </a:prstGeom>
          <a:noFill/>
        </p:spPr>
        <p:txBody>
          <a:bodyPr wrap="square" rtlCol="0">
            <a:spAutoFit/>
          </a:bodyPr>
          <a:lstStyle/>
          <a:p>
            <a:r>
              <a:rPr lang="en-GB" sz="2000" i="0" dirty="0" smtClean="0">
                <a:solidFill>
                  <a:schemeClr val="bg1"/>
                </a:solidFill>
                <a:latin typeface="Century Gothic" charset="0"/>
                <a:ea typeface="Century Gothic" charset="0"/>
                <a:cs typeface="Century Gothic" charset="0"/>
              </a:rPr>
              <a:t>“Two nations are in your womb, and two peoples, born of you, shall be divided; the one shall be stronger than the other, the elder shall serve the younger.”</a:t>
            </a:r>
          </a:p>
          <a:p>
            <a:r>
              <a:rPr lang="en-GB" i="0" dirty="0" smtClean="0">
                <a:solidFill>
                  <a:schemeClr val="bg1"/>
                </a:solidFill>
                <a:latin typeface="Century Gothic" charset="0"/>
                <a:ea typeface="Century Gothic" charset="0"/>
                <a:cs typeface="Century Gothic" charset="0"/>
              </a:rPr>
              <a:t>						</a:t>
            </a:r>
            <a:r>
              <a:rPr lang="en-GB" sz="1600" i="0" dirty="0" smtClean="0">
                <a:solidFill>
                  <a:schemeClr val="bg1"/>
                </a:solidFill>
                <a:latin typeface="Century Gothic" charset="0"/>
                <a:ea typeface="Century Gothic" charset="0"/>
                <a:cs typeface="Century Gothic" charset="0"/>
              </a:rPr>
              <a:t>Genesis 25:23</a:t>
            </a:r>
          </a:p>
        </p:txBody>
      </p:sp>
      <p:sp>
        <p:nvSpPr>
          <p:cNvPr id="18" name="Text Box 13"/>
          <p:cNvSpPr txBox="1">
            <a:spLocks noChangeArrowheads="1"/>
          </p:cNvSpPr>
          <p:nvPr/>
        </p:nvSpPr>
        <p:spPr bwMode="auto">
          <a:xfrm>
            <a:off x="2195513" y="4572000"/>
            <a:ext cx="1111202" cy="461665"/>
          </a:xfrm>
          <a:prstGeom prst="rect">
            <a:avLst/>
          </a:prstGeom>
          <a:noFill/>
          <a:ln w="9525">
            <a:noFill/>
            <a:miter lim="800000"/>
            <a:headEnd/>
            <a:tailEnd/>
          </a:ln>
        </p:spPr>
        <p:txBody>
          <a:bodyPr wrap="none">
            <a:prstTxWarp prst="textNoShape">
              <a:avLst/>
            </a:prstTxWarp>
            <a:spAutoFit/>
          </a:bodyPr>
          <a:lstStyle/>
          <a:p>
            <a:r>
              <a:rPr lang="en-GB" sz="2400" i="0">
                <a:solidFill>
                  <a:schemeClr val="bg1"/>
                </a:solidFill>
                <a:latin typeface="Century Gothic" charset="0"/>
                <a:ea typeface="Century Gothic" charset="0"/>
                <a:cs typeface="Century Gothic" charset="0"/>
              </a:rPr>
              <a:t>(Abel)</a:t>
            </a:r>
          </a:p>
        </p:txBody>
      </p:sp>
    </p:spTree>
    <p:extLst>
      <p:ext uri="{BB962C8B-B14F-4D97-AF65-F5344CB8AC3E}">
        <p14:creationId xmlns:p14="http://schemas.microsoft.com/office/powerpoint/2010/main" val="183443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1" grpId="0" animBg="1"/>
      <p:bldP spid="17" grpId="0"/>
      <p:bldP spid="18"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needs to be restored?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dirty="0" smtClean="0">
                <a:solidFill>
                  <a:srgbClr val="FFFFD9"/>
                </a:solidFill>
                <a:latin typeface="Century Gothic" charset="0"/>
                <a:ea typeface="Century Gothic" charset="0"/>
                <a:cs typeface="Century Gothic" charset="0"/>
              </a:rPr>
              <a:t>Relationship between Archangel and Adam</a:t>
            </a:r>
          </a:p>
          <a:p>
            <a:pPr lvl="1"/>
            <a:r>
              <a:rPr lang="en-US" sz="2800" dirty="0" smtClean="0">
                <a:solidFill>
                  <a:srgbClr val="FFFFD9"/>
                </a:solidFill>
                <a:latin typeface="Century Gothic" charset="0"/>
                <a:ea typeface="Century Gothic" charset="0"/>
                <a:cs typeface="Century Gothic" charset="0"/>
              </a:rPr>
              <a:t>Adam needs to win the respect of the AA to become the Lord of creation</a:t>
            </a:r>
          </a:p>
          <a:p>
            <a:pPr lvl="1"/>
            <a:r>
              <a:rPr lang="en-US" sz="2800" dirty="0" smtClean="0">
                <a:solidFill>
                  <a:srgbClr val="FFFFD9"/>
                </a:solidFill>
                <a:latin typeface="Century Gothic" charset="0"/>
                <a:ea typeface="Century Gothic" charset="0"/>
                <a:cs typeface="Century Gothic" charset="0"/>
              </a:rPr>
              <a:t>Abel, in the position of Adam, needs to restore the birthright by winning the respect of Cain, in the position of the AA, and become the elder brother, head of the family</a:t>
            </a:r>
          </a:p>
        </p:txBody>
      </p:sp>
    </p:spTree>
    <p:extLst>
      <p:ext uri="{BB962C8B-B14F-4D97-AF65-F5344CB8AC3E}">
        <p14:creationId xmlns:p14="http://schemas.microsoft.com/office/powerpoint/2010/main" val="181573666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Jacob acquires birthright</a:t>
            </a:r>
          </a:p>
        </p:txBody>
      </p:sp>
      <p:sp>
        <p:nvSpPr>
          <p:cNvPr id="57350" name="Rectangle 6"/>
          <p:cNvSpPr>
            <a:spLocks noGrp="1" noChangeArrowheads="1"/>
          </p:cNvSpPr>
          <p:nvPr>
            <p:ph type="body" sz="half" idx="1"/>
          </p:nvPr>
        </p:nvSpPr>
        <p:spPr>
          <a:xfrm>
            <a:off x="152400" y="2209800"/>
            <a:ext cx="3898900" cy="3886200"/>
          </a:xfrm>
        </p:spPr>
        <p:txBody>
          <a:bodyPr>
            <a:normAutofit fontScale="92500" lnSpcReduction="10000"/>
          </a:bodyPr>
          <a:lstStyle/>
          <a:p>
            <a:pPr eaLnBrk="1" hangingPunct="1">
              <a:lnSpc>
                <a:spcPct val="110000"/>
              </a:lnSpc>
              <a:buFont typeface="Courier New" charset="0"/>
              <a:buChar char="o"/>
              <a:defRPr/>
            </a:pPr>
            <a:r>
              <a:rPr lang="en-GB" sz="2800" dirty="0" smtClean="0">
                <a:effectLst/>
                <a:latin typeface="Century Gothic" charset="0"/>
                <a:ea typeface="Century Gothic" charset="0"/>
                <a:cs typeface="Century Gothic" charset="0"/>
              </a:rPr>
              <a:t>Isaac tells his sons about the birthright</a:t>
            </a:r>
          </a:p>
          <a:p>
            <a:pPr eaLnBrk="1" hangingPunct="1">
              <a:lnSpc>
                <a:spcPct val="110000"/>
              </a:lnSpc>
              <a:buFont typeface="Courier New" charset="0"/>
              <a:buChar char="o"/>
              <a:defRPr/>
            </a:pPr>
            <a:r>
              <a:rPr lang="en-GB" sz="2800" dirty="0" smtClean="0">
                <a:effectLst/>
                <a:latin typeface="Century Gothic" charset="0"/>
                <a:ea typeface="Century Gothic" charset="0"/>
                <a:cs typeface="Century Gothic" charset="0"/>
              </a:rPr>
              <a:t>Jacob buys the birthright from Esau with bread and lentils</a:t>
            </a:r>
          </a:p>
          <a:p>
            <a:pPr eaLnBrk="1" hangingPunct="1">
              <a:lnSpc>
                <a:spcPct val="110000"/>
              </a:lnSpc>
              <a:buFont typeface="Courier New" charset="0"/>
              <a:buChar char="o"/>
              <a:defRPr/>
            </a:pPr>
            <a:r>
              <a:rPr lang="en-GB" sz="2800" dirty="0" smtClean="0">
                <a:effectLst/>
                <a:latin typeface="Century Gothic" charset="0"/>
                <a:ea typeface="Century Gothic" charset="0"/>
                <a:cs typeface="Century Gothic" charset="0"/>
              </a:rPr>
              <a:t>“Thus Esau despised the </a:t>
            </a:r>
            <a:r>
              <a:rPr lang="en-GB" sz="2800" dirty="0" err="1" smtClean="0">
                <a:effectLst/>
                <a:latin typeface="Century Gothic" charset="0"/>
                <a:ea typeface="Century Gothic" charset="0"/>
                <a:cs typeface="Century Gothic" charset="0"/>
              </a:rPr>
              <a:t>birthright</a:t>
            </a:r>
            <a:r>
              <a:rPr lang="en-GB" sz="2800" dirty="0" smtClean="0">
                <a:effectLst/>
                <a:latin typeface="Century Gothic" charset="0"/>
                <a:ea typeface="Century Gothic" charset="0"/>
                <a:cs typeface="Century Gothic" charset="0"/>
              </a:rPr>
              <a:t>.”</a:t>
            </a:r>
            <a:br>
              <a:rPr lang="en-GB" sz="2800" dirty="0" smtClean="0">
                <a:effectLst/>
                <a:latin typeface="Century Gothic" charset="0"/>
                <a:ea typeface="Century Gothic" charset="0"/>
                <a:cs typeface="Century Gothic" charset="0"/>
              </a:rPr>
            </a:br>
            <a:r>
              <a:rPr lang="en-GB" sz="2800" dirty="0" smtClean="0">
                <a:effectLst/>
                <a:latin typeface="Century Gothic" charset="0"/>
                <a:ea typeface="Century Gothic" charset="0"/>
                <a:cs typeface="Century Gothic" charset="0"/>
              </a:rPr>
              <a:t>		</a:t>
            </a:r>
            <a:r>
              <a:rPr lang="en-GB" sz="2000" dirty="0" smtClean="0">
                <a:effectLst/>
                <a:latin typeface="Century Gothic" charset="0"/>
                <a:ea typeface="Century Gothic" charset="0"/>
                <a:cs typeface="Century Gothic" charset="0"/>
              </a:rPr>
              <a:t>Genesis 25: 34</a:t>
            </a:r>
          </a:p>
          <a:p>
            <a:pPr eaLnBrk="1" hangingPunct="1">
              <a:lnSpc>
                <a:spcPct val="110000"/>
              </a:lnSpc>
              <a:buFont typeface="Courier New" charset="0"/>
              <a:buChar char="o"/>
              <a:defRPr/>
            </a:pPr>
            <a:endParaRPr lang="en-GB" sz="2800" dirty="0">
              <a:effectLst/>
              <a:latin typeface="Century Gothic" charset="0"/>
              <a:ea typeface="Century Gothic" charset="0"/>
              <a:cs typeface="Century Gothic" charset="0"/>
            </a:endParaRPr>
          </a:p>
        </p:txBody>
      </p:sp>
      <p:sp>
        <p:nvSpPr>
          <p:cNvPr id="57353" name="Text Box 9"/>
          <p:cNvSpPr txBox="1">
            <a:spLocks noChangeArrowheads="1"/>
          </p:cNvSpPr>
          <p:nvPr/>
        </p:nvSpPr>
        <p:spPr bwMode="auto">
          <a:xfrm>
            <a:off x="5148263" y="5589588"/>
            <a:ext cx="3273653" cy="400110"/>
          </a:xfrm>
          <a:prstGeom prst="rect">
            <a:avLst/>
          </a:prstGeom>
          <a:noFill/>
          <a:ln w="9525">
            <a:noFill/>
            <a:miter lim="800000"/>
            <a:headEnd/>
            <a:tailEnd/>
          </a:ln>
        </p:spPr>
        <p:txBody>
          <a:bodyPr wrap="none">
            <a:prstTxWarp prst="textNoShape">
              <a:avLst/>
            </a:prstTxWarp>
            <a:spAutoFit/>
          </a:bodyPr>
          <a:lstStyle/>
          <a:p>
            <a:r>
              <a:rPr lang="en-GB" sz="2000" i="0" dirty="0" smtClean="0">
                <a:solidFill>
                  <a:schemeClr val="bg1"/>
                </a:solidFill>
                <a:latin typeface="Century Gothic" charset="0"/>
                <a:ea typeface="Century Gothic" charset="0"/>
                <a:cs typeface="Century Gothic" charset="0"/>
              </a:rPr>
              <a:t>Jacob buys the birthright</a:t>
            </a:r>
            <a:endParaRPr lang="en-GB" sz="2000" i="0" dirty="0">
              <a:solidFill>
                <a:schemeClr val="bg1"/>
              </a:solidFill>
              <a:latin typeface="Century Gothic" charset="0"/>
              <a:ea typeface="Century Gothic" charset="0"/>
              <a:cs typeface="Century Gothic" charset="0"/>
            </a:endParaRPr>
          </a:p>
        </p:txBody>
      </p:sp>
      <p:pic>
        <p:nvPicPr>
          <p:cNvPr id="7" name="Content Placeholder 6" descr="EsauSellingHisBirthright_Hendrick_Terbrugghen1625.jpg"/>
          <p:cNvPicPr>
            <a:picLocks noGrp="1" noChangeAspect="1"/>
          </p:cNvPicPr>
          <p:nvPr>
            <p:ph sz="half" idx="2"/>
          </p:nvPr>
        </p:nvPicPr>
        <p:blipFill>
          <a:blip r:embed="rId3"/>
          <a:srcRect t="-29669" b="-29669"/>
          <a:stretch>
            <a:fillRect/>
          </a:stretch>
        </p:blipFill>
        <p:spPr>
          <a:xfrm>
            <a:off x="4267200" y="1295400"/>
            <a:ext cx="4343400" cy="4867545"/>
          </a:xfrm>
        </p:spPr>
      </p:pic>
    </p:spTree>
    <p:extLst>
      <p:ext uri="{BB962C8B-B14F-4D97-AF65-F5344CB8AC3E}">
        <p14:creationId xmlns:p14="http://schemas.microsoft.com/office/powerpoint/2010/main" val="13435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fade">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35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7350">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735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73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0" grpId="0" build="p"/>
      <p:bldP spid="5735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463" y="364671"/>
            <a:ext cx="7583487" cy="1044388"/>
          </a:xfrm>
        </p:spPr>
        <p:txBody>
          <a:bodyPr/>
          <a:lstStyle/>
          <a:p>
            <a:r>
              <a:rPr lang="en-US" dirty="0" smtClean="0">
                <a:solidFill>
                  <a:srgbClr val="FFFF00"/>
                </a:solidFill>
                <a:latin typeface="Century Gothic" charset="0"/>
                <a:ea typeface="Century Gothic" charset="0"/>
                <a:cs typeface="Century Gothic" charset="0"/>
              </a:rPr>
              <a:t>How should Jacob have got the birthright?</a:t>
            </a:r>
            <a:endParaRPr lang="en-US" dirty="0">
              <a:solidFill>
                <a:srgbClr val="FFFF00"/>
              </a:solidFill>
              <a:latin typeface="Century Gothic" charset="0"/>
              <a:ea typeface="Century Gothic" charset="0"/>
              <a:cs typeface="Century Gothic" charset="0"/>
            </a:endParaRPr>
          </a:p>
        </p:txBody>
      </p:sp>
      <p:sp>
        <p:nvSpPr>
          <p:cNvPr id="7" name="Text Placeholder 6"/>
          <p:cNvSpPr>
            <a:spLocks noGrp="1"/>
          </p:cNvSpPr>
          <p:nvPr>
            <p:ph type="body" idx="1"/>
          </p:nvPr>
        </p:nvSpPr>
        <p:spPr>
          <a:xfrm>
            <a:off x="779463" y="1536809"/>
            <a:ext cx="3657600" cy="789828"/>
          </a:xfrm>
        </p:spPr>
        <p:txBody>
          <a:bodyPr/>
          <a:lstStyle/>
          <a:p>
            <a:r>
              <a:rPr lang="en-US" dirty="0">
                <a:solidFill>
                  <a:srgbClr val="FFFFD9"/>
                </a:solidFill>
                <a:latin typeface="Century Gothic" charset="0"/>
                <a:ea typeface="Century Gothic" charset="0"/>
                <a:cs typeface="Century Gothic" charset="0"/>
              </a:rPr>
              <a:t>Original nature</a:t>
            </a:r>
          </a:p>
          <a:p>
            <a:r>
              <a:rPr lang="en-US" dirty="0">
                <a:latin typeface="Century Gothic" charset="0"/>
                <a:ea typeface="Century Gothic" charset="0"/>
                <a:cs typeface="Century Gothic" charset="0"/>
              </a:rPr>
              <a:t>o</a:t>
            </a:r>
            <a:r>
              <a:rPr lang="en-US" dirty="0" smtClean="0">
                <a:latin typeface="Century Gothic" charset="0"/>
                <a:ea typeface="Century Gothic" charset="0"/>
                <a:cs typeface="Century Gothic" charset="0"/>
              </a:rPr>
              <a:t>f Cain</a:t>
            </a:r>
            <a:endParaRPr lang="en-US" dirty="0">
              <a:latin typeface="Century Gothic" charset="0"/>
              <a:ea typeface="Century Gothic" charset="0"/>
              <a:cs typeface="Century Gothic" charset="0"/>
            </a:endParaRPr>
          </a:p>
        </p:txBody>
      </p:sp>
      <p:sp>
        <p:nvSpPr>
          <p:cNvPr id="8" name="Content Placeholder 7"/>
          <p:cNvSpPr>
            <a:spLocks noGrp="1"/>
          </p:cNvSpPr>
          <p:nvPr>
            <p:ph sz="half" idx="2"/>
          </p:nvPr>
        </p:nvSpPr>
        <p:spPr>
          <a:xfrm>
            <a:off x="779463" y="2460173"/>
            <a:ext cx="3657600" cy="3686175"/>
          </a:xfrm>
        </p:spPr>
        <p:txBody>
          <a:bodyPr>
            <a:normAutofit/>
          </a:bodyPr>
          <a:lstStyle/>
          <a:p>
            <a:r>
              <a:rPr lang="en-US" sz="2800" dirty="0">
                <a:solidFill>
                  <a:srgbClr val="FFFFD9"/>
                </a:solidFill>
                <a:latin typeface="Century Gothic" charset="0"/>
                <a:ea typeface="Century Gothic" charset="0"/>
                <a:cs typeface="Century Gothic" charset="0"/>
              </a:rPr>
              <a:t>Loves Abel</a:t>
            </a:r>
          </a:p>
          <a:p>
            <a:r>
              <a:rPr lang="en-US" sz="2800" dirty="0">
                <a:solidFill>
                  <a:srgbClr val="FFFFD9"/>
                </a:solidFill>
                <a:latin typeface="Century Gothic" charset="0"/>
                <a:ea typeface="Century Gothic" charset="0"/>
                <a:cs typeface="Century Gothic" charset="0"/>
              </a:rPr>
              <a:t>Respects Abel</a:t>
            </a:r>
          </a:p>
          <a:p>
            <a:r>
              <a:rPr lang="en-US" sz="2800" dirty="0">
                <a:solidFill>
                  <a:srgbClr val="FFFFD9"/>
                </a:solidFill>
                <a:latin typeface="Century Gothic" charset="0"/>
                <a:ea typeface="Century Gothic" charset="0"/>
                <a:cs typeface="Century Gothic" charset="0"/>
              </a:rPr>
              <a:t>Wants to be guided by Abel</a:t>
            </a:r>
          </a:p>
          <a:p>
            <a:r>
              <a:rPr lang="en-US" sz="2800" dirty="0">
                <a:solidFill>
                  <a:srgbClr val="FFFFD9"/>
                </a:solidFill>
                <a:latin typeface="Century Gothic" charset="0"/>
                <a:ea typeface="Century Gothic" charset="0"/>
                <a:cs typeface="Century Gothic" charset="0"/>
              </a:rPr>
              <a:t>Wants to work together</a:t>
            </a:r>
          </a:p>
        </p:txBody>
      </p:sp>
      <p:sp>
        <p:nvSpPr>
          <p:cNvPr id="9" name="Text Placeholder 8"/>
          <p:cNvSpPr>
            <a:spLocks noGrp="1"/>
          </p:cNvSpPr>
          <p:nvPr>
            <p:ph type="body" sz="quarter" idx="3"/>
          </p:nvPr>
        </p:nvSpPr>
        <p:spPr>
          <a:xfrm>
            <a:off x="4705350" y="1536809"/>
            <a:ext cx="3657600" cy="789828"/>
          </a:xfrm>
        </p:spPr>
        <p:txBody>
          <a:bodyPr/>
          <a:lstStyle/>
          <a:p>
            <a:r>
              <a:rPr lang="en-US" dirty="0">
                <a:solidFill>
                  <a:srgbClr val="FFFFD9"/>
                </a:solidFill>
                <a:latin typeface="Century Gothic" charset="0"/>
                <a:ea typeface="Century Gothic" charset="0"/>
                <a:cs typeface="Century Gothic" charset="0"/>
              </a:rPr>
              <a:t>Original nature</a:t>
            </a:r>
          </a:p>
          <a:p>
            <a:r>
              <a:rPr lang="en-US" dirty="0" smtClean="0">
                <a:latin typeface="Century Gothic" charset="0"/>
                <a:ea typeface="Century Gothic" charset="0"/>
                <a:cs typeface="Century Gothic" charset="0"/>
              </a:rPr>
              <a:t>of Abel</a:t>
            </a:r>
            <a:endParaRPr lang="en-US" dirty="0">
              <a:latin typeface="Century Gothic" charset="0"/>
              <a:ea typeface="Century Gothic" charset="0"/>
              <a:cs typeface="Century Gothic" charset="0"/>
            </a:endParaRPr>
          </a:p>
        </p:txBody>
      </p:sp>
      <p:sp>
        <p:nvSpPr>
          <p:cNvPr id="10" name="Content Placeholder 9"/>
          <p:cNvSpPr>
            <a:spLocks noGrp="1"/>
          </p:cNvSpPr>
          <p:nvPr>
            <p:ph sz="quarter" idx="4"/>
          </p:nvPr>
        </p:nvSpPr>
        <p:spPr>
          <a:xfrm>
            <a:off x="4705350" y="2460173"/>
            <a:ext cx="3657600" cy="3686175"/>
          </a:xfrm>
        </p:spPr>
        <p:txBody>
          <a:bodyPr>
            <a:normAutofit/>
          </a:bodyPr>
          <a:lstStyle/>
          <a:p>
            <a:r>
              <a:rPr lang="en-US" sz="2800" dirty="0">
                <a:solidFill>
                  <a:srgbClr val="FFFFD9"/>
                </a:solidFill>
                <a:latin typeface="Century Gothic" charset="0"/>
                <a:ea typeface="Century Gothic" charset="0"/>
                <a:cs typeface="Century Gothic" charset="0"/>
              </a:rPr>
              <a:t>Loveable</a:t>
            </a:r>
          </a:p>
          <a:p>
            <a:r>
              <a:rPr lang="en-US" sz="2800" dirty="0">
                <a:solidFill>
                  <a:srgbClr val="FFFFD9"/>
                </a:solidFill>
                <a:latin typeface="Century Gothic" charset="0"/>
                <a:ea typeface="Century Gothic" charset="0"/>
                <a:cs typeface="Century Gothic" charset="0"/>
              </a:rPr>
              <a:t>Humble</a:t>
            </a:r>
          </a:p>
          <a:p>
            <a:r>
              <a:rPr lang="en-US" sz="2800" dirty="0">
                <a:solidFill>
                  <a:srgbClr val="FFFFD9"/>
                </a:solidFill>
                <a:latin typeface="Century Gothic" charset="0"/>
                <a:ea typeface="Century Gothic" charset="0"/>
                <a:cs typeface="Century Gothic" charset="0"/>
              </a:rPr>
              <a:t>Sharing</a:t>
            </a:r>
          </a:p>
          <a:p>
            <a:r>
              <a:rPr lang="en-US" sz="2800" dirty="0">
                <a:solidFill>
                  <a:srgbClr val="FFFFD9"/>
                </a:solidFill>
                <a:latin typeface="Century Gothic" charset="0"/>
                <a:ea typeface="Century Gothic" charset="0"/>
                <a:cs typeface="Century Gothic" charset="0"/>
              </a:rPr>
              <a:t>Cooperative </a:t>
            </a:r>
            <a:endParaRPr lang="en-US" sz="2800" dirty="0"/>
          </a:p>
          <a:p>
            <a:endParaRPr lang="en-US" sz="2800" dirty="0"/>
          </a:p>
        </p:txBody>
      </p:sp>
    </p:spTree>
    <p:extLst>
      <p:ext uri="{BB962C8B-B14F-4D97-AF65-F5344CB8AC3E}">
        <p14:creationId xmlns:p14="http://schemas.microsoft.com/office/powerpoint/2010/main" val="682019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79463" y="119739"/>
            <a:ext cx="7583487" cy="1044388"/>
          </a:xfrm>
        </p:spPr>
        <p:txBody>
          <a:bodyPr/>
          <a:lstStyle/>
          <a:p>
            <a:pPr eaLnBrk="1" hangingPunct="1"/>
            <a:r>
              <a:rPr lang="en-US" dirty="0">
                <a:solidFill>
                  <a:srgbClr val="FFFF00"/>
                </a:solidFill>
                <a:latin typeface="Century Gothic" charset="0"/>
                <a:ea typeface="Century Gothic" charset="0"/>
                <a:cs typeface="Century Gothic" charset="0"/>
              </a:rPr>
              <a:t>The three great blessings</a:t>
            </a:r>
          </a:p>
        </p:txBody>
      </p:sp>
      <p:sp>
        <p:nvSpPr>
          <p:cNvPr id="479235" name="Rectangle 3"/>
          <p:cNvSpPr>
            <a:spLocks noGrp="1" noChangeArrowheads="1"/>
          </p:cNvSpPr>
          <p:nvPr>
            <p:ph type="body" idx="1"/>
          </p:nvPr>
        </p:nvSpPr>
        <p:spPr>
          <a:xfrm>
            <a:off x="457200" y="1371594"/>
            <a:ext cx="8229600" cy="990600"/>
          </a:xfrm>
        </p:spPr>
        <p:txBody>
          <a:bodyPr>
            <a:noAutofit/>
          </a:bodyPr>
          <a:lstStyle/>
          <a:p>
            <a:pPr>
              <a:lnSpc>
                <a:spcPct val="160000"/>
              </a:lnSpc>
              <a:buNone/>
              <a:defRPr/>
            </a:pPr>
            <a:r>
              <a:rPr lang="en-GB" sz="1800" dirty="0">
                <a:latin typeface="Century Gothic" charset="0"/>
                <a:ea typeface="Century Gothic" charset="0"/>
                <a:cs typeface="Century Gothic" charset="0"/>
              </a:rPr>
              <a:t>	And God blessed them, and God said to them, “Be fruitful and multiply, and fill the earth and subdue it.” Genesis 1:28</a:t>
            </a:r>
          </a:p>
          <a:p>
            <a:pPr eaLnBrk="1" hangingPunct="1">
              <a:lnSpc>
                <a:spcPct val="160000"/>
              </a:lnSpc>
              <a:buFontTx/>
              <a:buNone/>
              <a:defRPr/>
            </a:pPr>
            <a:endParaRPr lang="en-GB" sz="1200" dirty="0">
              <a:latin typeface="Century Gothic" charset="0"/>
              <a:ea typeface="Century Gothic" charset="0"/>
              <a:cs typeface="Century Gothic" charset="0"/>
            </a:endParaRPr>
          </a:p>
          <a:p>
            <a:pPr eaLnBrk="1" hangingPunct="1">
              <a:lnSpc>
                <a:spcPct val="160000"/>
              </a:lnSpc>
              <a:buFontTx/>
              <a:buNone/>
              <a:defRPr/>
            </a:pPr>
            <a:r>
              <a:rPr lang="en-GB" sz="1050" dirty="0">
                <a:latin typeface="Century Gothic" charset="0"/>
                <a:ea typeface="Century Gothic" charset="0"/>
                <a:cs typeface="Century Gothic" charset="0"/>
              </a:rPr>
              <a:t>							</a:t>
            </a:r>
            <a:endParaRPr lang="en-GB" sz="1200" b="1" dirty="0">
              <a:effectLst>
                <a:outerShdw blurRad="38100" dist="38100" dir="2700000" algn="tl">
                  <a:srgbClr val="000000"/>
                </a:outerShdw>
              </a:effectLst>
              <a:latin typeface="Century Gothic" charset="0"/>
              <a:ea typeface="Century Gothic" charset="0"/>
              <a:cs typeface="Century Gothic" charset="0"/>
            </a:endParaRPr>
          </a:p>
          <a:p>
            <a:pPr eaLnBrk="1" hangingPunct="1">
              <a:lnSpc>
                <a:spcPct val="160000"/>
              </a:lnSpc>
              <a:buFontTx/>
              <a:buNone/>
              <a:defRPr/>
            </a:pPr>
            <a:endParaRPr lang="en-US" sz="1200" b="1" dirty="0">
              <a:effectLst>
                <a:outerShdw blurRad="38100" dist="38100" dir="2700000" algn="tl">
                  <a:srgbClr val="000000"/>
                </a:outerShdw>
              </a:effectLst>
              <a:latin typeface="Century Gothic" charset="0"/>
              <a:ea typeface="Century Gothic" charset="0"/>
              <a:cs typeface="Century Gothic" charset="0"/>
            </a:endParaRPr>
          </a:p>
        </p:txBody>
      </p:sp>
      <p:grpSp>
        <p:nvGrpSpPr>
          <p:cNvPr id="49157" name="Group 13"/>
          <p:cNvGrpSpPr>
            <a:grpSpLocks/>
          </p:cNvGrpSpPr>
          <p:nvPr/>
        </p:nvGrpSpPr>
        <p:grpSpPr bwMode="auto">
          <a:xfrm>
            <a:off x="4086225" y="2282143"/>
            <a:ext cx="1019175" cy="989012"/>
            <a:chOff x="499" y="1933"/>
            <a:chExt cx="1362" cy="1356"/>
          </a:xfrm>
        </p:grpSpPr>
        <p:grpSp>
          <p:nvGrpSpPr>
            <p:cNvPr id="49184" name="Group 14"/>
            <p:cNvGrpSpPr>
              <a:grpSpLocks noChangeAspect="1"/>
            </p:cNvGrpSpPr>
            <p:nvPr/>
          </p:nvGrpSpPr>
          <p:grpSpPr bwMode="auto">
            <a:xfrm rot="5400000">
              <a:off x="502" y="1930"/>
              <a:ext cx="1356" cy="1362"/>
              <a:chOff x="2878" y="1248"/>
              <a:chExt cx="1817" cy="1823"/>
            </a:xfrm>
          </p:grpSpPr>
          <p:sp>
            <p:nvSpPr>
              <p:cNvPr id="49187" name="Freeform 15"/>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00BE96"/>
              </a:solidFill>
              <a:ln w="3175">
                <a:no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88" name="Freeform 16"/>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F9664"/>
              </a:solidFill>
              <a:ln w="3175">
                <a:no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49185" name="Text Box 17"/>
            <p:cNvSpPr txBox="1">
              <a:spLocks noChangeArrowheads="1"/>
            </p:cNvSpPr>
            <p:nvPr/>
          </p:nvSpPr>
          <p:spPr bwMode="auto">
            <a:xfrm>
              <a:off x="611" y="2671"/>
              <a:ext cx="908" cy="577"/>
            </a:xfrm>
            <a:prstGeom prst="rect">
              <a:avLst/>
            </a:prstGeom>
            <a:noFill/>
            <a:ln w="9525">
              <a:noFill/>
              <a:miter lim="800000"/>
              <a:headEnd/>
              <a:tailEnd/>
            </a:ln>
          </p:spPr>
          <p:txBody>
            <a:bodyPr lIns="18000" rIns="18000">
              <a:prstTxWarp prst="textNoShape">
                <a:avLst/>
              </a:prstTxWarp>
              <a:spAutoFit/>
            </a:bodyPr>
            <a:lstStyle/>
            <a:p>
              <a:pPr algn="ctr">
                <a:lnSpc>
                  <a:spcPct val="90000"/>
                </a:lnSpc>
              </a:pPr>
              <a:endParaRPr lang="en-US" sz="2400">
                <a:solidFill>
                  <a:schemeClr val="bg1"/>
                </a:solidFill>
                <a:latin typeface="Century Gothic" charset="0"/>
                <a:ea typeface="Century Gothic" charset="0"/>
                <a:cs typeface="Century Gothic" charset="0"/>
              </a:endParaRPr>
            </a:p>
          </p:txBody>
        </p:sp>
        <p:sp>
          <p:nvSpPr>
            <p:cNvPr id="49186" name="Text Box 18"/>
            <p:cNvSpPr txBox="1">
              <a:spLocks noChangeArrowheads="1"/>
            </p:cNvSpPr>
            <p:nvPr/>
          </p:nvSpPr>
          <p:spPr bwMode="auto">
            <a:xfrm>
              <a:off x="838" y="2103"/>
              <a:ext cx="908" cy="582"/>
            </a:xfrm>
            <a:prstGeom prst="rect">
              <a:avLst/>
            </a:prstGeom>
            <a:noFill/>
            <a:ln w="9525">
              <a:noFill/>
              <a:miter lim="800000"/>
              <a:headEnd/>
              <a:tailEnd/>
            </a:ln>
          </p:spPr>
          <p:txBody>
            <a:bodyPr lIns="18000" rIns="18000">
              <a:prstTxWarp prst="textNoShape">
                <a:avLst/>
              </a:prstTxWarp>
              <a:spAutoFit/>
            </a:bodyPr>
            <a:lstStyle/>
            <a:p>
              <a:pPr algn="ctr">
                <a:lnSpc>
                  <a:spcPct val="90000"/>
                </a:lnSpc>
              </a:pPr>
              <a:endParaRPr lang="en-US" sz="2400">
                <a:solidFill>
                  <a:schemeClr val="bg1"/>
                </a:solidFill>
                <a:latin typeface="Century Gothic" charset="0"/>
                <a:ea typeface="Century Gothic" charset="0"/>
                <a:cs typeface="Century Gothic" charset="0"/>
              </a:endParaRPr>
            </a:p>
          </p:txBody>
        </p:sp>
      </p:grpSp>
      <p:sp>
        <p:nvSpPr>
          <p:cNvPr id="49158" name="Text Box 19"/>
          <p:cNvSpPr txBox="1">
            <a:spLocks noChangeArrowheads="1"/>
          </p:cNvSpPr>
          <p:nvPr/>
        </p:nvSpPr>
        <p:spPr bwMode="auto">
          <a:xfrm>
            <a:off x="6961188" y="3860118"/>
            <a:ext cx="184150" cy="366712"/>
          </a:xfrm>
          <a:prstGeom prst="rect">
            <a:avLst/>
          </a:prstGeom>
          <a:noFill/>
          <a:ln w="9525">
            <a:noFill/>
            <a:miter lim="800000"/>
            <a:headEnd/>
            <a:tailEnd/>
          </a:ln>
        </p:spPr>
        <p:txBody>
          <a:bodyPr wrap="none">
            <a:prstTxWarp prst="textNoShape">
              <a:avLst/>
            </a:prstTxWarp>
            <a:spAutoFit/>
          </a:bodyPr>
          <a:lstStyle/>
          <a:p>
            <a:endParaRPr lang="en-US">
              <a:solidFill>
                <a:schemeClr val="bg1"/>
              </a:solidFill>
              <a:latin typeface="Century Gothic" charset="0"/>
              <a:ea typeface="Century Gothic" charset="0"/>
              <a:cs typeface="Century Gothic" charset="0"/>
            </a:endParaRPr>
          </a:p>
        </p:txBody>
      </p:sp>
      <p:sp>
        <p:nvSpPr>
          <p:cNvPr id="49159" name="Text Box 25"/>
          <p:cNvSpPr txBox="1">
            <a:spLocks noChangeArrowheads="1"/>
          </p:cNvSpPr>
          <p:nvPr/>
        </p:nvSpPr>
        <p:spPr bwMode="auto">
          <a:xfrm>
            <a:off x="4248150" y="2569480"/>
            <a:ext cx="753732" cy="400110"/>
          </a:xfrm>
          <a:prstGeom prst="rect">
            <a:avLst/>
          </a:prstGeom>
          <a:noFill/>
          <a:ln w="9525">
            <a:noFill/>
            <a:miter lim="800000"/>
            <a:headEnd/>
            <a:tailEnd/>
          </a:ln>
        </p:spPr>
        <p:txBody>
          <a:bodyPr wrap="none">
            <a:prstTxWarp prst="textNoShape">
              <a:avLst/>
            </a:prstTxWarp>
            <a:spAutoFit/>
          </a:bodyPr>
          <a:lstStyle/>
          <a:p>
            <a:r>
              <a:rPr lang="en-US" sz="2000">
                <a:solidFill>
                  <a:schemeClr val="bg1"/>
                </a:solidFill>
                <a:latin typeface="Century Gothic" charset="0"/>
                <a:ea typeface="Century Gothic" charset="0"/>
                <a:cs typeface="Century Gothic" charset="0"/>
              </a:rPr>
              <a:t>God</a:t>
            </a:r>
            <a:endParaRPr lang="en-US">
              <a:solidFill>
                <a:schemeClr val="bg1"/>
              </a:solidFill>
              <a:latin typeface="Century Gothic" charset="0"/>
              <a:ea typeface="Century Gothic" charset="0"/>
              <a:cs typeface="Century Gothic" charset="0"/>
            </a:endParaRPr>
          </a:p>
        </p:txBody>
      </p:sp>
      <p:sp>
        <p:nvSpPr>
          <p:cNvPr id="49160" name="Oval 26"/>
          <p:cNvSpPr>
            <a:spLocks noChangeArrowheads="1"/>
          </p:cNvSpPr>
          <p:nvPr/>
        </p:nvSpPr>
        <p:spPr bwMode="auto">
          <a:xfrm>
            <a:off x="1219200" y="3748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solidFill>
                  <a:schemeClr val="bg1"/>
                </a:solidFill>
                <a:latin typeface="Century Gothic" charset="0"/>
                <a:ea typeface="Century Gothic" charset="0"/>
                <a:cs typeface="Century Gothic" charset="0"/>
              </a:rPr>
              <a:t>Heart</a:t>
            </a:r>
          </a:p>
        </p:txBody>
      </p:sp>
      <p:sp>
        <p:nvSpPr>
          <p:cNvPr id="49161" name="Oval 27"/>
          <p:cNvSpPr>
            <a:spLocks noChangeArrowheads="1"/>
          </p:cNvSpPr>
          <p:nvPr/>
        </p:nvSpPr>
        <p:spPr bwMode="auto">
          <a:xfrm>
            <a:off x="3962400" y="3748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solidFill>
                  <a:schemeClr val="bg1"/>
                </a:solidFill>
                <a:latin typeface="Century Gothic" charset="0"/>
                <a:ea typeface="Century Gothic" charset="0"/>
                <a:cs typeface="Century Gothic" charset="0"/>
              </a:rPr>
              <a:t>Logos</a:t>
            </a:r>
          </a:p>
        </p:txBody>
      </p:sp>
      <p:sp>
        <p:nvSpPr>
          <p:cNvPr id="49162" name="Oval 28"/>
          <p:cNvSpPr>
            <a:spLocks noChangeArrowheads="1"/>
          </p:cNvSpPr>
          <p:nvPr/>
        </p:nvSpPr>
        <p:spPr bwMode="auto">
          <a:xfrm>
            <a:off x="6705600" y="3748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63" name="Oval 29"/>
          <p:cNvSpPr>
            <a:spLocks noChangeArrowheads="1"/>
          </p:cNvSpPr>
          <p:nvPr/>
        </p:nvSpPr>
        <p:spPr bwMode="auto">
          <a:xfrm>
            <a:off x="1219200" y="4891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solidFill>
                  <a:schemeClr val="bg1"/>
                </a:solidFill>
                <a:latin typeface="Century Gothic" charset="0"/>
                <a:ea typeface="Century Gothic" charset="0"/>
                <a:cs typeface="Century Gothic" charset="0"/>
              </a:rPr>
              <a:t>Fruitful</a:t>
            </a:r>
          </a:p>
        </p:txBody>
      </p:sp>
      <p:sp>
        <p:nvSpPr>
          <p:cNvPr id="49164" name="Oval 30"/>
          <p:cNvSpPr>
            <a:spLocks noChangeArrowheads="1"/>
          </p:cNvSpPr>
          <p:nvPr/>
        </p:nvSpPr>
        <p:spPr bwMode="auto">
          <a:xfrm>
            <a:off x="3962400" y="4891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65" name="Oval 31"/>
          <p:cNvSpPr>
            <a:spLocks noChangeArrowheads="1"/>
          </p:cNvSpPr>
          <p:nvPr/>
        </p:nvSpPr>
        <p:spPr bwMode="auto">
          <a:xfrm>
            <a:off x="6705600" y="4891993"/>
            <a:ext cx="1219200" cy="5889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solidFill>
                  <a:schemeClr val="bg1"/>
                </a:solidFill>
                <a:latin typeface="Century Gothic" charset="0"/>
                <a:ea typeface="Century Gothic" charset="0"/>
                <a:cs typeface="Century Gothic" charset="0"/>
              </a:rPr>
              <a:t>Dominion</a:t>
            </a:r>
          </a:p>
        </p:txBody>
      </p:sp>
      <p:sp>
        <p:nvSpPr>
          <p:cNvPr id="49166" name="Text Box 34"/>
          <p:cNvSpPr txBox="1">
            <a:spLocks noChangeArrowheads="1"/>
          </p:cNvSpPr>
          <p:nvPr/>
        </p:nvSpPr>
        <p:spPr bwMode="auto">
          <a:xfrm>
            <a:off x="6705600" y="3880755"/>
            <a:ext cx="1725613" cy="36671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Century Gothic" charset="0"/>
                <a:ea typeface="Century Gothic" charset="0"/>
                <a:cs typeface="Century Gothic" charset="0"/>
              </a:rPr>
              <a:t>Creativity</a:t>
            </a:r>
          </a:p>
        </p:txBody>
      </p:sp>
      <p:sp>
        <p:nvSpPr>
          <p:cNvPr id="49167" name="Text Box 36"/>
          <p:cNvSpPr txBox="1">
            <a:spLocks noChangeArrowheads="1"/>
          </p:cNvSpPr>
          <p:nvPr/>
        </p:nvSpPr>
        <p:spPr bwMode="auto">
          <a:xfrm>
            <a:off x="4038600" y="5023755"/>
            <a:ext cx="1281113" cy="36671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Century Gothic" charset="0"/>
                <a:ea typeface="Century Gothic" charset="0"/>
                <a:cs typeface="Century Gothic" charset="0"/>
              </a:rPr>
              <a:t>Multiply</a:t>
            </a:r>
          </a:p>
        </p:txBody>
      </p:sp>
      <p:grpSp>
        <p:nvGrpSpPr>
          <p:cNvPr id="49168" name="Group 39"/>
          <p:cNvGrpSpPr>
            <a:grpSpLocks/>
          </p:cNvGrpSpPr>
          <p:nvPr/>
        </p:nvGrpSpPr>
        <p:grpSpPr bwMode="auto">
          <a:xfrm>
            <a:off x="4038600" y="5711143"/>
            <a:ext cx="1019175" cy="989012"/>
            <a:chOff x="499" y="1933"/>
            <a:chExt cx="1362" cy="1356"/>
          </a:xfrm>
        </p:grpSpPr>
        <p:grpSp>
          <p:nvGrpSpPr>
            <p:cNvPr id="49179" name="Group 40"/>
            <p:cNvGrpSpPr>
              <a:grpSpLocks noChangeAspect="1"/>
            </p:cNvGrpSpPr>
            <p:nvPr/>
          </p:nvGrpSpPr>
          <p:grpSpPr bwMode="auto">
            <a:xfrm rot="5400000">
              <a:off x="502" y="1930"/>
              <a:ext cx="1356" cy="1362"/>
              <a:chOff x="2878" y="1248"/>
              <a:chExt cx="1817" cy="1823"/>
            </a:xfrm>
          </p:grpSpPr>
          <p:sp>
            <p:nvSpPr>
              <p:cNvPr id="49182" name="Freeform 41"/>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00BE96"/>
              </a:solidFill>
              <a:ln w="3175">
                <a:no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83" name="Freeform 42"/>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F9664"/>
              </a:solidFill>
              <a:ln w="3175">
                <a:no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49180" name="Text Box 43"/>
            <p:cNvSpPr txBox="1">
              <a:spLocks noChangeArrowheads="1"/>
            </p:cNvSpPr>
            <p:nvPr/>
          </p:nvSpPr>
          <p:spPr bwMode="auto">
            <a:xfrm>
              <a:off x="611" y="2671"/>
              <a:ext cx="908" cy="577"/>
            </a:xfrm>
            <a:prstGeom prst="rect">
              <a:avLst/>
            </a:prstGeom>
            <a:noFill/>
            <a:ln w="9525">
              <a:noFill/>
              <a:miter lim="800000"/>
              <a:headEnd/>
              <a:tailEnd/>
            </a:ln>
          </p:spPr>
          <p:txBody>
            <a:bodyPr lIns="18000" rIns="18000">
              <a:prstTxWarp prst="textNoShape">
                <a:avLst/>
              </a:prstTxWarp>
              <a:spAutoFit/>
            </a:bodyPr>
            <a:lstStyle/>
            <a:p>
              <a:pPr algn="ctr">
                <a:lnSpc>
                  <a:spcPct val="90000"/>
                </a:lnSpc>
              </a:pPr>
              <a:endParaRPr lang="en-US" sz="2400">
                <a:solidFill>
                  <a:schemeClr val="bg1"/>
                </a:solidFill>
                <a:latin typeface="Century Gothic" charset="0"/>
                <a:ea typeface="Century Gothic" charset="0"/>
                <a:cs typeface="Century Gothic" charset="0"/>
              </a:endParaRPr>
            </a:p>
          </p:txBody>
        </p:sp>
        <p:sp>
          <p:nvSpPr>
            <p:cNvPr id="49181" name="Text Box 44"/>
            <p:cNvSpPr txBox="1">
              <a:spLocks noChangeArrowheads="1"/>
            </p:cNvSpPr>
            <p:nvPr/>
          </p:nvSpPr>
          <p:spPr bwMode="auto">
            <a:xfrm>
              <a:off x="838" y="2103"/>
              <a:ext cx="908" cy="582"/>
            </a:xfrm>
            <a:prstGeom prst="rect">
              <a:avLst/>
            </a:prstGeom>
            <a:noFill/>
            <a:ln w="9525">
              <a:noFill/>
              <a:miter lim="800000"/>
              <a:headEnd/>
              <a:tailEnd/>
            </a:ln>
          </p:spPr>
          <p:txBody>
            <a:bodyPr lIns="18000" rIns="18000">
              <a:prstTxWarp prst="textNoShape">
                <a:avLst/>
              </a:prstTxWarp>
              <a:spAutoFit/>
            </a:bodyPr>
            <a:lstStyle/>
            <a:p>
              <a:pPr algn="ctr">
                <a:lnSpc>
                  <a:spcPct val="90000"/>
                </a:lnSpc>
              </a:pPr>
              <a:endParaRPr lang="en-US" sz="2400">
                <a:solidFill>
                  <a:schemeClr val="bg1"/>
                </a:solidFill>
                <a:latin typeface="Century Gothic" charset="0"/>
                <a:ea typeface="Century Gothic" charset="0"/>
                <a:cs typeface="Century Gothic" charset="0"/>
              </a:endParaRPr>
            </a:p>
          </p:txBody>
        </p:sp>
      </p:grpSp>
      <p:sp>
        <p:nvSpPr>
          <p:cNvPr id="49169" name="Text Box 45"/>
          <p:cNvSpPr txBox="1">
            <a:spLocks noChangeArrowheads="1"/>
          </p:cNvSpPr>
          <p:nvPr/>
        </p:nvSpPr>
        <p:spPr bwMode="auto">
          <a:xfrm>
            <a:off x="4038600" y="6028643"/>
            <a:ext cx="997389" cy="369332"/>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Century Gothic" charset="0"/>
                <a:ea typeface="Century Gothic" charset="0"/>
                <a:cs typeface="Century Gothic" charset="0"/>
              </a:rPr>
              <a:t>Human</a:t>
            </a:r>
          </a:p>
        </p:txBody>
      </p:sp>
      <p:sp>
        <p:nvSpPr>
          <p:cNvPr id="49170" name="Line 46"/>
          <p:cNvSpPr>
            <a:spLocks noChangeShapeType="1"/>
          </p:cNvSpPr>
          <p:nvPr/>
        </p:nvSpPr>
        <p:spPr bwMode="auto">
          <a:xfrm flipH="1">
            <a:off x="2438400" y="3167968"/>
            <a:ext cx="1731963" cy="581025"/>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1" name="Line 47"/>
          <p:cNvSpPr>
            <a:spLocks noChangeShapeType="1"/>
          </p:cNvSpPr>
          <p:nvPr/>
        </p:nvSpPr>
        <p:spPr bwMode="auto">
          <a:xfrm flipH="1">
            <a:off x="4572000" y="3347355"/>
            <a:ext cx="0" cy="401638"/>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2" name="Line 48"/>
          <p:cNvSpPr>
            <a:spLocks noChangeShapeType="1"/>
          </p:cNvSpPr>
          <p:nvPr/>
        </p:nvSpPr>
        <p:spPr bwMode="auto">
          <a:xfrm>
            <a:off x="5019675" y="3167968"/>
            <a:ext cx="1685925" cy="581025"/>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3" name="Line 49"/>
          <p:cNvSpPr>
            <a:spLocks noChangeShapeType="1"/>
          </p:cNvSpPr>
          <p:nvPr/>
        </p:nvSpPr>
        <p:spPr bwMode="auto">
          <a:xfrm>
            <a:off x="1828800" y="4337955"/>
            <a:ext cx="0" cy="554038"/>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4" name="Line 50"/>
          <p:cNvSpPr>
            <a:spLocks noChangeShapeType="1"/>
          </p:cNvSpPr>
          <p:nvPr/>
        </p:nvSpPr>
        <p:spPr bwMode="auto">
          <a:xfrm>
            <a:off x="4572000" y="4337955"/>
            <a:ext cx="0" cy="554038"/>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5" name="Line 51"/>
          <p:cNvSpPr>
            <a:spLocks noChangeShapeType="1"/>
          </p:cNvSpPr>
          <p:nvPr/>
        </p:nvSpPr>
        <p:spPr bwMode="auto">
          <a:xfrm>
            <a:off x="7315200" y="4337955"/>
            <a:ext cx="0" cy="554038"/>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6" name="Line 52"/>
          <p:cNvSpPr>
            <a:spLocks noChangeShapeType="1"/>
          </p:cNvSpPr>
          <p:nvPr/>
        </p:nvSpPr>
        <p:spPr bwMode="auto">
          <a:xfrm>
            <a:off x="1781175" y="5487305"/>
            <a:ext cx="2181225" cy="762000"/>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7" name="Line 53"/>
          <p:cNvSpPr>
            <a:spLocks noChangeShapeType="1"/>
          </p:cNvSpPr>
          <p:nvPr/>
        </p:nvSpPr>
        <p:spPr bwMode="auto">
          <a:xfrm>
            <a:off x="4572000" y="5480955"/>
            <a:ext cx="0" cy="228600"/>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49178" name="Line 54"/>
          <p:cNvSpPr>
            <a:spLocks noChangeShapeType="1"/>
          </p:cNvSpPr>
          <p:nvPr/>
        </p:nvSpPr>
        <p:spPr bwMode="auto">
          <a:xfrm flipH="1">
            <a:off x="5181600" y="5487305"/>
            <a:ext cx="1963738" cy="768350"/>
          </a:xfrm>
          <a:prstGeom prst="line">
            <a:avLst/>
          </a:prstGeom>
          <a:noFill/>
          <a:ln w="3810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433572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Jacob takes Esau’s blessing</a:t>
            </a:r>
            <a:endParaRPr lang="en-US"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sz="half" idx="1"/>
          </p:nvPr>
        </p:nvSpPr>
        <p:spPr/>
        <p:txBody>
          <a:bodyPr/>
          <a:lstStyle/>
          <a:p>
            <a:r>
              <a:rPr lang="en-US" sz="2800" dirty="0" smtClean="0">
                <a:effectLst/>
                <a:latin typeface="Century Gothic" charset="0"/>
                <a:ea typeface="Century Gothic" charset="0"/>
                <a:cs typeface="Century Gothic" charset="0"/>
              </a:rPr>
              <a:t>Isaac wants to bless Esau </a:t>
            </a:r>
          </a:p>
          <a:p>
            <a:r>
              <a:rPr lang="en-US" sz="2800" dirty="0" err="1" smtClean="0">
                <a:effectLst/>
                <a:latin typeface="Century Gothic" charset="0"/>
                <a:ea typeface="Century Gothic" charset="0"/>
                <a:cs typeface="Century Gothic" charset="0"/>
              </a:rPr>
              <a:t>Rebekah</a:t>
            </a:r>
            <a:r>
              <a:rPr lang="en-US" sz="2800" dirty="0" smtClean="0">
                <a:effectLst/>
                <a:latin typeface="Century Gothic" charset="0"/>
                <a:ea typeface="Century Gothic" charset="0"/>
                <a:cs typeface="Century Gothic" charset="0"/>
              </a:rPr>
              <a:t> tells Jacob to take Esau’s blessing</a:t>
            </a:r>
          </a:p>
          <a:p>
            <a:r>
              <a:rPr lang="en-US" sz="2800" dirty="0" smtClean="0">
                <a:effectLst/>
                <a:latin typeface="Century Gothic" charset="0"/>
                <a:ea typeface="Century Gothic" charset="0"/>
                <a:cs typeface="Century Gothic" charset="0"/>
              </a:rPr>
              <a:t>Jacob deceives his father and receives Esau’s blessing</a:t>
            </a:r>
            <a:endParaRPr lang="en-US" sz="2800" dirty="0">
              <a:effectLst/>
              <a:latin typeface="Century Gothic" charset="0"/>
              <a:ea typeface="Century Gothic" charset="0"/>
              <a:cs typeface="Century Gothic" charset="0"/>
            </a:endParaRPr>
          </a:p>
        </p:txBody>
      </p:sp>
      <p:sp>
        <p:nvSpPr>
          <p:cNvPr id="6" name="TextBox 5"/>
          <p:cNvSpPr txBox="1"/>
          <p:nvPr/>
        </p:nvSpPr>
        <p:spPr>
          <a:xfrm>
            <a:off x="5638800" y="5638800"/>
            <a:ext cx="2520242" cy="369332"/>
          </a:xfrm>
          <a:prstGeom prst="rect">
            <a:avLst/>
          </a:prstGeom>
          <a:noFill/>
        </p:spPr>
        <p:txBody>
          <a:bodyPr wrap="none" rtlCol="0">
            <a:spAutoFit/>
          </a:bodyPr>
          <a:lstStyle/>
          <a:p>
            <a:r>
              <a:rPr lang="en-US" i="0" dirty="0" smtClean="0">
                <a:solidFill>
                  <a:schemeClr val="bg1"/>
                </a:solidFill>
                <a:latin typeface="Century Gothic" charset="0"/>
                <a:ea typeface="Century Gothic" charset="0"/>
                <a:cs typeface="Century Gothic" charset="0"/>
              </a:rPr>
              <a:t>Isaac blessing Jacob</a:t>
            </a:r>
            <a:endParaRPr lang="en-US" i="0" dirty="0">
              <a:solidFill>
                <a:schemeClr val="bg1"/>
              </a:solidFill>
              <a:latin typeface="Century Gothic" charset="0"/>
              <a:ea typeface="Century Gothic" charset="0"/>
              <a:cs typeface="Century Gothic" charset="0"/>
            </a:endParaRPr>
          </a:p>
        </p:txBody>
      </p:sp>
      <p:pic>
        <p:nvPicPr>
          <p:cNvPr id="8" name="Content Placeholder 7" descr="39150267.jpg"/>
          <p:cNvPicPr>
            <a:picLocks noGrp="1" noChangeAspect="1"/>
          </p:cNvPicPr>
          <p:nvPr>
            <p:ph sz="half" idx="2"/>
          </p:nvPr>
        </p:nvPicPr>
        <p:blipFill>
          <a:blip r:embed="rId3"/>
          <a:srcRect t="-9267" b="-9267"/>
          <a:stretch>
            <a:fillRect/>
          </a:stretch>
        </p:blipFill>
        <p:spPr>
          <a:xfrm>
            <a:off x="4648200" y="1447800"/>
            <a:ext cx="4038600" cy="4525963"/>
          </a:xfrm>
        </p:spPr>
      </p:pic>
    </p:spTree>
    <p:extLst>
      <p:ext uri="{BB962C8B-B14F-4D97-AF65-F5344CB8AC3E}">
        <p14:creationId xmlns:p14="http://schemas.microsoft.com/office/powerpoint/2010/main" val="172030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went wrong?</a:t>
            </a:r>
            <a:endParaRPr lang="en-US" dirty="0">
              <a:solidFill>
                <a:srgbClr val="FFFF00"/>
              </a:solidFill>
              <a:latin typeface="Century Gothic" charset="0"/>
              <a:ea typeface="Century Gothic" charset="0"/>
              <a:cs typeface="Century Gothic" charset="0"/>
            </a:endParaRPr>
          </a:p>
        </p:txBody>
      </p:sp>
      <p:sp>
        <p:nvSpPr>
          <p:cNvPr id="6" name="Content Placeholder 5"/>
          <p:cNvSpPr>
            <a:spLocks noGrp="1"/>
          </p:cNvSpPr>
          <p:nvPr>
            <p:ph idx="1"/>
          </p:nvPr>
        </p:nvSpPr>
        <p:spPr>
          <a:xfrm>
            <a:off x="779463" y="1485891"/>
            <a:ext cx="7583487" cy="4208930"/>
          </a:xfrm>
        </p:spPr>
        <p:txBody>
          <a:bodyPr>
            <a:noAutofit/>
          </a:bodyPr>
          <a:lstStyle/>
          <a:p>
            <a:pPr>
              <a:lnSpc>
                <a:spcPct val="120000"/>
              </a:lnSpc>
            </a:pPr>
            <a:r>
              <a:rPr lang="en-US" sz="2400" dirty="0" smtClean="0">
                <a:latin typeface="Century Gothic" charset="0"/>
                <a:ea typeface="Century Gothic" charset="0"/>
                <a:cs typeface="Century Gothic" charset="0"/>
              </a:rPr>
              <a:t>Jacob and Esau haven’t made foundation of substance</a:t>
            </a:r>
          </a:p>
          <a:p>
            <a:pPr>
              <a:lnSpc>
                <a:spcPct val="120000"/>
              </a:lnSpc>
            </a:pPr>
            <a:r>
              <a:rPr lang="en-US" sz="2400" dirty="0" smtClean="0">
                <a:latin typeface="Century Gothic" charset="0"/>
                <a:ea typeface="Century Gothic" charset="0"/>
                <a:cs typeface="Century Gothic" charset="0"/>
              </a:rPr>
              <a:t>Lack of communication between Isaac and Rebekah</a:t>
            </a:r>
          </a:p>
          <a:p>
            <a:pPr>
              <a:lnSpc>
                <a:spcPct val="120000"/>
              </a:lnSpc>
            </a:pPr>
            <a:r>
              <a:rPr lang="en-US" sz="2400" dirty="0" smtClean="0">
                <a:latin typeface="Century Gothic" charset="0"/>
                <a:ea typeface="Century Gothic" charset="0"/>
                <a:cs typeface="Century Gothic" charset="0"/>
              </a:rPr>
              <a:t>Rebekah doesn’t ask Isaac</a:t>
            </a:r>
          </a:p>
          <a:p>
            <a:pPr>
              <a:lnSpc>
                <a:spcPct val="120000"/>
              </a:lnSpc>
            </a:pPr>
            <a:r>
              <a:rPr lang="en-US" sz="2400" dirty="0" smtClean="0">
                <a:latin typeface="Century Gothic" charset="0"/>
                <a:ea typeface="Century Gothic" charset="0"/>
                <a:cs typeface="Century Gothic" charset="0"/>
              </a:rPr>
              <a:t>Rebekah dominates Jacob</a:t>
            </a:r>
          </a:p>
          <a:p>
            <a:pPr>
              <a:lnSpc>
                <a:spcPct val="120000"/>
              </a:lnSpc>
            </a:pPr>
            <a:r>
              <a:rPr lang="en-US" sz="2400" dirty="0" smtClean="0">
                <a:latin typeface="Century Gothic" charset="0"/>
                <a:ea typeface="Century Gothic" charset="0"/>
                <a:cs typeface="Century Gothic" charset="0"/>
              </a:rPr>
              <a:t>Jacob doesn’t follow conscience</a:t>
            </a:r>
          </a:p>
          <a:p>
            <a:pPr>
              <a:lnSpc>
                <a:spcPct val="120000"/>
              </a:lnSpc>
            </a:pPr>
            <a:r>
              <a:rPr lang="en-US" sz="2400" dirty="0" smtClean="0">
                <a:latin typeface="Century Gothic" charset="0"/>
                <a:ea typeface="Century Gothic" charset="0"/>
                <a:cs typeface="Century Gothic" charset="0"/>
              </a:rPr>
              <a:t>Jacob deceives his father Isaac</a:t>
            </a:r>
          </a:p>
          <a:p>
            <a:pPr>
              <a:lnSpc>
                <a:spcPct val="120000"/>
              </a:lnSpc>
            </a:pPr>
            <a:endParaRPr lang="en-US" sz="2400" dirty="0" smtClean="0">
              <a:latin typeface="Century Gothic" charset="0"/>
              <a:ea typeface="Century Gothic" charset="0"/>
              <a:cs typeface="Century Gothic" charset="0"/>
            </a:endParaRPr>
          </a:p>
          <a:p>
            <a:pPr>
              <a:lnSpc>
                <a:spcPct val="120000"/>
              </a:lnSpc>
            </a:pP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2384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Century Gothic" charset="0"/>
                <a:ea typeface="Century Gothic" charset="0"/>
                <a:cs typeface="Century Gothic" charset="0"/>
              </a:rPr>
              <a:t>What needs to be restored?</a:t>
            </a:r>
          </a:p>
        </p:txBody>
      </p:sp>
      <p:sp>
        <p:nvSpPr>
          <p:cNvPr id="3" name="Content Placeholder 2"/>
          <p:cNvSpPr>
            <a:spLocks noGrp="1"/>
          </p:cNvSpPr>
          <p:nvPr>
            <p:ph idx="1"/>
          </p:nvPr>
        </p:nvSpPr>
        <p:spPr/>
        <p:txBody>
          <a:bodyPr>
            <a:normAutofit/>
          </a:bodyPr>
          <a:lstStyle/>
          <a:p>
            <a:r>
              <a:rPr lang="en-US" sz="2400" dirty="0" smtClean="0">
                <a:solidFill>
                  <a:srgbClr val="FFFFD9"/>
                </a:solidFill>
                <a:latin typeface="Century Gothic" charset="0"/>
                <a:ea typeface="Century Gothic" charset="0"/>
                <a:cs typeface="Century Gothic" charset="0"/>
              </a:rPr>
              <a:t>Relationship between Adam and Eve</a:t>
            </a:r>
          </a:p>
          <a:p>
            <a:pPr lvl="1"/>
            <a:r>
              <a:rPr lang="en-US" sz="2400" dirty="0" smtClean="0">
                <a:solidFill>
                  <a:srgbClr val="FFFFD9"/>
                </a:solidFill>
                <a:latin typeface="Century Gothic" charset="0"/>
                <a:ea typeface="Century Gothic" charset="0"/>
                <a:cs typeface="Century Gothic" charset="0"/>
              </a:rPr>
              <a:t>Man needs the respect of his wife </a:t>
            </a:r>
          </a:p>
          <a:p>
            <a:pPr lvl="1"/>
            <a:r>
              <a:rPr lang="en-US" sz="2400" dirty="0" smtClean="0">
                <a:solidFill>
                  <a:srgbClr val="FFFFD9"/>
                </a:solidFill>
                <a:latin typeface="Century Gothic" charset="0"/>
                <a:ea typeface="Century Gothic" charset="0"/>
                <a:cs typeface="Century Gothic" charset="0"/>
              </a:rPr>
              <a:t>Man needs to love his wife</a:t>
            </a:r>
          </a:p>
          <a:p>
            <a:pPr lvl="1"/>
            <a:r>
              <a:rPr lang="en-US" sz="2400" dirty="0">
                <a:solidFill>
                  <a:srgbClr val="FFFFD9"/>
                </a:solidFill>
                <a:latin typeface="Century Gothic" charset="0"/>
                <a:ea typeface="Century Gothic" charset="0"/>
                <a:cs typeface="Century Gothic" charset="0"/>
              </a:rPr>
              <a:t>Become a good </a:t>
            </a:r>
            <a:r>
              <a:rPr lang="en-US" sz="2400" dirty="0" smtClean="0">
                <a:solidFill>
                  <a:srgbClr val="FFFFD9"/>
                </a:solidFill>
                <a:latin typeface="Century Gothic" charset="0"/>
                <a:ea typeface="Century Gothic" charset="0"/>
                <a:cs typeface="Century Gothic" charset="0"/>
              </a:rPr>
              <a:t>subject</a:t>
            </a:r>
          </a:p>
          <a:p>
            <a:pPr lvl="1"/>
            <a:r>
              <a:rPr lang="en-US" sz="2400" dirty="0" smtClean="0">
                <a:solidFill>
                  <a:srgbClr val="FFFFD9"/>
                </a:solidFill>
                <a:latin typeface="Century Gothic" charset="0"/>
                <a:ea typeface="Century Gothic" charset="0"/>
                <a:cs typeface="Century Gothic" charset="0"/>
              </a:rPr>
              <a:t>Woman needs the love of her husband</a:t>
            </a:r>
          </a:p>
          <a:p>
            <a:pPr lvl="1"/>
            <a:r>
              <a:rPr lang="en-US" sz="2400" dirty="0" smtClean="0">
                <a:solidFill>
                  <a:srgbClr val="FFFFD9"/>
                </a:solidFill>
                <a:latin typeface="Century Gothic" charset="0"/>
                <a:ea typeface="Century Gothic" charset="0"/>
                <a:cs typeface="Century Gothic" charset="0"/>
              </a:rPr>
              <a:t>Woman needs to respect her husband</a:t>
            </a:r>
          </a:p>
          <a:p>
            <a:pPr lvl="1"/>
            <a:r>
              <a:rPr lang="en-US" sz="2400" dirty="0" smtClean="0">
                <a:solidFill>
                  <a:srgbClr val="FFFFD9"/>
                </a:solidFill>
                <a:latin typeface="Century Gothic" charset="0"/>
                <a:ea typeface="Century Gothic" charset="0"/>
                <a:cs typeface="Century Gothic" charset="0"/>
              </a:rPr>
              <a:t>Become a good object</a:t>
            </a:r>
          </a:p>
        </p:txBody>
      </p:sp>
    </p:spTree>
    <p:extLst>
      <p:ext uri="{BB962C8B-B14F-4D97-AF65-F5344CB8AC3E}">
        <p14:creationId xmlns:p14="http://schemas.microsoft.com/office/powerpoint/2010/main" val="13535956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712968" cy="1143000"/>
          </a:xfrm>
        </p:spPr>
        <p:txBody>
          <a:bodyPr/>
          <a:lstStyle/>
          <a:p>
            <a:r>
              <a:rPr lang="en-US" dirty="0" smtClean="0">
                <a:solidFill>
                  <a:srgbClr val="FFFF00"/>
                </a:solidFill>
                <a:latin typeface="Century Gothic" charset="0"/>
                <a:ea typeface="Century Gothic" charset="0"/>
                <a:cs typeface="Century Gothic" charset="0"/>
              </a:rPr>
              <a:t>Why didn’t Rebecca talk to Isaac?</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57200" y="1370186"/>
            <a:ext cx="8229600" cy="4525963"/>
          </a:xfrm>
        </p:spPr>
        <p:txBody>
          <a:bodyPr>
            <a:normAutofit fontScale="92500"/>
          </a:bodyPr>
          <a:lstStyle/>
          <a:p>
            <a:r>
              <a:rPr lang="en-US" sz="2800" dirty="0" smtClean="0">
                <a:latin typeface="Century Gothic" charset="0"/>
                <a:ea typeface="Century Gothic" charset="0"/>
                <a:cs typeface="Century Gothic" charset="0"/>
              </a:rPr>
              <a:t>Isaac went </a:t>
            </a:r>
            <a:r>
              <a:rPr lang="en-US" sz="2800" dirty="0">
                <a:latin typeface="Century Gothic" charset="0"/>
                <a:ea typeface="Century Gothic" charset="0"/>
                <a:cs typeface="Century Gothic" charset="0"/>
              </a:rPr>
              <a:t>out to the field one evening to meditate, and as he looked up, he saw camels approaching. Rebekah also looked up and saw Isaac. She got down from her camel and asked the servant, </a:t>
            </a:r>
            <a:r>
              <a:rPr lang="en-US" sz="2800" dirty="0" smtClean="0">
                <a:latin typeface="Century Gothic" charset="0"/>
                <a:ea typeface="Century Gothic" charset="0"/>
                <a:cs typeface="Century Gothic" charset="0"/>
              </a:rPr>
              <a:t>“</a:t>
            </a:r>
            <a:r>
              <a:rPr lang="en-US" sz="2800" dirty="0">
                <a:latin typeface="Century Gothic" charset="0"/>
                <a:ea typeface="Century Gothic" charset="0"/>
                <a:cs typeface="Century Gothic" charset="0"/>
              </a:rPr>
              <a:t>Who is that man in the field coming to meet us?” “He is my master,” the servant answered. So she took her veil and covered herself. </a:t>
            </a:r>
            <a:r>
              <a:rPr lang="en-US" sz="2400" dirty="0" smtClean="0">
                <a:latin typeface="Century Gothic" charset="0"/>
                <a:ea typeface="Century Gothic" charset="0"/>
                <a:cs typeface="Century Gothic" charset="0"/>
              </a:rPr>
              <a:t>Genesis 24:62-65</a:t>
            </a:r>
            <a:endParaRPr lang="en-US" sz="2800" dirty="0" smtClean="0">
              <a:latin typeface="Century Gothic" charset="0"/>
              <a:ea typeface="Century Gothic" charset="0"/>
              <a:cs typeface="Century Gothic" charset="0"/>
            </a:endParaRPr>
          </a:p>
          <a:p>
            <a:pPr lvl="1"/>
            <a:r>
              <a:rPr lang="en-US" sz="2400" dirty="0" smtClean="0">
                <a:latin typeface="Century Gothic" charset="0"/>
                <a:ea typeface="Century Gothic" charset="0"/>
                <a:cs typeface="Century Gothic" charset="0"/>
              </a:rPr>
              <a:t>Gap of age</a:t>
            </a:r>
          </a:p>
          <a:p>
            <a:pPr lvl="1"/>
            <a:r>
              <a:rPr lang="en-US" sz="2400" dirty="0" smtClean="0">
                <a:latin typeface="Century Gothic" charset="0"/>
                <a:ea typeface="Century Gothic" charset="0"/>
                <a:cs typeface="Century Gothic" charset="0"/>
              </a:rPr>
              <a:t>Rebecca awed by Isaac</a:t>
            </a:r>
          </a:p>
          <a:p>
            <a:pPr lvl="1"/>
            <a:r>
              <a:rPr lang="en-US" sz="2400" dirty="0" smtClean="0">
                <a:latin typeface="Century Gothic" charset="0"/>
                <a:ea typeface="Century Gothic" charset="0"/>
                <a:cs typeface="Century Gothic" charset="0"/>
              </a:rPr>
              <a:t>Isaac a meditator and not a talker (trauma?)</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5884387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latin typeface="Century Gothic" charset="0"/>
                <a:ea typeface="Century Gothic" charset="0"/>
                <a:cs typeface="Century Gothic" charset="0"/>
              </a:rPr>
              <a:t>Isaac’s blessing for Esau</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a:xfrm>
            <a:off x="457200" y="1477962"/>
            <a:ext cx="8229600" cy="5257800"/>
          </a:xfrm>
        </p:spPr>
        <p:txBody>
          <a:bodyPr>
            <a:normAutofit/>
          </a:bodyPr>
          <a:lstStyle/>
          <a:p>
            <a:pPr>
              <a:buNone/>
            </a:pPr>
            <a:r>
              <a:rPr lang="en-US" sz="2400" dirty="0" smtClean="0">
                <a:effectLst/>
                <a:latin typeface="Century Gothic" charset="0"/>
                <a:ea typeface="Century Gothic" charset="0"/>
                <a:cs typeface="Century Gothic" charset="0"/>
              </a:rPr>
              <a:t>	“May God give you heaven’s dew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   and earth’s richness—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   an abundance of grain and new wine.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May nations serve you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   and peoples bow down to you.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Be lord over your brothers, and may the sons of your mother bow down to you.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May those who curse you be cursed </a:t>
            </a:r>
            <a:br>
              <a:rPr lang="en-US" sz="2400" dirty="0" smtClean="0">
                <a:effectLst/>
                <a:latin typeface="Century Gothic" charset="0"/>
                <a:ea typeface="Century Gothic" charset="0"/>
                <a:cs typeface="Century Gothic" charset="0"/>
              </a:rPr>
            </a:br>
            <a:r>
              <a:rPr lang="en-US" sz="2400" dirty="0" smtClean="0">
                <a:effectLst/>
                <a:latin typeface="Century Gothic" charset="0"/>
                <a:ea typeface="Century Gothic" charset="0"/>
                <a:cs typeface="Century Gothic" charset="0"/>
              </a:rPr>
              <a:t>   and those who bless you be blessed.”</a:t>
            </a:r>
          </a:p>
          <a:p>
            <a:pPr>
              <a:buNone/>
            </a:pPr>
            <a:r>
              <a:rPr lang="en-US" sz="2400" dirty="0" smtClean="0">
                <a:effectLst/>
                <a:latin typeface="Century Gothic" charset="0"/>
                <a:ea typeface="Century Gothic" charset="0"/>
                <a:cs typeface="Century Gothic" charset="0"/>
              </a:rPr>
              <a:t>					Genesis 27:28-29</a:t>
            </a:r>
            <a:endParaRPr lang="en-US" sz="24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42400421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6"/>
          <p:cNvSpPr>
            <a:spLocks noGrp="1" noRot="1" noChangeArrowheads="1"/>
          </p:cNvSpPr>
          <p:nvPr>
            <p:ph type="title"/>
          </p:nvPr>
        </p:nvSpPr>
        <p:spPr>
          <a:xfrm>
            <a:off x="779463" y="145866"/>
            <a:ext cx="7583487" cy="1044388"/>
          </a:xfrm>
        </p:spPr>
        <p:txBody>
          <a:bodyPr/>
          <a:lstStyle/>
          <a:p>
            <a:pPr eaLnBrk="1" hangingPunct="1">
              <a:defRPr/>
            </a:pPr>
            <a:r>
              <a:rPr lang="en-GB" dirty="0" smtClean="0">
                <a:solidFill>
                  <a:srgbClr val="FFFF00"/>
                </a:solidFill>
                <a:latin typeface="Century Gothic" charset="0"/>
                <a:ea typeface="Century Gothic" charset="0"/>
                <a:cs typeface="Century Gothic" charset="0"/>
              </a:rPr>
              <a:t>No foundation </a:t>
            </a:r>
            <a:r>
              <a:rPr lang="en-GB" dirty="0">
                <a:solidFill>
                  <a:srgbClr val="FFFF00"/>
                </a:solidFill>
                <a:latin typeface="Century Gothic" charset="0"/>
                <a:ea typeface="Century Gothic" charset="0"/>
                <a:cs typeface="Century Gothic" charset="0"/>
              </a:rPr>
              <a:t>of substance</a:t>
            </a:r>
          </a:p>
        </p:txBody>
      </p:sp>
      <p:sp>
        <p:nvSpPr>
          <p:cNvPr id="86019" name="Oval 12"/>
          <p:cNvSpPr>
            <a:spLocks noChangeArrowheads="1"/>
          </p:cNvSpPr>
          <p:nvPr/>
        </p:nvSpPr>
        <p:spPr bwMode="auto">
          <a:xfrm>
            <a:off x="3275013" y="1341438"/>
            <a:ext cx="2303462" cy="863600"/>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800" i="0">
                <a:solidFill>
                  <a:schemeClr val="bg1"/>
                </a:solidFill>
                <a:latin typeface="Century Gothic" charset="0"/>
                <a:ea typeface="Century Gothic" charset="0"/>
                <a:cs typeface="Century Gothic" charset="0"/>
              </a:rPr>
              <a:t>Isaac</a:t>
            </a:r>
          </a:p>
        </p:txBody>
      </p:sp>
      <p:sp>
        <p:nvSpPr>
          <p:cNvPr id="86020" name="Oval 13"/>
          <p:cNvSpPr>
            <a:spLocks noChangeArrowheads="1"/>
          </p:cNvSpPr>
          <p:nvPr/>
        </p:nvSpPr>
        <p:spPr bwMode="auto">
          <a:xfrm>
            <a:off x="5291138" y="3141663"/>
            <a:ext cx="2303462" cy="863600"/>
          </a:xfrm>
          <a:prstGeom prst="ellipse">
            <a:avLst/>
          </a:prstGeom>
          <a:solidFill>
            <a:srgbClr val="808000"/>
          </a:solidFill>
          <a:ln w="9525">
            <a:solidFill>
              <a:schemeClr val="tx1"/>
            </a:solidFill>
            <a:round/>
            <a:headEnd/>
            <a:tailEnd/>
          </a:ln>
        </p:spPr>
        <p:txBody>
          <a:bodyPr wrap="none" anchor="ctr">
            <a:prstTxWarp prst="textNoShape">
              <a:avLst/>
            </a:prstTxWarp>
          </a:bodyPr>
          <a:lstStyle/>
          <a:p>
            <a:pPr algn="ctr"/>
            <a:r>
              <a:rPr lang="en-GB" sz="2800" i="0">
                <a:solidFill>
                  <a:schemeClr val="bg1"/>
                </a:solidFill>
                <a:latin typeface="Century Gothic" charset="0"/>
                <a:ea typeface="Century Gothic" charset="0"/>
                <a:cs typeface="Century Gothic" charset="0"/>
              </a:rPr>
              <a:t>Esau</a:t>
            </a:r>
          </a:p>
        </p:txBody>
      </p:sp>
      <p:sp>
        <p:nvSpPr>
          <p:cNvPr id="86021" name="Oval 14"/>
          <p:cNvSpPr>
            <a:spLocks noChangeArrowheads="1"/>
          </p:cNvSpPr>
          <p:nvPr/>
        </p:nvSpPr>
        <p:spPr bwMode="auto">
          <a:xfrm>
            <a:off x="1258888" y="3213100"/>
            <a:ext cx="2303462" cy="863600"/>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GB" sz="2800" i="0" dirty="0">
                <a:latin typeface="Century Gothic" charset="0"/>
                <a:ea typeface="Century Gothic" charset="0"/>
                <a:cs typeface="Century Gothic" charset="0"/>
              </a:rPr>
              <a:t>Jacob</a:t>
            </a:r>
          </a:p>
        </p:txBody>
      </p:sp>
      <p:sp>
        <p:nvSpPr>
          <p:cNvPr id="86022" name="Line 15"/>
          <p:cNvSpPr>
            <a:spLocks noChangeShapeType="1"/>
          </p:cNvSpPr>
          <p:nvPr/>
        </p:nvSpPr>
        <p:spPr bwMode="auto">
          <a:xfrm flipH="1">
            <a:off x="2986088" y="2133600"/>
            <a:ext cx="792162" cy="1150938"/>
          </a:xfrm>
          <a:prstGeom prst="line">
            <a:avLst/>
          </a:prstGeom>
          <a:noFill/>
          <a:ln w="57150">
            <a:solidFill>
              <a:schemeClr val="bg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86023" name="Line 16"/>
          <p:cNvSpPr>
            <a:spLocks noChangeShapeType="1"/>
          </p:cNvSpPr>
          <p:nvPr/>
        </p:nvSpPr>
        <p:spPr bwMode="auto">
          <a:xfrm>
            <a:off x="5002213" y="2133600"/>
            <a:ext cx="720725" cy="1079500"/>
          </a:xfrm>
          <a:prstGeom prst="line">
            <a:avLst/>
          </a:prstGeom>
          <a:noFill/>
          <a:ln w="57150">
            <a:solidFill>
              <a:schemeClr val="bg1"/>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86024" name="Text Box 20"/>
          <p:cNvSpPr txBox="1">
            <a:spLocks noChangeArrowheads="1"/>
          </p:cNvSpPr>
          <p:nvPr/>
        </p:nvSpPr>
        <p:spPr bwMode="auto">
          <a:xfrm>
            <a:off x="1979613" y="4259263"/>
            <a:ext cx="955711" cy="400110"/>
          </a:xfrm>
          <a:prstGeom prst="rect">
            <a:avLst/>
          </a:prstGeom>
          <a:noFill/>
          <a:ln w="9525">
            <a:noFill/>
            <a:miter lim="800000"/>
            <a:headEnd/>
            <a:tailEnd/>
          </a:ln>
        </p:spPr>
        <p:txBody>
          <a:bodyPr wrap="none">
            <a:prstTxWarp prst="textNoShape">
              <a:avLst/>
            </a:prstTxWarp>
            <a:spAutoFit/>
          </a:bodyPr>
          <a:lstStyle/>
          <a:p>
            <a:r>
              <a:rPr lang="en-GB" sz="2000" i="0">
                <a:solidFill>
                  <a:schemeClr val="bg1"/>
                </a:solidFill>
                <a:latin typeface="Century Gothic" charset="0"/>
                <a:ea typeface="Century Gothic" charset="0"/>
                <a:cs typeface="Century Gothic" charset="0"/>
              </a:rPr>
              <a:t>(Abel)</a:t>
            </a:r>
          </a:p>
        </p:txBody>
      </p:sp>
      <p:sp>
        <p:nvSpPr>
          <p:cNvPr id="86025" name="Text Box 21"/>
          <p:cNvSpPr txBox="1">
            <a:spLocks noChangeArrowheads="1"/>
          </p:cNvSpPr>
          <p:nvPr/>
        </p:nvSpPr>
        <p:spPr bwMode="auto">
          <a:xfrm>
            <a:off x="6084888" y="4187825"/>
            <a:ext cx="965329" cy="400110"/>
          </a:xfrm>
          <a:prstGeom prst="rect">
            <a:avLst/>
          </a:prstGeom>
          <a:noFill/>
          <a:ln w="9525">
            <a:noFill/>
            <a:miter lim="800000"/>
            <a:headEnd/>
            <a:tailEnd/>
          </a:ln>
        </p:spPr>
        <p:txBody>
          <a:bodyPr wrap="none">
            <a:prstTxWarp prst="textNoShape">
              <a:avLst/>
            </a:prstTxWarp>
            <a:spAutoFit/>
          </a:bodyPr>
          <a:lstStyle/>
          <a:p>
            <a:r>
              <a:rPr lang="en-GB" sz="2000" i="0">
                <a:solidFill>
                  <a:schemeClr val="bg1"/>
                </a:solidFill>
                <a:latin typeface="Century Gothic" charset="0"/>
                <a:ea typeface="Century Gothic" charset="0"/>
                <a:cs typeface="Century Gothic" charset="0"/>
              </a:rPr>
              <a:t>(Cain)</a:t>
            </a:r>
          </a:p>
        </p:txBody>
      </p:sp>
      <p:sp>
        <p:nvSpPr>
          <p:cNvPr id="86026" name="Text Box 22"/>
          <p:cNvSpPr txBox="1">
            <a:spLocks noChangeArrowheads="1"/>
          </p:cNvSpPr>
          <p:nvPr/>
        </p:nvSpPr>
        <p:spPr bwMode="auto">
          <a:xfrm>
            <a:off x="468313" y="4794250"/>
            <a:ext cx="8294687" cy="1723549"/>
          </a:xfrm>
          <a:prstGeom prst="rect">
            <a:avLst/>
          </a:prstGeom>
          <a:noFill/>
          <a:ln w="9525">
            <a:noFill/>
            <a:miter lim="800000"/>
            <a:headEnd/>
            <a:tailEnd/>
          </a:ln>
        </p:spPr>
        <p:txBody>
          <a:bodyPr>
            <a:prstTxWarp prst="textNoShape">
              <a:avLst/>
            </a:prstTxWarp>
            <a:spAutoFit/>
          </a:bodyPr>
          <a:lstStyle/>
          <a:p>
            <a:r>
              <a:rPr lang="en-GB" sz="2200" i="0" dirty="0">
                <a:solidFill>
                  <a:schemeClr val="bg1"/>
                </a:solidFill>
                <a:latin typeface="Century Gothic" charset="0"/>
                <a:ea typeface="Century Gothic" charset="0"/>
                <a:cs typeface="Century Gothic" charset="0"/>
              </a:rPr>
              <a:t>Now Esau hated Jacob because of the blessing with which his father had blessed him, and Esau said to himself, “The days of mourning for my father are approaching; then I will kill my brother Jacob.”</a:t>
            </a:r>
          </a:p>
          <a:p>
            <a:r>
              <a:rPr lang="en-GB" i="0" dirty="0">
                <a:solidFill>
                  <a:schemeClr val="bg1"/>
                </a:solidFill>
                <a:latin typeface="Century Gothic" charset="0"/>
                <a:ea typeface="Century Gothic" charset="0"/>
                <a:cs typeface="Century Gothic" charset="0"/>
              </a:rPr>
              <a:t>							Genesis 27:41</a:t>
            </a:r>
          </a:p>
        </p:txBody>
      </p:sp>
      <p:sp>
        <p:nvSpPr>
          <p:cNvPr id="118807" name="Freeform 23"/>
          <p:cNvSpPr>
            <a:spLocks noChangeAspect="1"/>
          </p:cNvSpPr>
          <p:nvPr/>
        </p:nvSpPr>
        <p:spPr bwMode="auto">
          <a:xfrm>
            <a:off x="3657600" y="3048000"/>
            <a:ext cx="1600200" cy="1168400"/>
          </a:xfrm>
          <a:custGeom>
            <a:avLst/>
            <a:gdLst>
              <a:gd name="T0" fmla="*/ 240 w 608"/>
              <a:gd name="T1" fmla="*/ 244 h 444"/>
              <a:gd name="T2" fmla="*/ 0 w 608"/>
              <a:gd name="T3" fmla="*/ 422 h 444"/>
              <a:gd name="T4" fmla="*/ 66 w 608"/>
              <a:gd name="T5" fmla="*/ 436 h 444"/>
              <a:gd name="T6" fmla="*/ 288 w 608"/>
              <a:gd name="T7" fmla="*/ 290 h 444"/>
              <a:gd name="T8" fmla="*/ 536 w 608"/>
              <a:gd name="T9" fmla="*/ 430 h 444"/>
              <a:gd name="T10" fmla="*/ 608 w 608"/>
              <a:gd name="T11" fmla="*/ 418 h 444"/>
              <a:gd name="T12" fmla="*/ 342 w 608"/>
              <a:gd name="T13" fmla="*/ 244 h 444"/>
              <a:gd name="T14" fmla="*/ 514 w 608"/>
              <a:gd name="T15" fmla="*/ 56 h 444"/>
              <a:gd name="T16" fmla="*/ 484 w 608"/>
              <a:gd name="T17" fmla="*/ 0 h 444"/>
              <a:gd name="T18" fmla="*/ 296 w 608"/>
              <a:gd name="T19" fmla="*/ 206 h 444"/>
              <a:gd name="T20" fmla="*/ 150 w 608"/>
              <a:gd name="T21" fmla="*/ 2 h 444"/>
              <a:gd name="T22" fmla="*/ 94 w 608"/>
              <a:gd name="T23" fmla="*/ 50 h 444"/>
              <a:gd name="T24" fmla="*/ 154 w 608"/>
              <a:gd name="T25" fmla="*/ 150 h 444"/>
              <a:gd name="T26" fmla="*/ 240 w 608"/>
              <a:gd name="T27" fmla="*/ 244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FF0000">
              <a:alpha val="50195"/>
            </a:srgbClr>
          </a:solidFill>
          <a:ln w="31750">
            <a:solidFill>
              <a:schemeClr val="bg2"/>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881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8807"/>
                                        </p:tgtEl>
                                        <p:attrNameLst>
                                          <p:attrName>style.visibility</p:attrName>
                                        </p:attrNameLst>
                                      </p:cBhvr>
                                      <p:to>
                                        <p:strVal val="visible"/>
                                      </p:to>
                                    </p:set>
                                    <p:animEffect transition="in" filter="box(out)">
                                      <p:cBhvr>
                                        <p:cTn id="7" dur="500"/>
                                        <p:tgtEl>
                                          <p:spTgt spid="118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7"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5866"/>
            <a:ext cx="8242663" cy="1044388"/>
          </a:xfrm>
        </p:spPr>
        <p:txBody>
          <a:bodyPr/>
          <a:lstStyle/>
          <a:p>
            <a:r>
              <a:rPr lang="en-US" sz="3700" dirty="0" smtClean="0">
                <a:solidFill>
                  <a:srgbClr val="FFFF00"/>
                </a:solidFill>
                <a:latin typeface="Century Gothic" charset="0"/>
                <a:ea typeface="Century Gothic" charset="0"/>
                <a:cs typeface="Century Gothic" charset="0"/>
              </a:rPr>
              <a:t>Should it have happened this way?</a:t>
            </a:r>
            <a:endParaRPr lang="en-US" sz="3700" dirty="0">
              <a:solidFill>
                <a:srgbClr val="FFFF00"/>
              </a:solidFill>
              <a:latin typeface="Century Gothic" charset="0"/>
              <a:ea typeface="Century Gothic" charset="0"/>
              <a:cs typeface="Century Gothic" charset="0"/>
            </a:endParaRPr>
          </a:p>
        </p:txBody>
      </p:sp>
      <p:sp>
        <p:nvSpPr>
          <p:cNvPr id="6" name="Content Placeholder 5"/>
          <p:cNvSpPr>
            <a:spLocks noGrp="1"/>
          </p:cNvSpPr>
          <p:nvPr>
            <p:ph idx="1"/>
          </p:nvPr>
        </p:nvSpPr>
        <p:spPr>
          <a:xfrm>
            <a:off x="457200" y="1412776"/>
            <a:ext cx="8363272" cy="4525963"/>
          </a:xfrm>
        </p:spPr>
        <p:txBody>
          <a:bodyPr>
            <a:noAutofit/>
          </a:bodyPr>
          <a:lstStyle/>
          <a:p>
            <a:pPr marL="0" indent="0">
              <a:buNone/>
            </a:pPr>
            <a:r>
              <a:rPr lang="en-US" dirty="0">
                <a:effectLst/>
                <a:latin typeface="Century Gothic" charset="0"/>
                <a:ea typeface="Century Gothic" charset="0"/>
                <a:cs typeface="Century Gothic" charset="0"/>
              </a:rPr>
              <a:t>Jacob tricked Esau twice in order to take Esau's elder </a:t>
            </a:r>
            <a:r>
              <a:rPr lang="en-US" dirty="0" err="1" smtClean="0">
                <a:effectLst/>
                <a:latin typeface="Century Gothic" charset="0"/>
                <a:ea typeface="Century Gothic" charset="0"/>
                <a:cs typeface="Century Gothic" charset="0"/>
              </a:rPr>
              <a:t>sonship</a:t>
            </a:r>
            <a:r>
              <a:rPr lang="en-US" dirty="0">
                <a:effectLst/>
                <a:latin typeface="Century Gothic" charset="0"/>
                <a:ea typeface="Century Gothic" charset="0"/>
                <a:cs typeface="Century Gothic" charset="0"/>
              </a:rPr>
              <a:t> </a:t>
            </a:r>
            <a:r>
              <a:rPr lang="en-US" dirty="0" smtClean="0">
                <a:effectLst/>
                <a:latin typeface="Century Gothic" charset="0"/>
                <a:ea typeface="Century Gothic" charset="0"/>
                <a:cs typeface="Century Gothic" charset="0"/>
              </a:rPr>
              <a:t>. . . </a:t>
            </a:r>
            <a:r>
              <a:rPr lang="en-US" dirty="0">
                <a:effectLst/>
                <a:latin typeface="Century Gothic" charset="0"/>
                <a:ea typeface="Century Gothic" charset="0"/>
                <a:cs typeface="Century Gothic" charset="0"/>
              </a:rPr>
              <a:t>once with lentil stew and tricked him again when receiving Isaac's blessing</a:t>
            </a:r>
            <a:r>
              <a:rPr lang="en-US" dirty="0" smtClean="0">
                <a:effectLst/>
                <a:latin typeface="Century Gothic" charset="0"/>
                <a:ea typeface="Century Gothic" charset="0"/>
                <a:cs typeface="Century Gothic" charset="0"/>
              </a:rPr>
              <a:t>.</a:t>
            </a:r>
            <a:endParaRPr lang="en-US" dirty="0">
              <a:latin typeface="Century Gothic" charset="0"/>
              <a:ea typeface="Century Gothic" charset="0"/>
              <a:cs typeface="Century Gothic" charset="0"/>
            </a:endParaRPr>
          </a:p>
          <a:p>
            <a:pPr marL="0" indent="0">
              <a:buNone/>
            </a:pPr>
            <a:r>
              <a:rPr lang="en-US" b="1" dirty="0">
                <a:effectLst/>
                <a:latin typeface="Century Gothic" charset="0"/>
                <a:ea typeface="Century Gothic" charset="0"/>
                <a:cs typeface="Century Gothic" charset="0"/>
              </a:rPr>
              <a:t>However, that actually wasn't the correct way according to the Principle. </a:t>
            </a:r>
            <a:r>
              <a:rPr lang="en-US" dirty="0">
                <a:effectLst/>
                <a:latin typeface="Century Gothic" charset="0"/>
                <a:ea typeface="Century Gothic" charset="0"/>
                <a:cs typeface="Century Gothic" charset="0"/>
              </a:rPr>
              <a:t>Had Jacob wanted to inherit the rights of the elder son, he should have served and behaved well to his older brother. Then the </a:t>
            </a:r>
            <a:r>
              <a:rPr lang="en-US" dirty="0" smtClean="0">
                <a:effectLst/>
                <a:latin typeface="Century Gothic" charset="0"/>
                <a:ea typeface="Century Gothic" charset="0"/>
                <a:cs typeface="Century Gothic" charset="0"/>
              </a:rPr>
              <a:t>older </a:t>
            </a:r>
            <a:r>
              <a:rPr lang="en-US" dirty="0">
                <a:effectLst/>
                <a:latin typeface="Century Gothic" charset="0"/>
                <a:ea typeface="Century Gothic" charset="0"/>
                <a:cs typeface="Century Gothic" charset="0"/>
              </a:rPr>
              <a:t>son's heart would have been moved and he would have said, "Yes, you are not only smarter than me but better in every aspect. So you should be my </a:t>
            </a:r>
            <a:r>
              <a:rPr lang="en-US" dirty="0" smtClean="0">
                <a:effectLst/>
                <a:latin typeface="Century Gothic" charset="0"/>
                <a:ea typeface="Century Gothic" charset="0"/>
                <a:cs typeface="Century Gothic" charset="0"/>
              </a:rPr>
              <a:t>elder </a:t>
            </a:r>
            <a:r>
              <a:rPr lang="en-US" dirty="0">
                <a:effectLst/>
                <a:latin typeface="Century Gothic" charset="0"/>
                <a:ea typeface="Century Gothic" charset="0"/>
                <a:cs typeface="Century Gothic" charset="0"/>
              </a:rPr>
              <a:t>brother." If Jacob brought his older brother into natural subjugation like this, so much could have been saved in the course of indemnity. </a:t>
            </a:r>
            <a:r>
              <a:rPr lang="en-US" dirty="0" smtClean="0">
                <a:effectLst/>
                <a:latin typeface="Century Gothic" charset="0"/>
                <a:ea typeface="Century Gothic" charset="0"/>
                <a:cs typeface="Century Gothic" charset="0"/>
              </a:rPr>
              <a:t> </a:t>
            </a:r>
          </a:p>
          <a:p>
            <a:pPr marL="0" indent="0">
              <a:buNone/>
            </a:pPr>
            <a:r>
              <a:rPr lang="en-US" sz="2000" dirty="0" smtClean="0">
                <a:effectLst/>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Gil </a:t>
            </a:r>
            <a:r>
              <a:rPr lang="en-US" sz="2000" dirty="0" err="1">
                <a:latin typeface="Century Gothic" charset="0"/>
                <a:ea typeface="Century Gothic" charset="0"/>
                <a:cs typeface="Century Gothic" charset="0"/>
              </a:rPr>
              <a:t>Ja</a:t>
            </a:r>
            <a:r>
              <a:rPr lang="en-US" sz="2000" dirty="0">
                <a:latin typeface="Century Gothic" charset="0"/>
                <a:ea typeface="Century Gothic" charset="0"/>
                <a:cs typeface="Century Gothic" charset="0"/>
              </a:rPr>
              <a:t> Sa </a:t>
            </a:r>
            <a:r>
              <a:rPr lang="en-US" sz="2000" dirty="0" err="1" smtClean="0">
                <a:latin typeface="Century Gothic" charset="0"/>
                <a:ea typeface="Century Gothic" charset="0"/>
                <a:cs typeface="Century Gothic" charset="0"/>
              </a:rPr>
              <a:t>Eu</a:t>
            </a:r>
            <a:r>
              <a:rPr lang="en-US" sz="2000" i="1" dirty="0" smtClean="0">
                <a:latin typeface="Century Gothic" charset="0"/>
                <a:ea typeface="Century Gothic" charset="0"/>
                <a:cs typeface="Century Gothic" charset="0"/>
              </a:rPr>
              <a:t>, A testimony to God’s Word, </a:t>
            </a:r>
            <a:r>
              <a:rPr lang="en-US" sz="2000" dirty="0" smtClean="0">
                <a:latin typeface="Century Gothic" charset="0"/>
                <a:ea typeface="Century Gothic" charset="0"/>
                <a:cs typeface="Century Gothic" charset="0"/>
              </a:rPr>
              <a:t>331</a:t>
            </a: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52126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Mother - son cooperation</a:t>
            </a:r>
          </a:p>
        </p:txBody>
      </p:sp>
      <p:sp>
        <p:nvSpPr>
          <p:cNvPr id="311299" name="Rectangle 3"/>
          <p:cNvSpPr>
            <a:spLocks noGrp="1" noChangeArrowheads="1"/>
          </p:cNvSpPr>
          <p:nvPr>
            <p:ph type="body" idx="1"/>
          </p:nvPr>
        </p:nvSpPr>
        <p:spPr>
          <a:xfrm>
            <a:off x="152400" y="1295401"/>
            <a:ext cx="8229600" cy="5334000"/>
          </a:xfrm>
        </p:spPr>
        <p:txBody>
          <a:bodyPr>
            <a:normAutofit fontScale="92500"/>
          </a:bodyPr>
          <a:lstStyle/>
          <a:p>
            <a:pPr lvl="1" eaLnBrk="1" hangingPunct="1">
              <a:lnSpc>
                <a:spcPct val="90000"/>
              </a:lnSpc>
              <a:spcBef>
                <a:spcPct val="0"/>
              </a:spcBef>
              <a:buClr>
                <a:schemeClr val="folHlink"/>
              </a:buClr>
              <a:buSzTx/>
              <a:buNone/>
              <a:defRPr/>
            </a:pPr>
            <a:endParaRPr lang="en-US" sz="26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r>
              <a:rPr lang="en-US" sz="2600" dirty="0" smtClean="0">
                <a:effectLst/>
                <a:latin typeface="Century Gothic" charset="0"/>
                <a:ea typeface="Century Gothic" charset="0"/>
                <a:cs typeface="Century Gothic" charset="0"/>
              </a:rPr>
              <a:t>Since it was a mother and son who allowed Satan to enter and bear the fruit of sin, according to the principle of restoration through indemnity, a mother and son must separate from Satan through their joint efforts</a:t>
            </a:r>
            <a:r>
              <a:rPr lang="en-US" sz="2400" dirty="0" smtClean="0">
                <a:effectLst/>
                <a:latin typeface="Century Gothic" charset="0"/>
                <a:ea typeface="Century Gothic" charset="0"/>
                <a:cs typeface="Century Gothic" charset="0"/>
              </a:rPr>
              <a:t>. </a:t>
            </a:r>
            <a:r>
              <a:rPr lang="en-US" sz="2000" dirty="0" smtClean="0">
                <a:effectLst/>
                <a:latin typeface="Century Gothic" charset="0"/>
                <a:ea typeface="Century Gothic" charset="0"/>
                <a:cs typeface="Century Gothic" charset="0"/>
              </a:rPr>
              <a:t>EDP, 229</a:t>
            </a:r>
            <a:endParaRPr lang="en-US" sz="24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endParaRPr lang="en-US" sz="26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r>
              <a:rPr lang="en-US" sz="2600" dirty="0" err="1" smtClean="0">
                <a:effectLst/>
                <a:latin typeface="Century Gothic" charset="0"/>
                <a:ea typeface="Century Gothic" charset="0"/>
                <a:cs typeface="Century Gothic" charset="0"/>
              </a:rPr>
              <a:t>Rebekah</a:t>
            </a:r>
            <a:r>
              <a:rPr lang="en-US" sz="2600" dirty="0" smtClean="0">
                <a:effectLst/>
                <a:latin typeface="Century Gothic" charset="0"/>
                <a:ea typeface="Century Gothic" charset="0"/>
                <a:cs typeface="Century Gothic" charset="0"/>
              </a:rPr>
              <a:t> should have restored Eve and Sarah’s role by helping her sons to love each other</a:t>
            </a:r>
          </a:p>
          <a:p>
            <a:pPr lvl="1" eaLnBrk="1" hangingPunct="1">
              <a:lnSpc>
                <a:spcPct val="90000"/>
              </a:lnSpc>
              <a:spcBef>
                <a:spcPct val="0"/>
              </a:spcBef>
              <a:buClr>
                <a:schemeClr val="folHlink"/>
              </a:buClr>
              <a:buSzTx/>
              <a:buFont typeface="Courier New" pitchFamily="-68" charset="0"/>
              <a:buChar char="►"/>
              <a:defRPr/>
            </a:pPr>
            <a:endParaRPr lang="en-US" sz="26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r>
              <a:rPr lang="en-US" sz="2600" dirty="0" err="1" smtClean="0">
                <a:effectLst/>
                <a:latin typeface="Century Gothic" charset="0"/>
                <a:ea typeface="Century Gothic" charset="0"/>
                <a:cs typeface="Century Gothic" charset="0"/>
              </a:rPr>
              <a:t>Rebekah</a:t>
            </a:r>
            <a:r>
              <a:rPr lang="en-US" sz="2600" dirty="0" smtClean="0">
                <a:effectLst/>
                <a:latin typeface="Century Gothic" charset="0"/>
                <a:ea typeface="Century Gothic" charset="0"/>
                <a:cs typeface="Century Gothic" charset="0"/>
              </a:rPr>
              <a:t> </a:t>
            </a:r>
            <a:r>
              <a:rPr lang="en-US" sz="2600" dirty="0" err="1" smtClean="0">
                <a:effectLst/>
                <a:latin typeface="Century Gothic" charset="0"/>
                <a:ea typeface="Century Gothic" charset="0"/>
                <a:cs typeface="Century Gothic" charset="0"/>
              </a:rPr>
              <a:t>favoured</a:t>
            </a:r>
            <a:r>
              <a:rPr lang="en-US" sz="2600" dirty="0" smtClean="0">
                <a:effectLst/>
                <a:latin typeface="Century Gothic" charset="0"/>
                <a:ea typeface="Century Gothic" charset="0"/>
                <a:cs typeface="Century Gothic" charset="0"/>
              </a:rPr>
              <a:t> Jacob based on her dream</a:t>
            </a:r>
          </a:p>
          <a:p>
            <a:pPr lvl="1" eaLnBrk="1" hangingPunct="1">
              <a:lnSpc>
                <a:spcPct val="90000"/>
              </a:lnSpc>
              <a:spcBef>
                <a:spcPct val="0"/>
              </a:spcBef>
              <a:buClr>
                <a:schemeClr val="folHlink"/>
              </a:buClr>
              <a:buSzTx/>
              <a:buNone/>
              <a:defRPr/>
            </a:pPr>
            <a:endParaRPr lang="en-US" sz="2600" dirty="0" smtClean="0">
              <a:effectLst/>
              <a:latin typeface="Century Gothic" charset="0"/>
              <a:ea typeface="Century Gothic" charset="0"/>
              <a:cs typeface="Century Gothic" charset="0"/>
            </a:endParaRPr>
          </a:p>
          <a:p>
            <a:pPr lvl="1" eaLnBrk="1" hangingPunct="1">
              <a:lnSpc>
                <a:spcPct val="90000"/>
              </a:lnSpc>
              <a:spcBef>
                <a:spcPct val="0"/>
              </a:spcBef>
              <a:buClr>
                <a:schemeClr val="folHlink"/>
              </a:buClr>
              <a:buSzTx/>
              <a:buFont typeface="Courier New" pitchFamily="-68" charset="0"/>
              <a:buChar char="►"/>
              <a:defRPr/>
            </a:pPr>
            <a:r>
              <a:rPr lang="en-US" sz="2600" dirty="0" smtClean="0">
                <a:effectLst/>
                <a:latin typeface="Century Gothic" charset="0"/>
                <a:ea typeface="Century Gothic" charset="0"/>
                <a:cs typeface="Century Gothic" charset="0"/>
              </a:rPr>
              <a:t>She saved </a:t>
            </a:r>
            <a:r>
              <a:rPr lang="en-US" sz="2600" dirty="0">
                <a:effectLst/>
                <a:latin typeface="Century Gothic" charset="0"/>
                <a:ea typeface="Century Gothic" charset="0"/>
                <a:cs typeface="Century Gothic" charset="0"/>
              </a:rPr>
              <a:t>Jacob’s </a:t>
            </a:r>
            <a:r>
              <a:rPr lang="en-US" sz="2600" dirty="0" smtClean="0">
                <a:effectLst/>
                <a:latin typeface="Century Gothic" charset="0"/>
                <a:ea typeface="Century Gothic" charset="0"/>
                <a:cs typeface="Century Gothic" charset="0"/>
              </a:rPr>
              <a:t>life by sending him to Haran</a:t>
            </a:r>
          </a:p>
        </p:txBody>
      </p:sp>
    </p:spTree>
    <p:extLst>
      <p:ext uri="{BB962C8B-B14F-4D97-AF65-F5344CB8AC3E}">
        <p14:creationId xmlns:p14="http://schemas.microsoft.com/office/powerpoint/2010/main" val="173824344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is Eve’s responsibility?</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dirty="0">
                <a:effectLst/>
                <a:latin typeface="Century Gothic" charset="0"/>
                <a:ea typeface="Century Gothic" charset="0"/>
                <a:cs typeface="Century Gothic" charset="0"/>
              </a:rPr>
              <a:t>The way of the mother, Eve, is to unite Cain and Abel and bring them to Adam. </a:t>
            </a:r>
            <a:r>
              <a:rPr lang="en-US" sz="2800" dirty="0" smtClean="0">
                <a:effectLst/>
                <a:latin typeface="Century Gothic" charset="0"/>
                <a:ea typeface="Century Gothic" charset="0"/>
                <a:cs typeface="Century Gothic" charset="0"/>
              </a:rPr>
              <a:t/>
            </a:r>
            <a:br>
              <a:rPr lang="en-US" sz="2800" dirty="0" smtClean="0">
                <a:effectLst/>
                <a:latin typeface="Century Gothic" charset="0"/>
                <a:ea typeface="Century Gothic" charset="0"/>
                <a:cs typeface="Century Gothic" charset="0"/>
              </a:rPr>
            </a:br>
            <a:r>
              <a:rPr lang="en-US" sz="2800" dirty="0" smtClean="0">
                <a:effectLst/>
                <a:latin typeface="Century Gothic" charset="0"/>
                <a:ea typeface="Century Gothic" charset="0"/>
                <a:cs typeface="Century Gothic" charset="0"/>
              </a:rPr>
              <a:t>	Father (124-074</a:t>
            </a:r>
            <a:r>
              <a:rPr lang="en-US" sz="2800" dirty="0">
                <a:effectLst/>
                <a:latin typeface="Century Gothic" charset="0"/>
                <a:ea typeface="Century Gothic" charset="0"/>
                <a:cs typeface="Century Gothic" charset="0"/>
              </a:rPr>
              <a:t>, 1983.01.23)</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132079709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Isaac blesses Jacob</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pPr>
              <a:buNone/>
            </a:pPr>
            <a:r>
              <a:rPr lang="en-US" sz="2400" dirty="0" smtClean="0">
                <a:effectLst/>
                <a:latin typeface="Century Gothic" charset="0"/>
                <a:ea typeface="Century Gothic" charset="0"/>
                <a:cs typeface="Century Gothic" charset="0"/>
              </a:rPr>
              <a:t>   “May God Almighty bless you and make you fruitful and increase your numbers until you become a community of peoples. </a:t>
            </a:r>
          </a:p>
          <a:p>
            <a:pPr>
              <a:buNone/>
            </a:pPr>
            <a:r>
              <a:rPr lang="en-US" sz="2400" dirty="0" smtClean="0">
                <a:effectLst/>
                <a:latin typeface="Century Gothic" charset="0"/>
                <a:ea typeface="Century Gothic" charset="0"/>
                <a:cs typeface="Century Gothic" charset="0"/>
              </a:rPr>
              <a:t>	May he give you and your descendants the blessing given to Abraham, so that you may take possession of the land where you now live as an alien, the land God gave to Abraham.”</a:t>
            </a:r>
          </a:p>
          <a:p>
            <a:pPr>
              <a:buNone/>
            </a:pPr>
            <a:r>
              <a:rPr lang="en-US" sz="2000" dirty="0" smtClean="0">
                <a:effectLst/>
                <a:latin typeface="Century Gothic" charset="0"/>
                <a:ea typeface="Century Gothic" charset="0"/>
                <a:cs typeface="Century Gothic" charset="0"/>
              </a:rPr>
              <a:t>						Genesis 28:3-4 </a:t>
            </a:r>
            <a:endParaRPr lang="en-US" sz="2000" dirty="0">
              <a:effectLst/>
              <a:latin typeface="Century Gothic" charset="0"/>
              <a:ea typeface="Century Gothic" charset="0"/>
              <a:cs typeface="Century Gothic" charset="0"/>
            </a:endParaRPr>
          </a:p>
        </p:txBody>
      </p:sp>
      <p:sp>
        <p:nvSpPr>
          <p:cNvPr id="4" name="TextBox 3"/>
          <p:cNvSpPr txBox="1"/>
          <p:nvPr/>
        </p:nvSpPr>
        <p:spPr>
          <a:xfrm>
            <a:off x="2046835" y="5867400"/>
            <a:ext cx="4172937" cy="461665"/>
          </a:xfrm>
          <a:prstGeom prst="rect">
            <a:avLst/>
          </a:prstGeom>
          <a:noFill/>
          <a:ln>
            <a:solidFill>
              <a:schemeClr val="tx1"/>
            </a:solidFill>
          </a:ln>
        </p:spPr>
        <p:txBody>
          <a:bodyPr wrap="none" rtlCol="0">
            <a:spAutoFit/>
          </a:bodyPr>
          <a:lstStyle/>
          <a:p>
            <a:r>
              <a:rPr lang="en-US" sz="2400" i="0" dirty="0" smtClean="0">
                <a:solidFill>
                  <a:schemeClr val="bg1"/>
                </a:solidFill>
                <a:latin typeface="Century Gothic" charset="0"/>
                <a:ea typeface="Century Gothic" charset="0"/>
                <a:cs typeface="Century Gothic" charset="0"/>
              </a:rPr>
              <a:t>This is the birthright blessing</a:t>
            </a:r>
            <a:endParaRPr lang="en-US" sz="24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83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424546"/>
            <a:ext cx="9144000" cy="1025525"/>
          </a:xfrm>
          <a:prstGeom prst="rect">
            <a:avLst/>
          </a:prstGeom>
          <a:noFill/>
          <a:ln w="9525">
            <a:noFill/>
            <a:miter lim="800000"/>
            <a:headEnd/>
            <a:tailEnd/>
          </a:ln>
        </p:spPr>
        <p:txBody>
          <a:bodyPr anchor="ctr" anchorCtr="1">
            <a:prstTxWarp prst="textNoShape">
              <a:avLst/>
            </a:prstTxWarp>
          </a:bodyPr>
          <a:lstStyle/>
          <a:p>
            <a:r>
              <a:rPr lang="en-US" altLang="zh-CN" sz="4400" dirty="0" smtClean="0">
                <a:solidFill>
                  <a:srgbClr val="FFFF99"/>
                </a:solidFill>
                <a:latin typeface="Century Gothic" charset="0"/>
                <a:ea typeface="Century Gothic" charset="0"/>
                <a:cs typeface="Century Gothic" charset="0"/>
              </a:rPr>
              <a:t>Four great realms of heart</a:t>
            </a:r>
            <a:endParaRPr lang="sk-SK" sz="4400" dirty="0">
              <a:solidFill>
                <a:srgbClr val="FFFF99"/>
              </a:solidFill>
              <a:latin typeface="Century Gothic" charset="0"/>
              <a:ea typeface="Century Gothic" charset="0"/>
              <a:cs typeface="Century Gothic" charset="0"/>
            </a:endParaRPr>
          </a:p>
        </p:txBody>
      </p:sp>
      <p:sp>
        <p:nvSpPr>
          <p:cNvPr id="67587" name="Line 3"/>
          <p:cNvSpPr>
            <a:spLocks noChangeShapeType="1"/>
          </p:cNvSpPr>
          <p:nvPr/>
        </p:nvSpPr>
        <p:spPr bwMode="auto">
          <a:xfrm flipH="1" flipV="1">
            <a:off x="2770188" y="3942665"/>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67588" name="Line 4"/>
          <p:cNvSpPr>
            <a:spLocks noChangeShapeType="1"/>
          </p:cNvSpPr>
          <p:nvPr/>
        </p:nvSpPr>
        <p:spPr bwMode="auto">
          <a:xfrm flipV="1">
            <a:off x="4572000" y="3942665"/>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67589" name="Line 5"/>
          <p:cNvSpPr>
            <a:spLocks noChangeShapeType="1"/>
          </p:cNvSpPr>
          <p:nvPr/>
        </p:nvSpPr>
        <p:spPr bwMode="auto">
          <a:xfrm flipH="1" flipV="1">
            <a:off x="4572000" y="2142440"/>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67590" name="Line 6"/>
          <p:cNvSpPr>
            <a:spLocks noChangeShapeType="1"/>
          </p:cNvSpPr>
          <p:nvPr/>
        </p:nvSpPr>
        <p:spPr bwMode="auto">
          <a:xfrm flipV="1">
            <a:off x="2771775" y="2142440"/>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67591" name="Group 7"/>
          <p:cNvGrpSpPr>
            <a:grpSpLocks/>
          </p:cNvGrpSpPr>
          <p:nvPr/>
        </p:nvGrpSpPr>
        <p:grpSpPr bwMode="auto">
          <a:xfrm>
            <a:off x="3713163" y="3079065"/>
            <a:ext cx="1716087" cy="1716087"/>
            <a:chOff x="2339" y="1729"/>
            <a:chExt cx="1081" cy="1081"/>
          </a:xfrm>
        </p:grpSpPr>
        <p:sp>
          <p:nvSpPr>
            <p:cNvPr id="67612" name="Freeform 8"/>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67613" name="Group 9"/>
            <p:cNvGrpSpPr>
              <a:grpSpLocks/>
            </p:cNvGrpSpPr>
            <p:nvPr/>
          </p:nvGrpSpPr>
          <p:grpSpPr bwMode="auto">
            <a:xfrm rot="5400000">
              <a:off x="2339" y="1929"/>
              <a:ext cx="1081" cy="681"/>
              <a:chOff x="128" y="1933"/>
              <a:chExt cx="1081" cy="681"/>
            </a:xfrm>
          </p:grpSpPr>
          <p:sp>
            <p:nvSpPr>
              <p:cNvPr id="67615" name="Freeform 10"/>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67616" name="Freeform 11"/>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sp>
          <p:nvSpPr>
            <p:cNvPr id="67614" name="Freeform 12"/>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sp>
        <p:nvSpPr>
          <p:cNvPr id="67592" name="Text Box 13"/>
          <p:cNvSpPr txBox="1">
            <a:spLocks noChangeAspect="1" noChangeArrowheads="1"/>
          </p:cNvSpPr>
          <p:nvPr/>
        </p:nvSpPr>
        <p:spPr bwMode="auto">
          <a:xfrm>
            <a:off x="4070350" y="3668027"/>
            <a:ext cx="1000125" cy="606029"/>
          </a:xfrm>
          <a:prstGeom prst="rect">
            <a:avLst/>
          </a:prstGeom>
          <a:noFill/>
          <a:ln w="9525">
            <a:noFill/>
            <a:miter lim="800000"/>
            <a:headEnd/>
            <a:tailEnd/>
          </a:ln>
        </p:spPr>
        <p:txBody>
          <a:bodyPr lIns="36000" tIns="18000" rIns="36000">
            <a:prstTxWarp prst="textNoShape">
              <a:avLst/>
            </a:prstTxWarp>
            <a:spAutoFit/>
          </a:bodyPr>
          <a:lstStyle/>
          <a:p>
            <a:pPr algn="ctr">
              <a:lnSpc>
                <a:spcPct val="80000"/>
              </a:lnSpc>
            </a:pPr>
            <a:r>
              <a:rPr lang="en-US" sz="2200">
                <a:solidFill>
                  <a:schemeClr val="bg1"/>
                </a:solidFill>
                <a:latin typeface="Century Gothic" charset="0"/>
                <a:ea typeface="Century Gothic" charset="0"/>
                <a:cs typeface="Century Gothic" charset="0"/>
              </a:rPr>
              <a:t>True Love</a:t>
            </a:r>
          </a:p>
        </p:txBody>
      </p:sp>
      <p:grpSp>
        <p:nvGrpSpPr>
          <p:cNvPr id="67593" name="Group 14"/>
          <p:cNvGrpSpPr>
            <a:grpSpLocks/>
          </p:cNvGrpSpPr>
          <p:nvPr/>
        </p:nvGrpSpPr>
        <p:grpSpPr bwMode="auto">
          <a:xfrm>
            <a:off x="5494338" y="3156852"/>
            <a:ext cx="1511300" cy="1511300"/>
            <a:chOff x="3461" y="2080"/>
            <a:chExt cx="952" cy="952"/>
          </a:xfrm>
        </p:grpSpPr>
        <p:sp>
          <p:nvSpPr>
            <p:cNvPr id="67610" name="Oval 15"/>
            <p:cNvSpPr>
              <a:spLocks noChangeAspect="1" noChangeArrowheads="1"/>
            </p:cNvSpPr>
            <p:nvPr/>
          </p:nvSpPr>
          <p:spPr bwMode="auto">
            <a:xfrm>
              <a:off x="3461" y="2080"/>
              <a:ext cx="952" cy="952"/>
            </a:xfrm>
            <a:prstGeom prst="ellipse">
              <a:avLst/>
            </a:prstGeom>
            <a:gradFill rotWithShape="1">
              <a:gsLst>
                <a:gs pos="0">
                  <a:srgbClr val="FF9191"/>
                </a:gs>
                <a:gs pos="100000">
                  <a:srgbClr val="E60000"/>
                </a:gs>
              </a:gsLst>
              <a:path path="shape">
                <a:fillToRect l="50000" t="50000" r="50000" b="50000"/>
              </a:path>
            </a:gradFill>
            <a:ln w="9525">
              <a:noFill/>
              <a:round/>
              <a:headEnd/>
              <a:tailEnd/>
            </a:ln>
          </p:spPr>
          <p:txBody>
            <a:bodyPr lIns="0" rIns="0" anchor="ctr">
              <a:prstTxWarp prst="textNoShape">
                <a:avLst/>
              </a:prstTxWarp>
            </a:bodyPr>
            <a:lstStyle/>
            <a:p>
              <a:pPr algn="ctr"/>
              <a:endParaRPr lang="en-GB" sz="2800">
                <a:solidFill>
                  <a:schemeClr val="bg1"/>
                </a:solidFill>
                <a:latin typeface="Century Gothic" charset="0"/>
                <a:ea typeface="Century Gothic" charset="0"/>
                <a:cs typeface="Century Gothic" charset="0"/>
              </a:endParaRPr>
            </a:p>
          </p:txBody>
        </p:sp>
        <p:sp>
          <p:nvSpPr>
            <p:cNvPr id="67611" name="Text Box 16"/>
            <p:cNvSpPr txBox="1">
              <a:spLocks noChangeAspect="1" noChangeArrowheads="1"/>
            </p:cNvSpPr>
            <p:nvPr/>
          </p:nvSpPr>
          <p:spPr bwMode="auto">
            <a:xfrm>
              <a:off x="3525" y="2396"/>
              <a:ext cx="863" cy="308"/>
            </a:xfrm>
            <a:prstGeom prst="rect">
              <a:avLst/>
            </a:prstGeom>
            <a:noFill/>
            <a:ln w="9525">
              <a:noFill/>
              <a:miter lim="800000"/>
              <a:headEnd/>
              <a:tailEnd/>
            </a:ln>
          </p:spPr>
          <p:txBody>
            <a:bodyPr lIns="0" tIns="46800" rIns="36000">
              <a:prstTxWarp prst="textNoShape">
                <a:avLst/>
              </a:prstTxWarp>
              <a:spAutoFit/>
            </a:bodyPr>
            <a:lstStyle/>
            <a:p>
              <a:pPr algn="ctr"/>
              <a:r>
                <a:rPr lang="en-US" sz="2600">
                  <a:solidFill>
                    <a:schemeClr val="bg1"/>
                  </a:solidFill>
                  <a:latin typeface="Century Gothic" charset="0"/>
                  <a:ea typeface="Century Gothic" charset="0"/>
                  <a:cs typeface="Century Gothic" charset="0"/>
                </a:rPr>
                <a:t>Woman</a:t>
              </a:r>
            </a:p>
          </p:txBody>
        </p:sp>
      </p:grpSp>
      <p:grpSp>
        <p:nvGrpSpPr>
          <p:cNvPr id="67594" name="Group 17"/>
          <p:cNvGrpSpPr>
            <a:grpSpLocks/>
          </p:cNvGrpSpPr>
          <p:nvPr/>
        </p:nvGrpSpPr>
        <p:grpSpPr bwMode="auto">
          <a:xfrm>
            <a:off x="3708400" y="4807852"/>
            <a:ext cx="1720850" cy="1511300"/>
            <a:chOff x="2336" y="3128"/>
            <a:chExt cx="1084" cy="952"/>
          </a:xfrm>
        </p:grpSpPr>
        <p:sp>
          <p:nvSpPr>
            <p:cNvPr id="67608" name="Oval 18"/>
            <p:cNvSpPr>
              <a:spLocks noChangeAspect="1" noChangeArrowheads="1"/>
            </p:cNvSpPr>
            <p:nvPr/>
          </p:nvSpPr>
          <p:spPr bwMode="auto">
            <a:xfrm>
              <a:off x="2394" y="3128"/>
              <a:ext cx="952" cy="952"/>
            </a:xfrm>
            <a:prstGeom prst="ellipse">
              <a:avLst/>
            </a:prstGeom>
            <a:gradFill rotWithShape="1">
              <a:gsLst>
                <a:gs pos="0">
                  <a:srgbClr val="00FAC8"/>
                </a:gs>
                <a:gs pos="100000">
                  <a:srgbClr val="00AA87"/>
                </a:gs>
              </a:gsLst>
              <a:path path="shape">
                <a:fillToRect l="50000" t="50000" r="50000" b="50000"/>
              </a:path>
            </a:gradFill>
            <a:ln w="9525">
              <a:noFill/>
              <a:round/>
              <a:headEnd/>
              <a:tailEnd/>
            </a:ln>
          </p:spPr>
          <p:txBody>
            <a:bodyPr lIns="0" rIns="0" anchor="ctr">
              <a:prstTxWarp prst="textNoShape">
                <a:avLst/>
              </a:prstTxWarp>
            </a:bodyPr>
            <a:lstStyle/>
            <a:p>
              <a:pPr algn="ctr"/>
              <a:endParaRPr lang="en-GB" sz="3200">
                <a:solidFill>
                  <a:schemeClr val="bg1"/>
                </a:solidFill>
                <a:latin typeface="Century Gothic" charset="0"/>
                <a:ea typeface="Century Gothic" charset="0"/>
                <a:cs typeface="Century Gothic" charset="0"/>
              </a:endParaRPr>
            </a:p>
          </p:txBody>
        </p:sp>
        <p:sp>
          <p:nvSpPr>
            <p:cNvPr id="67609" name="Text Box 19"/>
            <p:cNvSpPr txBox="1">
              <a:spLocks noChangeAspect="1" noChangeArrowheads="1"/>
            </p:cNvSpPr>
            <p:nvPr/>
          </p:nvSpPr>
          <p:spPr bwMode="auto">
            <a:xfrm>
              <a:off x="2336" y="3477"/>
              <a:ext cx="1084" cy="295"/>
            </a:xfrm>
            <a:prstGeom prst="rect">
              <a:avLst/>
            </a:prstGeom>
            <a:noFill/>
            <a:ln w="9525">
              <a:noFill/>
              <a:miter lim="800000"/>
              <a:headEnd/>
              <a:tailEnd/>
            </a:ln>
          </p:spPr>
          <p:txBody>
            <a:bodyPr lIns="36000" tIns="25200" rIns="36000">
              <a:prstTxWarp prst="textNoShape">
                <a:avLst/>
              </a:prstTxWarp>
              <a:spAutoFit/>
            </a:bodyPr>
            <a:lstStyle/>
            <a:p>
              <a:pPr algn="ctr"/>
              <a:r>
                <a:rPr lang="en-US" sz="2600">
                  <a:solidFill>
                    <a:schemeClr val="bg1"/>
                  </a:solidFill>
                  <a:latin typeface="Century Gothic" charset="0"/>
                  <a:ea typeface="Century Gothic" charset="0"/>
                  <a:cs typeface="Century Gothic" charset="0"/>
                </a:rPr>
                <a:t>Children</a:t>
              </a:r>
            </a:p>
          </p:txBody>
        </p:sp>
      </p:grpSp>
      <p:grpSp>
        <p:nvGrpSpPr>
          <p:cNvPr id="67595" name="Group 20"/>
          <p:cNvGrpSpPr>
            <a:grpSpLocks/>
          </p:cNvGrpSpPr>
          <p:nvPr/>
        </p:nvGrpSpPr>
        <p:grpSpPr bwMode="auto">
          <a:xfrm>
            <a:off x="3816350" y="1567765"/>
            <a:ext cx="1511300" cy="1511300"/>
            <a:chOff x="1724" y="890"/>
            <a:chExt cx="952" cy="952"/>
          </a:xfrm>
        </p:grpSpPr>
        <p:sp>
          <p:nvSpPr>
            <p:cNvPr id="67606" name="Oval 21"/>
            <p:cNvSpPr>
              <a:spLocks noChangeAspect="1" noChangeArrowheads="1"/>
            </p:cNvSpPr>
            <p:nvPr/>
          </p:nvSpPr>
          <p:spPr bwMode="auto">
            <a:xfrm>
              <a:off x="1724" y="890"/>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a:solidFill>
                  <a:schemeClr val="bg1"/>
                </a:solidFill>
                <a:latin typeface="Century Gothic" charset="0"/>
                <a:ea typeface="Century Gothic" charset="0"/>
                <a:cs typeface="Century Gothic" charset="0"/>
              </a:endParaRPr>
            </a:p>
          </p:txBody>
        </p:sp>
        <p:sp>
          <p:nvSpPr>
            <p:cNvPr id="67607" name="Text Box 22"/>
            <p:cNvSpPr txBox="1">
              <a:spLocks noChangeAspect="1" noChangeArrowheads="1"/>
            </p:cNvSpPr>
            <p:nvPr/>
          </p:nvSpPr>
          <p:spPr bwMode="auto">
            <a:xfrm>
              <a:off x="1885" y="1183"/>
              <a:ext cx="697" cy="368"/>
            </a:xfrm>
            <a:prstGeom prst="rect">
              <a:avLst/>
            </a:prstGeom>
            <a:noFill/>
            <a:ln w="9525">
              <a:noFill/>
              <a:miter lim="800000"/>
              <a:headEnd/>
              <a:tailEnd/>
            </a:ln>
          </p:spPr>
          <p:txBody>
            <a:bodyPr wrap="square">
              <a:prstTxWarp prst="textNoShape">
                <a:avLst/>
              </a:prstTxWarp>
              <a:spAutoFit/>
            </a:bodyPr>
            <a:lstStyle/>
            <a:p>
              <a:pPr algn="ctr"/>
              <a:r>
                <a:rPr lang="en-US" sz="3200">
                  <a:solidFill>
                    <a:schemeClr val="bg1"/>
                  </a:solidFill>
                  <a:latin typeface="Century Gothic" charset="0"/>
                  <a:ea typeface="Century Gothic" charset="0"/>
                  <a:cs typeface="Century Gothic" charset="0"/>
                </a:rPr>
                <a:t>God</a:t>
              </a:r>
            </a:p>
          </p:txBody>
        </p:sp>
      </p:grpSp>
      <p:grpSp>
        <p:nvGrpSpPr>
          <p:cNvPr id="67596" name="Group 23"/>
          <p:cNvGrpSpPr>
            <a:grpSpLocks/>
          </p:cNvGrpSpPr>
          <p:nvPr/>
        </p:nvGrpSpPr>
        <p:grpSpPr bwMode="auto">
          <a:xfrm>
            <a:off x="2159000" y="3144152"/>
            <a:ext cx="1511300" cy="1511300"/>
            <a:chOff x="1360" y="2080"/>
            <a:chExt cx="952" cy="952"/>
          </a:xfrm>
        </p:grpSpPr>
        <p:sp>
          <p:nvSpPr>
            <p:cNvPr id="67604" name="Oval 24"/>
            <p:cNvSpPr>
              <a:spLocks noChangeAspect="1" noChangeArrowheads="1"/>
            </p:cNvSpPr>
            <p:nvPr/>
          </p:nvSpPr>
          <p:spPr bwMode="auto">
            <a:xfrm>
              <a:off x="1360" y="208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p:spPr>
          <p:txBody>
            <a:bodyPr lIns="0" rIns="0" anchor="ctr">
              <a:prstTxWarp prst="textNoShape">
                <a:avLst/>
              </a:prstTxWarp>
            </a:bodyPr>
            <a:lstStyle/>
            <a:p>
              <a:pPr algn="ctr"/>
              <a:endParaRPr lang="en-GB" sz="2400">
                <a:solidFill>
                  <a:schemeClr val="bg1"/>
                </a:solidFill>
                <a:latin typeface="Century Gothic" charset="0"/>
                <a:ea typeface="Century Gothic" charset="0"/>
                <a:cs typeface="Century Gothic" charset="0"/>
              </a:endParaRPr>
            </a:p>
          </p:txBody>
        </p:sp>
        <p:sp>
          <p:nvSpPr>
            <p:cNvPr id="67605" name="Text Box 25"/>
            <p:cNvSpPr txBox="1">
              <a:spLocks noChangeAspect="1" noChangeArrowheads="1"/>
            </p:cNvSpPr>
            <p:nvPr/>
          </p:nvSpPr>
          <p:spPr bwMode="auto">
            <a:xfrm>
              <a:off x="1427" y="2404"/>
              <a:ext cx="863" cy="308"/>
            </a:xfrm>
            <a:prstGeom prst="rect">
              <a:avLst/>
            </a:prstGeom>
            <a:noFill/>
            <a:ln w="9525">
              <a:noFill/>
              <a:miter lim="800000"/>
              <a:headEnd/>
              <a:tailEnd/>
            </a:ln>
          </p:spPr>
          <p:txBody>
            <a:bodyPr lIns="0" tIns="46800" rIns="36000">
              <a:prstTxWarp prst="textNoShape">
                <a:avLst/>
              </a:prstTxWarp>
              <a:spAutoFit/>
            </a:bodyPr>
            <a:lstStyle/>
            <a:p>
              <a:pPr algn="ctr"/>
              <a:r>
                <a:rPr lang="en-US" sz="2600">
                  <a:solidFill>
                    <a:schemeClr val="bg1"/>
                  </a:solidFill>
                  <a:latin typeface="Century Gothic" charset="0"/>
                  <a:ea typeface="Century Gothic" charset="0"/>
                  <a:cs typeface="Century Gothic" charset="0"/>
                </a:rPr>
                <a:t>Man</a:t>
              </a:r>
            </a:p>
          </p:txBody>
        </p:sp>
      </p:grpSp>
      <p:sp>
        <p:nvSpPr>
          <p:cNvPr id="64525" name="Text Box 26"/>
          <p:cNvSpPr txBox="1">
            <a:spLocks noChangeArrowheads="1"/>
          </p:cNvSpPr>
          <p:nvPr/>
        </p:nvSpPr>
        <p:spPr bwMode="auto">
          <a:xfrm>
            <a:off x="338138" y="3493402"/>
            <a:ext cx="1820862" cy="850900"/>
          </a:xfrm>
          <a:prstGeom prst="rect">
            <a:avLst/>
          </a:prstGeom>
          <a:noFill/>
          <a:ln w="9525">
            <a:noFill/>
            <a:miter lim="800000"/>
            <a:headEnd/>
            <a:tailEnd/>
          </a:ln>
        </p:spPr>
        <p:txBody>
          <a:bodyPr tIns="10800">
            <a:prstTxWarp prst="textNoShape">
              <a:avLst/>
            </a:prstTxWarp>
            <a:spAutoFit/>
          </a:bodyPr>
          <a:lstStyle/>
          <a:p>
            <a:pPr algn="ctr">
              <a:defRPr/>
            </a:pPr>
            <a:r>
              <a:rPr lang="en-US" sz="2600" dirty="0">
                <a:solidFill>
                  <a:schemeClr val="bg1"/>
                </a:solidFill>
                <a:latin typeface="Century Gothic" charset="0"/>
                <a:ea typeface="Century Gothic" charset="0"/>
                <a:cs typeface="Century Gothic" charset="0"/>
              </a:rPr>
              <a:t>Husband Father</a:t>
            </a:r>
          </a:p>
        </p:txBody>
      </p:sp>
      <p:sp>
        <p:nvSpPr>
          <p:cNvPr id="64527" name="Text Box 28"/>
          <p:cNvSpPr txBox="1">
            <a:spLocks noChangeArrowheads="1"/>
          </p:cNvSpPr>
          <p:nvPr/>
        </p:nvSpPr>
        <p:spPr bwMode="auto">
          <a:xfrm>
            <a:off x="6911975" y="3493402"/>
            <a:ext cx="1820863" cy="850900"/>
          </a:xfrm>
          <a:prstGeom prst="rect">
            <a:avLst/>
          </a:prstGeom>
          <a:noFill/>
          <a:ln w="9525">
            <a:noFill/>
            <a:miter lim="800000"/>
            <a:headEnd/>
            <a:tailEnd/>
          </a:ln>
        </p:spPr>
        <p:txBody>
          <a:bodyPr tIns="10800">
            <a:prstTxWarp prst="textNoShape">
              <a:avLst/>
            </a:prstTxWarp>
            <a:spAutoFit/>
          </a:bodyPr>
          <a:lstStyle/>
          <a:p>
            <a:pPr algn="ctr">
              <a:defRPr/>
            </a:pPr>
            <a:r>
              <a:rPr lang="en-US" sz="2600" dirty="0">
                <a:solidFill>
                  <a:schemeClr val="bg1"/>
                </a:solidFill>
                <a:latin typeface="Century Gothic" charset="0"/>
                <a:ea typeface="Century Gothic" charset="0"/>
                <a:cs typeface="Century Gothic" charset="0"/>
              </a:rPr>
              <a:t>Wife Mother</a:t>
            </a:r>
          </a:p>
        </p:txBody>
      </p:sp>
      <p:sp>
        <p:nvSpPr>
          <p:cNvPr id="64528" name="Text Box 29"/>
          <p:cNvSpPr txBox="1">
            <a:spLocks noChangeArrowheads="1"/>
          </p:cNvSpPr>
          <p:nvPr/>
        </p:nvSpPr>
        <p:spPr bwMode="auto">
          <a:xfrm>
            <a:off x="5308600" y="5161865"/>
            <a:ext cx="2127250" cy="850900"/>
          </a:xfrm>
          <a:prstGeom prst="rect">
            <a:avLst/>
          </a:prstGeom>
          <a:noFill/>
          <a:ln w="9525">
            <a:noFill/>
            <a:miter lim="800000"/>
            <a:headEnd/>
            <a:tailEnd/>
          </a:ln>
        </p:spPr>
        <p:txBody>
          <a:bodyPr tIns="10800">
            <a:prstTxWarp prst="textNoShape">
              <a:avLst/>
            </a:prstTxWarp>
            <a:spAutoFit/>
          </a:bodyPr>
          <a:lstStyle/>
          <a:p>
            <a:pPr algn="ctr">
              <a:defRPr/>
            </a:pPr>
            <a:r>
              <a:rPr lang="en-US" sz="2600" dirty="0">
                <a:solidFill>
                  <a:schemeClr val="bg1"/>
                </a:solidFill>
                <a:latin typeface="Century Gothic" charset="0"/>
                <a:ea typeface="Century Gothic" charset="0"/>
                <a:cs typeface="Century Gothic" charset="0"/>
              </a:rPr>
              <a:t>Daughter Sister</a:t>
            </a:r>
          </a:p>
        </p:txBody>
      </p:sp>
      <p:sp>
        <p:nvSpPr>
          <p:cNvPr id="64529" name="Text Box 30"/>
          <p:cNvSpPr txBox="1">
            <a:spLocks noChangeArrowheads="1"/>
          </p:cNvSpPr>
          <p:nvPr/>
        </p:nvSpPr>
        <p:spPr bwMode="auto">
          <a:xfrm>
            <a:off x="2030413" y="5161865"/>
            <a:ext cx="1820862" cy="850900"/>
          </a:xfrm>
          <a:prstGeom prst="rect">
            <a:avLst/>
          </a:prstGeom>
          <a:noFill/>
          <a:ln w="9525">
            <a:noFill/>
            <a:miter lim="800000"/>
            <a:headEnd/>
            <a:tailEnd/>
          </a:ln>
        </p:spPr>
        <p:txBody>
          <a:bodyPr tIns="10800">
            <a:prstTxWarp prst="textNoShape">
              <a:avLst/>
            </a:prstTxWarp>
            <a:spAutoFit/>
          </a:bodyPr>
          <a:lstStyle/>
          <a:p>
            <a:pPr algn="ctr">
              <a:defRPr/>
            </a:pPr>
            <a:r>
              <a:rPr lang="en-US" sz="2600" dirty="0">
                <a:solidFill>
                  <a:schemeClr val="bg1"/>
                </a:solidFill>
                <a:latin typeface="Century Gothic" charset="0"/>
                <a:ea typeface="Century Gothic" charset="0"/>
                <a:cs typeface="Century Gothic" charset="0"/>
              </a:rPr>
              <a:t>Son Brother</a:t>
            </a:r>
          </a:p>
        </p:txBody>
      </p:sp>
    </p:spTree>
    <p:extLst>
      <p:ext uri="{BB962C8B-B14F-4D97-AF65-F5344CB8AC3E}">
        <p14:creationId xmlns:p14="http://schemas.microsoft.com/office/powerpoint/2010/main" val="790777386"/>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622300"/>
            <a:ext cx="7583487" cy="1044388"/>
          </a:xfrm>
        </p:spPr>
        <p:txBody>
          <a:bodyPr/>
          <a:lstStyle/>
          <a:p>
            <a:r>
              <a:rPr lang="en-US" sz="3700" dirty="0" smtClean="0">
                <a:solidFill>
                  <a:srgbClr val="FFFF00"/>
                </a:solidFill>
                <a:latin typeface="Century Gothic" charset="0"/>
                <a:ea typeface="Century Gothic" charset="0"/>
                <a:cs typeface="Century Gothic" charset="0"/>
              </a:rPr>
              <a:t>Should Jacob have gone to Haran?</a:t>
            </a:r>
            <a:endParaRPr lang="en-US" sz="370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pPr marL="0" indent="0">
              <a:buNone/>
            </a:pPr>
            <a:r>
              <a:rPr lang="en-US" sz="2400" dirty="0" smtClean="0">
                <a:effectLst/>
                <a:latin typeface="Century Gothic" charset="0"/>
                <a:ea typeface="Century Gothic" charset="0"/>
                <a:cs typeface="Century Gothic" charset="0"/>
              </a:rPr>
              <a:t>“Did </a:t>
            </a:r>
            <a:r>
              <a:rPr lang="en-US" sz="2400" dirty="0">
                <a:effectLst/>
                <a:latin typeface="Century Gothic" charset="0"/>
                <a:ea typeface="Century Gothic" charset="0"/>
                <a:cs typeface="Century Gothic" charset="0"/>
              </a:rPr>
              <a:t>Jacob as Abel become really one with Esau as his Cain, thus subjugating Satan completely? Not originally. Jacob should have won </a:t>
            </a:r>
            <a:r>
              <a:rPr lang="en-US" sz="2400" dirty="0" smtClean="0">
                <a:effectLst/>
                <a:latin typeface="Century Gothic" charset="0"/>
                <a:ea typeface="Century Gothic" charset="0"/>
                <a:cs typeface="Century Gothic" charset="0"/>
              </a:rPr>
              <a:t>his blessing </a:t>
            </a:r>
            <a:r>
              <a:rPr lang="en-US" sz="2400" dirty="0">
                <a:effectLst/>
                <a:latin typeface="Century Gothic" charset="0"/>
                <a:ea typeface="Century Gothic" charset="0"/>
                <a:cs typeface="Century Gothic" charset="0"/>
              </a:rPr>
              <a:t>in his native home in total harmony with Esau and not have had to go to Haran. However, he had to escape from the danger brought about by Esau's intention to kill him. Thus, the condition of indemnity was not completed</a:t>
            </a:r>
            <a:r>
              <a:rPr lang="en-US" sz="2400" dirty="0" smtClean="0">
                <a:effectLst/>
                <a:latin typeface="Century Gothic" charset="0"/>
                <a:ea typeface="Century Gothic" charset="0"/>
                <a:cs typeface="Century Gothic" charset="0"/>
              </a:rPr>
              <a:t>.”</a:t>
            </a:r>
          </a:p>
          <a:p>
            <a:pPr marL="0" indent="0">
              <a:buNone/>
            </a:pPr>
            <a:r>
              <a:rPr lang="en-US" sz="1800" dirty="0">
                <a:effectLst/>
                <a:latin typeface="Century Gothic" charset="0"/>
                <a:ea typeface="Century Gothic" charset="0"/>
                <a:cs typeface="Century Gothic" charset="0"/>
              </a:rPr>
              <a:t>Sun </a:t>
            </a:r>
            <a:r>
              <a:rPr lang="en-US" sz="1800" dirty="0" err="1">
                <a:effectLst/>
                <a:latin typeface="Century Gothic" charset="0"/>
                <a:ea typeface="Century Gothic" charset="0"/>
                <a:cs typeface="Century Gothic" charset="0"/>
              </a:rPr>
              <a:t>Myung</a:t>
            </a:r>
            <a:r>
              <a:rPr lang="en-US" sz="1800" dirty="0">
                <a:effectLst/>
                <a:latin typeface="Century Gothic" charset="0"/>
                <a:ea typeface="Century Gothic" charset="0"/>
                <a:cs typeface="Century Gothic" charset="0"/>
              </a:rPr>
              <a:t> </a:t>
            </a:r>
            <a:r>
              <a:rPr lang="en-US" sz="1800" dirty="0" smtClean="0">
                <a:effectLst/>
                <a:latin typeface="Century Gothic" charset="0"/>
                <a:ea typeface="Century Gothic" charset="0"/>
                <a:cs typeface="Century Gothic" charset="0"/>
              </a:rPr>
              <a:t>Moon </a:t>
            </a:r>
            <a:r>
              <a:rPr lang="en-US" sz="1800" i="1" dirty="0" smtClean="0">
                <a:effectLst/>
                <a:latin typeface="Century Gothic" charset="0"/>
                <a:ea typeface="Century Gothic" charset="0"/>
                <a:cs typeface="Century Gothic" charset="0"/>
              </a:rPr>
              <a:t>Jacob’s course and our life of faith</a:t>
            </a:r>
            <a:r>
              <a:rPr lang="en-US" sz="1800" dirty="0" smtClean="0">
                <a:effectLst/>
                <a:latin typeface="Century Gothic" charset="0"/>
                <a:ea typeface="Century Gothic" charset="0"/>
                <a:cs typeface="Century Gothic" charset="0"/>
              </a:rPr>
              <a:t>,  27 May 1973</a:t>
            </a:r>
            <a:endParaRPr lang="en-US" sz="18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1685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p:cNvSpPr>
            <a:spLocks noGrp="1" noRot="1" noChangeArrowheads="1"/>
          </p:cNvSpPr>
          <p:nvPr>
            <p:ph type="title"/>
          </p:nvPr>
        </p:nvSpPr>
        <p:spPr>
          <a:xfrm>
            <a:off x="304800" y="134938"/>
            <a:ext cx="8610600" cy="1143000"/>
          </a:xfrm>
        </p:spPr>
        <p:txBody>
          <a:bodyPr/>
          <a:lstStyle/>
          <a:p>
            <a:pPr eaLnBrk="1" hangingPunct="1">
              <a:defRPr/>
            </a:pPr>
            <a:r>
              <a:rPr lang="en-GB" sz="3600" dirty="0">
                <a:solidFill>
                  <a:srgbClr val="FFFF00"/>
                </a:solidFill>
                <a:latin typeface="Century Gothic" charset="0"/>
                <a:ea typeface="Century Gothic" charset="0"/>
                <a:cs typeface="Century Gothic" charset="0"/>
              </a:rPr>
              <a:t>Jacob </a:t>
            </a:r>
            <a:r>
              <a:rPr lang="en-GB" sz="3600" dirty="0" smtClean="0">
                <a:solidFill>
                  <a:srgbClr val="FFFF00"/>
                </a:solidFill>
                <a:latin typeface="Century Gothic" charset="0"/>
                <a:ea typeface="Century Gothic" charset="0"/>
                <a:cs typeface="Century Gothic" charset="0"/>
              </a:rPr>
              <a:t>matures</a:t>
            </a:r>
            <a:endParaRPr lang="en-GB" dirty="0">
              <a:solidFill>
                <a:srgbClr val="FFFF00"/>
              </a:solidFill>
              <a:latin typeface="Century Gothic" charset="0"/>
              <a:ea typeface="Century Gothic" charset="0"/>
              <a:cs typeface="Century Gothic" charset="0"/>
            </a:endParaRPr>
          </a:p>
        </p:txBody>
      </p:sp>
      <p:sp>
        <p:nvSpPr>
          <p:cNvPr id="76805" name="Rectangle 5"/>
          <p:cNvSpPr>
            <a:spLocks noGrp="1" noChangeArrowheads="1"/>
          </p:cNvSpPr>
          <p:nvPr>
            <p:ph type="body" sz="half" idx="1"/>
          </p:nvPr>
        </p:nvSpPr>
        <p:spPr>
          <a:xfrm>
            <a:off x="533400" y="2425700"/>
            <a:ext cx="3609975" cy="3667125"/>
          </a:xfrm>
        </p:spPr>
        <p:txBody>
          <a:bodyPr>
            <a:noAutofit/>
          </a:bodyPr>
          <a:lstStyle/>
          <a:p>
            <a:pPr eaLnBrk="1" hangingPunct="1">
              <a:lnSpc>
                <a:spcPct val="120000"/>
              </a:lnSpc>
              <a:buFont typeface="Arial" charset="0"/>
              <a:buChar char="•"/>
              <a:defRPr/>
            </a:pPr>
            <a:r>
              <a:rPr lang="en-GB" sz="2800" dirty="0">
                <a:effectLst/>
                <a:latin typeface="Century Gothic" charset="0"/>
                <a:ea typeface="Century Gothic" charset="0"/>
                <a:cs typeface="Century Gothic" charset="0"/>
              </a:rPr>
              <a:t>Three Blessings</a:t>
            </a:r>
          </a:p>
          <a:p>
            <a:pPr algn="ctr" eaLnBrk="1" hangingPunct="1">
              <a:lnSpc>
                <a:spcPct val="120000"/>
              </a:lnSpc>
              <a:buFont typeface="Arial" charset="0"/>
              <a:buChar char="•"/>
              <a:defRPr/>
            </a:pPr>
            <a:endParaRPr lang="en-GB" sz="1400" dirty="0">
              <a:effectLst/>
              <a:latin typeface="Century Gothic" charset="0"/>
              <a:ea typeface="Century Gothic" charset="0"/>
              <a:cs typeface="Century Gothic" charset="0"/>
            </a:endParaRPr>
          </a:p>
          <a:p>
            <a:pPr eaLnBrk="1" hangingPunct="1">
              <a:lnSpc>
                <a:spcPct val="120000"/>
              </a:lnSpc>
              <a:buFont typeface="Arial" charset="0"/>
              <a:buChar char="•"/>
              <a:defRPr/>
            </a:pPr>
            <a:r>
              <a:rPr lang="en-GB" sz="2400" dirty="0">
                <a:effectLst/>
                <a:latin typeface="Century Gothic" charset="0"/>
                <a:ea typeface="Century Gothic" charset="0"/>
                <a:cs typeface="Century Gothic" charset="0"/>
              </a:rPr>
              <a:t>Man of </a:t>
            </a:r>
            <a:r>
              <a:rPr lang="en-GB" sz="2400" dirty="0" smtClean="0">
                <a:effectLst/>
                <a:latin typeface="Century Gothic" charset="0"/>
                <a:ea typeface="Century Gothic" charset="0"/>
                <a:cs typeface="Century Gothic" charset="0"/>
              </a:rPr>
              <a:t>character</a:t>
            </a:r>
            <a:endParaRPr lang="en-GB" sz="2400" dirty="0">
              <a:effectLst/>
              <a:latin typeface="Century Gothic" charset="0"/>
              <a:ea typeface="Century Gothic" charset="0"/>
              <a:cs typeface="Century Gothic" charset="0"/>
            </a:endParaRPr>
          </a:p>
          <a:p>
            <a:pPr eaLnBrk="1" hangingPunct="1">
              <a:lnSpc>
                <a:spcPct val="120000"/>
              </a:lnSpc>
              <a:buFont typeface="Arial" charset="0"/>
              <a:buChar char="•"/>
              <a:defRPr/>
            </a:pPr>
            <a:r>
              <a:rPr lang="en-GB" sz="2400" dirty="0">
                <a:effectLst/>
                <a:latin typeface="Century Gothic" charset="0"/>
                <a:ea typeface="Century Gothic" charset="0"/>
                <a:cs typeface="Century Gothic" charset="0"/>
              </a:rPr>
              <a:t>Establishes family with</a:t>
            </a:r>
            <a:r>
              <a:rPr lang="en-GB" sz="2400" dirty="0" smtClean="0">
                <a:effectLst/>
                <a:latin typeface="Century Gothic" charset="0"/>
                <a:ea typeface="Century Gothic" charset="0"/>
                <a:cs typeface="Century Gothic" charset="0"/>
              </a:rPr>
              <a:t> twelve sons</a:t>
            </a:r>
            <a:endParaRPr lang="en-GB" sz="2400" dirty="0">
              <a:effectLst/>
              <a:latin typeface="Century Gothic" charset="0"/>
              <a:ea typeface="Century Gothic" charset="0"/>
              <a:cs typeface="Century Gothic" charset="0"/>
            </a:endParaRPr>
          </a:p>
          <a:p>
            <a:pPr eaLnBrk="1" hangingPunct="1">
              <a:lnSpc>
                <a:spcPct val="120000"/>
              </a:lnSpc>
              <a:buFont typeface="Arial" charset="0"/>
              <a:buChar char="•"/>
              <a:defRPr/>
            </a:pPr>
            <a:r>
              <a:rPr lang="en-GB" sz="2400" dirty="0">
                <a:effectLst/>
                <a:latin typeface="Century Gothic" charset="0"/>
                <a:ea typeface="Century Gothic" charset="0"/>
                <a:cs typeface="Century Gothic" charset="0"/>
              </a:rPr>
              <a:t>Acquires </a:t>
            </a:r>
            <a:r>
              <a:rPr lang="en-GB" sz="2400" dirty="0" smtClean="0">
                <a:effectLst/>
                <a:latin typeface="Century Gothic" charset="0"/>
                <a:ea typeface="Century Gothic" charset="0"/>
                <a:cs typeface="Century Gothic" charset="0"/>
              </a:rPr>
              <a:t>wealth</a:t>
            </a:r>
          </a:p>
        </p:txBody>
      </p:sp>
      <p:pic>
        <p:nvPicPr>
          <p:cNvPr id="92164" name="Picture 7" descr="jacobleaveslaban"/>
          <p:cNvPicPr>
            <a:picLocks noGrp="1" noChangeAspect="1" noChangeArrowheads="1"/>
          </p:cNvPicPr>
          <p:nvPr>
            <p:ph sz="half" idx="2"/>
          </p:nvPr>
        </p:nvPicPr>
        <p:blipFill>
          <a:blip r:embed="rId3"/>
          <a:srcRect/>
          <a:stretch>
            <a:fillRect/>
          </a:stretch>
        </p:blipFill>
        <p:spPr>
          <a:xfrm>
            <a:off x="4211638" y="2349500"/>
            <a:ext cx="4392612" cy="3249613"/>
          </a:xfrm>
          <a:noFill/>
        </p:spPr>
      </p:pic>
      <p:sp>
        <p:nvSpPr>
          <p:cNvPr id="76808" name="Text Box 8"/>
          <p:cNvSpPr txBox="1">
            <a:spLocks noChangeArrowheads="1"/>
          </p:cNvSpPr>
          <p:nvPr/>
        </p:nvSpPr>
        <p:spPr bwMode="auto">
          <a:xfrm>
            <a:off x="1979613" y="1255713"/>
            <a:ext cx="5411787" cy="457200"/>
          </a:xfrm>
          <a:prstGeom prst="rect">
            <a:avLst/>
          </a:prstGeom>
          <a:noFill/>
          <a:ln w="9525">
            <a:noFill/>
            <a:miter lim="800000"/>
            <a:headEnd/>
            <a:tailEnd/>
          </a:ln>
          <a:effectLst/>
        </p:spPr>
        <p:txBody>
          <a:bodyPr wrap="none">
            <a:prstTxWarp prst="textNoShape">
              <a:avLst/>
            </a:prstTxWarp>
            <a:spAutoFit/>
          </a:bodyPr>
          <a:lstStyle/>
          <a:p>
            <a:pPr>
              <a:defRPr/>
            </a:pPr>
            <a:r>
              <a:rPr lang="en-GB" sz="2400" i="0">
                <a:solidFill>
                  <a:schemeClr val="bg1"/>
                </a:solidFill>
                <a:effectLst>
                  <a:outerShdw blurRad="38100" dist="38100" dir="2700000" algn="tl">
                    <a:srgbClr val="000000"/>
                  </a:outerShdw>
                </a:effectLst>
                <a:latin typeface="Century Gothic" charset="0"/>
                <a:ea typeface="Century Gothic" charset="0"/>
                <a:cs typeface="Century Gothic" charset="0"/>
              </a:rPr>
              <a:t>21 years in Haran with Uncle Laban</a:t>
            </a:r>
          </a:p>
        </p:txBody>
      </p:sp>
      <p:sp>
        <p:nvSpPr>
          <p:cNvPr id="92166" name="Text Box 9"/>
          <p:cNvSpPr txBox="1">
            <a:spLocks noChangeArrowheads="1"/>
          </p:cNvSpPr>
          <p:nvPr/>
        </p:nvSpPr>
        <p:spPr bwMode="auto">
          <a:xfrm>
            <a:off x="5219700" y="5635625"/>
            <a:ext cx="2850460" cy="400110"/>
          </a:xfrm>
          <a:prstGeom prst="rect">
            <a:avLst/>
          </a:prstGeom>
          <a:noFill/>
          <a:ln w="9525">
            <a:noFill/>
            <a:miter lim="800000"/>
            <a:headEnd/>
            <a:tailEnd/>
          </a:ln>
        </p:spPr>
        <p:txBody>
          <a:bodyPr wrap="none">
            <a:prstTxWarp prst="textNoShape">
              <a:avLst/>
            </a:prstTxWarp>
            <a:spAutoFit/>
          </a:bodyPr>
          <a:lstStyle/>
          <a:p>
            <a:r>
              <a:rPr lang="en-GB" sz="2000" i="0">
                <a:solidFill>
                  <a:schemeClr val="bg1"/>
                </a:solidFill>
                <a:latin typeface="Century Gothic" charset="0"/>
                <a:ea typeface="Century Gothic" charset="0"/>
                <a:cs typeface="Century Gothic" charset="0"/>
              </a:rPr>
              <a:t>Jacob leaving Laban</a:t>
            </a:r>
          </a:p>
        </p:txBody>
      </p:sp>
      <p:sp>
        <p:nvSpPr>
          <p:cNvPr id="92167" name="Rectangle 10"/>
          <p:cNvSpPr>
            <a:spLocks noChangeArrowheads="1"/>
          </p:cNvSpPr>
          <p:nvPr/>
        </p:nvSpPr>
        <p:spPr bwMode="auto">
          <a:xfrm>
            <a:off x="8572500" y="6207125"/>
            <a:ext cx="184150" cy="366713"/>
          </a:xfrm>
          <a:prstGeom prst="rect">
            <a:avLst/>
          </a:prstGeom>
          <a:noFill/>
          <a:ln w="9525">
            <a:noFill/>
            <a:miter lim="800000"/>
            <a:headEnd/>
            <a:tailEnd/>
          </a:ln>
        </p:spPr>
        <p:txBody>
          <a:bodyPr wrap="none">
            <a:prstTxWarp prst="textNoShape">
              <a:avLst/>
            </a:prstTxWarp>
            <a:spAutoFit/>
          </a:bodyPr>
          <a:lstStyle/>
          <a:p>
            <a:endParaRPr lang="en-US" i="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2335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fade">
                                      <p:cBhvr>
                                        <p:cTn id="7" dur="20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5">
                                            <p:txEl>
                                              <p:pRg st="2" end="2"/>
                                            </p:txEl>
                                          </p:spTgt>
                                        </p:tgtEl>
                                        <p:attrNameLst>
                                          <p:attrName>style.visibility</p:attrName>
                                        </p:attrNameLst>
                                      </p:cBhvr>
                                      <p:to>
                                        <p:strVal val="visible"/>
                                      </p:to>
                                    </p:set>
                                    <p:animEffect transition="in" filter="fade">
                                      <p:cBhvr>
                                        <p:cTn id="12" dur="2000"/>
                                        <p:tgtEl>
                                          <p:spTgt spid="768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5">
                                            <p:txEl>
                                              <p:pRg st="3" end="3"/>
                                            </p:txEl>
                                          </p:spTgt>
                                        </p:tgtEl>
                                        <p:attrNameLst>
                                          <p:attrName>style.visibility</p:attrName>
                                        </p:attrNameLst>
                                      </p:cBhvr>
                                      <p:to>
                                        <p:strVal val="visible"/>
                                      </p:to>
                                    </p:set>
                                    <p:animEffect transition="in" filter="fade">
                                      <p:cBhvr>
                                        <p:cTn id="17" dur="2000"/>
                                        <p:tgtEl>
                                          <p:spTgt spid="7680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6805">
                                            <p:txEl>
                                              <p:pRg st="4" end="4"/>
                                            </p:txEl>
                                          </p:spTgt>
                                        </p:tgtEl>
                                        <p:attrNameLst>
                                          <p:attrName>style.visibility</p:attrName>
                                        </p:attrNameLst>
                                      </p:cBhvr>
                                      <p:to>
                                        <p:strVal val="visible"/>
                                      </p:to>
                                    </p:set>
                                    <p:animEffect transition="in" filter="fade">
                                      <p:cBhvr>
                                        <p:cTn id="22" dur="2000"/>
                                        <p:tgtEl>
                                          <p:spTgt spid="768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9" y="412800"/>
            <a:ext cx="8797425" cy="1143000"/>
          </a:xfrm>
        </p:spPr>
        <p:txBody>
          <a:bodyPr/>
          <a:lstStyle/>
          <a:p>
            <a:r>
              <a:rPr lang="en-US" dirty="0" smtClean="0">
                <a:solidFill>
                  <a:srgbClr val="FFFF00"/>
                </a:solidFill>
                <a:latin typeface="Century Gothic" charset="0"/>
                <a:ea typeface="Century Gothic" charset="0"/>
                <a:cs typeface="Century Gothic" charset="0"/>
              </a:rPr>
              <a:t>Jacob’s wives </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0" y="1656730"/>
            <a:ext cx="8940800" cy="5517232"/>
          </a:xfrm>
        </p:spPr>
        <p:txBody>
          <a:bodyPr>
            <a:noAutofit/>
          </a:bodyPr>
          <a:lstStyle/>
          <a:p>
            <a:r>
              <a:rPr lang="en-US" sz="2000" dirty="0" smtClean="0">
                <a:latin typeface="Century Gothic"/>
                <a:cs typeface="Century Gothic"/>
              </a:rPr>
              <a:t>When </a:t>
            </a:r>
            <a:r>
              <a:rPr lang="en-US" sz="2000" dirty="0">
                <a:latin typeface="Century Gothic"/>
                <a:cs typeface="Century Gothic"/>
              </a:rPr>
              <a:t>morning came, it was Leah! And Jacob said to Laban, ‘What is this you have done to me? Did I not serve with you for Rachel? Why then have you deceived me?’ </a:t>
            </a:r>
            <a:r>
              <a:rPr lang="en-US" sz="2000" dirty="0" smtClean="0">
                <a:latin typeface="Century Gothic"/>
                <a:cs typeface="Century Gothic"/>
              </a:rPr>
              <a:t>Laban </a:t>
            </a:r>
            <a:r>
              <a:rPr lang="en-US" sz="2000" dirty="0">
                <a:latin typeface="Century Gothic"/>
                <a:cs typeface="Century Gothic"/>
              </a:rPr>
              <a:t>said, </a:t>
            </a:r>
            <a:r>
              <a:rPr lang="en-US" sz="2000" b="1" dirty="0">
                <a:latin typeface="Century Gothic"/>
                <a:cs typeface="Century Gothic"/>
              </a:rPr>
              <a:t>‘This is not done in our country—giving the younger before the firstborn</a:t>
            </a:r>
            <a:r>
              <a:rPr lang="en-US" sz="2000" b="1" dirty="0" smtClean="0">
                <a:latin typeface="Century Gothic"/>
                <a:cs typeface="Century Gothic"/>
              </a:rPr>
              <a:t>. </a:t>
            </a:r>
            <a:r>
              <a:rPr lang="en-US" sz="2000" dirty="0">
                <a:latin typeface="Century Gothic"/>
                <a:cs typeface="Century Gothic"/>
              </a:rPr>
              <a:t>Complete the week of this one, and we will give you the other also in return for serving me for another seven years.</a:t>
            </a:r>
            <a:r>
              <a:rPr lang="en-US" sz="2000" dirty="0" smtClean="0">
                <a:latin typeface="Century Gothic"/>
                <a:cs typeface="Century Gothic"/>
              </a:rPr>
              <a:t>’</a:t>
            </a:r>
          </a:p>
          <a:p>
            <a:r>
              <a:rPr lang="en-US" sz="2000" dirty="0">
                <a:latin typeface="Century Gothic"/>
                <a:cs typeface="Century Gothic"/>
              </a:rPr>
              <a:t>Father </a:t>
            </a:r>
            <a:r>
              <a:rPr lang="en-US" sz="2000" dirty="0" smtClean="0">
                <a:latin typeface="Century Gothic"/>
                <a:cs typeface="Century Gothic"/>
              </a:rPr>
              <a:t>and older </a:t>
            </a:r>
            <a:r>
              <a:rPr lang="en-US" sz="2000" dirty="0">
                <a:latin typeface="Century Gothic"/>
                <a:cs typeface="Century Gothic"/>
              </a:rPr>
              <a:t>daughter deceived </a:t>
            </a:r>
            <a:r>
              <a:rPr lang="en-US" sz="2000" dirty="0" smtClean="0">
                <a:latin typeface="Century Gothic"/>
                <a:cs typeface="Century Gothic"/>
              </a:rPr>
              <a:t>Jacob</a:t>
            </a:r>
            <a:endParaRPr lang="en-US" sz="1400" dirty="0" smtClean="0">
              <a:latin typeface="Century Gothic"/>
              <a:cs typeface="Century Gothic"/>
            </a:endParaRPr>
          </a:p>
          <a:p>
            <a:pPr lvl="1">
              <a:buFont typeface="Wingdings" charset="2"/>
              <a:buChar char="v"/>
            </a:pPr>
            <a:r>
              <a:rPr lang="en-US" dirty="0" smtClean="0">
                <a:latin typeface="Century Gothic"/>
                <a:cs typeface="Century Gothic"/>
              </a:rPr>
              <a:t>Jacob was being reminded that how he treated his father and older brother was wrong</a:t>
            </a:r>
          </a:p>
          <a:p>
            <a:pPr lvl="1">
              <a:buFont typeface="Wingdings" charset="2"/>
              <a:buChar char="v"/>
            </a:pPr>
            <a:r>
              <a:rPr lang="en-US" dirty="0" smtClean="0">
                <a:latin typeface="Century Gothic"/>
                <a:cs typeface="Century Gothic"/>
              </a:rPr>
              <a:t>If he had not stolen Esau’s blessing Jacob would have married at the right time and had only one wife</a:t>
            </a:r>
          </a:p>
          <a:p>
            <a:pPr lvl="1">
              <a:buFont typeface="Wingdings" charset="2"/>
              <a:buChar char="v"/>
            </a:pPr>
            <a:r>
              <a:rPr lang="en-US" dirty="0" smtClean="0">
                <a:latin typeface="Century Gothic"/>
                <a:cs typeface="Century Gothic"/>
              </a:rPr>
              <a:t>So </a:t>
            </a:r>
            <a:r>
              <a:rPr lang="en-US" dirty="0">
                <a:latin typeface="Century Gothic"/>
                <a:cs typeface="Century Gothic"/>
              </a:rPr>
              <a:t>Jacob went in to Rachel also, and he loved Rachel more than Leah. </a:t>
            </a:r>
            <a:r>
              <a:rPr lang="en-US" dirty="0" smtClean="0">
                <a:latin typeface="Century Gothic"/>
                <a:cs typeface="Century Gothic"/>
              </a:rPr>
              <a:t>Genesis 29:30</a:t>
            </a:r>
            <a:endParaRPr lang="en-US" dirty="0">
              <a:latin typeface="Century Gothic"/>
              <a:cs typeface="Century Gothic"/>
            </a:endParaRPr>
          </a:p>
        </p:txBody>
      </p:sp>
    </p:spTree>
    <p:extLst>
      <p:ext uri="{BB962C8B-B14F-4D97-AF65-F5344CB8AC3E}">
        <p14:creationId xmlns:p14="http://schemas.microsoft.com/office/powerpoint/2010/main" val="133071323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latin typeface="Century Gothic" charset="0"/>
                <a:ea typeface="Century Gothic" charset="0"/>
                <a:cs typeface="Century Gothic" charset="0"/>
              </a:rPr>
              <a:t>Why did Jacob have two wives?</a:t>
            </a:r>
            <a:endParaRPr lang="en-US" sz="3600" dirty="0">
              <a:solidFill>
                <a:srgbClr val="FFFF00"/>
              </a:solidFill>
              <a:latin typeface="Century Gothic" charset="0"/>
              <a:ea typeface="Century Gothic" charset="0"/>
              <a:cs typeface="Century Gothic" charset="0"/>
            </a:endParaRPr>
          </a:p>
        </p:txBody>
      </p:sp>
      <p:sp>
        <p:nvSpPr>
          <p:cNvPr id="3" name="Text Placeholder 2"/>
          <p:cNvSpPr>
            <a:spLocks noGrp="1"/>
          </p:cNvSpPr>
          <p:nvPr>
            <p:ph idx="1"/>
          </p:nvPr>
        </p:nvSpPr>
        <p:spPr/>
        <p:txBody>
          <a:bodyPr/>
          <a:lstStyle/>
          <a:p>
            <a:r>
              <a:rPr lang="en-US" dirty="0" smtClean="0">
                <a:effectLst/>
                <a:latin typeface="Century Gothic" charset="0"/>
                <a:ea typeface="Century Gothic" charset="0"/>
                <a:cs typeface="Century Gothic" charset="0"/>
              </a:rPr>
              <a:t>Arranges to marry Rachel</a:t>
            </a:r>
          </a:p>
          <a:p>
            <a:r>
              <a:rPr lang="en-US" dirty="0" smtClean="0">
                <a:effectLst/>
                <a:latin typeface="Century Gothic" charset="0"/>
                <a:ea typeface="Century Gothic" charset="0"/>
                <a:cs typeface="Century Gothic" charset="0"/>
              </a:rPr>
              <a:t>Married to Leah</a:t>
            </a:r>
          </a:p>
          <a:p>
            <a:r>
              <a:rPr lang="en-US" dirty="0" smtClean="0">
                <a:effectLst/>
                <a:latin typeface="Century Gothic" charset="0"/>
                <a:ea typeface="Century Gothic" charset="0"/>
                <a:cs typeface="Century Gothic" charset="0"/>
              </a:rPr>
              <a:t>Jacob, “Why did you deceive me?”</a:t>
            </a:r>
          </a:p>
          <a:p>
            <a:r>
              <a:rPr lang="en-US" dirty="0" smtClean="0">
                <a:effectLst/>
                <a:latin typeface="Century Gothic" charset="0"/>
                <a:ea typeface="Century Gothic" charset="0"/>
                <a:cs typeface="Century Gothic" charset="0"/>
              </a:rPr>
              <a:t>Laban, “It </a:t>
            </a:r>
            <a:r>
              <a:rPr lang="en-US" dirty="0">
                <a:effectLst/>
                <a:latin typeface="Century Gothic" charset="0"/>
                <a:ea typeface="Century Gothic" charset="0"/>
                <a:cs typeface="Century Gothic" charset="0"/>
              </a:rPr>
              <a:t>is not the done thing in our place to give the younger before the elder” </a:t>
            </a:r>
            <a:endParaRPr lang="en-US" dirty="0" smtClean="0">
              <a:effectLst/>
              <a:latin typeface="Century Gothic" charset="0"/>
              <a:ea typeface="Century Gothic" charset="0"/>
              <a:cs typeface="Century Gothic" charset="0"/>
            </a:endParaRPr>
          </a:p>
          <a:p>
            <a:r>
              <a:rPr lang="en-US" dirty="0" smtClean="0">
                <a:effectLst/>
                <a:latin typeface="Century Gothic" charset="0"/>
                <a:ea typeface="Century Gothic" charset="0"/>
                <a:cs typeface="Century Gothic" charset="0"/>
              </a:rPr>
              <a:t>What goes around comes around</a:t>
            </a:r>
          </a:p>
          <a:p>
            <a:r>
              <a:rPr lang="en-US" dirty="0" smtClean="0">
                <a:effectLst/>
                <a:latin typeface="Century Gothic" charset="0"/>
                <a:ea typeface="Century Gothic" charset="0"/>
                <a:cs typeface="Century Gothic" charset="0"/>
              </a:rPr>
              <a:t>10 times Laban cheated Jacob out of his wages</a:t>
            </a:r>
            <a:endParaRPr lang="en-US"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40828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rgbClr val="FFFF00"/>
                </a:solidFill>
                <a:latin typeface="Century Gothic" charset="0"/>
                <a:ea typeface="Century Gothic" charset="0"/>
                <a:cs typeface="Century Gothic" charset="0"/>
              </a:rPr>
              <a:t>How did Jacob change?</a:t>
            </a:r>
            <a:endParaRPr lang="en-US" sz="3600" dirty="0">
              <a:solidFill>
                <a:srgbClr val="FFFF00"/>
              </a:solidFill>
              <a:latin typeface="Century Gothic" charset="0"/>
              <a:ea typeface="Century Gothic" charset="0"/>
              <a:cs typeface="Century Gothic" charset="0"/>
            </a:endParaRPr>
          </a:p>
        </p:txBody>
      </p:sp>
      <p:sp>
        <p:nvSpPr>
          <p:cNvPr id="6" name="Content Placeholder 5"/>
          <p:cNvSpPr>
            <a:spLocks noGrp="1"/>
          </p:cNvSpPr>
          <p:nvPr>
            <p:ph idx="1"/>
          </p:nvPr>
        </p:nvSpPr>
        <p:spPr/>
        <p:txBody>
          <a:bodyPr/>
          <a:lstStyle/>
          <a:p>
            <a:pPr marL="0" indent="0">
              <a:buNone/>
            </a:pPr>
            <a:r>
              <a:rPr lang="en-US" dirty="0" smtClean="0">
                <a:latin typeface="Century Gothic" charset="0"/>
                <a:ea typeface="Century Gothic" charset="0"/>
                <a:cs typeface="Century Gothic" charset="0"/>
              </a:rPr>
              <a:t>“He </a:t>
            </a:r>
            <a:r>
              <a:rPr lang="en-US" dirty="0">
                <a:latin typeface="Century Gothic" charset="0"/>
                <a:ea typeface="Century Gothic" charset="0"/>
                <a:cs typeface="Century Gothic" charset="0"/>
              </a:rPr>
              <a:t>felt sorry for what he had done to his elder brother. He thought it was understandable for Esau to want to kill him when he had taken away the birthright by cheating; and he was sympathetic with his brother</a:t>
            </a:r>
            <a:r>
              <a:rPr lang="en-US" dirty="0" smtClean="0">
                <a:latin typeface="Century Gothic" charset="0"/>
                <a:ea typeface="Century Gothic" charset="0"/>
                <a:cs typeface="Century Gothic" charset="0"/>
              </a:rPr>
              <a:t>.”</a:t>
            </a:r>
          </a:p>
          <a:p>
            <a:pPr marL="0" indent="0">
              <a:buNone/>
            </a:pPr>
            <a:r>
              <a:rPr lang="en-US" sz="2000" dirty="0">
                <a:latin typeface="Century Gothic" charset="0"/>
                <a:ea typeface="Century Gothic" charset="0"/>
                <a:cs typeface="Century Gothic" charset="0"/>
              </a:rPr>
              <a:t>Sun </a:t>
            </a:r>
            <a:r>
              <a:rPr lang="en-US" sz="2000" dirty="0" err="1">
                <a:latin typeface="Century Gothic" charset="0"/>
                <a:ea typeface="Century Gothic" charset="0"/>
                <a:cs typeface="Century Gothic" charset="0"/>
              </a:rPr>
              <a:t>Myung</a:t>
            </a:r>
            <a:r>
              <a:rPr lang="en-US" sz="2000" dirty="0">
                <a:latin typeface="Century Gothic" charset="0"/>
                <a:ea typeface="Century Gothic" charset="0"/>
                <a:cs typeface="Century Gothic" charset="0"/>
              </a:rPr>
              <a:t> Moon</a:t>
            </a:r>
            <a:r>
              <a:rPr lang="en-US" sz="2000" dirty="0" smtClean="0">
                <a:latin typeface="Century Gothic" charset="0"/>
                <a:ea typeface="Century Gothic" charset="0"/>
                <a:cs typeface="Century Gothic" charset="0"/>
              </a:rPr>
              <a:t>, </a:t>
            </a:r>
            <a:r>
              <a:rPr lang="en-US" sz="2000" i="1" dirty="0" smtClean="0">
                <a:latin typeface="Century Gothic" charset="0"/>
                <a:ea typeface="Century Gothic" charset="0"/>
                <a:cs typeface="Century Gothic" charset="0"/>
              </a:rPr>
              <a:t>Jacob’s </a:t>
            </a:r>
            <a:r>
              <a:rPr lang="en-US" sz="2000" i="1" dirty="0">
                <a:latin typeface="Century Gothic" charset="0"/>
                <a:ea typeface="Century Gothic" charset="0"/>
                <a:cs typeface="Century Gothic" charset="0"/>
              </a:rPr>
              <a:t>course and our life of faith</a:t>
            </a:r>
            <a:r>
              <a:rPr lang="en-US" sz="2000" dirty="0">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27 </a:t>
            </a:r>
            <a:r>
              <a:rPr lang="en-US" sz="2000" dirty="0">
                <a:latin typeface="Century Gothic" charset="0"/>
                <a:ea typeface="Century Gothic" charset="0"/>
                <a:cs typeface="Century Gothic" charset="0"/>
              </a:rPr>
              <a:t>May 1973</a:t>
            </a:r>
          </a:p>
          <a:p>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87849170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Jacob goes to meet Esau</a:t>
            </a:r>
          </a:p>
        </p:txBody>
      </p:sp>
      <p:sp>
        <p:nvSpPr>
          <p:cNvPr id="122885" name="Text Box 5"/>
          <p:cNvSpPr txBox="1">
            <a:spLocks noChangeArrowheads="1"/>
          </p:cNvSpPr>
          <p:nvPr/>
        </p:nvSpPr>
        <p:spPr bwMode="auto">
          <a:xfrm>
            <a:off x="468313" y="1770063"/>
            <a:ext cx="7255512" cy="1323439"/>
          </a:xfrm>
          <a:prstGeom prst="rect">
            <a:avLst/>
          </a:prstGeom>
          <a:noFill/>
          <a:ln w="9525">
            <a:noFill/>
            <a:miter lim="800000"/>
            <a:headEnd/>
            <a:tailEnd/>
          </a:ln>
          <a:effectLst/>
        </p:spPr>
        <p:txBody>
          <a:bodyPr wrap="none">
            <a:prstTxWarp prst="textNoShape">
              <a:avLst/>
            </a:prstTxWarp>
            <a:spAutoFit/>
          </a:bodyPr>
          <a:lstStyle/>
          <a:p>
            <a:pPr>
              <a:defRPr/>
            </a:pPr>
            <a:r>
              <a:rPr lang="en-GB" sz="2000" i="0" dirty="0">
                <a:solidFill>
                  <a:schemeClr val="bg1"/>
                </a:solidFill>
                <a:latin typeface="Century Gothic" charset="0"/>
                <a:ea typeface="Century Gothic" charset="0"/>
                <a:cs typeface="Century Gothic" charset="0"/>
              </a:rPr>
              <a:t>Jacob sent messengers before him to his brother Esau . . .</a:t>
            </a:r>
            <a:br>
              <a:rPr lang="en-GB" sz="2000" i="0" dirty="0">
                <a:solidFill>
                  <a:schemeClr val="bg1"/>
                </a:solidFill>
                <a:latin typeface="Century Gothic" charset="0"/>
                <a:ea typeface="Century Gothic" charset="0"/>
                <a:cs typeface="Century Gothic" charset="0"/>
              </a:rPr>
            </a:br>
            <a:r>
              <a:rPr lang="en-GB" sz="2000" i="0" dirty="0">
                <a:solidFill>
                  <a:schemeClr val="bg1"/>
                </a:solidFill>
                <a:latin typeface="Century Gothic" charset="0"/>
                <a:ea typeface="Century Gothic" charset="0"/>
                <a:cs typeface="Century Gothic" charset="0"/>
              </a:rPr>
              <a:t>[saying] “I [Jacob] have sent to tell my lord, in order that </a:t>
            </a:r>
            <a:br>
              <a:rPr lang="en-GB" sz="2000" i="0" dirty="0">
                <a:solidFill>
                  <a:schemeClr val="bg1"/>
                </a:solidFill>
                <a:latin typeface="Century Gothic" charset="0"/>
                <a:ea typeface="Century Gothic" charset="0"/>
                <a:cs typeface="Century Gothic" charset="0"/>
              </a:rPr>
            </a:br>
            <a:r>
              <a:rPr lang="en-GB" sz="2000" i="0" dirty="0">
                <a:solidFill>
                  <a:schemeClr val="bg1"/>
                </a:solidFill>
                <a:latin typeface="Century Gothic" charset="0"/>
                <a:ea typeface="Century Gothic" charset="0"/>
                <a:cs typeface="Century Gothic" charset="0"/>
              </a:rPr>
              <a:t>I may find favour in your sight.”</a:t>
            </a:r>
          </a:p>
          <a:p>
            <a:pPr>
              <a:defRPr/>
            </a:pPr>
            <a:r>
              <a:rPr lang="en-GB" i="0" dirty="0">
                <a:solidFill>
                  <a:schemeClr val="bg1"/>
                </a:solidFill>
                <a:latin typeface="Century Gothic" charset="0"/>
                <a:ea typeface="Century Gothic" charset="0"/>
                <a:cs typeface="Century Gothic" charset="0"/>
              </a:rPr>
              <a:t>					</a:t>
            </a:r>
            <a:r>
              <a:rPr lang="en-GB" i="0" dirty="0" smtClean="0">
                <a:solidFill>
                  <a:schemeClr val="bg1"/>
                </a:solidFill>
                <a:latin typeface="Century Gothic" charset="0"/>
                <a:ea typeface="Century Gothic" charset="0"/>
                <a:cs typeface="Century Gothic" charset="0"/>
              </a:rPr>
              <a:t>	Genesis </a:t>
            </a:r>
            <a:r>
              <a:rPr lang="en-GB" i="0" dirty="0">
                <a:solidFill>
                  <a:schemeClr val="bg1"/>
                </a:solidFill>
                <a:latin typeface="Century Gothic" charset="0"/>
                <a:ea typeface="Century Gothic" charset="0"/>
                <a:cs typeface="Century Gothic" charset="0"/>
              </a:rPr>
              <a:t>32: 3 </a:t>
            </a:r>
          </a:p>
        </p:txBody>
      </p:sp>
      <p:sp>
        <p:nvSpPr>
          <p:cNvPr id="122886" name="Text Box 6"/>
          <p:cNvSpPr txBox="1">
            <a:spLocks noChangeArrowheads="1"/>
          </p:cNvSpPr>
          <p:nvPr/>
        </p:nvSpPr>
        <p:spPr bwMode="auto">
          <a:xfrm>
            <a:off x="395288" y="4076700"/>
            <a:ext cx="8208962" cy="2154436"/>
          </a:xfrm>
          <a:prstGeom prst="rect">
            <a:avLst/>
          </a:prstGeom>
          <a:noFill/>
          <a:ln w="9525">
            <a:noFill/>
            <a:miter lim="800000"/>
            <a:headEnd/>
            <a:tailEnd/>
          </a:ln>
          <a:effectLst/>
        </p:spPr>
        <p:txBody>
          <a:bodyPr>
            <a:prstTxWarp prst="textNoShape">
              <a:avLst/>
            </a:prstTxWarp>
            <a:spAutoFit/>
          </a:bodyPr>
          <a:lstStyle/>
          <a:p>
            <a:pPr>
              <a:defRPr/>
            </a:pPr>
            <a:r>
              <a:rPr lang="en-GB" sz="2000" i="0" dirty="0">
                <a:solidFill>
                  <a:schemeClr val="bg1"/>
                </a:solidFill>
                <a:latin typeface="Century Gothic" charset="0"/>
                <a:ea typeface="Century Gothic" charset="0"/>
                <a:cs typeface="Century Gothic" charset="0"/>
              </a:rPr>
              <a:t>And the messengers returned to Jacob, saying, “We came to your brother Esau, and he is coming to meet you, and four hundred men with him.” Then Jacob was greatly afraid and distressed.</a:t>
            </a:r>
          </a:p>
          <a:p>
            <a:pPr>
              <a:defRPr/>
            </a:pPr>
            <a:r>
              <a:rPr lang="en-GB" i="0" dirty="0">
                <a:solidFill>
                  <a:schemeClr val="bg1"/>
                </a:solidFill>
                <a:latin typeface="Century Gothic" charset="0"/>
                <a:ea typeface="Century Gothic" charset="0"/>
                <a:cs typeface="Century Gothic" charset="0"/>
              </a:rPr>
              <a:t>						Genesis 32: 6-7</a:t>
            </a:r>
          </a:p>
          <a:p>
            <a:pPr>
              <a:defRPr/>
            </a:pPr>
            <a:endParaRPr lang="en-GB" i="0" dirty="0">
              <a:solidFill>
                <a:schemeClr val="bg1"/>
              </a:solidFill>
              <a:latin typeface="Century Gothic" charset="0"/>
              <a:ea typeface="Century Gothic" charset="0"/>
              <a:cs typeface="Century Gothic" charset="0"/>
            </a:endParaRPr>
          </a:p>
          <a:p>
            <a:pPr>
              <a:defRPr/>
            </a:pPr>
            <a:endParaRPr lang="en-GB"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599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288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5" grpId="0"/>
      <p:bldP spid="122886"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Jacob’s strategy</a:t>
            </a:r>
          </a:p>
        </p:txBody>
      </p:sp>
      <p:sp>
        <p:nvSpPr>
          <p:cNvPr id="405507" name="Rectangle 3"/>
          <p:cNvSpPr>
            <a:spLocks noGrp="1" noChangeArrowheads="1"/>
          </p:cNvSpPr>
          <p:nvPr>
            <p:ph type="body" idx="1"/>
          </p:nvPr>
        </p:nvSpPr>
        <p:spPr>
          <a:xfrm>
            <a:off x="457200" y="1600200"/>
            <a:ext cx="8382000" cy="4525963"/>
          </a:xfrm>
        </p:spPr>
        <p:txBody>
          <a:bodyPr>
            <a:normAutofit fontScale="77500" lnSpcReduction="20000"/>
          </a:bodyPr>
          <a:lstStyle/>
          <a:p>
            <a:pPr eaLnBrk="1" hangingPunct="1">
              <a:lnSpc>
                <a:spcPct val="120000"/>
              </a:lnSpc>
              <a:buFont typeface="Courier New" charset="0"/>
              <a:buChar char="o"/>
              <a:defRPr/>
            </a:pPr>
            <a:r>
              <a:rPr lang="en-GB" sz="2800" dirty="0">
                <a:effectLst/>
                <a:latin typeface="Century Gothic" charset="0"/>
                <a:ea typeface="Century Gothic" charset="0"/>
                <a:cs typeface="Century Gothic" charset="0"/>
              </a:rPr>
              <a:t>Jacob divided possessions in two and sent gifts to Esau</a:t>
            </a:r>
          </a:p>
          <a:p>
            <a:pPr eaLnBrk="1" hangingPunct="1">
              <a:lnSpc>
                <a:spcPct val="120000"/>
              </a:lnSpc>
              <a:buFont typeface="Courier New" charset="0"/>
              <a:buChar char="o"/>
              <a:defRPr/>
            </a:pPr>
            <a:endParaRPr lang="en-GB" sz="2800" dirty="0">
              <a:effectLst/>
              <a:latin typeface="Century Gothic" charset="0"/>
              <a:ea typeface="Century Gothic" charset="0"/>
              <a:cs typeface="Century Gothic" charset="0"/>
            </a:endParaRPr>
          </a:p>
          <a:p>
            <a:pPr eaLnBrk="1" hangingPunct="1">
              <a:lnSpc>
                <a:spcPct val="120000"/>
              </a:lnSpc>
              <a:buFont typeface="Courier New" charset="0"/>
              <a:buChar char="o"/>
              <a:defRPr/>
            </a:pPr>
            <a:r>
              <a:rPr lang="en-GB" sz="2800" dirty="0">
                <a:effectLst/>
                <a:latin typeface="Century Gothic" charset="0"/>
                <a:ea typeface="Century Gothic" charset="0"/>
                <a:cs typeface="Century Gothic" charset="0"/>
              </a:rPr>
              <a:t>“They belong to your servant Jacob; they are a present sent to my lord Esau; and moreover he is behind us.”   </a:t>
            </a:r>
            <a:r>
              <a:rPr lang="en-GB" sz="2800" dirty="0" smtClean="0">
                <a:effectLst/>
                <a:latin typeface="Century Gothic" charset="0"/>
                <a:ea typeface="Century Gothic" charset="0"/>
                <a:cs typeface="Century Gothic" charset="0"/>
              </a:rPr>
              <a:t> 						</a:t>
            </a:r>
            <a:r>
              <a:rPr lang="en-GB" sz="2000" dirty="0" smtClean="0">
                <a:effectLst/>
                <a:latin typeface="Century Gothic" charset="0"/>
                <a:ea typeface="Century Gothic" charset="0"/>
                <a:cs typeface="Century Gothic" charset="0"/>
              </a:rPr>
              <a:t>Genesis </a:t>
            </a:r>
            <a:r>
              <a:rPr lang="en-GB" sz="2000" dirty="0">
                <a:effectLst/>
                <a:latin typeface="Century Gothic" charset="0"/>
                <a:ea typeface="Century Gothic" charset="0"/>
                <a:cs typeface="Century Gothic" charset="0"/>
              </a:rPr>
              <a:t>32:18</a:t>
            </a:r>
          </a:p>
          <a:p>
            <a:pPr eaLnBrk="1" hangingPunct="1">
              <a:lnSpc>
                <a:spcPct val="120000"/>
              </a:lnSpc>
              <a:buFont typeface="Courier New" charset="0"/>
              <a:buChar char="o"/>
              <a:defRPr/>
            </a:pPr>
            <a:endParaRPr lang="en-GB" sz="2800" dirty="0">
              <a:effectLst/>
              <a:latin typeface="Century Gothic" charset="0"/>
              <a:ea typeface="Century Gothic" charset="0"/>
              <a:cs typeface="Century Gothic" charset="0"/>
            </a:endParaRPr>
          </a:p>
          <a:p>
            <a:pPr eaLnBrk="1" hangingPunct="1">
              <a:lnSpc>
                <a:spcPct val="120000"/>
              </a:lnSpc>
              <a:buFont typeface="Courier New" charset="0"/>
              <a:buChar char="o"/>
              <a:defRPr/>
            </a:pPr>
            <a:r>
              <a:rPr lang="en-GB" sz="2800" dirty="0">
                <a:effectLst/>
                <a:latin typeface="Century Gothic" charset="0"/>
                <a:ea typeface="Century Gothic" charset="0"/>
                <a:cs typeface="Century Gothic" charset="0"/>
              </a:rPr>
              <a:t>“I may appease him with the present that goes before me, and afterwards I shall see his face; perhaps he will accept me.”</a:t>
            </a:r>
            <a:r>
              <a:rPr lang="en-GB" sz="2800" dirty="0" smtClean="0">
                <a:effectLst/>
                <a:latin typeface="Century Gothic" charset="0"/>
                <a:ea typeface="Century Gothic" charset="0"/>
                <a:cs typeface="Century Gothic" charset="0"/>
              </a:rPr>
              <a:t> 				</a:t>
            </a:r>
            <a:r>
              <a:rPr lang="en-GB" sz="2000" dirty="0" smtClean="0">
                <a:effectLst/>
                <a:latin typeface="Century Gothic" charset="0"/>
                <a:ea typeface="Century Gothic" charset="0"/>
                <a:cs typeface="Century Gothic" charset="0"/>
              </a:rPr>
              <a:t>Genesis 32</a:t>
            </a:r>
            <a:r>
              <a:rPr lang="en-GB" sz="2000" dirty="0">
                <a:effectLst/>
                <a:latin typeface="Century Gothic" charset="0"/>
                <a:ea typeface="Century Gothic" charset="0"/>
                <a:cs typeface="Century Gothic" charset="0"/>
              </a:rPr>
              <a:t>:20</a:t>
            </a:r>
            <a:endParaRPr lang="en-US" sz="20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6248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5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P spid="405507"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Victory over the angel</a:t>
            </a:r>
          </a:p>
        </p:txBody>
      </p:sp>
      <p:sp>
        <p:nvSpPr>
          <p:cNvPr id="65541" name="Rectangle 5"/>
          <p:cNvSpPr>
            <a:spLocks noGrp="1" noChangeArrowheads="1"/>
          </p:cNvSpPr>
          <p:nvPr>
            <p:ph type="body" sz="half" idx="1"/>
          </p:nvPr>
        </p:nvSpPr>
        <p:spPr>
          <a:xfrm>
            <a:off x="250825" y="1989138"/>
            <a:ext cx="4103688" cy="3744912"/>
          </a:xfrm>
        </p:spPr>
        <p:txBody>
          <a:bodyPr>
            <a:normAutofit/>
          </a:bodyPr>
          <a:lstStyle/>
          <a:p>
            <a:pPr eaLnBrk="1" hangingPunct="1">
              <a:buFont typeface="Wingdings" pitchFamily="-68" charset="2"/>
              <a:buNone/>
              <a:defRPr/>
            </a:pPr>
            <a:r>
              <a:rPr lang="en-GB" sz="2400" dirty="0" smtClean="0">
                <a:effectLst/>
                <a:latin typeface="Century Gothic" charset="0"/>
                <a:ea typeface="Century Gothic" charset="0"/>
                <a:cs typeface="Century Gothic" charset="0"/>
              </a:rPr>
              <a:t>   “</a:t>
            </a:r>
            <a:r>
              <a:rPr lang="en-GB" sz="2400" dirty="0">
                <a:effectLst/>
                <a:latin typeface="Century Gothic" charset="0"/>
                <a:ea typeface="Century Gothic" charset="0"/>
                <a:cs typeface="Century Gothic" charset="0"/>
              </a:rPr>
              <a:t>Your name shall no longer be called Jacob, but Israel, for you have striven with God and with men, and have prevailed.” 		</a:t>
            </a:r>
            <a:r>
              <a:rPr lang="en-GB" sz="1800" dirty="0">
                <a:effectLst/>
                <a:latin typeface="Century Gothic" charset="0"/>
                <a:ea typeface="Century Gothic" charset="0"/>
                <a:cs typeface="Century Gothic" charset="0"/>
              </a:rPr>
              <a:t>Genesis 32:28</a:t>
            </a:r>
            <a:endParaRPr lang="en-GB" sz="2000" dirty="0">
              <a:effectLst/>
              <a:latin typeface="Century Gothic" charset="0"/>
              <a:ea typeface="Century Gothic" charset="0"/>
              <a:cs typeface="Century Gothic" charset="0"/>
            </a:endParaRPr>
          </a:p>
        </p:txBody>
      </p:sp>
      <p:pic>
        <p:nvPicPr>
          <p:cNvPr id="97284" name="Picture 9" descr="jacobangel-Chagall"/>
          <p:cNvPicPr>
            <a:picLocks noGrp="1" noChangeAspect="1" noChangeArrowheads="1"/>
          </p:cNvPicPr>
          <p:nvPr>
            <p:ph sz="half" idx="2"/>
          </p:nvPr>
        </p:nvPicPr>
        <p:blipFill>
          <a:blip r:embed="rId3"/>
          <a:srcRect/>
          <a:stretch>
            <a:fillRect/>
          </a:stretch>
        </p:blipFill>
        <p:spPr>
          <a:xfrm>
            <a:off x="4843463" y="1685925"/>
            <a:ext cx="3648075" cy="4352925"/>
          </a:xfrm>
          <a:noFill/>
        </p:spPr>
      </p:pic>
      <p:sp>
        <p:nvSpPr>
          <p:cNvPr id="97285" name="Text Box 10"/>
          <p:cNvSpPr txBox="1">
            <a:spLocks noChangeArrowheads="1"/>
          </p:cNvSpPr>
          <p:nvPr/>
        </p:nvSpPr>
        <p:spPr bwMode="auto">
          <a:xfrm>
            <a:off x="5416550" y="6149975"/>
            <a:ext cx="2565400" cy="396875"/>
          </a:xfrm>
          <a:prstGeom prst="rect">
            <a:avLst/>
          </a:prstGeom>
          <a:noFill/>
          <a:ln w="9525">
            <a:noFill/>
            <a:miter lim="800000"/>
            <a:headEnd/>
            <a:tailEnd/>
          </a:ln>
        </p:spPr>
        <p:txBody>
          <a:bodyPr wrap="none">
            <a:prstTxWarp prst="textNoShape">
              <a:avLst/>
            </a:prstTxWarp>
            <a:spAutoFit/>
          </a:bodyPr>
          <a:lstStyle/>
          <a:p>
            <a:r>
              <a:rPr lang="en-GB" sz="2000" i="0" dirty="0">
                <a:solidFill>
                  <a:schemeClr val="bg1"/>
                </a:solidFill>
                <a:latin typeface="Century Gothic" charset="0"/>
                <a:ea typeface="Century Gothic" charset="0"/>
                <a:cs typeface="Century Gothic" charset="0"/>
              </a:rPr>
              <a:t>The Ford of </a:t>
            </a:r>
            <a:r>
              <a:rPr lang="en-GB" sz="2000" i="0" dirty="0" err="1">
                <a:solidFill>
                  <a:schemeClr val="bg1"/>
                </a:solidFill>
                <a:latin typeface="Century Gothic" charset="0"/>
                <a:ea typeface="Century Gothic" charset="0"/>
                <a:cs typeface="Century Gothic" charset="0"/>
              </a:rPr>
              <a:t>Jabbok</a:t>
            </a:r>
            <a:endParaRPr lang="en-GB" sz="20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9641353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GB" dirty="0">
                <a:solidFill>
                  <a:srgbClr val="FFFF00"/>
                </a:solidFill>
                <a:latin typeface="Century Gothic" charset="0"/>
                <a:ea typeface="Century Gothic" charset="0"/>
                <a:cs typeface="Century Gothic" charset="0"/>
              </a:rPr>
              <a:t>Jacob and Esau embrace</a:t>
            </a:r>
          </a:p>
        </p:txBody>
      </p:sp>
      <p:sp>
        <p:nvSpPr>
          <p:cNvPr id="67588" name="Rectangle 4"/>
          <p:cNvSpPr>
            <a:spLocks noGrp="1" noChangeArrowheads="1"/>
          </p:cNvSpPr>
          <p:nvPr>
            <p:ph type="body" sz="half" idx="1"/>
          </p:nvPr>
        </p:nvSpPr>
        <p:spPr>
          <a:xfrm>
            <a:off x="457200" y="1524000"/>
            <a:ext cx="4267200" cy="5334000"/>
          </a:xfrm>
        </p:spPr>
        <p:txBody>
          <a:bodyPr>
            <a:normAutofit/>
          </a:bodyPr>
          <a:lstStyle/>
          <a:p>
            <a:pPr eaLnBrk="1" hangingPunct="1">
              <a:buNone/>
              <a:defRPr/>
            </a:pPr>
            <a:r>
              <a:rPr lang="en-US" sz="2400" dirty="0" smtClean="0">
                <a:effectLst/>
                <a:latin typeface="Century Gothic" charset="0"/>
                <a:ea typeface="Century Gothic" charset="0"/>
                <a:cs typeface="Century Gothic" charset="0"/>
              </a:rPr>
              <a:t>    Jacob went on bowing himself to the ground seven times, until he came near to his brother. </a:t>
            </a:r>
            <a:endParaRPr lang="en-GB" sz="2400" dirty="0" smtClean="0">
              <a:effectLst/>
              <a:latin typeface="Century Gothic" charset="0"/>
              <a:ea typeface="Century Gothic" charset="0"/>
              <a:cs typeface="Century Gothic" charset="0"/>
            </a:endParaRPr>
          </a:p>
          <a:p>
            <a:pPr eaLnBrk="1" hangingPunct="1">
              <a:buFont typeface="Wingdings" pitchFamily="-68" charset="2"/>
              <a:buNone/>
              <a:defRPr/>
            </a:pPr>
            <a:r>
              <a:rPr lang="en-GB" sz="2400" dirty="0" smtClean="0">
                <a:effectLst/>
                <a:latin typeface="Century Gothic" charset="0"/>
                <a:ea typeface="Century Gothic" charset="0"/>
                <a:cs typeface="Century Gothic" charset="0"/>
              </a:rPr>
              <a:t>    But </a:t>
            </a:r>
            <a:r>
              <a:rPr lang="en-GB" sz="2400" dirty="0">
                <a:effectLst/>
                <a:latin typeface="Century Gothic" charset="0"/>
                <a:ea typeface="Century Gothic" charset="0"/>
                <a:cs typeface="Century Gothic" charset="0"/>
              </a:rPr>
              <a:t>Esau ran to meet him, and embraced him, and fell on his neck and kissed him, and they wept.</a:t>
            </a:r>
          </a:p>
          <a:p>
            <a:pPr eaLnBrk="1" hangingPunct="1">
              <a:buFont typeface="Wingdings" pitchFamily="-68" charset="2"/>
              <a:buNone/>
              <a:defRPr/>
            </a:pPr>
            <a:r>
              <a:rPr lang="en-GB" sz="1800" dirty="0">
                <a:effectLst/>
                <a:latin typeface="Century Gothic" charset="0"/>
                <a:ea typeface="Century Gothic" charset="0"/>
                <a:cs typeface="Century Gothic" charset="0"/>
              </a:rPr>
              <a:t>			Genesis 33:3-4</a:t>
            </a:r>
          </a:p>
        </p:txBody>
      </p:sp>
      <p:pic>
        <p:nvPicPr>
          <p:cNvPr id="99332" name="Picture 6" descr="jacobesuameet"/>
          <p:cNvPicPr>
            <a:picLocks noGrp="1" noChangeAspect="1" noChangeArrowheads="1"/>
          </p:cNvPicPr>
          <p:nvPr>
            <p:ph sz="half" idx="2"/>
          </p:nvPr>
        </p:nvPicPr>
        <p:blipFill>
          <a:blip r:embed="rId3"/>
          <a:srcRect/>
          <a:stretch>
            <a:fillRect/>
          </a:stretch>
        </p:blipFill>
        <p:spPr>
          <a:xfrm>
            <a:off x="5219700" y="1916113"/>
            <a:ext cx="3444875" cy="3960812"/>
          </a:xfrm>
          <a:noFill/>
        </p:spPr>
      </p:pic>
      <p:sp>
        <p:nvSpPr>
          <p:cNvPr id="99333" name="Text Box 7"/>
          <p:cNvSpPr txBox="1">
            <a:spLocks noChangeArrowheads="1"/>
          </p:cNvSpPr>
          <p:nvPr/>
        </p:nvSpPr>
        <p:spPr bwMode="auto">
          <a:xfrm>
            <a:off x="5292080" y="6062663"/>
            <a:ext cx="3627916" cy="400110"/>
          </a:xfrm>
          <a:prstGeom prst="rect">
            <a:avLst/>
          </a:prstGeom>
          <a:noFill/>
          <a:ln w="9525">
            <a:noFill/>
            <a:miter lim="800000"/>
            <a:headEnd/>
            <a:tailEnd/>
          </a:ln>
        </p:spPr>
        <p:txBody>
          <a:bodyPr wrap="none">
            <a:prstTxWarp prst="textNoShape">
              <a:avLst/>
            </a:prstTxWarp>
            <a:spAutoFit/>
          </a:bodyPr>
          <a:lstStyle/>
          <a:p>
            <a:r>
              <a:rPr lang="en-US" sz="2000" i="0" dirty="0">
                <a:solidFill>
                  <a:schemeClr val="bg1"/>
                </a:solidFill>
                <a:latin typeface="Century Gothic" charset="0"/>
                <a:ea typeface="Century Gothic" charset="0"/>
                <a:cs typeface="Century Gothic" charset="0"/>
              </a:rPr>
              <a:t>Jacob and Esau reconciled</a:t>
            </a:r>
          </a:p>
        </p:txBody>
      </p:sp>
    </p:spTree>
    <p:extLst>
      <p:ext uri="{BB962C8B-B14F-4D97-AF65-F5344CB8AC3E}">
        <p14:creationId xmlns:p14="http://schemas.microsoft.com/office/powerpoint/2010/main" val="3273909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rrowheads="1"/>
          </p:cNvSpPr>
          <p:nvPr>
            <p:ph type="title"/>
          </p:nvPr>
        </p:nvSpPr>
        <p:spPr>
          <a:xfrm>
            <a:off x="457200" y="147638"/>
            <a:ext cx="8229600" cy="1143000"/>
          </a:xfrm>
        </p:spPr>
        <p:txBody>
          <a:bodyPr/>
          <a:lstStyle/>
          <a:p>
            <a:pPr eaLnBrk="1" hangingPunct="1">
              <a:defRPr/>
            </a:pPr>
            <a:r>
              <a:rPr lang="en-US" dirty="0">
                <a:solidFill>
                  <a:srgbClr val="FFFF00"/>
                </a:solidFill>
                <a:latin typeface="Century Gothic" charset="0"/>
                <a:ea typeface="Century Gothic" charset="0"/>
                <a:cs typeface="Century Gothic" charset="0"/>
              </a:rPr>
              <a:t>Their conversation</a:t>
            </a:r>
          </a:p>
        </p:txBody>
      </p:sp>
      <p:sp>
        <p:nvSpPr>
          <p:cNvPr id="407555" name="Rectangle 3"/>
          <p:cNvSpPr>
            <a:spLocks noGrp="1" noChangeArrowheads="1"/>
          </p:cNvSpPr>
          <p:nvPr>
            <p:ph type="body" sz="half" idx="1"/>
          </p:nvPr>
        </p:nvSpPr>
        <p:spPr>
          <a:xfrm>
            <a:off x="457200" y="1680103"/>
            <a:ext cx="7620000" cy="4525963"/>
          </a:xfrm>
        </p:spPr>
        <p:txBody>
          <a:bodyPr>
            <a:noAutofit/>
          </a:bodyPr>
          <a:lstStyle/>
          <a:p>
            <a:pPr eaLnBrk="1" hangingPunct="1">
              <a:buFont typeface="Wingdings" pitchFamily="-68" charset="2"/>
              <a:buNone/>
              <a:defRPr/>
            </a:pPr>
            <a:r>
              <a:rPr lang="en-GB" sz="2000" dirty="0" smtClean="0">
                <a:effectLst/>
                <a:latin typeface="Century Gothic" charset="0"/>
                <a:ea typeface="Century Gothic" charset="0"/>
                <a:cs typeface="Century Gothic" charset="0"/>
              </a:rPr>
              <a:t>    Esau</a:t>
            </a:r>
            <a:r>
              <a:rPr lang="en-GB" sz="2000" dirty="0">
                <a:effectLst/>
                <a:latin typeface="Century Gothic" charset="0"/>
                <a:ea typeface="Century Gothic" charset="0"/>
                <a:cs typeface="Century Gothic" charset="0"/>
              </a:rPr>
              <a:t>: “What do you mean by all this company which I met</a:t>
            </a:r>
            <a:r>
              <a:rPr lang="en-GB" sz="2000" dirty="0" smtClean="0">
                <a:effectLst/>
                <a:latin typeface="Century Gothic" charset="0"/>
                <a:ea typeface="Century Gothic" charset="0"/>
                <a:cs typeface="Century Gothic" charset="0"/>
              </a:rPr>
              <a:t>?”</a:t>
            </a:r>
            <a:endParaRPr lang="en-GB" sz="800" dirty="0" smtClean="0">
              <a:effectLst/>
              <a:latin typeface="Century Gothic" charset="0"/>
              <a:ea typeface="Century Gothic" charset="0"/>
              <a:cs typeface="Century Gothic" charset="0"/>
            </a:endParaRPr>
          </a:p>
          <a:p>
            <a:pPr eaLnBrk="1" hangingPunct="1">
              <a:buFont typeface="Wingdings" pitchFamily="-68" charset="2"/>
              <a:buNone/>
              <a:defRPr/>
            </a:pPr>
            <a:r>
              <a:rPr lang="en-GB" sz="2000" dirty="0" smtClean="0">
                <a:effectLst/>
                <a:latin typeface="Century Gothic" charset="0"/>
                <a:ea typeface="Century Gothic" charset="0"/>
                <a:cs typeface="Century Gothic" charset="0"/>
              </a:rPr>
              <a:t>    Jacob</a:t>
            </a:r>
            <a:r>
              <a:rPr lang="en-GB" sz="2000" dirty="0">
                <a:effectLst/>
                <a:latin typeface="Century Gothic" charset="0"/>
                <a:ea typeface="Century Gothic" charset="0"/>
                <a:cs typeface="Century Gothic" charset="0"/>
              </a:rPr>
              <a:t>: “To find favour in the sight of my lord</a:t>
            </a:r>
            <a:r>
              <a:rPr lang="en-GB" sz="2000" dirty="0" smtClean="0">
                <a:effectLst/>
                <a:latin typeface="Century Gothic" charset="0"/>
                <a:ea typeface="Century Gothic" charset="0"/>
                <a:cs typeface="Century Gothic" charset="0"/>
              </a:rPr>
              <a:t>.”</a:t>
            </a:r>
            <a:endParaRPr lang="en-GB" sz="800" dirty="0" smtClean="0">
              <a:effectLst/>
              <a:latin typeface="Century Gothic" charset="0"/>
              <a:ea typeface="Century Gothic" charset="0"/>
              <a:cs typeface="Century Gothic" charset="0"/>
            </a:endParaRPr>
          </a:p>
          <a:p>
            <a:pPr eaLnBrk="1" hangingPunct="1">
              <a:buFont typeface="Wingdings" pitchFamily="-68" charset="2"/>
              <a:buNone/>
              <a:defRPr/>
            </a:pPr>
            <a:r>
              <a:rPr lang="en-GB" sz="2000" dirty="0" smtClean="0">
                <a:effectLst/>
                <a:latin typeface="Century Gothic" charset="0"/>
                <a:ea typeface="Century Gothic" charset="0"/>
                <a:cs typeface="Century Gothic" charset="0"/>
              </a:rPr>
              <a:t>    Esau</a:t>
            </a:r>
            <a:r>
              <a:rPr lang="en-GB" sz="2000" dirty="0">
                <a:effectLst/>
                <a:latin typeface="Century Gothic" charset="0"/>
                <a:ea typeface="Century Gothic" charset="0"/>
                <a:cs typeface="Century Gothic" charset="0"/>
              </a:rPr>
              <a:t>: “I have </a:t>
            </a:r>
            <a:r>
              <a:rPr lang="en-GB" sz="2000" dirty="0" smtClean="0">
                <a:effectLst/>
                <a:latin typeface="Century Gothic" charset="0"/>
                <a:ea typeface="Century Gothic" charset="0"/>
                <a:cs typeface="Century Gothic" charset="0"/>
              </a:rPr>
              <a:t>enough</a:t>
            </a:r>
            <a:r>
              <a:rPr lang="en-GB" sz="2000" dirty="0">
                <a:effectLst/>
                <a:latin typeface="Century Gothic" charset="0"/>
                <a:ea typeface="Century Gothic" charset="0"/>
                <a:cs typeface="Century Gothic" charset="0"/>
              </a:rPr>
              <a:t>, my brother; keep what you have for yourself</a:t>
            </a:r>
            <a:r>
              <a:rPr lang="en-GB" sz="2000" dirty="0" smtClean="0">
                <a:effectLst/>
                <a:latin typeface="Century Gothic" charset="0"/>
                <a:ea typeface="Century Gothic" charset="0"/>
                <a:cs typeface="Century Gothic" charset="0"/>
              </a:rPr>
              <a:t>.”</a:t>
            </a:r>
            <a:endParaRPr lang="en-GB" sz="800" dirty="0" smtClean="0">
              <a:effectLst/>
              <a:latin typeface="Century Gothic" charset="0"/>
              <a:ea typeface="Century Gothic" charset="0"/>
              <a:cs typeface="Century Gothic" charset="0"/>
            </a:endParaRPr>
          </a:p>
          <a:p>
            <a:pPr eaLnBrk="1" hangingPunct="1">
              <a:buFont typeface="Wingdings" pitchFamily="-68" charset="2"/>
              <a:buNone/>
              <a:defRPr/>
            </a:pPr>
            <a:r>
              <a:rPr lang="en-GB" sz="2000" dirty="0" smtClean="0">
                <a:effectLst/>
                <a:latin typeface="Century Gothic" charset="0"/>
                <a:ea typeface="Century Gothic" charset="0"/>
                <a:cs typeface="Century Gothic" charset="0"/>
              </a:rPr>
              <a:t>    Jacob</a:t>
            </a:r>
            <a:r>
              <a:rPr lang="en-GB" sz="2000" dirty="0">
                <a:effectLst/>
                <a:latin typeface="Century Gothic" charset="0"/>
                <a:ea typeface="Century Gothic" charset="0"/>
                <a:cs typeface="Century Gothic" charset="0"/>
              </a:rPr>
              <a:t>: “I pray you, if I have found favour in your sight, then accept my present from my hand; for truly to see your face is like seeing the face of God, with such favour you have received me. Accept, I pray you, </a:t>
            </a:r>
            <a:r>
              <a:rPr lang="en-GB" sz="2000" dirty="0" smtClean="0">
                <a:effectLst/>
                <a:latin typeface="Century Gothic" charset="0"/>
                <a:ea typeface="Century Gothic" charset="0"/>
                <a:cs typeface="Century Gothic" charset="0"/>
              </a:rPr>
              <a:t>my </a:t>
            </a:r>
            <a:r>
              <a:rPr lang="en-GB" sz="2000" dirty="0">
                <a:effectLst/>
                <a:latin typeface="Century Gothic" charset="0"/>
                <a:ea typeface="Century Gothic" charset="0"/>
                <a:cs typeface="Century Gothic" charset="0"/>
              </a:rPr>
              <a:t>gift that is brought to you, because God has dealt graciously with me, and because I have enough.” </a:t>
            </a:r>
          </a:p>
          <a:p>
            <a:pPr eaLnBrk="1" hangingPunct="1">
              <a:buFont typeface="Wingdings" pitchFamily="-68" charset="2"/>
              <a:buNone/>
              <a:defRPr/>
            </a:pPr>
            <a:r>
              <a:rPr lang="en-GB" sz="1600" dirty="0">
                <a:effectLst/>
                <a:latin typeface="Century Gothic" charset="0"/>
                <a:ea typeface="Century Gothic" charset="0"/>
                <a:cs typeface="Century Gothic" charset="0"/>
              </a:rPr>
              <a:t>					</a:t>
            </a:r>
            <a:r>
              <a:rPr lang="en-GB" sz="1600" dirty="0" smtClean="0">
                <a:effectLst/>
                <a:latin typeface="Century Gothic" charset="0"/>
                <a:ea typeface="Century Gothic" charset="0"/>
                <a:cs typeface="Century Gothic" charset="0"/>
              </a:rPr>
              <a:t>Genesis </a:t>
            </a:r>
            <a:r>
              <a:rPr lang="en-GB" sz="1600" dirty="0">
                <a:effectLst/>
                <a:latin typeface="Century Gothic" charset="0"/>
                <a:ea typeface="Century Gothic" charset="0"/>
                <a:cs typeface="Century Gothic" charset="0"/>
              </a:rPr>
              <a:t>33:8-11 </a:t>
            </a:r>
          </a:p>
          <a:p>
            <a:pPr eaLnBrk="1" hangingPunct="1">
              <a:buFont typeface="Wingdings" pitchFamily="-68" charset="2"/>
              <a:buChar char="n"/>
              <a:defRPr/>
            </a:pPr>
            <a:endParaRPr lang="en-US" sz="20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870127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2. </a:t>
            </a:r>
            <a:r>
              <a:rPr lang="en-US" b="0" dirty="0">
                <a:solidFill>
                  <a:srgbClr val="FFFF00"/>
                </a:solidFill>
                <a:latin typeface="Century Gothic" charset="0"/>
                <a:ea typeface="Century Gothic" charset="0"/>
                <a:cs typeface="Century Gothic" charset="0"/>
              </a:rPr>
              <a:t>The Fall and corruption of human relationships </a:t>
            </a:r>
          </a:p>
        </p:txBody>
      </p:sp>
      <p:sp>
        <p:nvSpPr>
          <p:cNvPr id="3" name="Text Placeholder 2"/>
          <p:cNvSpPr>
            <a:spLocks noGrp="1"/>
          </p:cNvSpPr>
          <p:nvPr>
            <p:ph type="body" idx="1"/>
          </p:nvPr>
        </p:nvSpPr>
        <p:spPr/>
        <p:txBody>
          <a:bodyPr/>
          <a:lstStyle/>
          <a:p>
            <a:endParaRPr lang="en-US">
              <a:latin typeface="Century Gothic" charset="0"/>
              <a:ea typeface="Century Gothic" charset="0"/>
              <a:cs typeface="Century Gothic" charset="0"/>
            </a:endParaRPr>
          </a:p>
        </p:txBody>
      </p:sp>
    </p:spTree>
    <p:extLst>
      <p:ext uri="{BB962C8B-B14F-4D97-AF65-F5344CB8AC3E}">
        <p14:creationId xmlns:p14="http://schemas.microsoft.com/office/powerpoint/2010/main" val="129579227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463" y="341686"/>
            <a:ext cx="7583487" cy="1044388"/>
          </a:xfrm>
        </p:spPr>
        <p:txBody>
          <a:bodyPr/>
          <a:lstStyle/>
          <a:p>
            <a:r>
              <a:rPr lang="en-US" dirty="0" smtClean="0">
                <a:solidFill>
                  <a:srgbClr val="FFFF00"/>
                </a:solidFill>
                <a:latin typeface="Century Gothic" charset="0"/>
                <a:ea typeface="Century Gothic" charset="0"/>
                <a:cs typeface="Century Gothic" charset="0"/>
              </a:rPr>
              <a:t>Jacob restores his mistake</a:t>
            </a:r>
            <a:endParaRPr lang="en-US" dirty="0">
              <a:solidFill>
                <a:srgbClr val="FFFF00"/>
              </a:solidFill>
              <a:latin typeface="Century Gothic" charset="0"/>
              <a:ea typeface="Century Gothic" charset="0"/>
              <a:cs typeface="Century Gothic" charset="0"/>
            </a:endParaRPr>
          </a:p>
        </p:txBody>
      </p:sp>
      <p:sp>
        <p:nvSpPr>
          <p:cNvPr id="6" name="Content Placeholder 5"/>
          <p:cNvSpPr>
            <a:spLocks noGrp="1"/>
          </p:cNvSpPr>
          <p:nvPr>
            <p:ph idx="1"/>
          </p:nvPr>
        </p:nvSpPr>
        <p:spPr>
          <a:xfrm>
            <a:off x="457200" y="1539692"/>
            <a:ext cx="8229600" cy="4525963"/>
          </a:xfrm>
        </p:spPr>
        <p:txBody>
          <a:bodyPr>
            <a:normAutofit/>
          </a:bodyPr>
          <a:lstStyle/>
          <a:p>
            <a:r>
              <a:rPr lang="en-US" sz="2400" dirty="0" smtClean="0">
                <a:latin typeface="Century Gothic" charset="0"/>
                <a:ea typeface="Century Gothic" charset="0"/>
                <a:cs typeface="Century Gothic" charset="0"/>
              </a:rPr>
              <a:t>He </a:t>
            </a:r>
            <a:r>
              <a:rPr lang="en-US" sz="2400" dirty="0" err="1" smtClean="0">
                <a:latin typeface="Century Gothic" charset="0"/>
                <a:ea typeface="Century Gothic" charset="0"/>
                <a:cs typeface="Century Gothic" charset="0"/>
              </a:rPr>
              <a:t>realises</a:t>
            </a:r>
            <a:r>
              <a:rPr lang="en-US" sz="2400" dirty="0" smtClean="0">
                <a:latin typeface="Century Gothic" charset="0"/>
                <a:ea typeface="Century Gothic" charset="0"/>
                <a:cs typeface="Century Gothic" charset="0"/>
              </a:rPr>
              <a:t> he was not a good younger brother</a:t>
            </a:r>
          </a:p>
          <a:p>
            <a:r>
              <a:rPr lang="en-US" sz="2400" dirty="0" smtClean="0">
                <a:latin typeface="Century Gothic" charset="0"/>
                <a:ea typeface="Century Gothic" charset="0"/>
                <a:cs typeface="Century Gothic" charset="0"/>
              </a:rPr>
              <a:t>He understands that he did something wrong and hurt his older brother</a:t>
            </a:r>
          </a:p>
          <a:p>
            <a:r>
              <a:rPr lang="en-US" sz="2400" dirty="0" smtClean="0">
                <a:latin typeface="Century Gothic" charset="0"/>
                <a:ea typeface="Century Gothic" charset="0"/>
                <a:cs typeface="Century Gothic" charset="0"/>
              </a:rPr>
              <a:t>So at the risk of his life he returns the blessing he stole</a:t>
            </a:r>
          </a:p>
          <a:p>
            <a:pPr lvl="1"/>
            <a:r>
              <a:rPr lang="en-US" sz="2200" dirty="0" smtClean="0">
                <a:latin typeface="Century Gothic" charset="0"/>
                <a:ea typeface="Century Gothic" charset="0"/>
                <a:cs typeface="Century Gothic" charset="0"/>
              </a:rPr>
              <a:t>He gives Esau gifts</a:t>
            </a:r>
          </a:p>
          <a:p>
            <a:pPr lvl="1"/>
            <a:r>
              <a:rPr lang="en-US" sz="2200" dirty="0" smtClean="0">
                <a:latin typeface="Century Gothic" charset="0"/>
                <a:ea typeface="Century Gothic" charset="0"/>
                <a:cs typeface="Century Gothic" charset="0"/>
              </a:rPr>
              <a:t>He bows down to his older brother 7 times</a:t>
            </a:r>
          </a:p>
          <a:p>
            <a:r>
              <a:rPr lang="en-US" sz="2400" dirty="0" smtClean="0">
                <a:latin typeface="Century Gothic" charset="0"/>
                <a:ea typeface="Century Gothic" charset="0"/>
                <a:cs typeface="Century Gothic" charset="0"/>
              </a:rPr>
              <a:t>He becomes a good younger brother</a:t>
            </a:r>
          </a:p>
          <a:p>
            <a:pPr lvl="1"/>
            <a:r>
              <a:rPr lang="en-US" sz="2200" dirty="0" smtClean="0">
                <a:latin typeface="Century Gothic" charset="0"/>
                <a:ea typeface="Century Gothic" charset="0"/>
                <a:cs typeface="Century Gothic" charset="0"/>
              </a:rPr>
              <a:t>He becomes loveable</a:t>
            </a:r>
          </a:p>
          <a:p>
            <a:pPr lvl="1"/>
            <a:r>
              <a:rPr lang="en-US" sz="2200" dirty="0" smtClean="0">
                <a:latin typeface="Century Gothic" charset="0"/>
                <a:ea typeface="Century Gothic" charset="0"/>
                <a:cs typeface="Century Gothic" charset="0"/>
              </a:rPr>
              <a:t>He becomes worthy of respect</a:t>
            </a: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33952704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Lasting foundation</a:t>
            </a:r>
          </a:p>
        </p:txBody>
      </p:sp>
      <p:sp>
        <p:nvSpPr>
          <p:cNvPr id="326659" name="Rectangle 3"/>
          <p:cNvSpPr>
            <a:spLocks noGrp="1" noChangeArrowheads="1"/>
          </p:cNvSpPr>
          <p:nvPr>
            <p:ph type="body" idx="1"/>
          </p:nvPr>
        </p:nvSpPr>
        <p:spPr>
          <a:xfrm>
            <a:off x="457200" y="1600200"/>
            <a:ext cx="8229600" cy="4800600"/>
          </a:xfrm>
        </p:spPr>
        <p:txBody>
          <a:bodyPr>
            <a:normAutofit/>
          </a:bodyPr>
          <a:lstStyle/>
          <a:p>
            <a:pPr eaLnBrk="1" hangingPunct="1">
              <a:lnSpc>
                <a:spcPct val="110000"/>
              </a:lnSpc>
              <a:buFont typeface="Courier New" charset="0"/>
              <a:buChar char="o"/>
              <a:defRPr/>
            </a:pPr>
            <a:r>
              <a:rPr lang="en-US" sz="2400" dirty="0">
                <a:effectLst/>
                <a:latin typeface="Century Gothic" charset="0"/>
                <a:ea typeface="Century Gothic" charset="0"/>
                <a:cs typeface="Century Gothic" charset="0"/>
              </a:rPr>
              <a:t>Jacob established the pattern for the natural and voluntary subjugation of Satan by winning Esau’s heart and respect</a:t>
            </a:r>
          </a:p>
          <a:p>
            <a:pPr eaLnBrk="1" hangingPunct="1">
              <a:lnSpc>
                <a:spcPct val="110000"/>
              </a:lnSpc>
              <a:buFont typeface="Courier New" charset="0"/>
              <a:buChar char="o"/>
              <a:defRPr/>
            </a:pPr>
            <a:r>
              <a:rPr lang="en-US" sz="2400" dirty="0">
                <a:effectLst/>
                <a:latin typeface="Century Gothic" charset="0"/>
                <a:ea typeface="Century Gothic" charset="0"/>
                <a:cs typeface="Century Gothic" charset="0"/>
              </a:rPr>
              <a:t>It is the pattern followed later by Joseph, Moses, Jesus and Sun </a:t>
            </a:r>
            <a:r>
              <a:rPr lang="en-US" sz="2400" dirty="0" err="1">
                <a:effectLst/>
                <a:latin typeface="Century Gothic" charset="0"/>
                <a:ea typeface="Century Gothic" charset="0"/>
                <a:cs typeface="Century Gothic" charset="0"/>
              </a:rPr>
              <a:t>Myung</a:t>
            </a:r>
            <a:r>
              <a:rPr lang="en-US" sz="2400" dirty="0">
                <a:effectLst/>
                <a:latin typeface="Century Gothic" charset="0"/>
                <a:ea typeface="Century Gothic" charset="0"/>
                <a:cs typeface="Century Gothic" charset="0"/>
              </a:rPr>
              <a:t> Moon</a:t>
            </a:r>
          </a:p>
          <a:p>
            <a:pPr eaLnBrk="1" hangingPunct="1">
              <a:lnSpc>
                <a:spcPct val="110000"/>
              </a:lnSpc>
              <a:buFont typeface="Courier New" charset="0"/>
              <a:buChar char="o"/>
              <a:defRPr/>
            </a:pPr>
            <a:r>
              <a:rPr lang="en-US" sz="2400" dirty="0">
                <a:effectLst/>
                <a:latin typeface="Century Gothic" charset="0"/>
                <a:ea typeface="Century Gothic" charset="0"/>
                <a:cs typeface="Century Gothic" charset="0"/>
              </a:rPr>
              <a:t>Abraham’s family established the heavenly tradition</a:t>
            </a:r>
          </a:p>
          <a:p>
            <a:pPr eaLnBrk="1" hangingPunct="1">
              <a:lnSpc>
                <a:spcPct val="110000"/>
              </a:lnSpc>
              <a:buFont typeface="Courier New" charset="0"/>
              <a:buChar char="o"/>
              <a:defRPr/>
            </a:pPr>
            <a:r>
              <a:rPr lang="en-US" sz="2400" dirty="0">
                <a:effectLst/>
                <a:latin typeface="Century Gothic" charset="0"/>
                <a:ea typeface="Century Gothic" charset="0"/>
                <a:cs typeface="Century Gothic" charset="0"/>
              </a:rPr>
              <a:t>“God of Abraham, Isaac and Jacob</a:t>
            </a:r>
            <a:r>
              <a:rPr lang="en-US" sz="2400" dirty="0" smtClean="0">
                <a:effectLst/>
                <a:latin typeface="Century Gothic" charset="0"/>
                <a:ea typeface="Century Gothic" charset="0"/>
                <a:cs typeface="Century Gothic" charset="0"/>
              </a:rPr>
              <a:t>”</a:t>
            </a:r>
            <a:r>
              <a:rPr lang="en-US" sz="2400" dirty="0">
                <a:effectLst/>
                <a:latin typeface="Century Gothic" charset="0"/>
                <a:ea typeface="Century Gothic" charset="0"/>
                <a:cs typeface="Century Gothic" charset="0"/>
              </a:rPr>
              <a:t>			</a:t>
            </a:r>
            <a:r>
              <a:rPr lang="en-US" sz="2400" dirty="0" smtClean="0">
                <a:effectLst/>
                <a:latin typeface="Century Gothic" charset="0"/>
                <a:ea typeface="Century Gothic" charset="0"/>
                <a:cs typeface="Century Gothic" charset="0"/>
              </a:rPr>
              <a:t>	Three </a:t>
            </a:r>
            <a:r>
              <a:rPr lang="en-US" sz="2400" dirty="0">
                <a:effectLst/>
                <a:latin typeface="Century Gothic" charset="0"/>
                <a:ea typeface="Century Gothic" charset="0"/>
                <a:cs typeface="Century Gothic" charset="0"/>
              </a:rPr>
              <a:t>Great Kingships</a:t>
            </a:r>
          </a:p>
          <a:p>
            <a:pPr eaLnBrk="1" hangingPunct="1">
              <a:lnSpc>
                <a:spcPct val="110000"/>
              </a:lnSpc>
              <a:buFont typeface="Courier New" charset="0"/>
              <a:buChar char="o"/>
              <a:defRPr/>
            </a:pPr>
            <a:endParaRPr lang="en-US" sz="2400" dirty="0">
              <a:effectLst/>
              <a:latin typeface="Century Gothic" charset="0"/>
              <a:ea typeface="Century Gothic" charset="0"/>
              <a:cs typeface="Century Gothic" charset="0"/>
            </a:endParaRPr>
          </a:p>
        </p:txBody>
      </p:sp>
      <p:sp>
        <p:nvSpPr>
          <p:cNvPr id="104452" name="Line 4"/>
          <p:cNvSpPr>
            <a:spLocks noChangeShapeType="1"/>
          </p:cNvSpPr>
          <p:nvPr/>
        </p:nvSpPr>
        <p:spPr bwMode="auto">
          <a:xfrm>
            <a:off x="729340" y="5486405"/>
            <a:ext cx="1295400" cy="0"/>
          </a:xfrm>
          <a:prstGeom prst="line">
            <a:avLst/>
          </a:prstGeom>
          <a:noFill/>
          <a:ln w="57150">
            <a:solidFill>
              <a:schemeClr val="bg1"/>
            </a:solidFill>
            <a:round/>
            <a:headEnd/>
            <a:tailEnd type="arrow"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4454566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happened next?</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sz="half" idx="1"/>
          </p:nvPr>
        </p:nvSpPr>
        <p:spPr>
          <a:xfrm>
            <a:off x="524933" y="1642537"/>
            <a:ext cx="4656667" cy="4219575"/>
          </a:xfrm>
        </p:spPr>
        <p:txBody>
          <a:bodyPr>
            <a:noAutofit/>
          </a:bodyPr>
          <a:lstStyle/>
          <a:p>
            <a:r>
              <a:rPr lang="en-US" sz="2200" dirty="0" smtClean="0">
                <a:effectLst/>
                <a:latin typeface="Century Gothic" charset="0"/>
                <a:ea typeface="Century Gothic" charset="0"/>
                <a:cs typeface="Century Gothic" charset="0"/>
              </a:rPr>
              <a:t>Jacob and Esau go separate ways</a:t>
            </a:r>
          </a:p>
          <a:p>
            <a:r>
              <a:rPr lang="en-US" sz="2200" dirty="0" smtClean="0">
                <a:effectLst/>
                <a:latin typeface="Century Gothic" charset="0"/>
                <a:ea typeface="Century Gothic" charset="0"/>
                <a:cs typeface="Century Gothic" charset="0"/>
              </a:rPr>
              <a:t>Meet up to bury Isaac</a:t>
            </a:r>
          </a:p>
          <a:p>
            <a:r>
              <a:rPr lang="en-US" sz="2200" dirty="0" smtClean="0">
                <a:effectLst/>
                <a:latin typeface="Century Gothic" charset="0"/>
                <a:ea typeface="Century Gothic" charset="0"/>
                <a:cs typeface="Century Gothic" charset="0"/>
              </a:rPr>
              <a:t>Jacob becomes ancestor of Hebrews</a:t>
            </a:r>
          </a:p>
          <a:p>
            <a:r>
              <a:rPr lang="en-US" sz="2200" dirty="0" smtClean="0">
                <a:effectLst/>
                <a:latin typeface="Century Gothic" charset="0"/>
                <a:ea typeface="Century Gothic" charset="0"/>
                <a:cs typeface="Century Gothic" charset="0"/>
              </a:rPr>
              <a:t>Esau becomes ancestor of </a:t>
            </a:r>
            <a:r>
              <a:rPr lang="en-US" sz="2200" dirty="0" err="1" smtClean="0">
                <a:effectLst/>
                <a:latin typeface="Century Gothic" charset="0"/>
                <a:ea typeface="Century Gothic" charset="0"/>
                <a:cs typeface="Century Gothic" charset="0"/>
              </a:rPr>
              <a:t>Edomites</a:t>
            </a:r>
            <a:endParaRPr lang="en-US" sz="2200" dirty="0" smtClean="0">
              <a:effectLst/>
              <a:latin typeface="Century Gothic" charset="0"/>
              <a:ea typeface="Century Gothic" charset="0"/>
              <a:cs typeface="Century Gothic" charset="0"/>
            </a:endParaRPr>
          </a:p>
          <a:p>
            <a:r>
              <a:rPr lang="en-US" sz="2200" dirty="0" smtClean="0">
                <a:effectLst/>
                <a:latin typeface="Century Gothic" charset="0"/>
                <a:ea typeface="Century Gothic" charset="0"/>
                <a:cs typeface="Century Gothic" charset="0"/>
              </a:rPr>
              <a:t>They were enemies</a:t>
            </a:r>
          </a:p>
          <a:p>
            <a:r>
              <a:rPr lang="en-US" sz="2200" dirty="0" smtClean="0">
                <a:effectLst/>
                <a:latin typeface="Century Gothic" charset="0"/>
                <a:ea typeface="Century Gothic" charset="0"/>
                <a:cs typeface="Century Gothic" charset="0"/>
              </a:rPr>
              <a:t>Eventually </a:t>
            </a:r>
            <a:r>
              <a:rPr lang="en-US" sz="2200" dirty="0" err="1" smtClean="0">
                <a:effectLst/>
                <a:latin typeface="Century Gothic" charset="0"/>
                <a:ea typeface="Century Gothic" charset="0"/>
                <a:cs typeface="Century Gothic" charset="0"/>
              </a:rPr>
              <a:t>Edomites</a:t>
            </a:r>
            <a:r>
              <a:rPr lang="en-US" sz="2200" dirty="0" smtClean="0">
                <a:effectLst/>
                <a:latin typeface="Century Gothic" charset="0"/>
                <a:ea typeface="Century Gothic" charset="0"/>
                <a:cs typeface="Century Gothic" charset="0"/>
              </a:rPr>
              <a:t> converted to Judaism</a:t>
            </a:r>
            <a:endParaRPr lang="en-US" sz="2200" dirty="0">
              <a:effectLst/>
              <a:latin typeface="Century Gothic" charset="0"/>
              <a:ea typeface="Century Gothic" charset="0"/>
              <a:cs typeface="Century Gothic" charset="0"/>
            </a:endParaRPr>
          </a:p>
        </p:txBody>
      </p:sp>
      <p:pic>
        <p:nvPicPr>
          <p:cNvPr id="5" name="Content Placeholder 4" descr="Edom.PNG"/>
          <p:cNvPicPr>
            <a:picLocks noGrp="1" noChangeAspect="1"/>
          </p:cNvPicPr>
          <p:nvPr>
            <p:ph sz="half" idx="2"/>
          </p:nvPr>
        </p:nvPicPr>
        <p:blipFill>
          <a:blip r:embed="rId3"/>
          <a:srcRect l="-46668" r="-46668"/>
          <a:stretch>
            <a:fillRect/>
          </a:stretch>
        </p:blipFill>
        <p:spPr/>
      </p:pic>
      <p:sp>
        <p:nvSpPr>
          <p:cNvPr id="6" name="TextBox 5"/>
          <p:cNvSpPr txBox="1"/>
          <p:nvPr/>
        </p:nvSpPr>
        <p:spPr>
          <a:xfrm>
            <a:off x="6250328" y="6172200"/>
            <a:ext cx="1051891" cy="461665"/>
          </a:xfrm>
          <a:prstGeom prst="rect">
            <a:avLst/>
          </a:prstGeom>
          <a:noFill/>
        </p:spPr>
        <p:txBody>
          <a:bodyPr wrap="none" rtlCol="0">
            <a:spAutoFit/>
          </a:bodyPr>
          <a:lstStyle/>
          <a:p>
            <a:r>
              <a:rPr lang="en-US" sz="2400" i="0" dirty="0" smtClean="0">
                <a:solidFill>
                  <a:schemeClr val="bg1"/>
                </a:solidFill>
                <a:latin typeface="Century Gothic" charset="0"/>
                <a:ea typeface="Century Gothic" charset="0"/>
                <a:cs typeface="Century Gothic" charset="0"/>
              </a:rPr>
              <a:t>Edom</a:t>
            </a:r>
            <a:endParaRPr lang="en-US" sz="24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8066865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198"/>
            <a:ext cx="8229600" cy="1143000"/>
          </a:xfrm>
        </p:spPr>
        <p:txBody>
          <a:bodyPr/>
          <a:lstStyle/>
          <a:p>
            <a:r>
              <a:rPr lang="en-US" dirty="0" smtClean="0">
                <a:solidFill>
                  <a:srgbClr val="FFFF00"/>
                </a:solidFill>
                <a:latin typeface="Century Gothic" charset="0"/>
                <a:ea typeface="Century Gothic" charset="0"/>
                <a:cs typeface="Century Gothic" charset="0"/>
              </a:rPr>
              <a:t>Did Jacob and Esau make the foundation of substance?</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a:xfrm>
            <a:off x="457200" y="2143397"/>
            <a:ext cx="8229600" cy="4525963"/>
          </a:xfrm>
        </p:spPr>
        <p:txBody>
          <a:bodyPr>
            <a:normAutofit/>
          </a:bodyPr>
          <a:lstStyle/>
          <a:p>
            <a:pPr>
              <a:buNone/>
            </a:pPr>
            <a:r>
              <a:rPr lang="en-US" sz="2800" dirty="0" smtClean="0">
                <a:effectLst/>
                <a:latin typeface="Century Gothic" charset="0"/>
                <a:ea typeface="Century Gothic" charset="0"/>
                <a:cs typeface="Century Gothic" charset="0"/>
              </a:rPr>
              <a:t>	“For Jacob and Esau to fulfill the indemnity condition to remove the fallen nature, Esau needed to love Jacob, respect him as his mediator to God, obediently submit to Jacob's directions, and finally, multiply goodness by inheriting goodness from the  bearer of God's blessing.” </a:t>
            </a:r>
            <a:r>
              <a:rPr lang="en-US" sz="2400" dirty="0" smtClean="0">
                <a:effectLst/>
                <a:latin typeface="Century Gothic" charset="0"/>
                <a:ea typeface="Century Gothic" charset="0"/>
                <a:cs typeface="Century Gothic" charset="0"/>
              </a:rPr>
              <a:t>EDP, 183</a:t>
            </a:r>
            <a:endParaRPr lang="en-US" sz="28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74885410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77804"/>
            <a:ext cx="7583487" cy="1044388"/>
          </a:xfrm>
          <a:ln>
            <a:noFill/>
          </a:ln>
        </p:spPr>
        <p:txBody>
          <a:bodyPr/>
          <a:lstStyle/>
          <a:p>
            <a:r>
              <a:rPr lang="en-US" dirty="0" smtClean="0">
                <a:solidFill>
                  <a:srgbClr val="FFFF00"/>
                </a:solidFill>
                <a:latin typeface="Century Gothic" charset="0"/>
                <a:ea typeface="Century Gothic" charset="0"/>
                <a:cs typeface="Century Gothic" charset="0"/>
              </a:rPr>
              <a:t>Jacob’s family</a:t>
            </a:r>
            <a:endParaRPr lang="en-US" dirty="0">
              <a:solidFill>
                <a:srgbClr val="FFFF00"/>
              </a:solidFill>
              <a:latin typeface="Century Gothic" charset="0"/>
              <a:ea typeface="Century Gothic" charset="0"/>
              <a:cs typeface="Century Gothic" charset="0"/>
            </a:endParaRPr>
          </a:p>
        </p:txBody>
      </p:sp>
      <p:sp>
        <p:nvSpPr>
          <p:cNvPr id="4" name="Text Box 3"/>
          <p:cNvSpPr txBox="1">
            <a:spLocks noChangeArrowheads="1"/>
          </p:cNvSpPr>
          <p:nvPr/>
        </p:nvSpPr>
        <p:spPr bwMode="auto">
          <a:xfrm>
            <a:off x="3641725" y="1700217"/>
            <a:ext cx="1144865"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Jacob</a:t>
            </a:r>
          </a:p>
        </p:txBody>
      </p:sp>
      <p:sp>
        <p:nvSpPr>
          <p:cNvPr id="5" name="Text Box 4"/>
          <p:cNvSpPr txBox="1">
            <a:spLocks noChangeArrowheads="1"/>
          </p:cNvSpPr>
          <p:nvPr/>
        </p:nvSpPr>
        <p:spPr bwMode="auto">
          <a:xfrm>
            <a:off x="1736725" y="1700217"/>
            <a:ext cx="986167"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Leah</a:t>
            </a:r>
          </a:p>
        </p:txBody>
      </p:sp>
      <p:sp>
        <p:nvSpPr>
          <p:cNvPr id="6" name="Text Box 5"/>
          <p:cNvSpPr txBox="1">
            <a:spLocks noChangeArrowheads="1"/>
          </p:cNvSpPr>
          <p:nvPr/>
        </p:nvSpPr>
        <p:spPr bwMode="auto">
          <a:xfrm>
            <a:off x="5699125" y="1700217"/>
            <a:ext cx="1305165"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Rachel</a:t>
            </a:r>
          </a:p>
        </p:txBody>
      </p:sp>
      <p:sp>
        <p:nvSpPr>
          <p:cNvPr id="7" name="Text Box 6"/>
          <p:cNvSpPr txBox="1">
            <a:spLocks noChangeArrowheads="1"/>
          </p:cNvSpPr>
          <p:nvPr/>
        </p:nvSpPr>
        <p:spPr bwMode="auto">
          <a:xfrm>
            <a:off x="1600200" y="3302004"/>
            <a:ext cx="1228221"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smtClean="0">
                <a:solidFill>
                  <a:schemeClr val="bg1"/>
                </a:solidFill>
                <a:latin typeface="Arial" pitchFamily="-128" charset="0"/>
                <a:ea typeface="ＭＳ Ｐゴシック" pitchFamily="-128" charset="-128"/>
                <a:cs typeface="ＭＳ Ｐゴシック" pitchFamily="-128" charset="-128"/>
              </a:rPr>
              <a:t>Simeon</a:t>
            </a:r>
            <a:endParaRPr lang="en-US" sz="2400" i="0" dirty="0">
              <a:solidFill>
                <a:schemeClr val="bg1"/>
              </a:solidFill>
              <a:latin typeface="Arial" pitchFamily="-128" charset="0"/>
              <a:ea typeface="ＭＳ Ｐゴシック" pitchFamily="-128" charset="-128"/>
              <a:cs typeface="ＭＳ Ｐゴシック" pitchFamily="-128" charset="-128"/>
            </a:endParaRPr>
          </a:p>
        </p:txBody>
      </p:sp>
      <p:sp>
        <p:nvSpPr>
          <p:cNvPr id="8" name="Text Box 7"/>
          <p:cNvSpPr txBox="1">
            <a:spLocks noChangeArrowheads="1"/>
          </p:cNvSpPr>
          <p:nvPr/>
        </p:nvSpPr>
        <p:spPr bwMode="auto">
          <a:xfrm>
            <a:off x="574520" y="3911604"/>
            <a:ext cx="1262786"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smtClean="0">
                <a:solidFill>
                  <a:schemeClr val="bg1"/>
                </a:solidFill>
                <a:latin typeface="Arial" pitchFamily="-128" charset="0"/>
                <a:ea typeface="ＭＳ Ｐゴシック" pitchFamily="-128" charset="-128"/>
                <a:cs typeface="ＭＳ Ｐゴシック" pitchFamily="-128" charset="-128"/>
              </a:rPr>
              <a:t>Reuben</a:t>
            </a:r>
            <a:endParaRPr lang="en-US" sz="2400" i="0" dirty="0">
              <a:solidFill>
                <a:schemeClr val="bg1"/>
              </a:solidFill>
              <a:latin typeface="Arial" pitchFamily="-128" charset="0"/>
              <a:ea typeface="ＭＳ Ｐゴシック" pitchFamily="-128" charset="-128"/>
              <a:cs typeface="ＭＳ Ｐゴシック" pitchFamily="-128" charset="-128"/>
            </a:endParaRPr>
          </a:p>
        </p:txBody>
      </p:sp>
      <p:sp>
        <p:nvSpPr>
          <p:cNvPr id="9" name="Text Box 8"/>
          <p:cNvSpPr txBox="1">
            <a:spLocks noChangeArrowheads="1"/>
          </p:cNvSpPr>
          <p:nvPr/>
        </p:nvSpPr>
        <p:spPr bwMode="auto">
          <a:xfrm>
            <a:off x="2895600" y="3835404"/>
            <a:ext cx="750526"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Levi</a:t>
            </a:r>
          </a:p>
        </p:txBody>
      </p:sp>
      <p:sp>
        <p:nvSpPr>
          <p:cNvPr id="10" name="Text Box 9"/>
          <p:cNvSpPr txBox="1">
            <a:spLocks noChangeArrowheads="1"/>
          </p:cNvSpPr>
          <p:nvPr/>
        </p:nvSpPr>
        <p:spPr bwMode="auto">
          <a:xfrm>
            <a:off x="3557587" y="4673604"/>
            <a:ext cx="1024639"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a:solidFill>
                  <a:schemeClr val="bg1"/>
                </a:solidFill>
                <a:latin typeface="Arial" pitchFamily="-128" charset="0"/>
                <a:ea typeface="ＭＳ Ｐゴシック" pitchFamily="-128" charset="-128"/>
                <a:cs typeface="ＭＳ Ｐゴシック" pitchFamily="-128" charset="-128"/>
              </a:rPr>
              <a:t>Judah</a:t>
            </a:r>
          </a:p>
        </p:txBody>
      </p:sp>
      <p:sp>
        <p:nvSpPr>
          <p:cNvPr id="11" name="Text Box 10"/>
          <p:cNvSpPr txBox="1">
            <a:spLocks noChangeArrowheads="1"/>
          </p:cNvSpPr>
          <p:nvPr/>
        </p:nvSpPr>
        <p:spPr bwMode="auto">
          <a:xfrm>
            <a:off x="4572000" y="5359404"/>
            <a:ext cx="1351652"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Issachar</a:t>
            </a:r>
          </a:p>
        </p:txBody>
      </p:sp>
      <p:sp>
        <p:nvSpPr>
          <p:cNvPr id="12" name="Text Box 11"/>
          <p:cNvSpPr txBox="1">
            <a:spLocks noChangeArrowheads="1"/>
          </p:cNvSpPr>
          <p:nvPr/>
        </p:nvSpPr>
        <p:spPr bwMode="auto">
          <a:xfrm>
            <a:off x="5410200" y="5892804"/>
            <a:ext cx="1298753"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Zebulun</a:t>
            </a:r>
          </a:p>
        </p:txBody>
      </p:sp>
      <p:sp>
        <p:nvSpPr>
          <p:cNvPr id="13" name="Text Box 12"/>
          <p:cNvSpPr txBox="1">
            <a:spLocks noChangeArrowheads="1"/>
          </p:cNvSpPr>
          <p:nvPr/>
        </p:nvSpPr>
        <p:spPr bwMode="auto">
          <a:xfrm>
            <a:off x="288925" y="2233617"/>
            <a:ext cx="1165704"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Zilpah</a:t>
            </a:r>
            <a:endParaRPr lang="en-US" sz="2400" i="0">
              <a:solidFill>
                <a:schemeClr val="bg1"/>
              </a:solidFill>
              <a:latin typeface="Arial" pitchFamily="-128" charset="0"/>
              <a:ea typeface="ＭＳ Ｐゴシック" pitchFamily="-128" charset="-128"/>
              <a:cs typeface="ＭＳ Ｐゴシック" pitchFamily="-128" charset="-128"/>
            </a:endParaRPr>
          </a:p>
        </p:txBody>
      </p:sp>
      <p:sp>
        <p:nvSpPr>
          <p:cNvPr id="14" name="Text Box 13"/>
          <p:cNvSpPr txBox="1">
            <a:spLocks noChangeArrowheads="1"/>
          </p:cNvSpPr>
          <p:nvPr/>
        </p:nvSpPr>
        <p:spPr bwMode="auto">
          <a:xfrm>
            <a:off x="50655" y="3044829"/>
            <a:ext cx="760413"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a:solidFill>
                  <a:schemeClr val="bg1"/>
                </a:solidFill>
                <a:latin typeface="Arial" pitchFamily="-128" charset="0"/>
                <a:ea typeface="ＭＳ Ｐゴシック" pitchFamily="-128" charset="-128"/>
                <a:cs typeface="ＭＳ Ｐゴシック" pitchFamily="-128" charset="-128"/>
              </a:rPr>
              <a:t>Gad</a:t>
            </a:r>
          </a:p>
        </p:txBody>
      </p:sp>
      <p:sp>
        <p:nvSpPr>
          <p:cNvPr id="15" name="Text Box 14"/>
          <p:cNvSpPr txBox="1">
            <a:spLocks noChangeArrowheads="1"/>
          </p:cNvSpPr>
          <p:nvPr/>
        </p:nvSpPr>
        <p:spPr bwMode="auto">
          <a:xfrm>
            <a:off x="4365627" y="3073404"/>
            <a:ext cx="1198184" cy="457200"/>
          </a:xfrm>
          <a:prstGeom prst="rect">
            <a:avLst/>
          </a:prstGeom>
          <a:noFill/>
          <a:ln w="9525">
            <a:noFill/>
            <a:miter lim="800000"/>
            <a:headEnd/>
            <a:tailEnd/>
          </a:ln>
          <a:effectLst/>
        </p:spPr>
        <p:txBody>
          <a:bodyPr wrap="square">
            <a:prstTxWarp prst="textNoShape">
              <a:avLst/>
            </a:prstTxWarp>
            <a:spAutoFit/>
          </a:bodyPr>
          <a:lstStyle/>
          <a:p>
            <a:pPr eaLnBrk="0" hangingPunct="0">
              <a:spcBef>
                <a:spcPct val="50000"/>
              </a:spcBef>
            </a:pPr>
            <a:r>
              <a:rPr lang="en-US" sz="2400" i="0" dirty="0">
                <a:solidFill>
                  <a:schemeClr val="bg1"/>
                </a:solidFill>
                <a:latin typeface="Arial" pitchFamily="-128" charset="0"/>
                <a:ea typeface="ＭＳ Ｐゴシック" pitchFamily="-128" charset="-128"/>
                <a:cs typeface="ＭＳ Ｐゴシック" pitchFamily="-128" charset="-128"/>
              </a:rPr>
              <a:t>Joseph</a:t>
            </a:r>
          </a:p>
        </p:txBody>
      </p:sp>
      <p:sp>
        <p:nvSpPr>
          <p:cNvPr id="16" name="Text Box 15"/>
          <p:cNvSpPr txBox="1">
            <a:spLocks noChangeArrowheads="1"/>
          </p:cNvSpPr>
          <p:nvPr/>
        </p:nvSpPr>
        <p:spPr bwMode="auto">
          <a:xfrm>
            <a:off x="5699125" y="3073404"/>
            <a:ext cx="1470274"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dirty="0">
                <a:solidFill>
                  <a:schemeClr val="bg1"/>
                </a:solidFill>
                <a:latin typeface="Arial" pitchFamily="-128" charset="0"/>
                <a:ea typeface="ＭＳ Ｐゴシック" pitchFamily="-128" charset="-128"/>
                <a:cs typeface="ＭＳ Ｐゴシック" pitchFamily="-128" charset="-128"/>
              </a:rPr>
              <a:t>Benjamin</a:t>
            </a:r>
          </a:p>
        </p:txBody>
      </p:sp>
      <p:sp>
        <p:nvSpPr>
          <p:cNvPr id="17" name="Text Box 16"/>
          <p:cNvSpPr txBox="1">
            <a:spLocks noChangeArrowheads="1"/>
          </p:cNvSpPr>
          <p:nvPr/>
        </p:nvSpPr>
        <p:spPr bwMode="auto">
          <a:xfrm>
            <a:off x="7589838" y="2630492"/>
            <a:ext cx="1184940" cy="523220"/>
          </a:xfrm>
          <a:prstGeom prst="rect">
            <a:avLst/>
          </a:prstGeom>
          <a:noFill/>
          <a:ln w="9525">
            <a:noFill/>
            <a:miter lim="800000"/>
            <a:headEnd/>
            <a:tailEnd/>
          </a:ln>
          <a:effectLst/>
        </p:spPr>
        <p:txBody>
          <a:bodyPr wrap="none">
            <a:prstTxWarp prst="textNoShape">
              <a:avLst/>
            </a:prstTxWarp>
            <a:spAutoFit/>
          </a:bodyPr>
          <a:lstStyle/>
          <a:p>
            <a:pPr eaLnBrk="0" hangingPunct="0"/>
            <a:r>
              <a:rPr lang="en-US" sz="2800" i="0">
                <a:solidFill>
                  <a:schemeClr val="bg1"/>
                </a:solidFill>
                <a:latin typeface="Arial" pitchFamily="-128" charset="0"/>
                <a:ea typeface="ＭＳ Ｐゴシック" pitchFamily="-128" charset="-128"/>
                <a:cs typeface="ＭＳ Ｐゴシック" pitchFamily="-128" charset="-128"/>
              </a:rPr>
              <a:t>Bilhah</a:t>
            </a:r>
          </a:p>
        </p:txBody>
      </p:sp>
      <p:sp>
        <p:nvSpPr>
          <p:cNvPr id="18" name="Text Box 17"/>
          <p:cNvSpPr txBox="1">
            <a:spLocks noChangeArrowheads="1"/>
          </p:cNvSpPr>
          <p:nvPr/>
        </p:nvSpPr>
        <p:spPr bwMode="auto">
          <a:xfrm>
            <a:off x="6629400" y="3987804"/>
            <a:ext cx="750526"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Dan</a:t>
            </a:r>
          </a:p>
        </p:txBody>
      </p:sp>
      <p:sp>
        <p:nvSpPr>
          <p:cNvPr id="19" name="Text Box 18"/>
          <p:cNvSpPr txBox="1">
            <a:spLocks noChangeArrowheads="1"/>
          </p:cNvSpPr>
          <p:nvPr/>
        </p:nvSpPr>
        <p:spPr bwMode="auto">
          <a:xfrm>
            <a:off x="7689850" y="4064004"/>
            <a:ext cx="1316386"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Napthali</a:t>
            </a:r>
          </a:p>
        </p:txBody>
      </p:sp>
      <p:sp>
        <p:nvSpPr>
          <p:cNvPr id="20" name="Line 19"/>
          <p:cNvSpPr>
            <a:spLocks noChangeShapeType="1"/>
          </p:cNvSpPr>
          <p:nvPr/>
        </p:nvSpPr>
        <p:spPr bwMode="auto">
          <a:xfrm flipH="1">
            <a:off x="290532" y="2780715"/>
            <a:ext cx="381000" cy="3810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1" name="Line 20"/>
          <p:cNvSpPr>
            <a:spLocks noChangeShapeType="1"/>
          </p:cNvSpPr>
          <p:nvPr/>
        </p:nvSpPr>
        <p:spPr bwMode="auto">
          <a:xfrm flipH="1">
            <a:off x="1309914" y="2217692"/>
            <a:ext cx="823686" cy="1754237"/>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2" name="Line 21"/>
          <p:cNvSpPr>
            <a:spLocks noChangeShapeType="1"/>
          </p:cNvSpPr>
          <p:nvPr/>
        </p:nvSpPr>
        <p:spPr bwMode="auto">
          <a:xfrm flipH="1">
            <a:off x="2133600" y="2235204"/>
            <a:ext cx="76200" cy="9906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3" name="Line 22"/>
          <p:cNvSpPr>
            <a:spLocks noChangeShapeType="1"/>
          </p:cNvSpPr>
          <p:nvPr/>
        </p:nvSpPr>
        <p:spPr bwMode="auto">
          <a:xfrm>
            <a:off x="2362200" y="2235204"/>
            <a:ext cx="838200" cy="16764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4" name="Line 23"/>
          <p:cNvSpPr>
            <a:spLocks noChangeShapeType="1"/>
          </p:cNvSpPr>
          <p:nvPr/>
        </p:nvSpPr>
        <p:spPr bwMode="auto">
          <a:xfrm>
            <a:off x="2438400" y="2235204"/>
            <a:ext cx="1600200" cy="25146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5" name="Line 24"/>
          <p:cNvSpPr>
            <a:spLocks noChangeShapeType="1"/>
          </p:cNvSpPr>
          <p:nvPr/>
        </p:nvSpPr>
        <p:spPr bwMode="auto">
          <a:xfrm>
            <a:off x="2438400" y="2159004"/>
            <a:ext cx="2590800" cy="32004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6" name="Line 25"/>
          <p:cNvSpPr>
            <a:spLocks noChangeShapeType="1"/>
          </p:cNvSpPr>
          <p:nvPr/>
        </p:nvSpPr>
        <p:spPr bwMode="auto">
          <a:xfrm>
            <a:off x="2627784" y="2145684"/>
            <a:ext cx="3733800" cy="38862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7" name="Line 26"/>
          <p:cNvSpPr>
            <a:spLocks noChangeShapeType="1"/>
          </p:cNvSpPr>
          <p:nvPr/>
        </p:nvSpPr>
        <p:spPr bwMode="auto">
          <a:xfrm flipH="1">
            <a:off x="5029200" y="2235204"/>
            <a:ext cx="1066800" cy="8382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8" name="Line 27"/>
          <p:cNvSpPr>
            <a:spLocks noChangeShapeType="1"/>
          </p:cNvSpPr>
          <p:nvPr/>
        </p:nvSpPr>
        <p:spPr bwMode="auto">
          <a:xfrm>
            <a:off x="6248400" y="2235204"/>
            <a:ext cx="0" cy="8382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29" name="Line 28"/>
          <p:cNvSpPr>
            <a:spLocks noChangeShapeType="1"/>
          </p:cNvSpPr>
          <p:nvPr/>
        </p:nvSpPr>
        <p:spPr bwMode="auto">
          <a:xfrm flipH="1">
            <a:off x="7315200" y="3149604"/>
            <a:ext cx="685800" cy="8382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30" name="Line 29"/>
          <p:cNvSpPr>
            <a:spLocks noChangeShapeType="1"/>
          </p:cNvSpPr>
          <p:nvPr/>
        </p:nvSpPr>
        <p:spPr bwMode="auto">
          <a:xfrm>
            <a:off x="8153400" y="3225804"/>
            <a:ext cx="0" cy="7620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31" name="Line 31"/>
          <p:cNvSpPr>
            <a:spLocks noChangeShapeType="1"/>
          </p:cNvSpPr>
          <p:nvPr/>
        </p:nvSpPr>
        <p:spPr bwMode="auto">
          <a:xfrm flipV="1">
            <a:off x="2743200" y="1930404"/>
            <a:ext cx="914400" cy="0"/>
          </a:xfrm>
          <a:prstGeom prst="line">
            <a:avLst/>
          </a:prstGeom>
          <a:noFill/>
          <a:ln w="25400">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2" name="Line 32"/>
          <p:cNvSpPr>
            <a:spLocks noChangeShapeType="1"/>
          </p:cNvSpPr>
          <p:nvPr/>
        </p:nvSpPr>
        <p:spPr bwMode="auto">
          <a:xfrm>
            <a:off x="4724400" y="1930404"/>
            <a:ext cx="990600" cy="0"/>
          </a:xfrm>
          <a:prstGeom prst="line">
            <a:avLst/>
          </a:prstGeom>
          <a:noFill/>
          <a:ln w="25400">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3" name="Line 33"/>
          <p:cNvSpPr>
            <a:spLocks noChangeShapeType="1"/>
          </p:cNvSpPr>
          <p:nvPr/>
        </p:nvSpPr>
        <p:spPr bwMode="auto">
          <a:xfrm flipV="1">
            <a:off x="2743200" y="2006604"/>
            <a:ext cx="914400" cy="0"/>
          </a:xfrm>
          <a:prstGeom prst="line">
            <a:avLst/>
          </a:prstGeom>
          <a:noFill/>
          <a:ln w="25400">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4" name="Line 34"/>
          <p:cNvSpPr>
            <a:spLocks noChangeShapeType="1"/>
          </p:cNvSpPr>
          <p:nvPr/>
        </p:nvSpPr>
        <p:spPr bwMode="auto">
          <a:xfrm>
            <a:off x="4724400" y="2006604"/>
            <a:ext cx="990600" cy="0"/>
          </a:xfrm>
          <a:prstGeom prst="line">
            <a:avLst/>
          </a:prstGeom>
          <a:noFill/>
          <a:ln w="25400">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5" name="Line 35"/>
          <p:cNvSpPr>
            <a:spLocks noChangeShapeType="1"/>
          </p:cNvSpPr>
          <p:nvPr/>
        </p:nvSpPr>
        <p:spPr bwMode="auto">
          <a:xfrm flipH="1">
            <a:off x="1371600" y="2082804"/>
            <a:ext cx="304800" cy="228600"/>
          </a:xfrm>
          <a:prstGeom prst="line">
            <a:avLst/>
          </a:prstGeom>
          <a:noFill/>
          <a:ln w="9525">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6" name="Line 36"/>
          <p:cNvSpPr>
            <a:spLocks noChangeShapeType="1"/>
          </p:cNvSpPr>
          <p:nvPr/>
        </p:nvSpPr>
        <p:spPr bwMode="auto">
          <a:xfrm flipH="1">
            <a:off x="1262982" y="2006604"/>
            <a:ext cx="304800" cy="228600"/>
          </a:xfrm>
          <a:prstGeom prst="line">
            <a:avLst/>
          </a:prstGeom>
          <a:noFill/>
          <a:ln w="9525">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7" name="Line 37"/>
          <p:cNvSpPr>
            <a:spLocks noChangeShapeType="1"/>
          </p:cNvSpPr>
          <p:nvPr/>
        </p:nvSpPr>
        <p:spPr bwMode="auto">
          <a:xfrm>
            <a:off x="7086600" y="1930404"/>
            <a:ext cx="990600" cy="685800"/>
          </a:xfrm>
          <a:prstGeom prst="line">
            <a:avLst/>
          </a:prstGeom>
          <a:noFill/>
          <a:ln w="9525">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8" name="Line 38"/>
          <p:cNvSpPr>
            <a:spLocks noChangeShapeType="1"/>
          </p:cNvSpPr>
          <p:nvPr/>
        </p:nvSpPr>
        <p:spPr bwMode="auto">
          <a:xfrm>
            <a:off x="7010400" y="2006604"/>
            <a:ext cx="990600" cy="685800"/>
          </a:xfrm>
          <a:prstGeom prst="line">
            <a:avLst/>
          </a:prstGeom>
          <a:noFill/>
          <a:ln w="9525">
            <a:solidFill>
              <a:schemeClr val="bg1"/>
            </a:solidFill>
            <a:round/>
            <a:headEnd/>
            <a:tailEnd/>
          </a:ln>
          <a:effectLst/>
        </p:spPr>
        <p:txBody>
          <a:bodyPr wrap="none" anchor="ctr">
            <a:prstTxWarp prst="textNoShape">
              <a:avLst/>
            </a:prstTxWarp>
          </a:bodyPr>
          <a:lstStyle/>
          <a:p>
            <a:endParaRPr lang="en-US">
              <a:solidFill>
                <a:schemeClr val="bg1"/>
              </a:solidFill>
            </a:endParaRPr>
          </a:p>
        </p:txBody>
      </p:sp>
      <p:sp>
        <p:nvSpPr>
          <p:cNvPr id="39" name="Text Box 39"/>
          <p:cNvSpPr txBox="1">
            <a:spLocks noChangeArrowheads="1"/>
          </p:cNvSpPr>
          <p:nvPr/>
        </p:nvSpPr>
        <p:spPr bwMode="auto">
          <a:xfrm>
            <a:off x="6934200" y="5892804"/>
            <a:ext cx="990977"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i="0">
                <a:solidFill>
                  <a:schemeClr val="bg1"/>
                </a:solidFill>
                <a:latin typeface="Arial" pitchFamily="-128" charset="0"/>
                <a:ea typeface="ＭＳ Ｐゴシック" pitchFamily="-128" charset="-128"/>
                <a:cs typeface="ＭＳ Ｐゴシック" pitchFamily="-128" charset="-128"/>
              </a:rPr>
              <a:t>Dinah</a:t>
            </a:r>
          </a:p>
        </p:txBody>
      </p:sp>
      <p:sp>
        <p:nvSpPr>
          <p:cNvPr id="40" name="Line 40"/>
          <p:cNvSpPr>
            <a:spLocks noChangeShapeType="1"/>
          </p:cNvSpPr>
          <p:nvPr/>
        </p:nvSpPr>
        <p:spPr bwMode="auto">
          <a:xfrm>
            <a:off x="2771800" y="2217692"/>
            <a:ext cx="4572000" cy="3733800"/>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3" name="TextBox 2"/>
          <p:cNvSpPr txBox="1"/>
          <p:nvPr/>
        </p:nvSpPr>
        <p:spPr>
          <a:xfrm>
            <a:off x="1103085" y="4287769"/>
            <a:ext cx="306494" cy="369332"/>
          </a:xfrm>
          <a:prstGeom prst="rect">
            <a:avLst/>
          </a:prstGeom>
          <a:noFill/>
          <a:ln>
            <a:noFill/>
          </a:ln>
        </p:spPr>
        <p:txBody>
          <a:bodyPr wrap="none" rtlCol="0">
            <a:spAutoFit/>
          </a:bodyPr>
          <a:lstStyle/>
          <a:p>
            <a:r>
              <a:rPr lang="en-US" dirty="0" smtClean="0">
                <a:solidFill>
                  <a:schemeClr val="bg1"/>
                </a:solidFill>
              </a:rPr>
              <a:t>1</a:t>
            </a:r>
            <a:endParaRPr lang="en-US" dirty="0">
              <a:solidFill>
                <a:schemeClr val="bg1"/>
              </a:solidFill>
            </a:endParaRPr>
          </a:p>
        </p:txBody>
      </p:sp>
      <p:sp>
        <p:nvSpPr>
          <p:cNvPr id="41" name="TextBox 40"/>
          <p:cNvSpPr txBox="1"/>
          <p:nvPr/>
        </p:nvSpPr>
        <p:spPr>
          <a:xfrm>
            <a:off x="2048935" y="3657609"/>
            <a:ext cx="306494" cy="369332"/>
          </a:xfrm>
          <a:prstGeom prst="rect">
            <a:avLst/>
          </a:prstGeom>
          <a:noFill/>
          <a:ln>
            <a:noFill/>
          </a:ln>
        </p:spPr>
        <p:txBody>
          <a:bodyPr wrap="none" rtlCol="0">
            <a:spAutoFit/>
          </a:bodyPr>
          <a:lstStyle/>
          <a:p>
            <a:r>
              <a:rPr lang="en-US" dirty="0" smtClean="0">
                <a:solidFill>
                  <a:schemeClr val="bg1"/>
                </a:solidFill>
              </a:rPr>
              <a:t>2</a:t>
            </a:r>
            <a:endParaRPr lang="en-US" dirty="0">
              <a:solidFill>
                <a:schemeClr val="bg1"/>
              </a:solidFill>
            </a:endParaRPr>
          </a:p>
        </p:txBody>
      </p:sp>
      <p:sp>
        <p:nvSpPr>
          <p:cNvPr id="42" name="TextBox 41"/>
          <p:cNvSpPr txBox="1"/>
          <p:nvPr/>
        </p:nvSpPr>
        <p:spPr>
          <a:xfrm>
            <a:off x="3152020" y="4167654"/>
            <a:ext cx="306494" cy="369332"/>
          </a:xfrm>
          <a:prstGeom prst="rect">
            <a:avLst/>
          </a:prstGeom>
          <a:noFill/>
          <a:ln>
            <a:noFill/>
          </a:ln>
        </p:spPr>
        <p:txBody>
          <a:bodyPr wrap="none" rtlCol="0">
            <a:spAutoFit/>
          </a:bodyPr>
          <a:lstStyle/>
          <a:p>
            <a:r>
              <a:rPr lang="en-US" dirty="0" smtClean="0">
                <a:solidFill>
                  <a:schemeClr val="bg1"/>
                </a:solidFill>
              </a:rPr>
              <a:t>3</a:t>
            </a:r>
            <a:endParaRPr lang="en-US" dirty="0">
              <a:solidFill>
                <a:schemeClr val="bg1"/>
              </a:solidFill>
            </a:endParaRPr>
          </a:p>
        </p:txBody>
      </p:sp>
      <p:sp>
        <p:nvSpPr>
          <p:cNvPr id="43" name="TextBox 42"/>
          <p:cNvSpPr txBox="1"/>
          <p:nvPr/>
        </p:nvSpPr>
        <p:spPr>
          <a:xfrm>
            <a:off x="6905175" y="4367656"/>
            <a:ext cx="306494" cy="369332"/>
          </a:xfrm>
          <a:prstGeom prst="rect">
            <a:avLst/>
          </a:prstGeom>
          <a:noFill/>
          <a:ln>
            <a:noFill/>
          </a:ln>
        </p:spPr>
        <p:txBody>
          <a:bodyPr wrap="none" rtlCol="0">
            <a:spAutoFit/>
          </a:bodyPr>
          <a:lstStyle/>
          <a:p>
            <a:r>
              <a:rPr lang="en-US" dirty="0" smtClean="0">
                <a:solidFill>
                  <a:schemeClr val="bg1"/>
                </a:solidFill>
              </a:rPr>
              <a:t>5</a:t>
            </a:r>
            <a:endParaRPr lang="en-US" dirty="0">
              <a:solidFill>
                <a:schemeClr val="bg1"/>
              </a:solidFill>
            </a:endParaRPr>
          </a:p>
        </p:txBody>
      </p:sp>
      <p:sp>
        <p:nvSpPr>
          <p:cNvPr id="44" name="TextBox 43"/>
          <p:cNvSpPr txBox="1"/>
          <p:nvPr/>
        </p:nvSpPr>
        <p:spPr>
          <a:xfrm>
            <a:off x="8149770" y="4415201"/>
            <a:ext cx="306494" cy="369332"/>
          </a:xfrm>
          <a:prstGeom prst="rect">
            <a:avLst/>
          </a:prstGeom>
          <a:noFill/>
          <a:ln>
            <a:noFill/>
          </a:ln>
        </p:spPr>
        <p:txBody>
          <a:bodyPr wrap="none" rtlCol="0">
            <a:spAutoFit/>
          </a:bodyPr>
          <a:lstStyle/>
          <a:p>
            <a:r>
              <a:rPr lang="en-US" dirty="0" smtClean="0">
                <a:solidFill>
                  <a:schemeClr val="bg1"/>
                </a:solidFill>
              </a:rPr>
              <a:t>6</a:t>
            </a:r>
            <a:endParaRPr lang="en-US" dirty="0">
              <a:solidFill>
                <a:schemeClr val="bg1"/>
              </a:solidFill>
            </a:endParaRPr>
          </a:p>
        </p:txBody>
      </p:sp>
      <p:sp>
        <p:nvSpPr>
          <p:cNvPr id="45" name="TextBox 44"/>
          <p:cNvSpPr txBox="1"/>
          <p:nvPr/>
        </p:nvSpPr>
        <p:spPr>
          <a:xfrm>
            <a:off x="314485" y="3415709"/>
            <a:ext cx="306494" cy="369332"/>
          </a:xfrm>
          <a:prstGeom prst="rect">
            <a:avLst/>
          </a:prstGeom>
          <a:noFill/>
          <a:ln>
            <a:noFill/>
          </a:ln>
        </p:spPr>
        <p:txBody>
          <a:bodyPr wrap="none" rtlCol="0">
            <a:spAutoFit/>
          </a:bodyPr>
          <a:lstStyle/>
          <a:p>
            <a:r>
              <a:rPr lang="en-US" dirty="0" smtClean="0">
                <a:solidFill>
                  <a:schemeClr val="bg1"/>
                </a:solidFill>
              </a:rPr>
              <a:t>7</a:t>
            </a:r>
            <a:endParaRPr lang="en-US" dirty="0">
              <a:solidFill>
                <a:schemeClr val="bg1"/>
              </a:solidFill>
            </a:endParaRPr>
          </a:p>
        </p:txBody>
      </p:sp>
      <p:sp>
        <p:nvSpPr>
          <p:cNvPr id="46" name="TextBox 45"/>
          <p:cNvSpPr txBox="1"/>
          <p:nvPr/>
        </p:nvSpPr>
        <p:spPr>
          <a:xfrm>
            <a:off x="3953935" y="5032839"/>
            <a:ext cx="306494" cy="369332"/>
          </a:xfrm>
          <a:prstGeom prst="rect">
            <a:avLst/>
          </a:prstGeom>
          <a:noFill/>
          <a:ln>
            <a:noFill/>
          </a:ln>
        </p:spPr>
        <p:txBody>
          <a:bodyPr wrap="none" rtlCol="0">
            <a:spAutoFit/>
          </a:bodyPr>
          <a:lstStyle/>
          <a:p>
            <a:r>
              <a:rPr lang="en-US" dirty="0" smtClean="0">
                <a:solidFill>
                  <a:schemeClr val="bg1"/>
                </a:solidFill>
              </a:rPr>
              <a:t>4</a:t>
            </a:r>
            <a:endParaRPr lang="en-US" dirty="0">
              <a:solidFill>
                <a:schemeClr val="bg1"/>
              </a:solidFill>
            </a:endParaRPr>
          </a:p>
        </p:txBody>
      </p:sp>
      <p:sp>
        <p:nvSpPr>
          <p:cNvPr id="47" name="TextBox 46"/>
          <p:cNvSpPr txBox="1"/>
          <p:nvPr/>
        </p:nvSpPr>
        <p:spPr>
          <a:xfrm>
            <a:off x="703950" y="2819409"/>
            <a:ext cx="989373" cy="461665"/>
          </a:xfrm>
          <a:prstGeom prst="rect">
            <a:avLst/>
          </a:prstGeom>
          <a:noFill/>
          <a:ln>
            <a:noFill/>
          </a:ln>
        </p:spPr>
        <p:txBody>
          <a:bodyPr wrap="none" rtlCol="0">
            <a:spAutoFit/>
          </a:bodyPr>
          <a:lstStyle/>
          <a:p>
            <a:r>
              <a:rPr lang="en-US" sz="2400" dirty="0" smtClean="0">
                <a:solidFill>
                  <a:schemeClr val="bg1"/>
                </a:solidFill>
                <a:latin typeface="Arial"/>
                <a:cs typeface="Arial"/>
              </a:rPr>
              <a:t>Asher</a:t>
            </a:r>
            <a:endParaRPr lang="en-US" sz="2400" dirty="0">
              <a:solidFill>
                <a:schemeClr val="bg1"/>
              </a:solidFill>
              <a:latin typeface="Arial"/>
              <a:cs typeface="Arial"/>
            </a:endParaRPr>
          </a:p>
        </p:txBody>
      </p:sp>
      <p:sp>
        <p:nvSpPr>
          <p:cNvPr id="48" name="Line 19"/>
          <p:cNvSpPr>
            <a:spLocks noChangeShapeType="1"/>
          </p:cNvSpPr>
          <p:nvPr/>
        </p:nvSpPr>
        <p:spPr bwMode="auto">
          <a:xfrm>
            <a:off x="917269" y="2692404"/>
            <a:ext cx="345713" cy="237068"/>
          </a:xfrm>
          <a:prstGeom prst="line">
            <a:avLst/>
          </a:prstGeom>
          <a:noFill/>
          <a:ln w="31750">
            <a:solidFill>
              <a:schemeClr val="bg1"/>
            </a:solidFill>
            <a:round/>
            <a:headEnd/>
            <a:tailEnd type="triangle" w="med" len="med"/>
          </a:ln>
          <a:effectLst/>
        </p:spPr>
        <p:txBody>
          <a:bodyPr wrap="none" anchor="ctr">
            <a:prstTxWarp prst="textNoShape">
              <a:avLst/>
            </a:prstTxWarp>
          </a:bodyPr>
          <a:lstStyle/>
          <a:p>
            <a:endParaRPr lang="en-US">
              <a:solidFill>
                <a:schemeClr val="bg1"/>
              </a:solidFill>
            </a:endParaRPr>
          </a:p>
        </p:txBody>
      </p:sp>
      <p:sp>
        <p:nvSpPr>
          <p:cNvPr id="49" name="TextBox 48"/>
          <p:cNvSpPr txBox="1"/>
          <p:nvPr/>
        </p:nvSpPr>
        <p:spPr>
          <a:xfrm>
            <a:off x="1088574" y="3161714"/>
            <a:ext cx="306494" cy="369332"/>
          </a:xfrm>
          <a:prstGeom prst="rect">
            <a:avLst/>
          </a:prstGeom>
          <a:noFill/>
          <a:ln>
            <a:noFill/>
          </a:ln>
        </p:spPr>
        <p:txBody>
          <a:bodyPr wrap="none" rtlCol="0">
            <a:spAutoFit/>
          </a:bodyPr>
          <a:lstStyle/>
          <a:p>
            <a:r>
              <a:rPr lang="en-US" dirty="0" smtClean="0">
                <a:solidFill>
                  <a:schemeClr val="bg1"/>
                </a:solidFill>
              </a:rPr>
              <a:t>8</a:t>
            </a:r>
            <a:endParaRPr lang="en-US" dirty="0">
              <a:solidFill>
                <a:schemeClr val="bg1"/>
              </a:solidFill>
            </a:endParaRPr>
          </a:p>
        </p:txBody>
      </p:sp>
      <p:sp>
        <p:nvSpPr>
          <p:cNvPr id="50" name="TextBox 49"/>
          <p:cNvSpPr txBox="1"/>
          <p:nvPr/>
        </p:nvSpPr>
        <p:spPr>
          <a:xfrm>
            <a:off x="5092099" y="5681129"/>
            <a:ext cx="306494" cy="369332"/>
          </a:xfrm>
          <a:prstGeom prst="rect">
            <a:avLst/>
          </a:prstGeom>
          <a:noFill/>
          <a:ln>
            <a:noFill/>
          </a:ln>
        </p:spPr>
        <p:txBody>
          <a:bodyPr wrap="none" rtlCol="0">
            <a:spAutoFit/>
          </a:bodyPr>
          <a:lstStyle/>
          <a:p>
            <a:r>
              <a:rPr lang="en-US" dirty="0" smtClean="0">
                <a:solidFill>
                  <a:schemeClr val="bg1"/>
                </a:solidFill>
              </a:rPr>
              <a:t>9</a:t>
            </a:r>
            <a:endParaRPr lang="en-US" dirty="0">
              <a:solidFill>
                <a:schemeClr val="bg1"/>
              </a:solidFill>
            </a:endParaRPr>
          </a:p>
        </p:txBody>
      </p:sp>
      <p:sp>
        <p:nvSpPr>
          <p:cNvPr id="51" name="TextBox 50"/>
          <p:cNvSpPr txBox="1"/>
          <p:nvPr/>
        </p:nvSpPr>
        <p:spPr>
          <a:xfrm>
            <a:off x="5926670" y="6231476"/>
            <a:ext cx="428322" cy="369332"/>
          </a:xfrm>
          <a:prstGeom prst="rect">
            <a:avLst/>
          </a:prstGeom>
          <a:noFill/>
          <a:ln>
            <a:noFill/>
          </a:ln>
        </p:spPr>
        <p:txBody>
          <a:bodyPr wrap="none" rtlCol="0">
            <a:spAutoFit/>
          </a:bodyPr>
          <a:lstStyle/>
          <a:p>
            <a:r>
              <a:rPr lang="en-US" dirty="0" smtClean="0">
                <a:solidFill>
                  <a:schemeClr val="bg1"/>
                </a:solidFill>
              </a:rPr>
              <a:t>10</a:t>
            </a:r>
            <a:endParaRPr lang="en-US" dirty="0">
              <a:solidFill>
                <a:schemeClr val="bg1"/>
              </a:solidFill>
            </a:endParaRPr>
          </a:p>
        </p:txBody>
      </p:sp>
      <p:sp>
        <p:nvSpPr>
          <p:cNvPr id="52" name="TextBox 51"/>
          <p:cNvSpPr txBox="1"/>
          <p:nvPr/>
        </p:nvSpPr>
        <p:spPr>
          <a:xfrm>
            <a:off x="4777629" y="3415709"/>
            <a:ext cx="428322" cy="369332"/>
          </a:xfrm>
          <a:prstGeom prst="rect">
            <a:avLst/>
          </a:prstGeom>
          <a:noFill/>
          <a:ln>
            <a:noFill/>
          </a:ln>
        </p:spPr>
        <p:txBody>
          <a:bodyPr wrap="none" rtlCol="0">
            <a:spAutoFit/>
          </a:bodyPr>
          <a:lstStyle/>
          <a:p>
            <a:r>
              <a:rPr lang="en-US" dirty="0" smtClean="0">
                <a:solidFill>
                  <a:schemeClr val="bg1"/>
                </a:solidFill>
              </a:rPr>
              <a:t>11</a:t>
            </a:r>
            <a:endParaRPr lang="en-US" dirty="0">
              <a:solidFill>
                <a:schemeClr val="bg1"/>
              </a:solidFill>
            </a:endParaRPr>
          </a:p>
        </p:txBody>
      </p:sp>
      <p:sp>
        <p:nvSpPr>
          <p:cNvPr id="53" name="TextBox 52"/>
          <p:cNvSpPr txBox="1"/>
          <p:nvPr/>
        </p:nvSpPr>
        <p:spPr>
          <a:xfrm>
            <a:off x="6185765" y="3461294"/>
            <a:ext cx="428322" cy="369332"/>
          </a:xfrm>
          <a:prstGeom prst="rect">
            <a:avLst/>
          </a:prstGeom>
          <a:noFill/>
          <a:ln>
            <a:noFill/>
          </a:ln>
        </p:spPr>
        <p:txBody>
          <a:bodyPr wrap="none" rtlCol="0">
            <a:spAutoFit/>
          </a:bodyPr>
          <a:lstStyle/>
          <a:p>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81837552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Leah’s heart</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539552" y="1600200"/>
            <a:ext cx="7992888" cy="4925144"/>
          </a:xfrm>
        </p:spPr>
        <p:txBody>
          <a:bodyPr>
            <a:normAutofit/>
          </a:bodyPr>
          <a:lstStyle/>
          <a:p>
            <a:r>
              <a:rPr lang="en-US" dirty="0">
                <a:latin typeface="Century Gothic"/>
                <a:cs typeface="Century Gothic"/>
              </a:rPr>
              <a:t>Leah conceived and bore a son, and she named him Reuben; for she said, ‘Because the Lord has looked on my affliction; surely now my husband will love me.’</a:t>
            </a:r>
          </a:p>
          <a:p>
            <a:r>
              <a:rPr lang="en-US" dirty="0" smtClean="0">
                <a:latin typeface="Century Gothic"/>
                <a:cs typeface="Century Gothic"/>
              </a:rPr>
              <a:t>She </a:t>
            </a:r>
            <a:r>
              <a:rPr lang="en-US" dirty="0">
                <a:latin typeface="Century Gothic"/>
                <a:cs typeface="Century Gothic"/>
              </a:rPr>
              <a:t>conceived again and bore a son, and said, ‘Because the Lord has </a:t>
            </a:r>
            <a:r>
              <a:rPr lang="en-US" dirty="0" smtClean="0">
                <a:latin typeface="Century Gothic"/>
                <a:cs typeface="Century Gothic"/>
              </a:rPr>
              <a:t>heard </a:t>
            </a:r>
            <a:r>
              <a:rPr lang="en-US" dirty="0">
                <a:latin typeface="Century Gothic"/>
                <a:cs typeface="Century Gothic"/>
              </a:rPr>
              <a:t>that I am hated, he has given me this son also’; and she named him Simeon</a:t>
            </a:r>
            <a:r>
              <a:rPr lang="en-US" dirty="0" smtClean="0">
                <a:latin typeface="Century Gothic"/>
                <a:cs typeface="Century Gothic"/>
              </a:rPr>
              <a:t>.</a:t>
            </a:r>
          </a:p>
          <a:p>
            <a:r>
              <a:rPr lang="en-US" dirty="0">
                <a:solidFill>
                  <a:srgbClr val="FFFFFF"/>
                </a:solidFill>
                <a:latin typeface="Century Gothic"/>
                <a:cs typeface="Century Gothic"/>
              </a:rPr>
              <a:t>Again she conceived and bore a son, and said, ‘Now this time my husband will be </a:t>
            </a:r>
            <a:r>
              <a:rPr lang="en-US" dirty="0" smtClean="0">
                <a:solidFill>
                  <a:srgbClr val="FFFFFF"/>
                </a:solidFill>
                <a:latin typeface="Century Gothic"/>
                <a:cs typeface="Century Gothic"/>
              </a:rPr>
              <a:t>joined </a:t>
            </a:r>
            <a:r>
              <a:rPr lang="en-US" dirty="0">
                <a:solidFill>
                  <a:srgbClr val="FFFFFF"/>
                </a:solidFill>
                <a:latin typeface="Century Gothic"/>
                <a:cs typeface="Century Gothic"/>
              </a:rPr>
              <a:t>to me, because I have borne him three sons’; therefore he was named Levi. </a:t>
            </a:r>
          </a:p>
        </p:txBody>
      </p:sp>
    </p:spTree>
    <p:extLst>
      <p:ext uri="{BB962C8B-B14F-4D97-AF65-F5344CB8AC3E}">
        <p14:creationId xmlns:p14="http://schemas.microsoft.com/office/powerpoint/2010/main" val="195208925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Rachel’s heart</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lnSpcReduction="10000"/>
          </a:bodyPr>
          <a:lstStyle/>
          <a:p>
            <a:r>
              <a:rPr lang="en-US" sz="2800" dirty="0">
                <a:latin typeface="Century Gothic"/>
                <a:cs typeface="Century Gothic"/>
              </a:rPr>
              <a:t>When Rachel saw that she bore Jacob no children, she envied her sister; and she said to Jacob, ‘Give me children, or I shall die!</a:t>
            </a:r>
            <a:r>
              <a:rPr lang="en-US" sz="2800" dirty="0" smtClean="0">
                <a:latin typeface="Century Gothic"/>
                <a:cs typeface="Century Gothic"/>
              </a:rPr>
              <a:t>’ </a:t>
            </a:r>
            <a:r>
              <a:rPr lang="en-US" sz="2800" dirty="0">
                <a:latin typeface="Century Gothic"/>
                <a:cs typeface="Century Gothic"/>
              </a:rPr>
              <a:t>Jacob became very angry with Rachel and said, ‘Am I in the place of God, who has withheld from you the fruit of the womb?</a:t>
            </a:r>
            <a:r>
              <a:rPr lang="en-US" sz="2800" dirty="0" smtClean="0">
                <a:latin typeface="Century Gothic"/>
                <a:cs typeface="Century Gothic"/>
              </a:rPr>
              <a:t>’ </a:t>
            </a:r>
            <a:r>
              <a:rPr lang="en-US" sz="2800" dirty="0">
                <a:latin typeface="Century Gothic"/>
                <a:cs typeface="Century Gothic"/>
              </a:rPr>
              <a:t>Then she said, ‘Here is my maid </a:t>
            </a:r>
            <a:r>
              <a:rPr lang="en-US" sz="2800" dirty="0" err="1">
                <a:latin typeface="Century Gothic"/>
                <a:cs typeface="Century Gothic"/>
              </a:rPr>
              <a:t>Bilhah</a:t>
            </a:r>
            <a:r>
              <a:rPr lang="en-US" sz="2800" dirty="0">
                <a:latin typeface="Century Gothic"/>
                <a:cs typeface="Century Gothic"/>
              </a:rPr>
              <a:t>; go in to her, that she may bear upon my knees and that I too may have children through her.</a:t>
            </a:r>
          </a:p>
        </p:txBody>
      </p:sp>
    </p:spTree>
    <p:extLst>
      <p:ext uri="{BB962C8B-B14F-4D97-AF65-F5344CB8AC3E}">
        <p14:creationId xmlns:p14="http://schemas.microsoft.com/office/powerpoint/2010/main" val="100100195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645"/>
            <a:ext cx="8229600" cy="1143000"/>
          </a:xfrm>
        </p:spPr>
        <p:txBody>
          <a:bodyPr/>
          <a:lstStyle/>
          <a:p>
            <a:r>
              <a:rPr lang="en-US" dirty="0" smtClean="0">
                <a:solidFill>
                  <a:srgbClr val="FFFF00"/>
                </a:solidFill>
                <a:latin typeface="Century Gothic" charset="0"/>
                <a:ea typeface="Century Gothic" charset="0"/>
                <a:cs typeface="Century Gothic" charset="0"/>
              </a:rPr>
              <a:t>Bitter rivalry</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395536" y="1085991"/>
            <a:ext cx="8496943" cy="5272966"/>
          </a:xfrm>
        </p:spPr>
        <p:txBody>
          <a:bodyPr>
            <a:noAutofit/>
          </a:bodyPr>
          <a:lstStyle/>
          <a:p>
            <a:r>
              <a:rPr lang="en-US" sz="2400" dirty="0">
                <a:latin typeface="Century Gothic"/>
                <a:cs typeface="Century Gothic"/>
              </a:rPr>
              <a:t>Then Rachel said, ‘God has judged me, and has also heard my voice and given me a son’; therefore she named him Dan</a:t>
            </a:r>
            <a:r>
              <a:rPr lang="en-US" sz="2400" dirty="0" smtClean="0">
                <a:latin typeface="Century Gothic"/>
                <a:cs typeface="Century Gothic"/>
              </a:rPr>
              <a:t>. </a:t>
            </a:r>
            <a:r>
              <a:rPr lang="en-US" sz="2400" dirty="0">
                <a:latin typeface="Century Gothic"/>
                <a:cs typeface="Century Gothic"/>
              </a:rPr>
              <a:t>Rachel’s maid </a:t>
            </a:r>
            <a:r>
              <a:rPr lang="en-US" sz="2400" dirty="0" err="1">
                <a:latin typeface="Century Gothic"/>
                <a:cs typeface="Century Gothic"/>
              </a:rPr>
              <a:t>Bilhah</a:t>
            </a:r>
            <a:r>
              <a:rPr lang="en-US" sz="2400" dirty="0">
                <a:latin typeface="Century Gothic"/>
                <a:cs typeface="Century Gothic"/>
              </a:rPr>
              <a:t> conceived again and bore Jacob a second </a:t>
            </a:r>
            <a:r>
              <a:rPr lang="en-US" sz="2400" dirty="0" smtClean="0">
                <a:latin typeface="Century Gothic"/>
                <a:cs typeface="Century Gothic"/>
              </a:rPr>
              <a:t>son. Then </a:t>
            </a:r>
            <a:r>
              <a:rPr lang="en-US" sz="2400" dirty="0">
                <a:latin typeface="Century Gothic"/>
                <a:cs typeface="Century Gothic"/>
              </a:rPr>
              <a:t>Rachel said, ‘With mighty </a:t>
            </a:r>
            <a:r>
              <a:rPr lang="en-US" sz="2400" dirty="0" err="1">
                <a:latin typeface="Century Gothic"/>
                <a:cs typeface="Century Gothic"/>
              </a:rPr>
              <a:t>wrestlings</a:t>
            </a:r>
            <a:r>
              <a:rPr lang="en-US" sz="2400" dirty="0">
                <a:latin typeface="Century Gothic"/>
                <a:cs typeface="Century Gothic"/>
              </a:rPr>
              <a:t> I have </a:t>
            </a:r>
            <a:r>
              <a:rPr lang="en-US" sz="2400" dirty="0" smtClean="0">
                <a:latin typeface="Century Gothic"/>
                <a:cs typeface="Century Gothic"/>
              </a:rPr>
              <a:t>wrestled </a:t>
            </a:r>
            <a:r>
              <a:rPr lang="en-US" sz="2400" dirty="0">
                <a:latin typeface="Century Gothic"/>
                <a:cs typeface="Century Gothic"/>
              </a:rPr>
              <a:t>with my sister, and have prevailed’; so she named him Naphtali</a:t>
            </a:r>
            <a:r>
              <a:rPr lang="en-US" sz="2400" dirty="0" smtClean="0">
                <a:latin typeface="Century Gothic"/>
                <a:cs typeface="Century Gothic"/>
              </a:rPr>
              <a:t>.</a:t>
            </a:r>
          </a:p>
          <a:p>
            <a:r>
              <a:rPr lang="en-US" sz="2400" dirty="0">
                <a:latin typeface="Century Gothic"/>
                <a:cs typeface="Century Gothic"/>
              </a:rPr>
              <a:t>When Leah saw that she had ceased bearing children, she took her maid </a:t>
            </a:r>
            <a:r>
              <a:rPr lang="en-US" sz="2400" dirty="0" err="1">
                <a:latin typeface="Century Gothic"/>
                <a:cs typeface="Century Gothic"/>
              </a:rPr>
              <a:t>Zilpah</a:t>
            </a:r>
            <a:r>
              <a:rPr lang="en-US" sz="2400" dirty="0">
                <a:latin typeface="Century Gothic"/>
                <a:cs typeface="Century Gothic"/>
              </a:rPr>
              <a:t> and gave her to Jacob as a wife. </a:t>
            </a:r>
            <a:r>
              <a:rPr lang="en-US" sz="2400" dirty="0" smtClean="0">
                <a:latin typeface="Century Gothic"/>
                <a:cs typeface="Century Gothic"/>
              </a:rPr>
              <a:t>Then </a:t>
            </a:r>
            <a:r>
              <a:rPr lang="en-US" sz="2400" dirty="0">
                <a:latin typeface="Century Gothic"/>
                <a:cs typeface="Century Gothic"/>
              </a:rPr>
              <a:t>Leah’s maid </a:t>
            </a:r>
            <a:r>
              <a:rPr lang="en-US" sz="2400" dirty="0" err="1">
                <a:latin typeface="Century Gothic"/>
                <a:cs typeface="Century Gothic"/>
              </a:rPr>
              <a:t>Zilpah</a:t>
            </a:r>
            <a:r>
              <a:rPr lang="en-US" sz="2400" dirty="0">
                <a:latin typeface="Century Gothic"/>
                <a:cs typeface="Century Gothic"/>
              </a:rPr>
              <a:t> bore Jacob a son. </a:t>
            </a:r>
            <a:r>
              <a:rPr lang="en-US" sz="2400" dirty="0" smtClean="0">
                <a:latin typeface="Century Gothic"/>
                <a:cs typeface="Century Gothic"/>
              </a:rPr>
              <a:t> </a:t>
            </a:r>
            <a:r>
              <a:rPr lang="en-US" sz="2400" dirty="0">
                <a:latin typeface="Century Gothic"/>
                <a:cs typeface="Century Gothic"/>
              </a:rPr>
              <a:t>And Leah said, ‘Good fortune!’ so she named him Gad</a:t>
            </a:r>
            <a:r>
              <a:rPr lang="en-US" sz="2400" dirty="0" smtClean="0">
                <a:latin typeface="Century Gothic"/>
                <a:cs typeface="Century Gothic"/>
              </a:rPr>
              <a:t>. </a:t>
            </a:r>
            <a:r>
              <a:rPr lang="en-US" sz="2400" dirty="0">
                <a:latin typeface="Century Gothic"/>
                <a:cs typeface="Century Gothic"/>
              </a:rPr>
              <a:t>Leah’s maid </a:t>
            </a:r>
            <a:r>
              <a:rPr lang="en-US" sz="2400" dirty="0" err="1">
                <a:latin typeface="Century Gothic"/>
                <a:cs typeface="Century Gothic"/>
              </a:rPr>
              <a:t>Zilpah</a:t>
            </a:r>
            <a:r>
              <a:rPr lang="en-US" sz="2400" dirty="0">
                <a:latin typeface="Century Gothic"/>
                <a:cs typeface="Century Gothic"/>
              </a:rPr>
              <a:t> bore Jacob a second son</a:t>
            </a:r>
            <a:r>
              <a:rPr lang="en-US" sz="2400" dirty="0" smtClean="0">
                <a:latin typeface="Century Gothic"/>
                <a:cs typeface="Century Gothic"/>
              </a:rPr>
              <a:t>. </a:t>
            </a:r>
            <a:r>
              <a:rPr lang="en-US" sz="2400" dirty="0">
                <a:latin typeface="Century Gothic"/>
                <a:cs typeface="Century Gothic"/>
              </a:rPr>
              <a:t>And Leah said, ‘Happy am I! For the women will call me happy’; so she named him Asher</a:t>
            </a:r>
            <a:r>
              <a:rPr lang="en-US" sz="2400" dirty="0" smtClean="0">
                <a:latin typeface="Century Gothic"/>
                <a:cs typeface="Century Gothic"/>
              </a:rPr>
              <a:t>.</a:t>
            </a:r>
          </a:p>
          <a:p>
            <a:endParaRPr lang="en-US" sz="2400" dirty="0">
              <a:latin typeface="Century Gothic"/>
              <a:cs typeface="Century Gothic"/>
            </a:endParaRPr>
          </a:p>
        </p:txBody>
      </p:sp>
    </p:spTree>
    <p:extLst>
      <p:ext uri="{BB962C8B-B14F-4D97-AF65-F5344CB8AC3E}">
        <p14:creationId xmlns:p14="http://schemas.microsoft.com/office/powerpoint/2010/main" val="45295028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Still struggling</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dirty="0">
                <a:latin typeface="Century Gothic"/>
                <a:cs typeface="Century Gothic"/>
              </a:rPr>
              <a:t>In the days of wheat harvest Reuben went and found mandrakes in the field, and brought them to his mother Leah. Then Rachel said to Leah, ‘Please give me some of your son’s mandrakes.</a:t>
            </a:r>
            <a:r>
              <a:rPr lang="en-US" dirty="0" smtClean="0">
                <a:latin typeface="Century Gothic"/>
                <a:cs typeface="Century Gothic"/>
              </a:rPr>
              <a:t>’ </a:t>
            </a:r>
            <a:r>
              <a:rPr lang="en-US" dirty="0">
                <a:latin typeface="Century Gothic"/>
                <a:cs typeface="Century Gothic"/>
              </a:rPr>
              <a:t>But she said to her, ‘Is it a small matter that you have taken away my husband? Would you take away my son’s mandrakes also?’ Rachel said, ‘Then he may lie with you tonight for your son’s mandrakes.’ </a:t>
            </a:r>
            <a:endParaRPr lang="en-US" dirty="0" smtClean="0">
              <a:latin typeface="Century Gothic"/>
              <a:cs typeface="Century Gothic"/>
            </a:endParaRPr>
          </a:p>
          <a:p>
            <a:r>
              <a:rPr lang="en-US" dirty="0">
                <a:latin typeface="Century Gothic"/>
                <a:cs typeface="Century Gothic"/>
              </a:rPr>
              <a:t>Then Leah said, ‘God has endowed me with a good dowry; now my husband will </a:t>
            </a:r>
            <a:r>
              <a:rPr lang="en-US" dirty="0" err="1" smtClean="0">
                <a:latin typeface="Century Gothic"/>
                <a:cs typeface="Century Gothic"/>
              </a:rPr>
              <a:t>honour</a:t>
            </a:r>
            <a:r>
              <a:rPr lang="en-US" dirty="0" smtClean="0">
                <a:latin typeface="Century Gothic"/>
                <a:cs typeface="Century Gothic"/>
              </a:rPr>
              <a:t> </a:t>
            </a:r>
            <a:r>
              <a:rPr lang="en-US" dirty="0">
                <a:latin typeface="Century Gothic"/>
                <a:cs typeface="Century Gothic"/>
              </a:rPr>
              <a:t>me, because I have borne him six sons’; so she named him </a:t>
            </a:r>
            <a:r>
              <a:rPr lang="en-US" dirty="0" err="1">
                <a:latin typeface="Century Gothic"/>
                <a:cs typeface="Century Gothic"/>
              </a:rPr>
              <a:t>Zebulun</a:t>
            </a:r>
            <a:r>
              <a:rPr lang="en-US" dirty="0">
                <a:latin typeface="Century Gothic"/>
                <a:cs typeface="Century Gothic"/>
              </a:rPr>
              <a:t>. </a:t>
            </a:r>
          </a:p>
        </p:txBody>
      </p:sp>
    </p:spTree>
    <p:extLst>
      <p:ext uri="{BB962C8B-B14F-4D97-AF65-F5344CB8AC3E}">
        <p14:creationId xmlns:p14="http://schemas.microsoft.com/office/powerpoint/2010/main" val="208311890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Rachel had her own son</a:t>
            </a:r>
            <a:endParaRPr lang="en-US" sz="400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800" dirty="0">
                <a:latin typeface="Century Gothic"/>
                <a:cs typeface="Century Gothic"/>
              </a:rPr>
              <a:t>Then God remembered Rachel, and God heeded her and opened her womb</a:t>
            </a:r>
            <a:r>
              <a:rPr lang="en-US" sz="2800" dirty="0" smtClean="0">
                <a:latin typeface="Century Gothic"/>
                <a:cs typeface="Century Gothic"/>
              </a:rPr>
              <a:t>. </a:t>
            </a:r>
            <a:r>
              <a:rPr lang="en-US" sz="2800" dirty="0">
                <a:latin typeface="Century Gothic"/>
                <a:cs typeface="Century Gothic"/>
              </a:rPr>
              <a:t>She conceived and bore a son, and said, ‘God has taken away my reproach’</a:t>
            </a:r>
            <a:r>
              <a:rPr lang="en-US" sz="2800" dirty="0" smtClean="0">
                <a:latin typeface="Century Gothic"/>
                <a:cs typeface="Century Gothic"/>
              </a:rPr>
              <a:t>; </a:t>
            </a:r>
            <a:r>
              <a:rPr lang="en-US" sz="2800" dirty="0">
                <a:latin typeface="Century Gothic"/>
                <a:cs typeface="Century Gothic"/>
              </a:rPr>
              <a:t>and she named him </a:t>
            </a:r>
            <a:r>
              <a:rPr lang="en-US" sz="2800" dirty="0" smtClean="0">
                <a:latin typeface="Century Gothic"/>
                <a:cs typeface="Century Gothic"/>
              </a:rPr>
              <a:t>Joseph</a:t>
            </a:r>
          </a:p>
          <a:p>
            <a:pPr marL="0" indent="0">
              <a:buNone/>
            </a:pPr>
            <a:endParaRPr lang="en-US" sz="2800" dirty="0">
              <a:latin typeface="Century Gothic"/>
              <a:cs typeface="Century Gothic"/>
            </a:endParaRPr>
          </a:p>
          <a:p>
            <a:pPr marL="0" indent="0">
              <a:buNone/>
            </a:pPr>
            <a:r>
              <a:rPr lang="en-US" sz="2400" dirty="0" smtClean="0">
                <a:latin typeface="Century Gothic"/>
                <a:cs typeface="Century Gothic"/>
              </a:rPr>
              <a:t>In the Bible polygamy always leads to problems within the family and is not approved of</a:t>
            </a:r>
            <a:endParaRPr lang="en-US" sz="2400" dirty="0">
              <a:latin typeface="Century Gothic"/>
              <a:cs typeface="Century Gothic"/>
            </a:endParaRPr>
          </a:p>
        </p:txBody>
      </p:sp>
    </p:spTree>
    <p:extLst>
      <p:ext uri="{BB962C8B-B14F-4D97-AF65-F5344CB8AC3E}">
        <p14:creationId xmlns:p14="http://schemas.microsoft.com/office/powerpoint/2010/main" val="1453338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536" y="76200"/>
            <a:ext cx="8568952" cy="1143000"/>
          </a:xfrm>
        </p:spPr>
        <p:txBody>
          <a:bodyPr/>
          <a:lstStyle/>
          <a:p>
            <a:pPr algn="ctr" eaLnBrk="1" hangingPunct="1"/>
            <a:r>
              <a:rPr lang="en-US" dirty="0" smtClean="0">
                <a:solidFill>
                  <a:schemeClr val="accent2"/>
                </a:solidFill>
                <a:latin typeface="Century Gothic" charset="0"/>
                <a:ea typeface="Century Gothic" charset="0"/>
                <a:cs typeface="Century Gothic" charset="0"/>
              </a:rPr>
              <a:t>How did we get into this state?</a:t>
            </a:r>
          </a:p>
        </p:txBody>
      </p:sp>
      <p:sp>
        <p:nvSpPr>
          <p:cNvPr id="25603" name="Freeform 17"/>
          <p:cNvSpPr>
            <a:spLocks noChangeAspect="1"/>
          </p:cNvSpPr>
          <p:nvPr/>
        </p:nvSpPr>
        <p:spPr bwMode="auto">
          <a:xfrm rot="5400000">
            <a:off x="3364707" y="342106"/>
            <a:ext cx="2343150" cy="4681537"/>
          </a:xfrm>
          <a:custGeom>
            <a:avLst/>
            <a:gdLst>
              <a:gd name="T0" fmla="*/ 2147483647 w 1362"/>
              <a:gd name="T1" fmla="*/ 0 h 2722"/>
              <a:gd name="T2" fmla="*/ 2147483647 w 1362"/>
              <a:gd name="T3" fmla="*/ 2147483647 h 2722"/>
              <a:gd name="T4" fmla="*/ 2147483647 w 1362"/>
              <a:gd name="T5" fmla="*/ 2147483647 h 2722"/>
              <a:gd name="T6" fmla="*/ 2147483647 w 1362"/>
              <a:gd name="T7" fmla="*/ 0 h 2722"/>
              <a:gd name="T8" fmla="*/ 0 60000 65536"/>
              <a:gd name="T9" fmla="*/ 0 60000 65536"/>
              <a:gd name="T10" fmla="*/ 0 60000 65536"/>
              <a:gd name="T11" fmla="*/ 0 60000 65536"/>
              <a:gd name="T12" fmla="*/ 0 w 1362"/>
              <a:gd name="T13" fmla="*/ 0 h 2722"/>
              <a:gd name="T14" fmla="*/ 1362 w 1362"/>
              <a:gd name="T15" fmla="*/ 2722 h 2722"/>
            </a:gdLst>
            <a:ahLst/>
            <a:cxnLst>
              <a:cxn ang="T8">
                <a:pos x="T0" y="T1"/>
              </a:cxn>
              <a:cxn ang="T9">
                <a:pos x="T2" y="T3"/>
              </a:cxn>
              <a:cxn ang="T10">
                <a:pos x="T4" y="T5"/>
              </a:cxn>
              <a:cxn ang="T11">
                <a:pos x="T6" y="T7"/>
              </a:cxn>
            </a:cxnLst>
            <a:rect l="T12" t="T13" r="T14" b="T15"/>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solidFill>
            <a:srgbClr val="5BE0FF"/>
          </a:solidFill>
          <a:ln w="9525">
            <a:noFill/>
            <a:round/>
            <a:headEnd/>
            <a:tailEnd/>
          </a:ln>
        </p:spPr>
        <p:txBody>
          <a:bodyPr lIns="0" rIns="0" anchor="ct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25604" name="Freeform 18"/>
          <p:cNvSpPr>
            <a:spLocks noChangeAspect="1"/>
          </p:cNvSpPr>
          <p:nvPr/>
        </p:nvSpPr>
        <p:spPr bwMode="auto">
          <a:xfrm>
            <a:off x="2195513" y="3535363"/>
            <a:ext cx="4683125" cy="2647950"/>
          </a:xfrm>
          <a:custGeom>
            <a:avLst/>
            <a:gdLst>
              <a:gd name="T0" fmla="*/ 0 w 2950"/>
              <a:gd name="T1" fmla="*/ 2147483647 h 1668"/>
              <a:gd name="T2" fmla="*/ 2147483647 w 2950"/>
              <a:gd name="T3" fmla="*/ 2147483647 h 1668"/>
              <a:gd name="T4" fmla="*/ 2147483647 w 2950"/>
              <a:gd name="T5" fmla="*/ 2147483647 h 1668"/>
              <a:gd name="T6" fmla="*/ 2147483647 w 2950"/>
              <a:gd name="T7" fmla="*/ 0 h 1668"/>
              <a:gd name="T8" fmla="*/ 0 w 2950"/>
              <a:gd name="T9" fmla="*/ 2147483647 h 1668"/>
              <a:gd name="T10" fmla="*/ 0 60000 65536"/>
              <a:gd name="T11" fmla="*/ 0 60000 65536"/>
              <a:gd name="T12" fmla="*/ 0 60000 65536"/>
              <a:gd name="T13" fmla="*/ 0 60000 65536"/>
              <a:gd name="T14" fmla="*/ 0 60000 65536"/>
              <a:gd name="T15" fmla="*/ 0 w 2950"/>
              <a:gd name="T16" fmla="*/ 0 h 1668"/>
              <a:gd name="T17" fmla="*/ 2950 w 2950"/>
              <a:gd name="T18" fmla="*/ 1668 h 1668"/>
            </a:gdLst>
            <a:ahLst/>
            <a:cxnLst>
              <a:cxn ang="T10">
                <a:pos x="T0" y="T1"/>
              </a:cxn>
              <a:cxn ang="T11">
                <a:pos x="T2" y="T3"/>
              </a:cxn>
              <a:cxn ang="T12">
                <a:pos x="T4" y="T5"/>
              </a:cxn>
              <a:cxn ang="T13">
                <a:pos x="T6" y="T7"/>
              </a:cxn>
              <a:cxn ang="T14">
                <a:pos x="T8" y="T9"/>
              </a:cxn>
            </a:cxnLst>
            <a:rect l="T15" t="T16" r="T17" b="T18"/>
            <a:pathLst>
              <a:path w="2950" h="1668">
                <a:moveTo>
                  <a:pt x="0" y="159"/>
                </a:moveTo>
                <a:cubicBezTo>
                  <a:pt x="2" y="1069"/>
                  <a:pt x="751" y="1668"/>
                  <a:pt x="1480" y="1667"/>
                </a:cubicBezTo>
                <a:cubicBezTo>
                  <a:pt x="2208" y="1666"/>
                  <a:pt x="2949" y="1052"/>
                  <a:pt x="2950" y="159"/>
                </a:cubicBezTo>
                <a:cubicBezTo>
                  <a:pt x="2439" y="67"/>
                  <a:pt x="2533" y="39"/>
                  <a:pt x="2016" y="0"/>
                </a:cubicBezTo>
                <a:cubicBezTo>
                  <a:pt x="1524" y="0"/>
                  <a:pt x="347" y="117"/>
                  <a:pt x="0" y="159"/>
                </a:cubicBezTo>
                <a:close/>
              </a:path>
            </a:pathLst>
          </a:custGeom>
          <a:gradFill rotWithShape="1">
            <a:gsLst>
              <a:gs pos="0">
                <a:srgbClr val="2F8D2F"/>
              </a:gs>
              <a:gs pos="100000">
                <a:srgbClr val="93CD2B"/>
              </a:gs>
            </a:gsLst>
            <a:lin ang="5400000" scaled="1"/>
          </a:gradFill>
          <a:ln w="9525">
            <a:noFill/>
            <a:round/>
            <a:headEnd/>
            <a:tailEnd/>
          </a:ln>
        </p:spPr>
        <p:txBody>
          <a:bodyPr lIns="0" rIns="0" anchor="ctr">
            <a:prstTxWarp prst="textNoShape">
              <a:avLst/>
            </a:prstTxWarp>
          </a:bodyPr>
          <a:lstStyle/>
          <a:p>
            <a:endParaRPr lang="en-US">
              <a:solidFill>
                <a:srgbClr val="FFFFFF"/>
              </a:solidFill>
              <a:latin typeface="Century Gothic" charset="0"/>
              <a:ea typeface="Century Gothic" charset="0"/>
              <a:cs typeface="Century Gothic" charset="0"/>
            </a:endParaRPr>
          </a:p>
        </p:txBody>
      </p:sp>
      <p:pic>
        <p:nvPicPr>
          <p:cNvPr id="25605" name="Picture 19" descr="serp flip"/>
          <p:cNvPicPr>
            <a:picLocks noChangeAspect="1" noChangeArrowheads="1"/>
          </p:cNvPicPr>
          <p:nvPr/>
        </p:nvPicPr>
        <p:blipFill>
          <a:blip r:embed="rId2">
            <a:clrChange>
              <a:clrFrom>
                <a:srgbClr val="FCFEFC"/>
              </a:clrFrom>
              <a:clrTo>
                <a:srgbClr val="FCFEFC">
                  <a:alpha val="0"/>
                </a:srgbClr>
              </a:clrTo>
            </a:clrChange>
          </a:blip>
          <a:srcRect/>
          <a:stretch>
            <a:fillRect/>
          </a:stretch>
        </p:blipFill>
        <p:spPr bwMode="auto">
          <a:xfrm>
            <a:off x="5337175" y="4025900"/>
            <a:ext cx="1003300" cy="1336675"/>
          </a:xfrm>
          <a:prstGeom prst="rect">
            <a:avLst/>
          </a:prstGeom>
          <a:noFill/>
          <a:ln w="9525">
            <a:noFill/>
            <a:miter lim="800000"/>
            <a:headEnd/>
            <a:tailEnd/>
          </a:ln>
        </p:spPr>
      </p:pic>
      <p:sp>
        <p:nvSpPr>
          <p:cNvPr id="7" name="Text Box 20"/>
          <p:cNvSpPr txBox="1">
            <a:spLocks noChangeArrowheads="1"/>
          </p:cNvSpPr>
          <p:nvPr/>
        </p:nvSpPr>
        <p:spPr bwMode="auto">
          <a:xfrm>
            <a:off x="2940050" y="5265738"/>
            <a:ext cx="1439863" cy="396875"/>
          </a:xfrm>
          <a:prstGeom prst="rect">
            <a:avLst/>
          </a:prstGeom>
          <a:noFill/>
          <a:ln w="9525">
            <a:noFill/>
            <a:miter lim="800000"/>
            <a:headEnd/>
            <a:tailEnd/>
          </a:ln>
          <a:effectLst/>
        </p:spPr>
        <p:txBody>
          <a:bodyPr lIns="108000">
            <a:prstTxWarp prst="textNoShape">
              <a:avLst/>
            </a:prstTxWarp>
            <a:spAutoFit/>
          </a:bodyPr>
          <a:lstStyle/>
          <a:p>
            <a:pPr marL="342900" indent="-342900" fontAlgn="b">
              <a:spcBef>
                <a:spcPct val="30000"/>
              </a:spcBef>
              <a:defRPr/>
            </a:pPr>
            <a:r>
              <a:rPr lang="en-US" sz="2000">
                <a:solidFill>
                  <a:srgbClr val="FFFFFF"/>
                </a:solidFill>
                <a:effectLst>
                  <a:outerShdw blurRad="38100" dist="38100" dir="2700000" algn="tl">
                    <a:srgbClr val="000000"/>
                  </a:outerShdw>
                </a:effectLst>
                <a:latin typeface="Century Gothic" charset="0"/>
                <a:ea typeface="Century Gothic" charset="0"/>
                <a:cs typeface="Century Gothic" charset="0"/>
              </a:rPr>
              <a:t>Adam</a:t>
            </a:r>
          </a:p>
        </p:txBody>
      </p:sp>
      <p:sp>
        <p:nvSpPr>
          <p:cNvPr id="8" name="Text Box 21"/>
          <p:cNvSpPr txBox="1">
            <a:spLocks noChangeArrowheads="1"/>
          </p:cNvSpPr>
          <p:nvPr/>
        </p:nvSpPr>
        <p:spPr bwMode="auto">
          <a:xfrm>
            <a:off x="5037138" y="5265738"/>
            <a:ext cx="1255712" cy="396875"/>
          </a:xfrm>
          <a:prstGeom prst="rect">
            <a:avLst/>
          </a:prstGeom>
          <a:noFill/>
          <a:ln w="9525">
            <a:noFill/>
            <a:miter lim="800000"/>
            <a:headEnd/>
            <a:tailEnd/>
          </a:ln>
          <a:effectLst/>
        </p:spPr>
        <p:txBody>
          <a:bodyPr lIns="108000">
            <a:prstTxWarp prst="textNoShape">
              <a:avLst/>
            </a:prstTxWarp>
            <a:spAutoFit/>
          </a:bodyPr>
          <a:lstStyle/>
          <a:p>
            <a:pPr marL="342900" indent="-342900" fontAlgn="b">
              <a:spcBef>
                <a:spcPct val="30000"/>
              </a:spcBef>
              <a:defRPr/>
            </a:pPr>
            <a:r>
              <a:rPr lang="en-US" sz="2000">
                <a:solidFill>
                  <a:srgbClr val="FFFFFF"/>
                </a:solidFill>
                <a:effectLst>
                  <a:outerShdw blurRad="38100" dist="38100" dir="2700000" algn="tl">
                    <a:srgbClr val="000000"/>
                  </a:outerShdw>
                </a:effectLst>
                <a:latin typeface="Century Gothic" charset="0"/>
                <a:ea typeface="Century Gothic" charset="0"/>
                <a:cs typeface="Century Gothic" charset="0"/>
              </a:rPr>
              <a:t>Eve</a:t>
            </a:r>
          </a:p>
        </p:txBody>
      </p:sp>
      <p:sp>
        <p:nvSpPr>
          <p:cNvPr id="9" name="Text Box 22"/>
          <p:cNvSpPr txBox="1">
            <a:spLocks noChangeArrowheads="1"/>
          </p:cNvSpPr>
          <p:nvPr/>
        </p:nvSpPr>
        <p:spPr bwMode="auto">
          <a:xfrm>
            <a:off x="5684838" y="3925888"/>
            <a:ext cx="1439862" cy="396875"/>
          </a:xfrm>
          <a:prstGeom prst="rect">
            <a:avLst/>
          </a:prstGeom>
          <a:noFill/>
          <a:ln w="9525">
            <a:noFill/>
            <a:miter lim="800000"/>
            <a:headEnd/>
            <a:tailEnd/>
          </a:ln>
          <a:effectLst/>
        </p:spPr>
        <p:txBody>
          <a:bodyPr lIns="108000">
            <a:prstTxWarp prst="textNoShape">
              <a:avLst/>
            </a:prstTxWarp>
            <a:spAutoFit/>
          </a:bodyPr>
          <a:lstStyle/>
          <a:p>
            <a:pPr marL="342900" indent="-342900" fontAlgn="b">
              <a:spcBef>
                <a:spcPct val="30000"/>
              </a:spcBef>
              <a:defRPr/>
            </a:pPr>
            <a:r>
              <a:rPr lang="en-US" sz="2000">
                <a:solidFill>
                  <a:srgbClr val="FFFFFF"/>
                </a:solidFill>
                <a:effectLst>
                  <a:outerShdw blurRad="38100" dist="38100" dir="2700000" algn="tl">
                    <a:srgbClr val="000000"/>
                  </a:outerShdw>
                </a:effectLst>
                <a:latin typeface="Century Gothic" charset="0"/>
                <a:ea typeface="Century Gothic" charset="0"/>
                <a:cs typeface="Century Gothic" charset="0"/>
              </a:rPr>
              <a:t>Serpent</a:t>
            </a:r>
          </a:p>
        </p:txBody>
      </p:sp>
      <p:sp>
        <p:nvSpPr>
          <p:cNvPr id="10" name="Text Box 23"/>
          <p:cNvSpPr txBox="1">
            <a:spLocks noChangeArrowheads="1"/>
          </p:cNvSpPr>
          <p:nvPr/>
        </p:nvSpPr>
        <p:spPr bwMode="auto">
          <a:xfrm>
            <a:off x="6015038" y="3529013"/>
            <a:ext cx="930275" cy="396875"/>
          </a:xfrm>
          <a:prstGeom prst="rect">
            <a:avLst/>
          </a:prstGeom>
          <a:noFill/>
          <a:ln w="9525">
            <a:noFill/>
            <a:miter lim="800000"/>
            <a:headEnd/>
            <a:tailEnd/>
          </a:ln>
          <a:effectLst/>
        </p:spPr>
        <p:txBody>
          <a:bodyPr lIns="108000">
            <a:prstTxWarp prst="textNoShape">
              <a:avLst/>
            </a:prstTxWarp>
            <a:spAutoFit/>
          </a:bodyPr>
          <a:lstStyle/>
          <a:p>
            <a:pPr marL="342900" indent="-342900" fontAlgn="b">
              <a:spcBef>
                <a:spcPct val="30000"/>
              </a:spcBef>
              <a:defRPr/>
            </a:pPr>
            <a:r>
              <a:rPr lang="en-US" sz="2000">
                <a:solidFill>
                  <a:srgbClr val="FFFFFF"/>
                </a:solidFill>
                <a:effectLst>
                  <a:outerShdw blurRad="38100" dist="38100" dir="2700000" algn="tl">
                    <a:srgbClr val="000000"/>
                  </a:outerShdw>
                </a:effectLst>
                <a:latin typeface="Century Gothic" charset="0"/>
                <a:ea typeface="Century Gothic" charset="0"/>
                <a:cs typeface="Century Gothic" charset="0"/>
              </a:rPr>
              <a:t>Fruit</a:t>
            </a:r>
          </a:p>
        </p:txBody>
      </p:sp>
      <p:sp>
        <p:nvSpPr>
          <p:cNvPr id="11" name="AutoShape 24"/>
          <p:cNvSpPr>
            <a:spLocks noChangeArrowheads="1"/>
          </p:cNvSpPr>
          <p:nvPr/>
        </p:nvSpPr>
        <p:spPr bwMode="auto">
          <a:xfrm>
            <a:off x="3921125" y="1952625"/>
            <a:ext cx="1763713" cy="917575"/>
          </a:xfrm>
          <a:prstGeom prst="cloudCallout">
            <a:avLst>
              <a:gd name="adj1" fmla="val -20389"/>
              <a:gd name="adj2" fmla="val 18167"/>
            </a:avLst>
          </a:prstGeom>
          <a:solidFill>
            <a:schemeClr val="bg1"/>
          </a:solidFill>
          <a:ln w="9525">
            <a:solidFill>
              <a:schemeClr val="bg1"/>
            </a:solidFill>
            <a:round/>
            <a:headEnd/>
            <a:tailEnd/>
          </a:ln>
          <a:effectLst/>
        </p:spPr>
        <p:txBody>
          <a:bodyPr>
            <a:prstTxWarp prst="textNoShape">
              <a:avLst/>
            </a:prstTxWarp>
          </a:bodyPr>
          <a:lstStyle/>
          <a:p>
            <a:pPr algn="ctr">
              <a:defRPr/>
            </a:pPr>
            <a:endParaRPr lang="en-US">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pic>
        <p:nvPicPr>
          <p:cNvPr id="25611" name="Picture 25" descr="tree lif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11425" y="1860550"/>
            <a:ext cx="2033588" cy="2165350"/>
          </a:xfrm>
          <a:prstGeom prst="rect">
            <a:avLst/>
          </a:prstGeom>
          <a:noFill/>
          <a:ln w="9525">
            <a:noFill/>
            <a:miter lim="800000"/>
            <a:headEnd/>
            <a:tailEnd/>
          </a:ln>
        </p:spPr>
      </p:pic>
      <p:pic>
        <p:nvPicPr>
          <p:cNvPr id="25612" name="Picture 26" descr="tree g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89475" y="1952625"/>
            <a:ext cx="1868488" cy="1973263"/>
          </a:xfrm>
          <a:prstGeom prst="rect">
            <a:avLst/>
          </a:prstGeom>
          <a:noFill/>
          <a:ln w="9525">
            <a:noFill/>
            <a:miter lim="800000"/>
            <a:headEnd/>
            <a:tailEnd/>
          </a:ln>
        </p:spPr>
      </p:pic>
      <p:pic>
        <p:nvPicPr>
          <p:cNvPr id="25613" name="Picture 27" descr="adam resiz fill"/>
          <p:cNvPicPr>
            <a:picLocks noChangeAspect="1" noChangeArrowheads="1"/>
          </p:cNvPicPr>
          <p:nvPr/>
        </p:nvPicPr>
        <p:blipFill>
          <a:blip r:embed="rId5">
            <a:clrChange>
              <a:clrFrom>
                <a:srgbClr val="FCFEFC"/>
              </a:clrFrom>
              <a:clrTo>
                <a:srgbClr val="FCFEFC">
                  <a:alpha val="0"/>
                </a:srgbClr>
              </a:clrTo>
            </a:clrChange>
          </a:blip>
          <a:srcRect/>
          <a:stretch>
            <a:fillRect/>
          </a:stretch>
        </p:blipFill>
        <p:spPr bwMode="auto">
          <a:xfrm>
            <a:off x="3581400" y="3200400"/>
            <a:ext cx="847725" cy="2713038"/>
          </a:xfrm>
          <a:prstGeom prst="rect">
            <a:avLst/>
          </a:prstGeom>
          <a:noFill/>
          <a:ln w="9525">
            <a:noFill/>
            <a:miter lim="800000"/>
            <a:headEnd/>
            <a:tailEnd/>
          </a:ln>
        </p:spPr>
      </p:pic>
      <p:pic>
        <p:nvPicPr>
          <p:cNvPr id="25614" name="Picture 28" descr="eve"/>
          <p:cNvPicPr>
            <a:picLocks noChangeAspect="1" noChangeArrowheads="1"/>
          </p:cNvPicPr>
          <p:nvPr/>
        </p:nvPicPr>
        <p:blipFill>
          <a:blip r:embed="rId6">
            <a:clrChange>
              <a:clrFrom>
                <a:srgbClr val="FCFEFC"/>
              </a:clrFrom>
              <a:clrTo>
                <a:srgbClr val="FCFEFC">
                  <a:alpha val="0"/>
                </a:srgbClr>
              </a:clrTo>
            </a:clrChange>
          </a:blip>
          <a:srcRect/>
          <a:stretch>
            <a:fillRect/>
          </a:stretch>
        </p:blipFill>
        <p:spPr bwMode="auto">
          <a:xfrm>
            <a:off x="4473575" y="3286125"/>
            <a:ext cx="863600" cy="2627313"/>
          </a:xfrm>
          <a:prstGeom prst="rect">
            <a:avLst/>
          </a:prstGeom>
          <a:noFill/>
          <a:ln w="9525">
            <a:noFill/>
            <a:miter lim="800000"/>
            <a:headEnd/>
            <a:tailEnd/>
          </a:ln>
        </p:spPr>
      </p:pic>
      <p:sp>
        <p:nvSpPr>
          <p:cNvPr id="16" name="Text Box 29"/>
          <p:cNvSpPr txBox="1">
            <a:spLocks noChangeArrowheads="1"/>
          </p:cNvSpPr>
          <p:nvPr/>
        </p:nvSpPr>
        <p:spPr bwMode="auto">
          <a:xfrm>
            <a:off x="4487863" y="2405063"/>
            <a:ext cx="2397125" cy="981075"/>
          </a:xfrm>
          <a:prstGeom prst="rect">
            <a:avLst/>
          </a:prstGeom>
          <a:noFill/>
          <a:ln w="9525">
            <a:noFill/>
            <a:miter lim="800000"/>
            <a:headEnd/>
            <a:tailEnd/>
          </a:ln>
          <a:effectLst/>
        </p:spPr>
        <p:txBody>
          <a:bodyPr tIns="10800">
            <a:prstTxWarp prst="textNoShape">
              <a:avLst/>
            </a:prstTxWarp>
            <a:spAutoFit/>
          </a:bodyPr>
          <a:lstStyle/>
          <a:p>
            <a:pPr algn="ctr">
              <a:defRPr/>
            </a:pPr>
            <a:r>
              <a:rPr lang="en-US" sz="2000" dirty="0">
                <a:solidFill>
                  <a:srgbClr val="FFFFFF"/>
                </a:solidFill>
                <a:effectLst>
                  <a:outerShdw blurRad="38100" dist="38100" dir="2700000" algn="tl">
                    <a:srgbClr val="000000"/>
                  </a:outerShdw>
                </a:effectLst>
                <a:latin typeface="Century Gothic" charset="0"/>
                <a:ea typeface="Century Gothic" charset="0"/>
                <a:cs typeface="Century Gothic" charset="0"/>
              </a:rPr>
              <a:t>Tree of the Knowledge of Good and Evil</a:t>
            </a:r>
          </a:p>
        </p:txBody>
      </p:sp>
      <p:sp>
        <p:nvSpPr>
          <p:cNvPr id="17" name="Text Box 30"/>
          <p:cNvSpPr txBox="1">
            <a:spLocks noChangeArrowheads="1"/>
          </p:cNvSpPr>
          <p:nvPr/>
        </p:nvSpPr>
        <p:spPr bwMode="auto">
          <a:xfrm>
            <a:off x="2924175" y="2549525"/>
            <a:ext cx="1190625" cy="673100"/>
          </a:xfrm>
          <a:prstGeom prst="rect">
            <a:avLst/>
          </a:prstGeom>
          <a:noFill/>
          <a:ln w="9525">
            <a:noFill/>
            <a:miter lim="800000"/>
            <a:headEnd/>
            <a:tailEnd/>
          </a:ln>
          <a:effectLst/>
        </p:spPr>
        <p:txBody>
          <a:bodyPr tIns="10800">
            <a:prstTxWarp prst="textNoShape">
              <a:avLst/>
            </a:prstTxWarp>
            <a:spAutoFit/>
          </a:bodyPr>
          <a:lstStyle/>
          <a:p>
            <a:pPr algn="ctr">
              <a:defRPr/>
            </a:pPr>
            <a:r>
              <a:rPr lang="en-US" sz="2000" dirty="0">
                <a:solidFill>
                  <a:srgbClr val="FFFFFF"/>
                </a:solidFill>
                <a:effectLst>
                  <a:outerShdw blurRad="38100" dist="38100" dir="2700000" algn="tl">
                    <a:srgbClr val="000000"/>
                  </a:outerShdw>
                </a:effectLst>
                <a:latin typeface="Century Gothic" charset="0"/>
                <a:ea typeface="Century Gothic" charset="0"/>
                <a:cs typeface="Century Gothic" charset="0"/>
              </a:rPr>
              <a:t>Tree of Life</a:t>
            </a:r>
          </a:p>
        </p:txBody>
      </p:sp>
      <p:sp>
        <p:nvSpPr>
          <p:cNvPr id="18" name="Oval 31"/>
          <p:cNvSpPr>
            <a:spLocks noChangeAspect="1" noChangeArrowheads="1"/>
          </p:cNvSpPr>
          <p:nvPr/>
        </p:nvSpPr>
        <p:spPr bwMode="auto">
          <a:xfrm>
            <a:off x="2203450" y="1504950"/>
            <a:ext cx="4681538" cy="4676775"/>
          </a:xfrm>
          <a:prstGeom prst="ellipse">
            <a:avLst/>
          </a:prstGeom>
          <a:noFill/>
          <a:ln w="76200">
            <a:solidFill>
              <a:srgbClr val="FFCC00"/>
            </a:solidFill>
            <a:round/>
            <a:headEnd/>
            <a:tailEnd/>
          </a:ln>
          <a:effectLst/>
        </p:spPr>
        <p:txBody>
          <a:bodyPr wrap="none" anchor="ctr">
            <a:prstTxWarp prst="textNoShape">
              <a:avLst/>
            </a:prstTxWarp>
          </a:bodyPr>
          <a:lstStyle/>
          <a:p>
            <a:pPr algn="ctr">
              <a:defRPr/>
            </a:pPr>
            <a:endParaRPr lang="en-US" sz="3200">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1722948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a:xfrm>
            <a:off x="457200" y="76200"/>
            <a:ext cx="8229600" cy="1143000"/>
          </a:xfrm>
        </p:spPr>
        <p:txBody>
          <a:bodyPr/>
          <a:lstStyle/>
          <a:p>
            <a:pPr eaLnBrk="1" hangingPunct="1">
              <a:defRPr/>
            </a:pPr>
            <a:r>
              <a:rPr lang="en-US" dirty="0">
                <a:solidFill>
                  <a:srgbClr val="FFFF00"/>
                </a:solidFill>
                <a:latin typeface="Century Gothic" charset="0"/>
                <a:ea typeface="Century Gothic" charset="0"/>
                <a:cs typeface="Century Gothic" charset="0"/>
              </a:rPr>
              <a:t>What happened next?</a:t>
            </a:r>
            <a:endParaRPr lang="en-US" sz="4400" dirty="0">
              <a:solidFill>
                <a:srgbClr val="FFFF00"/>
              </a:solidFill>
              <a:latin typeface="Century Gothic" charset="0"/>
              <a:ea typeface="Century Gothic" charset="0"/>
              <a:cs typeface="Century Gothic" charset="0"/>
            </a:endParaRPr>
          </a:p>
        </p:txBody>
      </p:sp>
      <p:sp>
        <p:nvSpPr>
          <p:cNvPr id="112643" name="Text Box 3"/>
          <p:cNvSpPr txBox="1">
            <a:spLocks noChangeArrowheads="1"/>
          </p:cNvSpPr>
          <p:nvPr/>
        </p:nvSpPr>
        <p:spPr bwMode="auto">
          <a:xfrm>
            <a:off x="2244725" y="3933825"/>
            <a:ext cx="1253869" cy="461665"/>
          </a:xfrm>
          <a:prstGeom prst="rect">
            <a:avLst/>
          </a:prstGeom>
          <a:noFill/>
          <a:ln w="9525">
            <a:noFill/>
            <a:miter lim="800000"/>
            <a:headEnd/>
            <a:tailEnd/>
          </a:ln>
        </p:spPr>
        <p:txBody>
          <a:bodyPr wrap="none">
            <a:prstTxWarp prst="textNoShape">
              <a:avLst/>
            </a:prstTxWarp>
            <a:spAutoFit/>
          </a:bodyPr>
          <a:lstStyle/>
          <a:p>
            <a:pPr eaLnBrk="0" hangingPunct="0"/>
            <a:r>
              <a:rPr lang="en-US" sz="2400" i="0">
                <a:solidFill>
                  <a:schemeClr val="bg1"/>
                </a:solidFill>
                <a:latin typeface="Century Gothic" charset="0"/>
                <a:ea typeface="Century Gothic" charset="0"/>
                <a:cs typeface="Century Gothic" charset="0"/>
              </a:rPr>
              <a:t>Joseph</a:t>
            </a:r>
          </a:p>
        </p:txBody>
      </p:sp>
      <p:sp>
        <p:nvSpPr>
          <p:cNvPr id="112644" name="Text Box 5"/>
          <p:cNvSpPr txBox="1">
            <a:spLocks noChangeArrowheads="1"/>
          </p:cNvSpPr>
          <p:nvPr/>
        </p:nvSpPr>
        <p:spPr bwMode="auto">
          <a:xfrm>
            <a:off x="2414588" y="1981200"/>
            <a:ext cx="865943" cy="461665"/>
          </a:xfrm>
          <a:prstGeom prst="rect">
            <a:avLst/>
          </a:prstGeom>
          <a:noFill/>
          <a:ln w="9525">
            <a:noFill/>
            <a:miter lim="800000"/>
            <a:headEnd/>
            <a:tailEnd/>
          </a:ln>
        </p:spPr>
        <p:txBody>
          <a:bodyPr wrap="none">
            <a:prstTxWarp prst="textNoShape">
              <a:avLst/>
            </a:prstTxWarp>
            <a:spAutoFit/>
          </a:bodyPr>
          <a:lstStyle/>
          <a:p>
            <a:pPr eaLnBrk="0" hangingPunct="0"/>
            <a:r>
              <a:rPr lang="en-US" sz="2400" i="0">
                <a:solidFill>
                  <a:schemeClr val="bg1"/>
                </a:solidFill>
                <a:latin typeface="Century Gothic" charset="0"/>
                <a:ea typeface="Century Gothic" charset="0"/>
                <a:cs typeface="Century Gothic" charset="0"/>
              </a:rPr>
              <a:t>God</a:t>
            </a:r>
          </a:p>
        </p:txBody>
      </p:sp>
      <p:sp>
        <p:nvSpPr>
          <p:cNvPr id="112645" name="Line 6"/>
          <p:cNvSpPr>
            <a:spLocks noChangeShapeType="1"/>
          </p:cNvSpPr>
          <p:nvPr/>
        </p:nvSpPr>
        <p:spPr bwMode="auto">
          <a:xfrm flipH="1" flipV="1">
            <a:off x="2819400" y="2362200"/>
            <a:ext cx="0" cy="1524000"/>
          </a:xfrm>
          <a:prstGeom prst="line">
            <a:avLst/>
          </a:prstGeom>
          <a:noFill/>
          <a:ln w="5715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12646" name="Line 7"/>
          <p:cNvSpPr>
            <a:spLocks noChangeShapeType="1"/>
          </p:cNvSpPr>
          <p:nvPr/>
        </p:nvSpPr>
        <p:spPr bwMode="auto">
          <a:xfrm flipH="1">
            <a:off x="3479800" y="4114800"/>
            <a:ext cx="1905000" cy="0"/>
          </a:xfrm>
          <a:prstGeom prst="line">
            <a:avLst/>
          </a:prstGeom>
          <a:noFill/>
          <a:ln w="5715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12647" name="Text Box 8"/>
          <p:cNvSpPr txBox="1">
            <a:spLocks noChangeArrowheads="1"/>
          </p:cNvSpPr>
          <p:nvPr/>
        </p:nvSpPr>
        <p:spPr bwMode="auto">
          <a:xfrm>
            <a:off x="2338388" y="4708525"/>
            <a:ext cx="955711" cy="400110"/>
          </a:xfrm>
          <a:prstGeom prst="rect">
            <a:avLst/>
          </a:prstGeom>
          <a:noFill/>
          <a:ln w="9525">
            <a:noFill/>
            <a:miter lim="800000"/>
            <a:headEnd/>
            <a:tailEnd/>
          </a:ln>
        </p:spPr>
        <p:txBody>
          <a:bodyPr wrap="none">
            <a:prstTxWarp prst="textNoShape">
              <a:avLst/>
            </a:prstTxWarp>
            <a:spAutoFit/>
          </a:bodyPr>
          <a:lstStyle/>
          <a:p>
            <a:pPr eaLnBrk="0" hangingPunct="0"/>
            <a:r>
              <a:rPr lang="en-US" sz="2000" i="0">
                <a:solidFill>
                  <a:schemeClr val="bg1"/>
                </a:solidFill>
                <a:latin typeface="Century Gothic" charset="0"/>
                <a:ea typeface="Century Gothic" charset="0"/>
                <a:cs typeface="Century Gothic" charset="0"/>
              </a:rPr>
              <a:t>(Abel)</a:t>
            </a:r>
          </a:p>
        </p:txBody>
      </p:sp>
      <p:sp>
        <p:nvSpPr>
          <p:cNvPr id="112648" name="Text Box 9"/>
          <p:cNvSpPr txBox="1">
            <a:spLocks noChangeArrowheads="1"/>
          </p:cNvSpPr>
          <p:nvPr/>
        </p:nvSpPr>
        <p:spPr bwMode="auto">
          <a:xfrm>
            <a:off x="5981700" y="4708525"/>
            <a:ext cx="965329" cy="400110"/>
          </a:xfrm>
          <a:prstGeom prst="rect">
            <a:avLst/>
          </a:prstGeom>
          <a:noFill/>
          <a:ln w="9525">
            <a:noFill/>
            <a:miter lim="800000"/>
            <a:headEnd/>
            <a:tailEnd/>
          </a:ln>
        </p:spPr>
        <p:txBody>
          <a:bodyPr wrap="none">
            <a:prstTxWarp prst="textNoShape">
              <a:avLst/>
            </a:prstTxWarp>
            <a:spAutoFit/>
          </a:bodyPr>
          <a:lstStyle/>
          <a:p>
            <a:pPr eaLnBrk="0" hangingPunct="0"/>
            <a:r>
              <a:rPr lang="en-US" sz="2000" i="0">
                <a:solidFill>
                  <a:schemeClr val="bg1"/>
                </a:solidFill>
                <a:latin typeface="Century Gothic" charset="0"/>
                <a:ea typeface="Century Gothic" charset="0"/>
                <a:cs typeface="Century Gothic" charset="0"/>
              </a:rPr>
              <a:t>(Cain)</a:t>
            </a:r>
          </a:p>
        </p:txBody>
      </p:sp>
      <p:sp>
        <p:nvSpPr>
          <p:cNvPr id="112649" name="Text Box 10"/>
          <p:cNvSpPr txBox="1">
            <a:spLocks noChangeArrowheads="1"/>
          </p:cNvSpPr>
          <p:nvPr/>
        </p:nvSpPr>
        <p:spPr bwMode="auto">
          <a:xfrm>
            <a:off x="288925" y="2533650"/>
            <a:ext cx="2334293" cy="1323439"/>
          </a:xfrm>
          <a:prstGeom prst="rect">
            <a:avLst/>
          </a:prstGeom>
          <a:noFill/>
          <a:ln w="9525">
            <a:noFill/>
            <a:miter lim="800000"/>
            <a:headEnd/>
            <a:tailEnd/>
          </a:ln>
        </p:spPr>
        <p:txBody>
          <a:bodyPr wrap="none">
            <a:prstTxWarp prst="textNoShape">
              <a:avLst/>
            </a:prstTxWarp>
            <a:spAutoFit/>
          </a:bodyPr>
          <a:lstStyle/>
          <a:p>
            <a:pPr eaLnBrk="0" hangingPunct="0"/>
            <a:r>
              <a:rPr lang="en-US" sz="2000" i="0">
                <a:solidFill>
                  <a:schemeClr val="bg1"/>
                </a:solidFill>
                <a:latin typeface="Century Gothic" charset="0"/>
                <a:ea typeface="Century Gothic" charset="0"/>
                <a:cs typeface="Century Gothic" charset="0"/>
              </a:rPr>
              <a:t>Father’s favourite</a:t>
            </a:r>
          </a:p>
          <a:p>
            <a:pPr eaLnBrk="0" hangingPunct="0"/>
            <a:r>
              <a:rPr lang="en-US" sz="2000" i="0">
                <a:solidFill>
                  <a:schemeClr val="bg1"/>
                </a:solidFill>
                <a:latin typeface="Century Gothic" charset="0"/>
                <a:ea typeface="Century Gothic" charset="0"/>
                <a:cs typeface="Century Gothic" charset="0"/>
              </a:rPr>
              <a:t>Dreams</a:t>
            </a:r>
          </a:p>
          <a:p>
            <a:pPr eaLnBrk="0" hangingPunct="0"/>
            <a:r>
              <a:rPr lang="en-US" sz="2000" i="0">
                <a:solidFill>
                  <a:schemeClr val="bg1"/>
                </a:solidFill>
                <a:latin typeface="Century Gothic" charset="0"/>
                <a:ea typeface="Century Gothic" charset="0"/>
                <a:cs typeface="Century Gothic" charset="0"/>
              </a:rPr>
              <a:t>Robe</a:t>
            </a:r>
          </a:p>
          <a:p>
            <a:pPr eaLnBrk="0" hangingPunct="0"/>
            <a:r>
              <a:rPr lang="en-US" sz="2000" i="0">
                <a:solidFill>
                  <a:schemeClr val="bg1"/>
                </a:solidFill>
                <a:latin typeface="Century Gothic" charset="0"/>
                <a:ea typeface="Century Gothic" charset="0"/>
                <a:cs typeface="Century Gothic" charset="0"/>
              </a:rPr>
              <a:t>Bad reports</a:t>
            </a:r>
          </a:p>
        </p:txBody>
      </p:sp>
      <p:sp>
        <p:nvSpPr>
          <p:cNvPr id="112650" name="Text Box 11"/>
          <p:cNvSpPr txBox="1">
            <a:spLocks noChangeArrowheads="1"/>
          </p:cNvSpPr>
          <p:nvPr/>
        </p:nvSpPr>
        <p:spPr bwMode="auto">
          <a:xfrm>
            <a:off x="3413125" y="5048250"/>
            <a:ext cx="3445174" cy="1323439"/>
          </a:xfrm>
          <a:prstGeom prst="rect">
            <a:avLst/>
          </a:prstGeom>
          <a:noFill/>
          <a:ln w="9525">
            <a:noFill/>
            <a:miter lim="800000"/>
            <a:headEnd/>
            <a:tailEnd/>
          </a:ln>
        </p:spPr>
        <p:txBody>
          <a:bodyPr wrap="none">
            <a:prstTxWarp prst="textNoShape">
              <a:avLst/>
            </a:prstTxWarp>
            <a:spAutoFit/>
          </a:bodyPr>
          <a:lstStyle/>
          <a:p>
            <a:pPr eaLnBrk="0" hangingPunct="0"/>
            <a:r>
              <a:rPr lang="en-US" sz="2000" i="0" dirty="0">
                <a:solidFill>
                  <a:schemeClr val="bg1"/>
                </a:solidFill>
                <a:latin typeface="Century Gothic" charset="0"/>
                <a:ea typeface="Century Gothic" charset="0"/>
                <a:cs typeface="Century Gothic" charset="0"/>
              </a:rPr>
              <a:t>Hated Joseph</a:t>
            </a:r>
          </a:p>
          <a:p>
            <a:pPr eaLnBrk="0" hangingPunct="0"/>
            <a:r>
              <a:rPr lang="en-US" sz="2000" i="0" dirty="0">
                <a:solidFill>
                  <a:schemeClr val="bg1"/>
                </a:solidFill>
                <a:latin typeface="Century Gothic" charset="0"/>
                <a:ea typeface="Century Gothic" charset="0"/>
                <a:cs typeface="Century Gothic" charset="0"/>
              </a:rPr>
              <a:t>Jealous of Joseph</a:t>
            </a:r>
          </a:p>
          <a:p>
            <a:pPr eaLnBrk="0" hangingPunct="0"/>
            <a:r>
              <a:rPr lang="en-US" sz="2000" i="0" dirty="0">
                <a:solidFill>
                  <a:schemeClr val="bg1"/>
                </a:solidFill>
                <a:latin typeface="Century Gothic" charset="0"/>
                <a:ea typeface="Century Gothic" charset="0"/>
                <a:cs typeface="Century Gothic" charset="0"/>
              </a:rPr>
              <a:t>Wanted to kill</a:t>
            </a:r>
          </a:p>
          <a:p>
            <a:pPr eaLnBrk="0" hangingPunct="0"/>
            <a:r>
              <a:rPr lang="en-US" sz="2000" i="0" dirty="0">
                <a:solidFill>
                  <a:schemeClr val="bg1"/>
                </a:solidFill>
                <a:latin typeface="Century Gothic" charset="0"/>
                <a:ea typeface="Century Gothic" charset="0"/>
                <a:cs typeface="Century Gothic" charset="0"/>
              </a:rPr>
              <a:t>Reuben </a:t>
            </a:r>
            <a:r>
              <a:rPr lang="en-US" sz="2000" i="0" dirty="0" smtClean="0">
                <a:solidFill>
                  <a:schemeClr val="bg1"/>
                </a:solidFill>
                <a:latin typeface="Century Gothic" charset="0"/>
                <a:ea typeface="Century Gothic" charset="0"/>
                <a:cs typeface="Century Gothic" charset="0"/>
              </a:rPr>
              <a:t>defended         pit</a:t>
            </a:r>
            <a:endParaRPr lang="en-US" sz="2000" i="0" dirty="0">
              <a:solidFill>
                <a:schemeClr val="bg1"/>
              </a:solidFill>
              <a:latin typeface="Century Gothic" charset="0"/>
              <a:ea typeface="Century Gothic" charset="0"/>
              <a:cs typeface="Century Gothic" charset="0"/>
            </a:endParaRPr>
          </a:p>
        </p:txBody>
      </p:sp>
      <p:sp>
        <p:nvSpPr>
          <p:cNvPr id="112651" name="Line 12"/>
          <p:cNvSpPr>
            <a:spLocks noChangeShapeType="1"/>
          </p:cNvSpPr>
          <p:nvPr/>
        </p:nvSpPr>
        <p:spPr bwMode="auto">
          <a:xfrm flipH="1">
            <a:off x="1066800" y="4581128"/>
            <a:ext cx="1272952" cy="1133872"/>
          </a:xfrm>
          <a:prstGeom prst="line">
            <a:avLst/>
          </a:prstGeom>
          <a:noFill/>
          <a:ln w="57150">
            <a:solidFill>
              <a:schemeClr val="bg1"/>
            </a:solidFill>
            <a:round/>
            <a:headEnd/>
            <a:tailEnd type="triangle" w="med" len="med"/>
          </a:ln>
        </p:spPr>
        <p:txBody>
          <a:bodyPr wrap="none"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12652" name="Text Box 13"/>
          <p:cNvSpPr txBox="1">
            <a:spLocks noChangeArrowheads="1"/>
          </p:cNvSpPr>
          <p:nvPr/>
        </p:nvSpPr>
        <p:spPr bwMode="auto">
          <a:xfrm>
            <a:off x="304800" y="5791200"/>
            <a:ext cx="2187575"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i="0">
                <a:solidFill>
                  <a:schemeClr val="bg1"/>
                </a:solidFill>
                <a:latin typeface="Century Gothic" charset="0"/>
                <a:ea typeface="Century Gothic" charset="0"/>
                <a:cs typeface="Century Gothic" charset="0"/>
              </a:rPr>
              <a:t>Slavery</a:t>
            </a:r>
          </a:p>
        </p:txBody>
      </p:sp>
      <p:sp>
        <p:nvSpPr>
          <p:cNvPr id="328718" name="Text Box 14"/>
          <p:cNvSpPr txBox="1">
            <a:spLocks noChangeArrowheads="1"/>
          </p:cNvSpPr>
          <p:nvPr/>
        </p:nvSpPr>
        <p:spPr bwMode="auto">
          <a:xfrm>
            <a:off x="4251325" y="1295400"/>
            <a:ext cx="4587875" cy="2640723"/>
          </a:xfrm>
          <a:prstGeom prst="rect">
            <a:avLst/>
          </a:prstGeom>
          <a:noFill/>
          <a:ln w="9525">
            <a:noFill/>
            <a:miter lim="800000"/>
            <a:headEnd/>
            <a:tailEnd/>
          </a:ln>
          <a:effectLst/>
        </p:spPr>
        <p:txBody>
          <a:bodyPr>
            <a:prstTxWarp prst="textNoShape">
              <a:avLst/>
            </a:prstTxWarp>
            <a:spAutoFit/>
          </a:bodyPr>
          <a:lstStyle/>
          <a:p>
            <a:pPr>
              <a:spcBef>
                <a:spcPct val="20000"/>
              </a:spcBef>
              <a:buClr>
                <a:schemeClr val="hlink"/>
              </a:buClr>
              <a:buSzPct val="70000"/>
              <a:buFont typeface="Wingdings" pitchFamily="-68" charset="2"/>
              <a:buNone/>
              <a:defRPr/>
            </a:pPr>
            <a:r>
              <a:rPr lang="en-US" i="0" dirty="0">
                <a:solidFill>
                  <a:schemeClr val="bg1"/>
                </a:solidFill>
                <a:latin typeface="Century Gothic" charset="0"/>
                <a:ea typeface="Century Gothic" charset="0"/>
                <a:cs typeface="Century Gothic" charset="0"/>
              </a:rPr>
              <a:t>When his brothers saw that their father loved him more than all his brothers, they hated him and could not speak peacefully to him. 				</a:t>
            </a:r>
            <a:r>
              <a:rPr lang="en-US" sz="1600" i="0" dirty="0">
                <a:solidFill>
                  <a:schemeClr val="bg1"/>
                </a:solidFill>
                <a:latin typeface="Century Gothic" charset="0"/>
                <a:ea typeface="Century Gothic" charset="0"/>
                <a:cs typeface="Century Gothic" charset="0"/>
              </a:rPr>
              <a:t>Genesis 37:4</a:t>
            </a:r>
            <a:endParaRPr lang="en-US" i="0" dirty="0">
              <a:solidFill>
                <a:schemeClr val="bg1"/>
              </a:solidFill>
              <a:latin typeface="Century Gothic" charset="0"/>
              <a:ea typeface="Century Gothic" charset="0"/>
              <a:cs typeface="Century Gothic" charset="0"/>
            </a:endParaRPr>
          </a:p>
          <a:p>
            <a:pPr>
              <a:spcBef>
                <a:spcPct val="20000"/>
              </a:spcBef>
              <a:buClr>
                <a:schemeClr val="hlink"/>
              </a:buClr>
              <a:buSzPct val="70000"/>
              <a:buFont typeface="Wingdings" pitchFamily="-68" charset="2"/>
              <a:buNone/>
              <a:defRPr/>
            </a:pPr>
            <a:r>
              <a:rPr lang="en-US" i="0" dirty="0">
                <a:solidFill>
                  <a:schemeClr val="bg1"/>
                </a:solidFill>
                <a:latin typeface="Century Gothic" charset="0"/>
                <a:ea typeface="Century Gothic" charset="0"/>
                <a:cs typeface="Century Gothic" charset="0"/>
              </a:rPr>
              <a:t>They saw him from afar, and before he came near to them they conspired against him to kill him. </a:t>
            </a:r>
            <a:r>
              <a:rPr lang="en-US" i="0" dirty="0" smtClean="0">
                <a:solidFill>
                  <a:schemeClr val="bg1"/>
                </a:solidFill>
                <a:latin typeface="Century Gothic" charset="0"/>
                <a:ea typeface="Century Gothic" charset="0"/>
                <a:cs typeface="Century Gothic" charset="0"/>
              </a:rPr>
              <a:t>            		</a:t>
            </a:r>
            <a:r>
              <a:rPr lang="en-US" sz="1600" i="0" dirty="0" smtClean="0">
                <a:solidFill>
                  <a:schemeClr val="bg1"/>
                </a:solidFill>
                <a:latin typeface="Century Gothic" charset="0"/>
                <a:ea typeface="Century Gothic" charset="0"/>
                <a:cs typeface="Century Gothic" charset="0"/>
              </a:rPr>
              <a:t>Genesis </a:t>
            </a:r>
            <a:r>
              <a:rPr lang="en-US" sz="1600" i="0" dirty="0">
                <a:solidFill>
                  <a:schemeClr val="bg1"/>
                </a:solidFill>
                <a:latin typeface="Century Gothic" charset="0"/>
                <a:ea typeface="Century Gothic" charset="0"/>
                <a:cs typeface="Century Gothic" charset="0"/>
              </a:rPr>
              <a:t>37:18</a:t>
            </a:r>
            <a:endParaRPr lang="en-US" i="0" dirty="0">
              <a:solidFill>
                <a:schemeClr val="bg1"/>
              </a:solidFill>
              <a:latin typeface="Century Gothic" charset="0"/>
              <a:ea typeface="Century Gothic" charset="0"/>
              <a:cs typeface="Century Gothic" charset="0"/>
            </a:endParaRPr>
          </a:p>
        </p:txBody>
      </p:sp>
      <p:sp>
        <p:nvSpPr>
          <p:cNvPr id="328719" name="Oval 15"/>
          <p:cNvSpPr>
            <a:spLocks noChangeAspect="1" noChangeArrowheads="1"/>
          </p:cNvSpPr>
          <p:nvPr/>
        </p:nvSpPr>
        <p:spPr bwMode="auto">
          <a:xfrm>
            <a:off x="2286000" y="3581400"/>
            <a:ext cx="1087438" cy="1087438"/>
          </a:xfrm>
          <a:prstGeom prst="ellipse">
            <a:avLst/>
          </a:prstGeom>
          <a:solidFill>
            <a:srgbClr val="FFFF00"/>
          </a:solidFill>
          <a:ln w="9525">
            <a:noFill/>
            <a:round/>
            <a:headEnd/>
            <a:tailEnd/>
          </a:ln>
          <a:effectLst/>
        </p:spPr>
        <p:txBody>
          <a:bodyPr lIns="0" rIns="0" anchor="ctr">
            <a:prstTxWarp prst="textNoShape">
              <a:avLst/>
            </a:prstTxWarp>
          </a:bodyPr>
          <a:lstStyle/>
          <a:p>
            <a:pPr algn="ctr">
              <a:defRPr/>
            </a:pPr>
            <a:endParaRPr lang="en-US" sz="2000" b="1"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12655" name="Text Box 16"/>
          <p:cNvSpPr txBox="1">
            <a:spLocks noChangeArrowheads="1"/>
          </p:cNvSpPr>
          <p:nvPr/>
        </p:nvSpPr>
        <p:spPr bwMode="auto">
          <a:xfrm>
            <a:off x="2204355" y="3886200"/>
            <a:ext cx="1253869" cy="461665"/>
          </a:xfrm>
          <a:prstGeom prst="rect">
            <a:avLst/>
          </a:prstGeom>
          <a:noFill/>
          <a:ln w="9525">
            <a:noFill/>
            <a:miter lim="800000"/>
            <a:headEnd/>
            <a:tailEnd/>
          </a:ln>
        </p:spPr>
        <p:txBody>
          <a:bodyPr wrap="none">
            <a:prstTxWarp prst="textNoShape">
              <a:avLst/>
            </a:prstTxWarp>
            <a:spAutoFit/>
          </a:bodyPr>
          <a:lstStyle/>
          <a:p>
            <a:r>
              <a:rPr lang="en-US" sz="2400" i="0" dirty="0">
                <a:latin typeface="Century Gothic" charset="0"/>
                <a:ea typeface="Century Gothic" charset="0"/>
                <a:cs typeface="Century Gothic" charset="0"/>
              </a:rPr>
              <a:t>Joseph</a:t>
            </a:r>
          </a:p>
        </p:txBody>
      </p:sp>
      <p:sp>
        <p:nvSpPr>
          <p:cNvPr id="328721" name="Oval 17"/>
          <p:cNvSpPr>
            <a:spLocks noChangeAspect="1" noChangeArrowheads="1"/>
          </p:cNvSpPr>
          <p:nvPr/>
        </p:nvSpPr>
        <p:spPr bwMode="auto">
          <a:xfrm>
            <a:off x="5638800" y="3581400"/>
            <a:ext cx="1524000" cy="1085850"/>
          </a:xfrm>
          <a:prstGeom prst="ellipse">
            <a:avLst/>
          </a:prstGeom>
          <a:solidFill>
            <a:srgbClr val="FF6600"/>
          </a:solidFill>
          <a:ln w="9525">
            <a:noFill/>
            <a:round/>
            <a:headEnd/>
            <a:tailEnd/>
          </a:ln>
          <a:effectLst/>
        </p:spPr>
        <p:txBody>
          <a:bodyPr lIns="0" rIns="0" anchor="ctr">
            <a:prstTxWarp prst="textNoShape">
              <a:avLst/>
            </a:prstTxWarp>
          </a:bodyPr>
          <a:lstStyle/>
          <a:p>
            <a:pPr algn="ctr">
              <a:defRPr/>
            </a:pPr>
            <a:endParaRPr lang="en-US" sz="2000" b="1"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12657" name="Text Box 18"/>
          <p:cNvSpPr txBox="1">
            <a:spLocks noChangeArrowheads="1"/>
          </p:cNvSpPr>
          <p:nvPr/>
        </p:nvSpPr>
        <p:spPr bwMode="auto">
          <a:xfrm>
            <a:off x="5686828" y="3857625"/>
            <a:ext cx="1361270" cy="461665"/>
          </a:xfrm>
          <a:prstGeom prst="rect">
            <a:avLst/>
          </a:prstGeom>
          <a:noFill/>
          <a:ln w="9525">
            <a:noFill/>
            <a:miter lim="800000"/>
            <a:headEnd/>
            <a:tailEnd/>
          </a:ln>
        </p:spPr>
        <p:txBody>
          <a:bodyPr wrap="none">
            <a:prstTxWarp prst="textNoShape">
              <a:avLst/>
            </a:prstTxWarp>
            <a:spAutoFit/>
          </a:bodyPr>
          <a:lstStyle/>
          <a:p>
            <a:pPr algn="ctr" eaLnBrk="0" hangingPunct="0"/>
            <a:r>
              <a:rPr lang="en-US" sz="2400" i="0">
                <a:solidFill>
                  <a:schemeClr val="bg1"/>
                </a:solidFill>
                <a:latin typeface="Century Gothic" charset="0"/>
                <a:ea typeface="Century Gothic" charset="0"/>
                <a:cs typeface="Century Gothic" charset="0"/>
              </a:rPr>
              <a:t>Brothers</a:t>
            </a:r>
            <a:endParaRPr lang="en-US" i="0">
              <a:solidFill>
                <a:schemeClr val="bg1"/>
              </a:solidFill>
              <a:latin typeface="Century Gothic" charset="0"/>
              <a:ea typeface="Century Gothic" charset="0"/>
              <a:cs typeface="Century Gothic" charset="0"/>
            </a:endParaRPr>
          </a:p>
        </p:txBody>
      </p:sp>
      <p:sp>
        <p:nvSpPr>
          <p:cNvPr id="328723" name="Oval 19"/>
          <p:cNvSpPr>
            <a:spLocks noChangeAspect="1" noChangeArrowheads="1"/>
          </p:cNvSpPr>
          <p:nvPr/>
        </p:nvSpPr>
        <p:spPr bwMode="auto">
          <a:xfrm>
            <a:off x="2286000" y="1371600"/>
            <a:ext cx="1042988" cy="1041400"/>
          </a:xfrm>
          <a:prstGeom prst="ellipse">
            <a:avLst/>
          </a:prstGeom>
          <a:solidFill>
            <a:schemeClr val="bg1"/>
          </a:solidFill>
          <a:ln w="9525">
            <a:noFill/>
            <a:round/>
            <a:headEnd/>
            <a:tailEnd/>
          </a:ln>
          <a:effectLst/>
        </p:spPr>
        <p:txBody>
          <a:bodyPr anchor="ctr">
            <a:prstTxWarp prst="textNoShape">
              <a:avLst/>
            </a:prstTxWarp>
          </a:bodyPr>
          <a:lstStyle/>
          <a:p>
            <a:pPr algn="ctr">
              <a:defRPr/>
            </a:pPr>
            <a:endParaRPr lang="en-US" sz="2800" b="1" i="0">
              <a:solidFill>
                <a:schemeClr val="bg1"/>
              </a:solidFill>
              <a:effectLst>
                <a:outerShdw blurRad="38100" dist="38100" dir="2700000" algn="tl">
                  <a:srgbClr val="DDDDDD"/>
                </a:outerShdw>
              </a:effectLst>
              <a:latin typeface="Century Gothic" charset="0"/>
              <a:ea typeface="Century Gothic" charset="0"/>
              <a:cs typeface="Century Gothic" charset="0"/>
            </a:endParaRPr>
          </a:p>
        </p:txBody>
      </p:sp>
      <p:sp>
        <p:nvSpPr>
          <p:cNvPr id="112659" name="Text Box 20"/>
          <p:cNvSpPr txBox="1">
            <a:spLocks noChangeArrowheads="1"/>
          </p:cNvSpPr>
          <p:nvPr/>
        </p:nvSpPr>
        <p:spPr bwMode="auto">
          <a:xfrm>
            <a:off x="2373084" y="1676400"/>
            <a:ext cx="8921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i="0" dirty="0">
                <a:latin typeface="Century Gothic" charset="0"/>
                <a:ea typeface="Century Gothic" charset="0"/>
                <a:cs typeface="Century Gothic" charset="0"/>
              </a:rPr>
              <a:t>God</a:t>
            </a:r>
          </a:p>
        </p:txBody>
      </p:sp>
      <p:cxnSp>
        <p:nvCxnSpPr>
          <p:cNvPr id="21" name="Straight Arrow Connector 20"/>
          <p:cNvCxnSpPr/>
          <p:nvPr/>
        </p:nvCxnSpPr>
        <p:spPr bwMode="auto">
          <a:xfrm>
            <a:off x="5872851" y="6172200"/>
            <a:ext cx="381000" cy="1588"/>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5346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0" grpId="0"/>
      <p:bldP spid="328718"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Joseph sold into slavery</a:t>
            </a:r>
          </a:p>
        </p:txBody>
      </p:sp>
      <p:sp>
        <p:nvSpPr>
          <p:cNvPr id="336899" name="Rectangle 3"/>
          <p:cNvSpPr>
            <a:spLocks noGrp="1" noChangeArrowheads="1"/>
          </p:cNvSpPr>
          <p:nvPr>
            <p:ph type="body" sz="half" idx="1"/>
          </p:nvPr>
        </p:nvSpPr>
        <p:spPr>
          <a:xfrm>
            <a:off x="0" y="1910445"/>
            <a:ext cx="4495800" cy="4953000"/>
          </a:xfrm>
        </p:spPr>
        <p:txBody>
          <a:bodyPr>
            <a:normAutofit fontScale="85000" lnSpcReduction="20000"/>
          </a:bodyPr>
          <a:lstStyle/>
          <a:p>
            <a:pPr eaLnBrk="1" hangingPunct="1">
              <a:lnSpc>
                <a:spcPct val="120000"/>
              </a:lnSpc>
              <a:buFont typeface="Wingdings" pitchFamily="-68" charset="2"/>
              <a:buNone/>
              <a:defRPr/>
            </a:pPr>
            <a:r>
              <a:rPr lang="en-US" sz="2400" dirty="0" smtClean="0">
                <a:effectLst/>
                <a:latin typeface="Century Gothic" charset="0"/>
                <a:ea typeface="Century Gothic" charset="0"/>
                <a:cs typeface="Century Gothic" charset="0"/>
              </a:rPr>
              <a:t>     Then </a:t>
            </a:r>
            <a:r>
              <a:rPr lang="en-US" sz="2400" dirty="0">
                <a:effectLst/>
                <a:latin typeface="Century Gothic" charset="0"/>
                <a:ea typeface="Century Gothic" charset="0"/>
                <a:cs typeface="Century Gothic" charset="0"/>
              </a:rPr>
              <a:t>Judah said to his brothers,</a:t>
            </a:r>
            <a:r>
              <a:rPr lang="en-US" sz="2400" dirty="0" smtClean="0">
                <a:effectLst/>
                <a:latin typeface="Century Gothic" charset="0"/>
                <a:ea typeface="Century Gothic" charset="0"/>
                <a:cs typeface="Century Gothic" charset="0"/>
              </a:rPr>
              <a:t> “What </a:t>
            </a:r>
            <a:r>
              <a:rPr lang="en-US" sz="2400" dirty="0">
                <a:effectLst/>
                <a:latin typeface="Century Gothic" charset="0"/>
                <a:ea typeface="Century Gothic" charset="0"/>
                <a:cs typeface="Century Gothic" charset="0"/>
              </a:rPr>
              <a:t>profit is it if we kill our brother and conceal his blood? Come, let us sell him to the </a:t>
            </a:r>
            <a:r>
              <a:rPr lang="en-US" sz="2400" dirty="0" err="1">
                <a:effectLst/>
                <a:latin typeface="Century Gothic" charset="0"/>
                <a:ea typeface="Century Gothic" charset="0"/>
                <a:cs typeface="Century Gothic" charset="0"/>
              </a:rPr>
              <a:t>Ishmaelites</a:t>
            </a:r>
            <a:r>
              <a:rPr lang="en-US" sz="2400" dirty="0">
                <a:effectLst/>
                <a:latin typeface="Century Gothic" charset="0"/>
                <a:ea typeface="Century Gothic" charset="0"/>
                <a:cs typeface="Century Gothic" charset="0"/>
              </a:rPr>
              <a:t>, and let not our hand be upon him, for he is our brother, our own flesh</a:t>
            </a:r>
            <a:r>
              <a:rPr lang="en-US" sz="2400" dirty="0" smtClean="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And his brothers listened to him. Then </a:t>
            </a:r>
            <a:r>
              <a:rPr lang="en-US" sz="2400" dirty="0" err="1">
                <a:effectLst/>
                <a:latin typeface="Century Gothic" charset="0"/>
                <a:ea typeface="Century Gothic" charset="0"/>
                <a:cs typeface="Century Gothic" charset="0"/>
              </a:rPr>
              <a:t>Midianite</a:t>
            </a:r>
            <a:r>
              <a:rPr lang="en-US" sz="2400" dirty="0">
                <a:effectLst/>
                <a:latin typeface="Century Gothic" charset="0"/>
                <a:ea typeface="Century Gothic" charset="0"/>
                <a:cs typeface="Century Gothic" charset="0"/>
              </a:rPr>
              <a:t> traders passed by</a:t>
            </a:r>
            <a:r>
              <a:rPr lang="en-US" sz="2400" dirty="0" smtClean="0">
                <a:effectLst/>
                <a:latin typeface="Century Gothic" charset="0"/>
                <a:ea typeface="Century Gothic" charset="0"/>
                <a:cs typeface="Century Gothic" charset="0"/>
              </a:rPr>
              <a:t>. And </a:t>
            </a:r>
            <a:r>
              <a:rPr lang="en-US" sz="2400" dirty="0">
                <a:effectLst/>
                <a:latin typeface="Century Gothic" charset="0"/>
                <a:ea typeface="Century Gothic" charset="0"/>
                <a:cs typeface="Century Gothic" charset="0"/>
              </a:rPr>
              <a:t>they drew Joseph up and lifted him out of the pit, and sold him to the </a:t>
            </a:r>
            <a:r>
              <a:rPr lang="en-US" sz="2400" dirty="0" err="1">
                <a:effectLst/>
                <a:latin typeface="Century Gothic" charset="0"/>
                <a:ea typeface="Century Gothic" charset="0"/>
                <a:cs typeface="Century Gothic" charset="0"/>
              </a:rPr>
              <a:t>Ishmaelites</a:t>
            </a:r>
            <a:r>
              <a:rPr lang="en-US" sz="2400" dirty="0">
                <a:effectLst/>
                <a:latin typeface="Century Gothic" charset="0"/>
                <a:ea typeface="Century Gothic" charset="0"/>
                <a:cs typeface="Century Gothic" charset="0"/>
              </a:rPr>
              <a:t>. They took Joseph to Egypt.</a:t>
            </a:r>
          </a:p>
          <a:p>
            <a:pPr eaLnBrk="1" hangingPunct="1">
              <a:lnSpc>
                <a:spcPct val="120000"/>
              </a:lnSpc>
              <a:buFont typeface="Wingdings" pitchFamily="-68" charset="2"/>
              <a:buNone/>
              <a:defRPr/>
            </a:pPr>
            <a:r>
              <a:rPr lang="en-US" sz="2000" dirty="0">
                <a:effectLst/>
                <a:latin typeface="Century Gothic" charset="0"/>
                <a:ea typeface="Century Gothic" charset="0"/>
                <a:cs typeface="Century Gothic" charset="0"/>
              </a:rPr>
              <a:t>			Genesis 37:26-28</a:t>
            </a:r>
          </a:p>
        </p:txBody>
      </p:sp>
      <p:pic>
        <p:nvPicPr>
          <p:cNvPr id="114692" name="Picture 5" descr="josephslavery"/>
          <p:cNvPicPr>
            <a:picLocks noGrp="1" noChangeAspect="1" noChangeArrowheads="1"/>
          </p:cNvPicPr>
          <p:nvPr>
            <p:ph sz="half" idx="2"/>
          </p:nvPr>
        </p:nvPicPr>
        <p:blipFill>
          <a:blip r:embed="rId3"/>
          <a:srcRect/>
          <a:stretch>
            <a:fillRect/>
          </a:stretch>
        </p:blipFill>
        <p:spPr>
          <a:xfrm>
            <a:off x="4648200" y="2022475"/>
            <a:ext cx="4038600" cy="2854325"/>
          </a:xfrm>
        </p:spPr>
      </p:pic>
      <p:sp>
        <p:nvSpPr>
          <p:cNvPr id="114693" name="Text Box 6"/>
          <p:cNvSpPr txBox="1">
            <a:spLocks noChangeArrowheads="1"/>
          </p:cNvSpPr>
          <p:nvPr/>
        </p:nvSpPr>
        <p:spPr bwMode="auto">
          <a:xfrm>
            <a:off x="5432425" y="5029200"/>
            <a:ext cx="31019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i="0" dirty="0">
                <a:solidFill>
                  <a:schemeClr val="bg1"/>
                </a:solidFill>
                <a:latin typeface="Century Gothic" charset="0"/>
                <a:ea typeface="Century Gothic" charset="0"/>
                <a:cs typeface="Century Gothic" charset="0"/>
              </a:rPr>
              <a:t>Joseph sold into slavery</a:t>
            </a:r>
          </a:p>
        </p:txBody>
      </p:sp>
    </p:spTree>
    <p:extLst>
      <p:ext uri="{BB962C8B-B14F-4D97-AF65-F5344CB8AC3E}">
        <p14:creationId xmlns:p14="http://schemas.microsoft.com/office/powerpoint/2010/main" val="15034813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rrowheads="1"/>
          </p:cNvSpPr>
          <p:nvPr>
            <p:ph type="title"/>
          </p:nvPr>
        </p:nvSpPr>
        <p:spPr/>
        <p:txBody>
          <a:bodyPr/>
          <a:lstStyle/>
          <a:p>
            <a:pPr eaLnBrk="1" hangingPunct="1">
              <a:defRPr/>
            </a:pPr>
            <a:r>
              <a:rPr lang="en-US" dirty="0" smtClean="0">
                <a:solidFill>
                  <a:srgbClr val="FFFF00"/>
                </a:solidFill>
                <a:latin typeface="Century Gothic" charset="0"/>
                <a:ea typeface="Century Gothic" charset="0"/>
                <a:cs typeface="Century Gothic" charset="0"/>
              </a:rPr>
              <a:t>Joseph in prison</a:t>
            </a:r>
            <a:endParaRPr lang="en-US" dirty="0">
              <a:solidFill>
                <a:srgbClr val="FFFF00"/>
              </a:solidFill>
              <a:latin typeface="Century Gothic" charset="0"/>
              <a:ea typeface="Century Gothic" charset="0"/>
              <a:cs typeface="Century Gothic" charset="0"/>
            </a:endParaRPr>
          </a:p>
        </p:txBody>
      </p:sp>
      <p:sp>
        <p:nvSpPr>
          <p:cNvPr id="339971" name="Rectangle 3"/>
          <p:cNvSpPr>
            <a:spLocks noGrp="1" noChangeArrowheads="1"/>
          </p:cNvSpPr>
          <p:nvPr>
            <p:ph type="body" sz="half" idx="1"/>
          </p:nvPr>
        </p:nvSpPr>
        <p:spPr>
          <a:xfrm>
            <a:off x="457199" y="1600200"/>
            <a:ext cx="4425043" cy="4525963"/>
          </a:xfrm>
        </p:spPr>
        <p:txBody>
          <a:bodyPr>
            <a:noAutofit/>
          </a:bodyPr>
          <a:lstStyle/>
          <a:p>
            <a:pPr eaLnBrk="1" hangingPunct="1">
              <a:lnSpc>
                <a:spcPct val="120000"/>
              </a:lnSpc>
              <a:buFont typeface="Wingdings" pitchFamily="-68" charset="2"/>
              <a:buNone/>
              <a:defRPr/>
            </a:pPr>
            <a:r>
              <a:rPr lang="en-US" sz="1800" dirty="0" smtClean="0">
                <a:effectLst/>
                <a:latin typeface="Century Gothic" charset="0"/>
                <a:ea typeface="Century Gothic" charset="0"/>
                <a:cs typeface="Century Gothic" charset="0"/>
              </a:rPr>
              <a:t>     But </a:t>
            </a:r>
            <a:r>
              <a:rPr lang="en-US" sz="1800" dirty="0">
                <a:effectLst/>
                <a:latin typeface="Century Gothic" charset="0"/>
                <a:ea typeface="Century Gothic" charset="0"/>
                <a:cs typeface="Century Gothic" charset="0"/>
              </a:rPr>
              <a:t>the </a:t>
            </a:r>
            <a:r>
              <a:rPr lang="en-US" sz="1800" dirty="0" smtClean="0">
                <a:effectLst/>
                <a:latin typeface="Century Gothic" charset="0"/>
                <a:ea typeface="Century Gothic" charset="0"/>
                <a:cs typeface="Century Gothic" charset="0"/>
              </a:rPr>
              <a:t>Lord </a:t>
            </a:r>
            <a:r>
              <a:rPr lang="en-US" sz="1800" dirty="0">
                <a:effectLst/>
                <a:latin typeface="Century Gothic" charset="0"/>
                <a:ea typeface="Century Gothic" charset="0"/>
                <a:cs typeface="Century Gothic" charset="0"/>
              </a:rPr>
              <a:t>was with Joseph and showed him steadfast love and gave him </a:t>
            </a:r>
            <a:r>
              <a:rPr lang="en-US" sz="1800" dirty="0" err="1" smtClean="0">
                <a:effectLst/>
                <a:latin typeface="Century Gothic" charset="0"/>
                <a:ea typeface="Century Gothic" charset="0"/>
                <a:cs typeface="Century Gothic" charset="0"/>
              </a:rPr>
              <a:t>favour</a:t>
            </a:r>
            <a:r>
              <a:rPr lang="en-US" sz="1800" dirty="0" smtClean="0">
                <a:effectLst/>
                <a:latin typeface="Century Gothic" charset="0"/>
                <a:ea typeface="Century Gothic" charset="0"/>
                <a:cs typeface="Century Gothic" charset="0"/>
              </a:rPr>
              <a:t> </a:t>
            </a:r>
            <a:r>
              <a:rPr lang="en-US" sz="1800" dirty="0">
                <a:effectLst/>
                <a:latin typeface="Century Gothic" charset="0"/>
                <a:ea typeface="Century Gothic" charset="0"/>
                <a:cs typeface="Century Gothic" charset="0"/>
              </a:rPr>
              <a:t>in the sight of the keeper of the prison. And the keeper of the prison put Joseph in charge of all the prisoners who were in the prison. Whatever was done there, he was the one who did it. The keeper of the prison paid no attention to anything that was in Joseph’s charge, because the </a:t>
            </a:r>
            <a:r>
              <a:rPr lang="en-US" sz="1800" dirty="0" smtClean="0">
                <a:effectLst/>
                <a:latin typeface="Century Gothic" charset="0"/>
                <a:ea typeface="Century Gothic" charset="0"/>
                <a:cs typeface="Century Gothic" charset="0"/>
              </a:rPr>
              <a:t>Lord </a:t>
            </a:r>
            <a:r>
              <a:rPr lang="en-US" sz="1800" dirty="0">
                <a:effectLst/>
                <a:latin typeface="Century Gothic" charset="0"/>
                <a:ea typeface="Century Gothic" charset="0"/>
                <a:cs typeface="Century Gothic" charset="0"/>
              </a:rPr>
              <a:t>was with him. And whatever he did, the </a:t>
            </a:r>
            <a:r>
              <a:rPr lang="en-US" sz="1800" dirty="0" smtClean="0">
                <a:effectLst/>
                <a:latin typeface="Century Gothic" charset="0"/>
                <a:ea typeface="Century Gothic" charset="0"/>
                <a:cs typeface="Century Gothic" charset="0"/>
              </a:rPr>
              <a:t>Lord </a:t>
            </a:r>
            <a:r>
              <a:rPr lang="en-US" sz="1800" dirty="0">
                <a:effectLst/>
                <a:latin typeface="Century Gothic" charset="0"/>
                <a:ea typeface="Century Gothic" charset="0"/>
                <a:cs typeface="Century Gothic" charset="0"/>
              </a:rPr>
              <a:t>made it succeed.</a:t>
            </a:r>
          </a:p>
          <a:p>
            <a:pPr eaLnBrk="1" hangingPunct="1">
              <a:buFont typeface="Wingdings" pitchFamily="-68" charset="2"/>
              <a:buNone/>
              <a:defRPr/>
            </a:pPr>
            <a:r>
              <a:rPr lang="en-US" sz="1600" dirty="0">
                <a:effectLst/>
                <a:latin typeface="Century Gothic" charset="0"/>
                <a:ea typeface="Century Gothic" charset="0"/>
                <a:cs typeface="Century Gothic" charset="0"/>
              </a:rPr>
              <a:t>			Genesis 39:21-23</a:t>
            </a:r>
          </a:p>
        </p:txBody>
      </p:sp>
      <p:pic>
        <p:nvPicPr>
          <p:cNvPr id="116740" name="Picture 5" descr="Joseph-In-Prison-"/>
          <p:cNvPicPr>
            <a:picLocks noGrp="1" noChangeAspect="1" noChangeArrowheads="1"/>
          </p:cNvPicPr>
          <p:nvPr>
            <p:ph sz="half" idx="2"/>
          </p:nvPr>
        </p:nvPicPr>
        <p:blipFill>
          <a:blip r:embed="rId3"/>
          <a:srcRect/>
          <a:stretch>
            <a:fillRect/>
          </a:stretch>
        </p:blipFill>
        <p:spPr>
          <a:xfrm>
            <a:off x="5167313" y="1600200"/>
            <a:ext cx="3000375" cy="4525963"/>
          </a:xfrm>
        </p:spPr>
      </p:pic>
      <p:sp>
        <p:nvSpPr>
          <p:cNvPr id="116741" name="Text Box 6"/>
          <p:cNvSpPr txBox="1">
            <a:spLocks noChangeArrowheads="1"/>
          </p:cNvSpPr>
          <p:nvPr/>
        </p:nvSpPr>
        <p:spPr bwMode="auto">
          <a:xfrm>
            <a:off x="5236026" y="6172200"/>
            <a:ext cx="3156857"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i="0" dirty="0">
                <a:solidFill>
                  <a:schemeClr val="bg1"/>
                </a:solidFill>
                <a:latin typeface="Century Gothic" charset="0"/>
                <a:ea typeface="Century Gothic" charset="0"/>
                <a:cs typeface="Century Gothic" charset="0"/>
              </a:rPr>
              <a:t>Joseph interprets dreams </a:t>
            </a:r>
          </a:p>
        </p:txBody>
      </p:sp>
    </p:spTree>
    <p:extLst>
      <p:ext uri="{BB962C8B-B14F-4D97-AF65-F5344CB8AC3E}">
        <p14:creationId xmlns:p14="http://schemas.microsoft.com/office/powerpoint/2010/main" val="168962959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Joseph and Pharaoh</a:t>
            </a:r>
          </a:p>
        </p:txBody>
      </p:sp>
      <p:sp>
        <p:nvSpPr>
          <p:cNvPr id="342019" name="Rectangle 3"/>
          <p:cNvSpPr>
            <a:spLocks noGrp="1" noChangeArrowheads="1"/>
          </p:cNvSpPr>
          <p:nvPr>
            <p:ph type="body" sz="half" idx="1"/>
          </p:nvPr>
        </p:nvSpPr>
        <p:spPr/>
        <p:txBody>
          <a:bodyPr>
            <a:normAutofit fontScale="92500" lnSpcReduction="10000"/>
          </a:bodyPr>
          <a:lstStyle/>
          <a:p>
            <a:pPr eaLnBrk="1" hangingPunct="1">
              <a:buFont typeface="Courier New" charset="0"/>
              <a:buChar char="o"/>
              <a:defRPr/>
            </a:pPr>
            <a:r>
              <a:rPr lang="en-US" sz="2800" dirty="0">
                <a:effectLst/>
                <a:latin typeface="Century Gothic" charset="0"/>
                <a:ea typeface="Century Gothic" charset="0"/>
                <a:cs typeface="Century Gothic" charset="0"/>
              </a:rPr>
              <a:t>Joseph interprets Pharaoh’s dream</a:t>
            </a:r>
          </a:p>
          <a:p>
            <a:pPr eaLnBrk="1" hangingPunct="1">
              <a:buFont typeface="Courier New" charset="0"/>
              <a:buChar char="o"/>
              <a:defRPr/>
            </a:pPr>
            <a:r>
              <a:rPr lang="en-US" sz="2800" dirty="0">
                <a:effectLst/>
                <a:latin typeface="Century Gothic" charset="0"/>
                <a:ea typeface="Century Gothic" charset="0"/>
                <a:cs typeface="Century Gothic" charset="0"/>
              </a:rPr>
              <a:t>7 years of plenty followed by 7 years</a:t>
            </a:r>
            <a:r>
              <a:rPr lang="en-US" sz="2800" dirty="0" smtClean="0">
                <a:effectLst/>
                <a:latin typeface="Century Gothic" charset="0"/>
                <a:ea typeface="Century Gothic" charset="0"/>
                <a:cs typeface="Century Gothic" charset="0"/>
              </a:rPr>
              <a:t> </a:t>
            </a:r>
            <a:br>
              <a:rPr lang="en-US" sz="2800" dirty="0" smtClean="0">
                <a:effectLst/>
                <a:latin typeface="Century Gothic" charset="0"/>
                <a:ea typeface="Century Gothic" charset="0"/>
                <a:cs typeface="Century Gothic" charset="0"/>
              </a:rPr>
            </a:br>
            <a:r>
              <a:rPr lang="en-US" sz="2800" dirty="0" smtClean="0">
                <a:effectLst/>
                <a:latin typeface="Century Gothic" charset="0"/>
                <a:ea typeface="Century Gothic" charset="0"/>
                <a:cs typeface="Century Gothic" charset="0"/>
              </a:rPr>
              <a:t>of </a:t>
            </a:r>
            <a:r>
              <a:rPr lang="en-US" sz="2800" dirty="0">
                <a:effectLst/>
                <a:latin typeface="Century Gothic" charset="0"/>
                <a:ea typeface="Century Gothic" charset="0"/>
                <a:cs typeface="Century Gothic" charset="0"/>
              </a:rPr>
              <a:t>famine</a:t>
            </a:r>
          </a:p>
          <a:p>
            <a:pPr eaLnBrk="1" hangingPunct="1">
              <a:buFont typeface="Courier New" charset="0"/>
              <a:buChar char="o"/>
              <a:defRPr/>
            </a:pPr>
            <a:r>
              <a:rPr lang="en-US" sz="2800" dirty="0">
                <a:effectLst/>
                <a:latin typeface="Century Gothic" charset="0"/>
                <a:ea typeface="Century Gothic" charset="0"/>
                <a:cs typeface="Century Gothic" charset="0"/>
              </a:rPr>
              <a:t>Joseph appointed Prime Minister of Egypt when 30 years </a:t>
            </a:r>
            <a:r>
              <a:rPr lang="en-US" sz="2800" dirty="0" smtClean="0">
                <a:effectLst/>
                <a:latin typeface="Century Gothic" charset="0"/>
                <a:ea typeface="Century Gothic" charset="0"/>
                <a:cs typeface="Century Gothic" charset="0"/>
              </a:rPr>
              <a:t>old</a:t>
            </a:r>
          </a:p>
          <a:p>
            <a:pPr eaLnBrk="1" hangingPunct="1">
              <a:buFont typeface="Courier New" charset="0"/>
              <a:buChar char="o"/>
              <a:defRPr/>
            </a:pPr>
            <a:r>
              <a:rPr lang="en-US" sz="2800" dirty="0" smtClean="0">
                <a:effectLst/>
                <a:latin typeface="Century Gothic" charset="0"/>
                <a:ea typeface="Century Gothic" charset="0"/>
                <a:cs typeface="Century Gothic" charset="0"/>
              </a:rPr>
              <a:t>Marries </a:t>
            </a:r>
            <a:r>
              <a:rPr lang="en-US" sz="2800" dirty="0" err="1" smtClean="0">
                <a:effectLst/>
                <a:latin typeface="Century Gothic" charset="0"/>
                <a:ea typeface="Century Gothic" charset="0"/>
                <a:cs typeface="Century Gothic" charset="0"/>
              </a:rPr>
              <a:t>Asenath</a:t>
            </a:r>
            <a:endParaRPr lang="en-US" sz="2800" dirty="0">
              <a:effectLst/>
              <a:latin typeface="Century Gothic" charset="0"/>
              <a:ea typeface="Century Gothic" charset="0"/>
              <a:cs typeface="Century Gothic" charset="0"/>
            </a:endParaRPr>
          </a:p>
        </p:txBody>
      </p:sp>
      <p:pic>
        <p:nvPicPr>
          <p:cNvPr id="118788" name="Picture 5" descr="joseph_interpreting_pharaohs_hi"/>
          <p:cNvPicPr>
            <a:picLocks noGrp="1" noChangeAspect="1" noChangeArrowheads="1"/>
          </p:cNvPicPr>
          <p:nvPr>
            <p:ph sz="half" idx="2"/>
          </p:nvPr>
        </p:nvPicPr>
        <p:blipFill>
          <a:blip r:embed="rId3"/>
          <a:srcRect/>
          <a:stretch>
            <a:fillRect/>
          </a:stretch>
        </p:blipFill>
        <p:spPr>
          <a:xfrm>
            <a:off x="4648200" y="2181225"/>
            <a:ext cx="4038600" cy="3363913"/>
          </a:xfrm>
        </p:spPr>
      </p:pic>
      <p:sp>
        <p:nvSpPr>
          <p:cNvPr id="118789" name="Text Box 6"/>
          <p:cNvSpPr txBox="1">
            <a:spLocks noChangeArrowheads="1"/>
          </p:cNvSpPr>
          <p:nvPr/>
        </p:nvSpPr>
        <p:spPr bwMode="auto">
          <a:xfrm>
            <a:off x="4632325" y="5757863"/>
            <a:ext cx="4083169" cy="369332"/>
          </a:xfrm>
          <a:prstGeom prst="rect">
            <a:avLst/>
          </a:prstGeom>
          <a:noFill/>
          <a:ln w="9525">
            <a:noFill/>
            <a:miter lim="800000"/>
            <a:headEnd/>
            <a:tailEnd/>
          </a:ln>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Joseph interprets Pharaoh’s dream</a:t>
            </a:r>
          </a:p>
        </p:txBody>
      </p:sp>
    </p:spTree>
    <p:extLst>
      <p:ext uri="{BB962C8B-B14F-4D97-AF65-F5344CB8AC3E}">
        <p14:creationId xmlns:p14="http://schemas.microsoft.com/office/powerpoint/2010/main" val="38951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rrowheads="1"/>
          </p:cNvSpPr>
          <p:nvPr>
            <p:ph type="title"/>
          </p:nvPr>
        </p:nvSpPr>
        <p:spPr/>
        <p:txBody>
          <a:bodyPr/>
          <a:lstStyle/>
          <a:p>
            <a:pPr eaLnBrk="1" hangingPunct="1">
              <a:defRPr/>
            </a:pPr>
            <a:r>
              <a:rPr lang="en-US" dirty="0" smtClean="0">
                <a:solidFill>
                  <a:srgbClr val="FFFF00"/>
                </a:solidFill>
                <a:latin typeface="Century Gothic" charset="0"/>
                <a:ea typeface="Century Gothic" charset="0"/>
                <a:cs typeface="Century Gothic" charset="0"/>
              </a:rPr>
              <a:t>Joseph meets his brothers</a:t>
            </a:r>
            <a:endParaRPr lang="en-US" dirty="0">
              <a:solidFill>
                <a:srgbClr val="FFFF00"/>
              </a:solidFill>
              <a:latin typeface="Century Gothic" charset="0"/>
              <a:ea typeface="Century Gothic" charset="0"/>
              <a:cs typeface="Century Gothic" charset="0"/>
            </a:endParaRPr>
          </a:p>
        </p:txBody>
      </p:sp>
      <p:sp>
        <p:nvSpPr>
          <p:cNvPr id="343043" name="Rectangle 3"/>
          <p:cNvSpPr>
            <a:spLocks noGrp="1" noChangeArrowheads="1"/>
          </p:cNvSpPr>
          <p:nvPr>
            <p:ph type="body" sz="half" idx="1"/>
          </p:nvPr>
        </p:nvSpPr>
        <p:spPr/>
        <p:txBody>
          <a:bodyPr>
            <a:normAutofit fontScale="92500" lnSpcReduction="20000"/>
          </a:bodyPr>
          <a:lstStyle/>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10 brothers go to Egypt to buy grain</a:t>
            </a:r>
          </a:p>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Joseph, “You are spies.”</a:t>
            </a:r>
          </a:p>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All in prison for 3 days</a:t>
            </a:r>
          </a:p>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Simeon to remain behind</a:t>
            </a:r>
          </a:p>
          <a:p>
            <a:pPr eaLnBrk="1" hangingPunct="1">
              <a:lnSpc>
                <a:spcPct val="110000"/>
              </a:lnSpc>
              <a:buFont typeface="Courier New" charset="0"/>
              <a:buChar char="o"/>
              <a:defRPr/>
            </a:pPr>
            <a:r>
              <a:rPr lang="en-US" sz="2800" dirty="0">
                <a:effectLst/>
                <a:latin typeface="Century Gothic" charset="0"/>
                <a:ea typeface="Century Gothic" charset="0"/>
                <a:cs typeface="Century Gothic" charset="0"/>
              </a:rPr>
              <a:t>“Bring youngest brother next time.”</a:t>
            </a:r>
          </a:p>
          <a:p>
            <a:pPr eaLnBrk="1" hangingPunct="1">
              <a:lnSpc>
                <a:spcPct val="110000"/>
              </a:lnSpc>
              <a:buFont typeface="Courier New" charset="0"/>
              <a:buChar char="o"/>
              <a:defRPr/>
            </a:pPr>
            <a:endParaRPr lang="en-US" sz="2800" dirty="0">
              <a:effectLst/>
              <a:latin typeface="Century Gothic" charset="0"/>
              <a:ea typeface="Century Gothic" charset="0"/>
              <a:cs typeface="Century Gothic" charset="0"/>
            </a:endParaRPr>
          </a:p>
        </p:txBody>
      </p:sp>
      <p:pic>
        <p:nvPicPr>
          <p:cNvPr id="119812" name="Picture 5" descr="joseph_brothers"/>
          <p:cNvPicPr>
            <a:picLocks noGrp="1" noChangeAspect="1" noChangeArrowheads="1"/>
          </p:cNvPicPr>
          <p:nvPr>
            <p:ph sz="half" idx="2"/>
          </p:nvPr>
        </p:nvPicPr>
        <p:blipFill>
          <a:blip r:embed="rId3"/>
          <a:srcRect/>
          <a:stretch>
            <a:fillRect/>
          </a:stretch>
        </p:blipFill>
        <p:spPr>
          <a:xfrm>
            <a:off x="4648200" y="1843088"/>
            <a:ext cx="4038600" cy="4038600"/>
          </a:xfrm>
        </p:spPr>
      </p:pic>
      <p:sp>
        <p:nvSpPr>
          <p:cNvPr id="119813" name="Text Box 6"/>
          <p:cNvSpPr txBox="1">
            <a:spLocks noChangeArrowheads="1"/>
          </p:cNvSpPr>
          <p:nvPr/>
        </p:nvSpPr>
        <p:spPr bwMode="auto">
          <a:xfrm>
            <a:off x="5237163" y="6110288"/>
            <a:ext cx="3222357" cy="369332"/>
          </a:xfrm>
          <a:prstGeom prst="rect">
            <a:avLst/>
          </a:prstGeom>
          <a:noFill/>
          <a:ln w="9525">
            <a:noFill/>
            <a:miter lim="800000"/>
            <a:headEnd/>
            <a:tailEnd/>
          </a:ln>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The brothers before Joseph</a:t>
            </a:r>
          </a:p>
        </p:txBody>
      </p:sp>
    </p:spTree>
    <p:extLst>
      <p:ext uri="{BB962C8B-B14F-4D97-AF65-F5344CB8AC3E}">
        <p14:creationId xmlns:p14="http://schemas.microsoft.com/office/powerpoint/2010/main" val="17478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Benjamin comes to Egypt</a:t>
            </a:r>
          </a:p>
        </p:txBody>
      </p:sp>
      <p:sp>
        <p:nvSpPr>
          <p:cNvPr id="345091" name="Rectangle 3"/>
          <p:cNvSpPr>
            <a:spLocks noGrp="1" noChangeArrowheads="1"/>
          </p:cNvSpPr>
          <p:nvPr>
            <p:ph type="body" sz="half" idx="1"/>
          </p:nvPr>
        </p:nvSpPr>
        <p:spPr>
          <a:xfrm>
            <a:off x="457200" y="2255838"/>
            <a:ext cx="4038600" cy="4525962"/>
          </a:xfrm>
        </p:spPr>
        <p:txBody>
          <a:bodyPr>
            <a:normAutofit/>
          </a:bodyPr>
          <a:lstStyle/>
          <a:p>
            <a:pPr eaLnBrk="1" hangingPunct="1">
              <a:buFont typeface="Courier New" charset="0"/>
              <a:buChar char="o"/>
              <a:defRPr/>
            </a:pPr>
            <a:r>
              <a:rPr lang="en-US" sz="2400" dirty="0">
                <a:effectLst/>
                <a:latin typeface="Century Gothic" charset="0"/>
                <a:ea typeface="Century Gothic" charset="0"/>
                <a:cs typeface="Century Gothic" charset="0"/>
              </a:rPr>
              <a:t>Judah makes himself a surety for Benjamin</a:t>
            </a:r>
          </a:p>
          <a:p>
            <a:pPr eaLnBrk="1" hangingPunct="1">
              <a:buFont typeface="Courier New" charset="0"/>
              <a:buChar char="o"/>
              <a:defRPr/>
            </a:pPr>
            <a:r>
              <a:rPr lang="en-US" sz="2400" dirty="0">
                <a:effectLst/>
                <a:latin typeface="Century Gothic" charset="0"/>
                <a:ea typeface="Century Gothic" charset="0"/>
                <a:cs typeface="Century Gothic" charset="0"/>
              </a:rPr>
              <a:t>Dinner with Joseph</a:t>
            </a:r>
          </a:p>
          <a:p>
            <a:pPr eaLnBrk="1" hangingPunct="1">
              <a:buFont typeface="Courier New" charset="0"/>
              <a:buChar char="o"/>
              <a:defRPr/>
            </a:pPr>
            <a:r>
              <a:rPr lang="en-US" sz="2400" dirty="0">
                <a:effectLst/>
                <a:latin typeface="Century Gothic" charset="0"/>
                <a:ea typeface="Century Gothic" charset="0"/>
                <a:cs typeface="Century Gothic" charset="0"/>
              </a:rPr>
              <a:t>Silver cup put in Benjamin’s sack</a:t>
            </a:r>
          </a:p>
          <a:p>
            <a:pPr eaLnBrk="1" hangingPunct="1">
              <a:buFont typeface="Courier New" charset="0"/>
              <a:buChar char="o"/>
              <a:defRPr/>
            </a:pPr>
            <a:r>
              <a:rPr lang="en-US" sz="2400" dirty="0">
                <a:effectLst/>
                <a:latin typeface="Century Gothic" charset="0"/>
                <a:ea typeface="Century Gothic" charset="0"/>
                <a:cs typeface="Century Gothic" charset="0"/>
              </a:rPr>
              <a:t>All brought before Joseph</a:t>
            </a:r>
          </a:p>
          <a:p>
            <a:pPr eaLnBrk="1" hangingPunct="1">
              <a:buFont typeface="Courier New" charset="0"/>
              <a:buChar char="o"/>
              <a:defRPr/>
            </a:pPr>
            <a:endParaRPr lang="en-US" sz="2400" dirty="0">
              <a:effectLst/>
              <a:latin typeface="Century Gothic" charset="0"/>
              <a:ea typeface="Century Gothic" charset="0"/>
              <a:cs typeface="Century Gothic" charset="0"/>
            </a:endParaRPr>
          </a:p>
          <a:p>
            <a:pPr eaLnBrk="1" hangingPunct="1">
              <a:buFont typeface="Courier New" charset="0"/>
              <a:buChar char="o"/>
              <a:defRPr/>
            </a:pPr>
            <a:endParaRPr lang="en-US" sz="2400" dirty="0">
              <a:effectLst/>
              <a:latin typeface="Century Gothic" charset="0"/>
              <a:ea typeface="Century Gothic" charset="0"/>
              <a:cs typeface="Century Gothic" charset="0"/>
            </a:endParaRPr>
          </a:p>
        </p:txBody>
      </p:sp>
      <p:pic>
        <p:nvPicPr>
          <p:cNvPr id="121860" name="Picture 5" descr="benjamin_silver_cup"/>
          <p:cNvPicPr>
            <a:picLocks noGrp="1" noChangeAspect="1" noChangeArrowheads="1"/>
          </p:cNvPicPr>
          <p:nvPr>
            <p:ph sz="half" idx="2"/>
          </p:nvPr>
        </p:nvPicPr>
        <p:blipFill>
          <a:blip r:embed="rId3"/>
          <a:srcRect/>
          <a:stretch>
            <a:fillRect/>
          </a:stretch>
        </p:blipFill>
        <p:spPr>
          <a:xfrm>
            <a:off x="4648200" y="2201863"/>
            <a:ext cx="4038600" cy="3321050"/>
          </a:xfrm>
        </p:spPr>
      </p:pic>
      <p:sp>
        <p:nvSpPr>
          <p:cNvPr id="121861" name="Text Box 6"/>
          <p:cNvSpPr txBox="1">
            <a:spLocks noChangeArrowheads="1"/>
          </p:cNvSpPr>
          <p:nvPr/>
        </p:nvSpPr>
        <p:spPr bwMode="auto">
          <a:xfrm>
            <a:off x="4730295" y="5681663"/>
            <a:ext cx="4075155" cy="369332"/>
          </a:xfrm>
          <a:prstGeom prst="rect">
            <a:avLst/>
          </a:prstGeom>
          <a:noFill/>
          <a:ln w="9525">
            <a:noFill/>
            <a:miter lim="800000"/>
            <a:headEnd/>
            <a:tailEnd/>
          </a:ln>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Silver cup found in Benjamin’s sack</a:t>
            </a:r>
          </a:p>
        </p:txBody>
      </p:sp>
    </p:spTree>
    <p:extLst>
      <p:ext uri="{BB962C8B-B14F-4D97-AF65-F5344CB8AC3E}">
        <p14:creationId xmlns:p14="http://schemas.microsoft.com/office/powerpoint/2010/main" val="94752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5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5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The brothers before Joseph</a:t>
            </a:r>
          </a:p>
        </p:txBody>
      </p:sp>
      <p:sp>
        <p:nvSpPr>
          <p:cNvPr id="346115" name="Rectangle 3"/>
          <p:cNvSpPr>
            <a:spLocks noGrp="1" noChangeArrowheads="1"/>
          </p:cNvSpPr>
          <p:nvPr>
            <p:ph type="body" idx="1"/>
          </p:nvPr>
        </p:nvSpPr>
        <p:spPr/>
        <p:txBody>
          <a:bodyPr>
            <a:noAutofit/>
          </a:bodyPr>
          <a:lstStyle/>
          <a:p>
            <a:pPr eaLnBrk="1" hangingPunct="1">
              <a:buFont typeface="Wingdings" pitchFamily="-68" charset="2"/>
              <a:buNone/>
              <a:defRPr/>
            </a:pPr>
            <a:r>
              <a:rPr lang="en-US" sz="2400" dirty="0" smtClean="0">
                <a:effectLst/>
                <a:latin typeface="Century Gothic" charset="0"/>
                <a:ea typeface="Century Gothic" charset="0"/>
                <a:cs typeface="Century Gothic" charset="0"/>
              </a:rPr>
              <a:t>   Judah </a:t>
            </a:r>
            <a:r>
              <a:rPr lang="en-US" sz="2400" dirty="0">
                <a:effectLst/>
                <a:latin typeface="Century Gothic" charset="0"/>
                <a:ea typeface="Century Gothic" charset="0"/>
                <a:cs typeface="Century Gothic" charset="0"/>
              </a:rPr>
              <a:t>said,</a:t>
            </a:r>
            <a:r>
              <a:rPr lang="en-US" sz="2400" dirty="0" smtClean="0">
                <a:effectLst/>
                <a:latin typeface="Century Gothic" charset="0"/>
                <a:ea typeface="Century Gothic" charset="0"/>
                <a:cs typeface="Century Gothic" charset="0"/>
              </a:rPr>
              <a:t> “What </a:t>
            </a:r>
            <a:r>
              <a:rPr lang="en-US" sz="2400" dirty="0">
                <a:effectLst/>
                <a:latin typeface="Century Gothic" charset="0"/>
                <a:ea typeface="Century Gothic" charset="0"/>
                <a:cs typeface="Century Gothic" charset="0"/>
              </a:rPr>
              <a:t>shall we say to my lord? What shall we speak? Or how can we clear ourselves? God has found out the guilt of your servants; behold, we are my lord’s servants, both we and he also in whose hand the cup has been found</a:t>
            </a:r>
            <a:r>
              <a:rPr lang="en-US" sz="2400" dirty="0" smtClean="0">
                <a:effectLst/>
                <a:latin typeface="Century Gothic" charset="0"/>
                <a:ea typeface="Century Gothic" charset="0"/>
                <a:cs typeface="Century Gothic" charset="0"/>
              </a:rPr>
              <a:t>.” </a:t>
            </a:r>
          </a:p>
          <a:p>
            <a:pPr eaLnBrk="1" hangingPunct="1">
              <a:buFont typeface="Wingdings" pitchFamily="-68" charset="2"/>
              <a:buNone/>
              <a:defRPr/>
            </a:pPr>
            <a:r>
              <a:rPr lang="en-US" sz="2400" dirty="0" smtClean="0">
                <a:effectLst/>
                <a:latin typeface="Century Gothic" charset="0"/>
                <a:ea typeface="Century Gothic" charset="0"/>
                <a:cs typeface="Century Gothic" charset="0"/>
              </a:rPr>
              <a:t>    But Joseph said, “Far be it from me that I should do so</a:t>
            </a:r>
            <a:r>
              <a:rPr lang="en-US" sz="2400" dirty="0">
                <a:effectLst/>
                <a:latin typeface="Century Gothic" charset="0"/>
                <a:ea typeface="Century Gothic" charset="0"/>
                <a:cs typeface="Century Gothic" charset="0"/>
              </a:rPr>
              <a:t>! Only the man in whose hand the cup was found shall be my servant. But as for you, go up in peace to your father</a:t>
            </a:r>
            <a:r>
              <a:rPr lang="en-US" sz="2400" dirty="0" smtClean="0">
                <a:effectLst/>
                <a:latin typeface="Century Gothic" charset="0"/>
                <a:ea typeface="Century Gothic" charset="0"/>
                <a:cs typeface="Century Gothic" charset="0"/>
              </a:rPr>
              <a:t>.”</a:t>
            </a:r>
          </a:p>
          <a:p>
            <a:pPr eaLnBrk="1" hangingPunct="1">
              <a:buFont typeface="Wingdings" pitchFamily="-68" charset="2"/>
              <a:buNone/>
              <a:defRPr/>
            </a:pPr>
            <a:r>
              <a:rPr lang="en-US" sz="1600" dirty="0">
                <a:effectLst/>
                <a:latin typeface="Century Gothic" charset="0"/>
                <a:ea typeface="Century Gothic" charset="0"/>
                <a:cs typeface="Century Gothic" charset="0"/>
              </a:rPr>
              <a:t>						Genesis 44:16-17</a:t>
            </a:r>
          </a:p>
          <a:p>
            <a:pPr eaLnBrk="1" hangingPunct="1">
              <a:buFont typeface="Wingdings" pitchFamily="-68" charset="2"/>
              <a:buChar char="n"/>
              <a:defRPr/>
            </a:pPr>
            <a:endParaRPr lang="en-US" sz="2400" dirty="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9467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6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Judah speaks up</a:t>
            </a:r>
          </a:p>
        </p:txBody>
      </p:sp>
      <p:sp>
        <p:nvSpPr>
          <p:cNvPr id="348163" name="Rectangle 3"/>
          <p:cNvSpPr>
            <a:spLocks noGrp="1" noChangeArrowheads="1"/>
          </p:cNvSpPr>
          <p:nvPr>
            <p:ph type="body" idx="1"/>
          </p:nvPr>
        </p:nvSpPr>
        <p:spPr/>
        <p:txBody>
          <a:bodyPr>
            <a:noAutofit/>
          </a:bodyPr>
          <a:lstStyle/>
          <a:p>
            <a:pPr eaLnBrk="1" hangingPunct="1">
              <a:buFont typeface="Wingdings" pitchFamily="-68" charset="2"/>
              <a:buNone/>
              <a:defRPr/>
            </a:pPr>
            <a:r>
              <a:rPr lang="en-US" dirty="0" smtClean="0">
                <a:effectLst/>
                <a:latin typeface="Century Gothic" charset="0"/>
                <a:ea typeface="Century Gothic" charset="0"/>
                <a:cs typeface="Century Gothic" charset="0"/>
              </a:rPr>
              <a:t>    “Now </a:t>
            </a:r>
            <a:r>
              <a:rPr lang="en-US" dirty="0">
                <a:effectLst/>
                <a:latin typeface="Century Gothic" charset="0"/>
                <a:ea typeface="Century Gothic" charset="0"/>
                <a:cs typeface="Century Gothic" charset="0"/>
              </a:rPr>
              <a:t>therefore, as soon as I come to</a:t>
            </a:r>
            <a:r>
              <a:rPr lang="en-US" dirty="0" smtClean="0">
                <a:effectLst/>
                <a:latin typeface="Century Gothic" charset="0"/>
                <a:ea typeface="Century Gothic" charset="0"/>
                <a:cs typeface="Century Gothic" charset="0"/>
              </a:rPr>
              <a:t> my </a:t>
            </a:r>
            <a:r>
              <a:rPr lang="en-US" dirty="0">
                <a:effectLst/>
                <a:latin typeface="Century Gothic" charset="0"/>
                <a:ea typeface="Century Gothic" charset="0"/>
                <a:cs typeface="Century Gothic" charset="0"/>
              </a:rPr>
              <a:t>father, and</a:t>
            </a:r>
            <a:r>
              <a:rPr lang="en-US" dirty="0" smtClean="0">
                <a:effectLst/>
                <a:latin typeface="Century Gothic" charset="0"/>
                <a:ea typeface="Century Gothic" charset="0"/>
                <a:cs typeface="Century Gothic" charset="0"/>
              </a:rPr>
              <a:t> Benjamin </a:t>
            </a:r>
            <a:r>
              <a:rPr lang="en-US" dirty="0">
                <a:effectLst/>
                <a:latin typeface="Century Gothic" charset="0"/>
                <a:ea typeface="Century Gothic" charset="0"/>
                <a:cs typeface="Century Gothic" charset="0"/>
              </a:rPr>
              <a:t>is not with us, then, as his life is bound up in the boy’s life, as soon as he sees that the boy is not with us, he will </a:t>
            </a:r>
            <a:r>
              <a:rPr lang="en-US" dirty="0" smtClean="0">
                <a:effectLst/>
                <a:latin typeface="Century Gothic" charset="0"/>
                <a:ea typeface="Century Gothic" charset="0"/>
                <a:cs typeface="Century Gothic" charset="0"/>
              </a:rPr>
              <a:t>die. For I became </a:t>
            </a:r>
            <a:r>
              <a:rPr lang="en-US" dirty="0">
                <a:effectLst/>
                <a:latin typeface="Century Gothic" charset="0"/>
                <a:ea typeface="Century Gothic" charset="0"/>
                <a:cs typeface="Century Gothic" charset="0"/>
              </a:rPr>
              <a:t>a pledge of safety for </a:t>
            </a:r>
            <a:r>
              <a:rPr lang="en-US" dirty="0" smtClean="0">
                <a:effectLst/>
                <a:latin typeface="Century Gothic" charset="0"/>
                <a:ea typeface="Century Gothic" charset="0"/>
                <a:cs typeface="Century Gothic" charset="0"/>
              </a:rPr>
              <a:t>Benjamin to </a:t>
            </a:r>
            <a:r>
              <a:rPr lang="en-US" dirty="0">
                <a:effectLst/>
                <a:latin typeface="Century Gothic" charset="0"/>
                <a:ea typeface="Century Gothic" charset="0"/>
                <a:cs typeface="Century Gothic" charset="0"/>
              </a:rPr>
              <a:t>my father, saying,</a:t>
            </a:r>
            <a:r>
              <a:rPr lang="en-US" dirty="0" smtClean="0">
                <a:effectLst/>
                <a:latin typeface="Century Gothic" charset="0"/>
                <a:ea typeface="Century Gothic" charset="0"/>
                <a:cs typeface="Century Gothic" charset="0"/>
              </a:rPr>
              <a:t> ‘If </a:t>
            </a:r>
            <a:r>
              <a:rPr lang="en-US" dirty="0">
                <a:effectLst/>
                <a:latin typeface="Century Gothic" charset="0"/>
                <a:ea typeface="Century Gothic" charset="0"/>
                <a:cs typeface="Century Gothic" charset="0"/>
              </a:rPr>
              <a:t>I do not bring him back to you, then I shall bear the blame before my father all my life</a:t>
            </a:r>
            <a:r>
              <a:rPr lang="en-US" dirty="0" smtClean="0">
                <a:effectLst/>
                <a:latin typeface="Century Gothic" charset="0"/>
                <a:ea typeface="Century Gothic" charset="0"/>
                <a:cs typeface="Century Gothic" charset="0"/>
              </a:rPr>
              <a:t>.’ </a:t>
            </a:r>
            <a:r>
              <a:rPr lang="en-US" dirty="0">
                <a:effectLst/>
                <a:latin typeface="Century Gothic" charset="0"/>
                <a:ea typeface="Century Gothic" charset="0"/>
                <a:cs typeface="Century Gothic" charset="0"/>
              </a:rPr>
              <a:t>Now therefore, please let</a:t>
            </a:r>
            <a:r>
              <a:rPr lang="en-US" dirty="0" smtClean="0">
                <a:effectLst/>
                <a:latin typeface="Century Gothic" charset="0"/>
                <a:ea typeface="Century Gothic" charset="0"/>
                <a:cs typeface="Century Gothic" charset="0"/>
              </a:rPr>
              <a:t> me remain </a:t>
            </a:r>
            <a:r>
              <a:rPr lang="en-US" dirty="0">
                <a:effectLst/>
                <a:latin typeface="Century Gothic" charset="0"/>
                <a:ea typeface="Century Gothic" charset="0"/>
                <a:cs typeface="Century Gothic" charset="0"/>
              </a:rPr>
              <a:t>instead of the boy as a servant to my lord, and let the boy go back with his brothers. For how can I go back to my father if the boy is not with me? I fear to see the evil that would find my father.”</a:t>
            </a:r>
          </a:p>
          <a:p>
            <a:pPr eaLnBrk="1" hangingPunct="1">
              <a:buFont typeface="Wingdings" pitchFamily="-68" charset="2"/>
              <a:buNone/>
              <a:defRPr/>
            </a:pPr>
            <a:r>
              <a:rPr lang="en-US" dirty="0">
                <a:effectLst/>
                <a:latin typeface="Century Gothic" charset="0"/>
                <a:ea typeface="Century Gothic" charset="0"/>
                <a:cs typeface="Century Gothic" charset="0"/>
              </a:rPr>
              <a:t>						Genesis 44:30-34</a:t>
            </a:r>
          </a:p>
        </p:txBody>
      </p:sp>
    </p:spTree>
    <p:extLst>
      <p:ext uri="{BB962C8B-B14F-4D97-AF65-F5344CB8AC3E}">
        <p14:creationId xmlns:p14="http://schemas.microsoft.com/office/powerpoint/2010/main" val="102887259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Joseph reveals himself</a:t>
            </a:r>
          </a:p>
        </p:txBody>
      </p:sp>
      <p:sp>
        <p:nvSpPr>
          <p:cNvPr id="349187" name="Rectangle 3"/>
          <p:cNvSpPr>
            <a:spLocks noGrp="1" noChangeArrowheads="1"/>
          </p:cNvSpPr>
          <p:nvPr>
            <p:ph type="body" idx="1"/>
          </p:nvPr>
        </p:nvSpPr>
        <p:spPr/>
        <p:txBody>
          <a:bodyPr>
            <a:noAutofit/>
          </a:bodyPr>
          <a:lstStyle/>
          <a:p>
            <a:pPr eaLnBrk="1" hangingPunct="1">
              <a:buFont typeface="Wingdings" pitchFamily="-68" charset="2"/>
              <a:buNone/>
              <a:defRPr/>
            </a:pPr>
            <a:r>
              <a:rPr lang="en-US" dirty="0" smtClean="0">
                <a:effectLst/>
                <a:latin typeface="Century Gothic" charset="0"/>
                <a:ea typeface="Century Gothic" charset="0"/>
                <a:cs typeface="Century Gothic" charset="0"/>
              </a:rPr>
              <a:t>    And </a:t>
            </a:r>
            <a:r>
              <a:rPr lang="en-US" dirty="0">
                <a:effectLst/>
                <a:latin typeface="Century Gothic" charset="0"/>
                <a:ea typeface="Century Gothic" charset="0"/>
                <a:cs typeface="Century Gothic" charset="0"/>
              </a:rPr>
              <a:t>Joseph said to his brothers,</a:t>
            </a:r>
            <a:r>
              <a:rPr lang="en-US" dirty="0" smtClean="0">
                <a:effectLst/>
                <a:latin typeface="Century Gothic" charset="0"/>
                <a:ea typeface="Century Gothic" charset="0"/>
                <a:cs typeface="Century Gothic" charset="0"/>
              </a:rPr>
              <a:t> “I </a:t>
            </a:r>
            <a:r>
              <a:rPr lang="en-US" dirty="0">
                <a:effectLst/>
                <a:latin typeface="Century Gothic" charset="0"/>
                <a:ea typeface="Century Gothic" charset="0"/>
                <a:cs typeface="Century Gothic" charset="0"/>
              </a:rPr>
              <a:t>am Joseph! Is my father still alive</a:t>
            </a:r>
            <a:r>
              <a:rPr lang="en-US" dirty="0" smtClean="0">
                <a:effectLst/>
                <a:latin typeface="Century Gothic" charset="0"/>
                <a:ea typeface="Century Gothic" charset="0"/>
                <a:cs typeface="Century Gothic" charset="0"/>
              </a:rPr>
              <a:t>?” </a:t>
            </a:r>
            <a:r>
              <a:rPr lang="en-US" dirty="0">
                <a:effectLst/>
                <a:latin typeface="Century Gothic" charset="0"/>
                <a:ea typeface="Century Gothic" charset="0"/>
                <a:cs typeface="Century Gothic" charset="0"/>
              </a:rPr>
              <a:t>But his brothers could not answer him, for they were dismayed at his presence. So Joseph said to his brothers,</a:t>
            </a:r>
            <a:r>
              <a:rPr lang="en-US" dirty="0" smtClean="0">
                <a:effectLst/>
                <a:latin typeface="Century Gothic" charset="0"/>
                <a:ea typeface="Century Gothic" charset="0"/>
                <a:cs typeface="Century Gothic" charset="0"/>
              </a:rPr>
              <a:t> “Come </a:t>
            </a:r>
            <a:r>
              <a:rPr lang="en-US" dirty="0">
                <a:effectLst/>
                <a:latin typeface="Century Gothic" charset="0"/>
                <a:ea typeface="Century Gothic" charset="0"/>
                <a:cs typeface="Century Gothic" charset="0"/>
              </a:rPr>
              <a:t>near to me, please</a:t>
            </a:r>
            <a:r>
              <a:rPr lang="en-US" dirty="0" smtClean="0">
                <a:effectLst/>
                <a:latin typeface="Century Gothic" charset="0"/>
                <a:ea typeface="Century Gothic" charset="0"/>
                <a:cs typeface="Century Gothic" charset="0"/>
              </a:rPr>
              <a:t>.” And they came near. And he said, “I am your brother, Joseph, </a:t>
            </a:r>
            <a:r>
              <a:rPr lang="en-US" dirty="0">
                <a:effectLst/>
                <a:latin typeface="Century Gothic" charset="0"/>
                <a:ea typeface="Century Gothic" charset="0"/>
                <a:cs typeface="Century Gothic" charset="0"/>
              </a:rPr>
              <a:t>whom you sold into Egypt. </a:t>
            </a:r>
            <a:r>
              <a:rPr lang="en-US" b="1" dirty="0">
                <a:effectLst/>
                <a:latin typeface="Century Gothic" charset="0"/>
                <a:ea typeface="Century Gothic" charset="0"/>
                <a:cs typeface="Century Gothic" charset="0"/>
              </a:rPr>
              <a:t>And now do not be distressed or angry with yourselves because you sold me here, for God sent me before you to preserve life. So it was not you who sent me here, but God.</a:t>
            </a:r>
            <a:r>
              <a:rPr lang="en-US" dirty="0">
                <a:effectLst/>
                <a:latin typeface="Century Gothic" charset="0"/>
                <a:ea typeface="Century Gothic" charset="0"/>
                <a:cs typeface="Century Gothic" charset="0"/>
              </a:rPr>
              <a:t> He has made me a father to Pharaoh, and lord of all his house and ruler over all the land of Egypt</a:t>
            </a:r>
            <a:r>
              <a:rPr lang="en-US" dirty="0" smtClean="0">
                <a:effectLst/>
                <a:latin typeface="Century Gothic" charset="0"/>
                <a:ea typeface="Century Gothic" charset="0"/>
                <a:cs typeface="Century Gothic" charset="0"/>
              </a:rPr>
              <a:t>.”</a:t>
            </a:r>
          </a:p>
          <a:p>
            <a:pPr eaLnBrk="1" hangingPunct="1">
              <a:buFont typeface="Wingdings" pitchFamily="-68" charset="2"/>
              <a:buNone/>
              <a:defRPr/>
            </a:pPr>
            <a:r>
              <a:rPr lang="en-US" sz="2100" dirty="0">
                <a:effectLst/>
                <a:latin typeface="Century Gothic" charset="0"/>
                <a:ea typeface="Century Gothic" charset="0"/>
                <a:cs typeface="Century Gothic" charset="0"/>
              </a:rPr>
              <a:t>							Genesis 45:3-8</a:t>
            </a:r>
          </a:p>
        </p:txBody>
      </p:sp>
    </p:spTree>
    <p:extLst>
      <p:ext uri="{BB962C8B-B14F-4D97-AF65-F5344CB8AC3E}">
        <p14:creationId xmlns:p14="http://schemas.microsoft.com/office/powerpoint/2010/main" val="63540153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Joseph and brothers reconciled</a:t>
            </a:r>
          </a:p>
        </p:txBody>
      </p:sp>
      <p:sp>
        <p:nvSpPr>
          <p:cNvPr id="350211" name="Rectangle 3"/>
          <p:cNvSpPr>
            <a:spLocks noGrp="1" noChangeArrowheads="1"/>
          </p:cNvSpPr>
          <p:nvPr>
            <p:ph type="body" sz="half" idx="1"/>
          </p:nvPr>
        </p:nvSpPr>
        <p:spPr>
          <a:xfrm>
            <a:off x="304800" y="1600200"/>
            <a:ext cx="4191000" cy="4525963"/>
          </a:xfrm>
        </p:spPr>
        <p:txBody>
          <a:bodyPr>
            <a:normAutofit fontScale="92500" lnSpcReduction="10000"/>
          </a:bodyPr>
          <a:lstStyle/>
          <a:p>
            <a:pPr eaLnBrk="1" hangingPunct="1">
              <a:buFont typeface="Wingdings" pitchFamily="-68" charset="2"/>
              <a:buNone/>
              <a:defRPr/>
            </a:pPr>
            <a:r>
              <a:rPr lang="en-US" sz="2400" dirty="0" smtClean="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You must tell my father of all my </a:t>
            </a:r>
            <a:r>
              <a:rPr lang="en-US" sz="2400" dirty="0" err="1">
                <a:effectLst/>
                <a:latin typeface="Century Gothic" charset="0"/>
                <a:ea typeface="Century Gothic" charset="0"/>
                <a:cs typeface="Century Gothic" charset="0"/>
              </a:rPr>
              <a:t>honour</a:t>
            </a:r>
            <a:r>
              <a:rPr lang="en-US" sz="2400" dirty="0">
                <a:effectLst/>
                <a:latin typeface="Century Gothic" charset="0"/>
                <a:ea typeface="Century Gothic" charset="0"/>
                <a:cs typeface="Century Gothic" charset="0"/>
              </a:rPr>
              <a:t> in Egypt, and of all that you have seen. Hurry and bring my father down here</a:t>
            </a:r>
            <a:r>
              <a:rPr lang="en-US" sz="2400" dirty="0" smtClean="0">
                <a:effectLst/>
                <a:latin typeface="Century Gothic" charset="0"/>
                <a:ea typeface="Century Gothic" charset="0"/>
                <a:cs typeface="Century Gothic" charset="0"/>
              </a:rPr>
              <a:t>.” </a:t>
            </a:r>
            <a:r>
              <a:rPr lang="en-US" sz="2400" dirty="0">
                <a:effectLst/>
                <a:latin typeface="Century Gothic" charset="0"/>
                <a:ea typeface="Century Gothic" charset="0"/>
                <a:cs typeface="Century Gothic" charset="0"/>
              </a:rPr>
              <a:t>Then he fell upon his brother Benjamin’s neck and wept, and Benjamin wept upon his neck. And he kissed all his brothers and wept upon them. After that his brothers talked with him.</a:t>
            </a:r>
          </a:p>
          <a:p>
            <a:pPr eaLnBrk="1" hangingPunct="1">
              <a:buFont typeface="Wingdings" pitchFamily="-68" charset="2"/>
              <a:buNone/>
              <a:defRPr/>
            </a:pPr>
            <a:r>
              <a:rPr lang="en-US" sz="1800" dirty="0">
                <a:effectLst/>
                <a:latin typeface="Century Gothic" charset="0"/>
                <a:ea typeface="Century Gothic" charset="0"/>
                <a:cs typeface="Century Gothic" charset="0"/>
              </a:rPr>
              <a:t>			Genesis 45:13-15</a:t>
            </a:r>
          </a:p>
        </p:txBody>
      </p:sp>
      <p:pic>
        <p:nvPicPr>
          <p:cNvPr id="126980" name="Picture 5" descr="joseph_brothersa"/>
          <p:cNvPicPr>
            <a:picLocks noGrp="1" noChangeAspect="1" noChangeArrowheads="1"/>
          </p:cNvPicPr>
          <p:nvPr>
            <p:ph sz="half" idx="2"/>
          </p:nvPr>
        </p:nvPicPr>
        <p:blipFill>
          <a:blip r:embed="rId3"/>
          <a:srcRect/>
          <a:stretch>
            <a:fillRect/>
          </a:stretch>
        </p:blipFill>
        <p:spPr>
          <a:xfrm>
            <a:off x="4648200" y="2227263"/>
            <a:ext cx="4038600" cy="3271837"/>
          </a:xfrm>
        </p:spPr>
      </p:pic>
      <p:sp>
        <p:nvSpPr>
          <p:cNvPr id="126981" name="Text Box 6"/>
          <p:cNvSpPr txBox="1">
            <a:spLocks noChangeArrowheads="1"/>
          </p:cNvSpPr>
          <p:nvPr/>
        </p:nvSpPr>
        <p:spPr bwMode="auto">
          <a:xfrm>
            <a:off x="4876800" y="5681663"/>
            <a:ext cx="4092787" cy="369332"/>
          </a:xfrm>
          <a:prstGeom prst="rect">
            <a:avLst/>
          </a:prstGeom>
          <a:noFill/>
          <a:ln w="9525">
            <a:noFill/>
            <a:miter lim="800000"/>
            <a:headEnd/>
            <a:tailEnd/>
          </a:ln>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Joseph and his brothers reconciled</a:t>
            </a:r>
          </a:p>
        </p:txBody>
      </p:sp>
    </p:spTree>
    <p:extLst>
      <p:ext uri="{BB962C8B-B14F-4D97-AF65-F5344CB8AC3E}">
        <p14:creationId xmlns:p14="http://schemas.microsoft.com/office/powerpoint/2010/main" val="2084179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457200" y="332656"/>
            <a:ext cx="8153400" cy="1143000"/>
          </a:xfrm>
        </p:spPr>
        <p:txBody>
          <a:bodyPr/>
          <a:lstStyle/>
          <a:p>
            <a:pPr eaLnBrk="1" hangingPunct="1"/>
            <a:r>
              <a:rPr lang="en-GB" dirty="0">
                <a:solidFill>
                  <a:schemeClr val="accent2"/>
                </a:solidFill>
                <a:latin typeface="Century Gothic" charset="0"/>
                <a:ea typeface="Century Gothic" charset="0"/>
                <a:cs typeface="Century Gothic" charset="0"/>
              </a:rPr>
              <a:t>What should have happened?</a:t>
            </a:r>
          </a:p>
        </p:txBody>
      </p:sp>
      <p:sp>
        <p:nvSpPr>
          <p:cNvPr id="57347" name="Rectangle 3"/>
          <p:cNvSpPr>
            <a:spLocks noGrp="1" noChangeArrowheads="1"/>
          </p:cNvSpPr>
          <p:nvPr>
            <p:ph idx="1"/>
          </p:nvPr>
        </p:nvSpPr>
        <p:spPr>
          <a:xfrm>
            <a:off x="457200" y="1959384"/>
            <a:ext cx="8382000" cy="4525963"/>
          </a:xfrm>
        </p:spPr>
        <p:txBody>
          <a:bodyPr>
            <a:normAutofit/>
          </a:bodyPr>
          <a:lstStyle/>
          <a:p>
            <a:pPr eaLnBrk="1" hangingPunct="1">
              <a:buFont typeface="Wingdings" charset="2"/>
              <a:buChar char="²"/>
            </a:pPr>
            <a:r>
              <a:rPr lang="en-GB" sz="2800" dirty="0" smtClean="0">
                <a:latin typeface="Century Gothic" charset="0"/>
                <a:ea typeface="Century Gothic" charset="0"/>
                <a:cs typeface="Century Gothic" charset="0"/>
              </a:rPr>
              <a:t> Adam </a:t>
            </a:r>
            <a:r>
              <a:rPr lang="en-GB" sz="2800" dirty="0">
                <a:latin typeface="Century Gothic" charset="0"/>
                <a:ea typeface="Century Gothic" charset="0"/>
                <a:cs typeface="Century Gothic" charset="0"/>
              </a:rPr>
              <a:t>and Eve should have achieved individual maturity – the First Blessing</a:t>
            </a:r>
            <a:br>
              <a:rPr lang="en-GB" sz="2800" dirty="0">
                <a:latin typeface="Century Gothic" charset="0"/>
                <a:ea typeface="Century Gothic" charset="0"/>
                <a:cs typeface="Century Gothic" charset="0"/>
              </a:rPr>
            </a:br>
            <a:endParaRPr lang="en-GB" sz="2800" dirty="0">
              <a:latin typeface="Century Gothic" charset="0"/>
              <a:ea typeface="Century Gothic" charset="0"/>
              <a:cs typeface="Century Gothic" charset="0"/>
            </a:endParaRPr>
          </a:p>
          <a:p>
            <a:pPr eaLnBrk="1" hangingPunct="1">
              <a:buFont typeface="Wingdings" charset="2"/>
              <a:buChar char="²"/>
            </a:pPr>
            <a:r>
              <a:rPr lang="en-GB" sz="2800" dirty="0" smtClean="0">
                <a:latin typeface="Century Gothic" charset="0"/>
                <a:ea typeface="Century Gothic" charset="0"/>
                <a:cs typeface="Century Gothic" charset="0"/>
              </a:rPr>
              <a:t> Then </a:t>
            </a:r>
            <a:r>
              <a:rPr lang="en-GB" sz="2800" dirty="0">
                <a:latin typeface="Century Gothic" charset="0"/>
                <a:ea typeface="Century Gothic" charset="0"/>
                <a:cs typeface="Century Gothic" charset="0"/>
              </a:rPr>
              <a:t>God would have blessed them in divine marriage – the Second Blessing</a:t>
            </a:r>
            <a:br>
              <a:rPr lang="en-GB" sz="2800" dirty="0">
                <a:latin typeface="Century Gothic" charset="0"/>
                <a:ea typeface="Century Gothic" charset="0"/>
                <a:cs typeface="Century Gothic" charset="0"/>
              </a:rPr>
            </a:br>
            <a:endParaRPr lang="en-GB" sz="2800" dirty="0">
              <a:latin typeface="Century Gothic" charset="0"/>
              <a:ea typeface="Century Gothic" charset="0"/>
              <a:cs typeface="Century Gothic" charset="0"/>
            </a:endParaRPr>
          </a:p>
          <a:p>
            <a:pPr eaLnBrk="1" hangingPunct="1">
              <a:buFont typeface="Wingdings" charset="2"/>
              <a:buChar char="²"/>
            </a:pPr>
            <a:r>
              <a:rPr lang="en-GB" sz="2800" dirty="0" smtClean="0">
                <a:latin typeface="Century Gothic" charset="0"/>
                <a:ea typeface="Century Gothic" charset="0"/>
                <a:cs typeface="Century Gothic" charset="0"/>
              </a:rPr>
              <a:t> They </a:t>
            </a:r>
            <a:r>
              <a:rPr lang="en-GB" sz="2800" dirty="0">
                <a:latin typeface="Century Gothic" charset="0"/>
                <a:ea typeface="Century Gothic" charset="0"/>
                <a:cs typeface="Century Gothic" charset="0"/>
              </a:rPr>
              <a:t>would have had children and established a happy family</a:t>
            </a:r>
          </a:p>
        </p:txBody>
      </p:sp>
    </p:spTree>
    <p:extLst>
      <p:ext uri="{BB962C8B-B14F-4D97-AF65-F5344CB8AC3E}">
        <p14:creationId xmlns:p14="http://schemas.microsoft.com/office/powerpoint/2010/main" val="103336606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A successful example</a:t>
            </a:r>
            <a:endParaRPr lang="en-US" b="0" dirty="0">
              <a:solidFill>
                <a:srgbClr val="FFFF00"/>
              </a:solidFill>
              <a:latin typeface="Century Gothic" charset="0"/>
              <a:ea typeface="Century Gothic" charset="0"/>
              <a:cs typeface="Century Gothic" charset="0"/>
            </a:endParaRPr>
          </a:p>
        </p:txBody>
      </p:sp>
      <p:sp>
        <p:nvSpPr>
          <p:cNvPr id="5" name="Subtitle 4"/>
          <p:cNvSpPr>
            <a:spLocks noGrp="1"/>
          </p:cNvSpPr>
          <p:nvPr>
            <p:ph type="body" idx="1"/>
          </p:nvPr>
        </p:nvSpPr>
        <p:spPr/>
        <p:txBody>
          <a:bodyPr/>
          <a:lstStyle/>
          <a:p>
            <a:r>
              <a:rPr lang="en-US" dirty="0" smtClean="0">
                <a:latin typeface="Century Gothic" charset="0"/>
                <a:ea typeface="Century Gothic" charset="0"/>
                <a:cs typeface="Century Gothic" charset="0"/>
              </a:rPr>
              <a:t>Jonathan and David</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47112113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04800" y="0"/>
            <a:ext cx="8458200" cy="1143000"/>
          </a:xfrm>
        </p:spPr>
        <p:txBody>
          <a:bodyPr/>
          <a:lstStyle/>
          <a:p>
            <a:r>
              <a:rPr lang="en-US" sz="4000" dirty="0">
                <a:solidFill>
                  <a:srgbClr val="FFFF00"/>
                </a:solidFill>
                <a:latin typeface="Century Gothic" charset="0"/>
                <a:ea typeface="Century Gothic" charset="0"/>
                <a:cs typeface="Century Gothic" charset="0"/>
              </a:rPr>
              <a:t>How did David inherit the throne?</a:t>
            </a:r>
          </a:p>
        </p:txBody>
      </p:sp>
      <p:sp>
        <p:nvSpPr>
          <p:cNvPr id="139267" name="Oval 3"/>
          <p:cNvSpPr>
            <a:spLocks noChangeArrowheads="1"/>
          </p:cNvSpPr>
          <p:nvPr/>
        </p:nvSpPr>
        <p:spPr bwMode="auto">
          <a:xfrm>
            <a:off x="1066800" y="2133600"/>
            <a:ext cx="1600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68" name="Text Box 4"/>
          <p:cNvSpPr txBox="1">
            <a:spLocks noChangeArrowheads="1"/>
          </p:cNvSpPr>
          <p:nvPr/>
        </p:nvSpPr>
        <p:spPr bwMode="auto">
          <a:xfrm>
            <a:off x="1371600" y="2300288"/>
            <a:ext cx="990600" cy="5191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i="0">
                <a:solidFill>
                  <a:schemeClr val="bg1"/>
                </a:solidFill>
                <a:latin typeface="Century Gothic" charset="0"/>
                <a:ea typeface="Century Gothic" charset="0"/>
                <a:cs typeface="Century Gothic" charset="0"/>
              </a:rPr>
              <a:t>Saul</a:t>
            </a:r>
            <a:endParaRPr lang="en-US" i="0">
              <a:solidFill>
                <a:schemeClr val="bg1"/>
              </a:solidFill>
              <a:latin typeface="Century Gothic" charset="0"/>
              <a:ea typeface="Century Gothic" charset="0"/>
              <a:cs typeface="Century Gothic" charset="0"/>
            </a:endParaRPr>
          </a:p>
        </p:txBody>
      </p:sp>
      <p:sp>
        <p:nvSpPr>
          <p:cNvPr id="139269" name="Oval 5"/>
          <p:cNvSpPr>
            <a:spLocks noChangeArrowheads="1"/>
          </p:cNvSpPr>
          <p:nvPr/>
        </p:nvSpPr>
        <p:spPr bwMode="auto">
          <a:xfrm>
            <a:off x="1143000" y="4343400"/>
            <a:ext cx="1600200" cy="914400"/>
          </a:xfrm>
          <a:prstGeom prst="ellipse">
            <a:avLst/>
          </a:prstGeom>
          <a:solidFill>
            <a:srgbClr val="339966"/>
          </a:solidFill>
          <a:ln w="9525">
            <a:solidFill>
              <a:schemeClr val="tx1"/>
            </a:solidFill>
            <a:round/>
            <a:headEnd/>
            <a:tailEnd/>
          </a:ln>
          <a:effectLst/>
        </p:spPr>
        <p:txBody>
          <a:bodyPr wrap="none" anchor="ctr">
            <a:prstTxWarp prst="textNoShape">
              <a:avLst/>
            </a:prstTxWarp>
          </a:bodyPr>
          <a:lstStyle/>
          <a:p>
            <a:pPr algn="ctr"/>
            <a:r>
              <a:rPr lang="en-US" sz="2400" i="0">
                <a:solidFill>
                  <a:schemeClr val="bg1"/>
                </a:solidFill>
                <a:latin typeface="Century Gothic" charset="0"/>
                <a:ea typeface="Century Gothic" charset="0"/>
                <a:cs typeface="Century Gothic" charset="0"/>
              </a:rPr>
              <a:t>Jonathan</a:t>
            </a:r>
            <a:endParaRPr lang="en-US" i="0">
              <a:solidFill>
                <a:schemeClr val="bg1"/>
              </a:solidFill>
              <a:latin typeface="Century Gothic" charset="0"/>
              <a:ea typeface="Century Gothic" charset="0"/>
              <a:cs typeface="Century Gothic" charset="0"/>
            </a:endParaRPr>
          </a:p>
        </p:txBody>
      </p:sp>
      <p:sp>
        <p:nvSpPr>
          <p:cNvPr id="139271" name="Oval 7"/>
          <p:cNvSpPr>
            <a:spLocks noChangeArrowheads="1"/>
          </p:cNvSpPr>
          <p:nvPr/>
        </p:nvSpPr>
        <p:spPr bwMode="auto">
          <a:xfrm>
            <a:off x="4800600" y="4343400"/>
            <a:ext cx="1600200" cy="9144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2" name="Text Box 8"/>
          <p:cNvSpPr txBox="1">
            <a:spLocks noChangeArrowheads="1"/>
          </p:cNvSpPr>
          <p:nvPr/>
        </p:nvSpPr>
        <p:spPr bwMode="auto">
          <a:xfrm>
            <a:off x="5105400" y="4572000"/>
            <a:ext cx="10668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i="0" dirty="0">
                <a:solidFill>
                  <a:schemeClr val="bg1"/>
                </a:solidFill>
                <a:latin typeface="Century Gothic" charset="0"/>
                <a:ea typeface="Century Gothic" charset="0"/>
                <a:cs typeface="Century Gothic" charset="0"/>
              </a:rPr>
              <a:t>David</a:t>
            </a:r>
            <a:endParaRPr lang="en-US" i="0" dirty="0">
              <a:solidFill>
                <a:schemeClr val="bg1"/>
              </a:solidFill>
              <a:latin typeface="Century Gothic" charset="0"/>
              <a:ea typeface="Century Gothic" charset="0"/>
              <a:cs typeface="Century Gothic" charset="0"/>
            </a:endParaRPr>
          </a:p>
        </p:txBody>
      </p:sp>
      <p:sp>
        <p:nvSpPr>
          <p:cNvPr id="139274" name="Oval 10"/>
          <p:cNvSpPr>
            <a:spLocks noChangeArrowheads="1"/>
          </p:cNvSpPr>
          <p:nvPr/>
        </p:nvSpPr>
        <p:spPr bwMode="auto">
          <a:xfrm>
            <a:off x="7010400" y="4343400"/>
            <a:ext cx="1981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5" name="Text Box 11"/>
          <p:cNvSpPr txBox="1">
            <a:spLocks noChangeArrowheads="1"/>
          </p:cNvSpPr>
          <p:nvPr/>
        </p:nvSpPr>
        <p:spPr bwMode="auto">
          <a:xfrm>
            <a:off x="7391400" y="4572000"/>
            <a:ext cx="1295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i="0" dirty="0">
                <a:solidFill>
                  <a:schemeClr val="bg1"/>
                </a:solidFill>
                <a:latin typeface="Century Gothic" charset="0"/>
                <a:ea typeface="Century Gothic" charset="0"/>
                <a:cs typeface="Century Gothic" charset="0"/>
              </a:rPr>
              <a:t>Goliath</a:t>
            </a:r>
            <a:endParaRPr lang="en-US" i="0" dirty="0">
              <a:solidFill>
                <a:schemeClr val="bg1"/>
              </a:solidFill>
              <a:latin typeface="Century Gothic" charset="0"/>
              <a:ea typeface="Century Gothic" charset="0"/>
              <a:cs typeface="Century Gothic" charset="0"/>
            </a:endParaRPr>
          </a:p>
        </p:txBody>
      </p:sp>
      <p:sp>
        <p:nvSpPr>
          <p:cNvPr id="139276" name="Text Box 12"/>
          <p:cNvSpPr txBox="1">
            <a:spLocks noChangeArrowheads="1"/>
          </p:cNvSpPr>
          <p:nvPr/>
        </p:nvSpPr>
        <p:spPr bwMode="auto">
          <a:xfrm>
            <a:off x="7848600" y="5272088"/>
            <a:ext cx="833883"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Satan</a:t>
            </a:r>
          </a:p>
        </p:txBody>
      </p:sp>
      <p:sp>
        <p:nvSpPr>
          <p:cNvPr id="139277" name="Oval 13"/>
          <p:cNvSpPr>
            <a:spLocks noChangeArrowheads="1"/>
          </p:cNvSpPr>
          <p:nvPr/>
        </p:nvSpPr>
        <p:spPr bwMode="auto">
          <a:xfrm>
            <a:off x="4953000" y="1295400"/>
            <a:ext cx="1600200" cy="9144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r>
              <a:rPr lang="en-US" sz="2400" i="0" dirty="0">
                <a:latin typeface="Century Gothic" charset="0"/>
                <a:ea typeface="Century Gothic" charset="0"/>
                <a:cs typeface="Century Gothic" charset="0"/>
              </a:rPr>
              <a:t>Samuel</a:t>
            </a:r>
            <a:endParaRPr lang="en-US" i="0" dirty="0">
              <a:latin typeface="Century Gothic" charset="0"/>
              <a:ea typeface="Century Gothic" charset="0"/>
              <a:cs typeface="Century Gothic" charset="0"/>
            </a:endParaRPr>
          </a:p>
        </p:txBody>
      </p:sp>
      <p:sp>
        <p:nvSpPr>
          <p:cNvPr id="139278" name="Line 14"/>
          <p:cNvSpPr>
            <a:spLocks noChangeShapeType="1"/>
          </p:cNvSpPr>
          <p:nvPr/>
        </p:nvSpPr>
        <p:spPr bwMode="auto">
          <a:xfrm flipH="1">
            <a:off x="5638800" y="2286000"/>
            <a:ext cx="152400" cy="1905000"/>
          </a:xfrm>
          <a:prstGeom prst="line">
            <a:avLst/>
          </a:prstGeom>
          <a:noFill/>
          <a:ln w="57150">
            <a:solidFill>
              <a:schemeClr val="bg1"/>
            </a:solidFill>
            <a:prstDash val="dash"/>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9" name="AutoShape 15"/>
          <p:cNvSpPr>
            <a:spLocks noChangeArrowheads="1"/>
          </p:cNvSpPr>
          <p:nvPr/>
        </p:nvSpPr>
        <p:spPr bwMode="auto">
          <a:xfrm>
            <a:off x="6019800" y="3733800"/>
            <a:ext cx="1828800" cy="609600"/>
          </a:xfrm>
          <a:prstGeom prst="curvedDownArrow">
            <a:avLst>
              <a:gd name="adj1" fmla="val 60000"/>
              <a:gd name="adj2" fmla="val 120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80" name="Text Box 16"/>
          <p:cNvSpPr txBox="1">
            <a:spLocks noChangeArrowheads="1"/>
          </p:cNvSpPr>
          <p:nvPr/>
        </p:nvSpPr>
        <p:spPr bwMode="auto">
          <a:xfrm>
            <a:off x="6019800" y="3276600"/>
            <a:ext cx="2792752"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Providence for the start</a:t>
            </a:r>
          </a:p>
        </p:txBody>
      </p:sp>
      <p:sp>
        <p:nvSpPr>
          <p:cNvPr id="139281" name="Text Box 17"/>
          <p:cNvSpPr txBox="1">
            <a:spLocks noChangeArrowheads="1"/>
          </p:cNvSpPr>
          <p:nvPr/>
        </p:nvSpPr>
        <p:spPr bwMode="auto">
          <a:xfrm>
            <a:off x="5334000" y="5348288"/>
            <a:ext cx="710451"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Abel</a:t>
            </a:r>
          </a:p>
        </p:txBody>
      </p:sp>
      <p:sp>
        <p:nvSpPr>
          <p:cNvPr id="139282" name="Text Box 18"/>
          <p:cNvSpPr txBox="1">
            <a:spLocks noChangeArrowheads="1"/>
          </p:cNvSpPr>
          <p:nvPr/>
        </p:nvSpPr>
        <p:spPr bwMode="auto">
          <a:xfrm>
            <a:off x="1508125" y="5300663"/>
            <a:ext cx="716863"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Cain</a:t>
            </a:r>
          </a:p>
        </p:txBody>
      </p:sp>
      <p:sp>
        <p:nvSpPr>
          <p:cNvPr id="139293" name="Line 29"/>
          <p:cNvSpPr>
            <a:spLocks noChangeShapeType="1"/>
          </p:cNvSpPr>
          <p:nvPr/>
        </p:nvSpPr>
        <p:spPr bwMode="auto">
          <a:xfrm flipH="1">
            <a:off x="2667000" y="4572000"/>
            <a:ext cx="2209800" cy="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4" name="Line 30"/>
          <p:cNvSpPr>
            <a:spLocks noChangeShapeType="1"/>
          </p:cNvSpPr>
          <p:nvPr/>
        </p:nvSpPr>
        <p:spPr bwMode="auto">
          <a:xfrm flipH="1">
            <a:off x="2667000" y="5029200"/>
            <a:ext cx="2209800" cy="0"/>
          </a:xfrm>
          <a:prstGeom prst="line">
            <a:avLst/>
          </a:prstGeom>
          <a:noFill/>
          <a:ln w="57150">
            <a:solidFill>
              <a:schemeClr val="bg1"/>
            </a:solidFill>
            <a:round/>
            <a:headEnd type="triangle" w="med" len="me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5" name="Text Box 31"/>
          <p:cNvSpPr txBox="1">
            <a:spLocks noChangeArrowheads="1"/>
          </p:cNvSpPr>
          <p:nvPr/>
        </p:nvSpPr>
        <p:spPr bwMode="auto">
          <a:xfrm>
            <a:off x="2438400" y="4205288"/>
            <a:ext cx="2667718"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Won love and respect</a:t>
            </a:r>
          </a:p>
        </p:txBody>
      </p:sp>
      <p:sp>
        <p:nvSpPr>
          <p:cNvPr id="139296" name="Text Box 32"/>
          <p:cNvSpPr txBox="1">
            <a:spLocks noChangeArrowheads="1"/>
          </p:cNvSpPr>
          <p:nvPr/>
        </p:nvSpPr>
        <p:spPr bwMode="auto">
          <a:xfrm>
            <a:off x="2651125" y="5148263"/>
            <a:ext cx="2324675"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Offered his position</a:t>
            </a:r>
          </a:p>
        </p:txBody>
      </p:sp>
      <p:sp>
        <p:nvSpPr>
          <p:cNvPr id="139297" name="Line 33"/>
          <p:cNvSpPr>
            <a:spLocks noChangeShapeType="1"/>
          </p:cNvSpPr>
          <p:nvPr/>
        </p:nvSpPr>
        <p:spPr bwMode="auto">
          <a:xfrm flipV="1">
            <a:off x="1524000" y="3124200"/>
            <a:ext cx="0" cy="12192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8" name="Text Box 34"/>
          <p:cNvSpPr txBox="1">
            <a:spLocks noChangeArrowheads="1"/>
          </p:cNvSpPr>
          <p:nvPr/>
        </p:nvSpPr>
        <p:spPr bwMode="auto">
          <a:xfrm>
            <a:off x="704850" y="3319463"/>
            <a:ext cx="740908" cy="646331"/>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Filial</a:t>
            </a:r>
          </a:p>
          <a:p>
            <a:r>
              <a:rPr lang="en-US" i="0" dirty="0">
                <a:solidFill>
                  <a:schemeClr val="bg1"/>
                </a:solidFill>
                <a:latin typeface="Century Gothic" charset="0"/>
                <a:ea typeface="Century Gothic" charset="0"/>
                <a:cs typeface="Century Gothic" charset="0"/>
              </a:rPr>
              <a:t>piety</a:t>
            </a:r>
          </a:p>
        </p:txBody>
      </p:sp>
      <p:sp>
        <p:nvSpPr>
          <p:cNvPr id="139299" name="Line 35"/>
          <p:cNvSpPr>
            <a:spLocks noChangeShapeType="1"/>
          </p:cNvSpPr>
          <p:nvPr/>
        </p:nvSpPr>
        <p:spPr bwMode="auto">
          <a:xfrm>
            <a:off x="2667000" y="2743200"/>
            <a:ext cx="2743200" cy="1524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0" name="Text Box 36"/>
          <p:cNvSpPr txBox="1">
            <a:spLocks noChangeArrowheads="1"/>
          </p:cNvSpPr>
          <p:nvPr/>
        </p:nvSpPr>
        <p:spPr bwMode="auto">
          <a:xfrm>
            <a:off x="3184525" y="2633663"/>
            <a:ext cx="1064715" cy="646331"/>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Tried to </a:t>
            </a:r>
          </a:p>
          <a:p>
            <a:r>
              <a:rPr lang="en-US" i="0" dirty="0">
                <a:solidFill>
                  <a:schemeClr val="bg1"/>
                </a:solidFill>
                <a:latin typeface="Century Gothic" charset="0"/>
                <a:ea typeface="Century Gothic" charset="0"/>
                <a:cs typeface="Century Gothic" charset="0"/>
              </a:rPr>
              <a:t>       kill</a:t>
            </a:r>
          </a:p>
        </p:txBody>
      </p:sp>
      <p:sp>
        <p:nvSpPr>
          <p:cNvPr id="139301" name="Line 37"/>
          <p:cNvSpPr>
            <a:spLocks noChangeShapeType="1"/>
          </p:cNvSpPr>
          <p:nvPr/>
        </p:nvSpPr>
        <p:spPr bwMode="auto">
          <a:xfrm>
            <a:off x="2133600" y="3124200"/>
            <a:ext cx="0" cy="1143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2" name="Line 38"/>
          <p:cNvSpPr>
            <a:spLocks noChangeShapeType="1"/>
          </p:cNvSpPr>
          <p:nvPr/>
        </p:nvSpPr>
        <p:spPr bwMode="auto">
          <a:xfrm flipH="1">
            <a:off x="2667000" y="1752600"/>
            <a:ext cx="2209800" cy="609600"/>
          </a:xfrm>
          <a:prstGeom prst="line">
            <a:avLst/>
          </a:prstGeom>
          <a:noFill/>
          <a:ln w="57150">
            <a:solidFill>
              <a:schemeClr val="bg1"/>
            </a:solidFill>
            <a:prstDash val="dash"/>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4" name="Text Box 40"/>
          <p:cNvSpPr txBox="1">
            <a:spLocks noChangeArrowheads="1"/>
          </p:cNvSpPr>
          <p:nvPr/>
        </p:nvSpPr>
        <p:spPr bwMode="auto">
          <a:xfrm>
            <a:off x="304800" y="5810701"/>
            <a:ext cx="8808822" cy="923330"/>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Jonathan made a covenant with David, because he loved him as his own </a:t>
            </a:r>
            <a:r>
              <a:rPr lang="en-US" i="0" dirty="0" smtClean="0">
                <a:solidFill>
                  <a:schemeClr val="bg1"/>
                </a:solidFill>
                <a:latin typeface="Century Gothic" charset="0"/>
                <a:ea typeface="Century Gothic" charset="0"/>
                <a:cs typeface="Century Gothic" charset="0"/>
              </a:rPr>
              <a:t/>
            </a:r>
            <a:br>
              <a:rPr lang="en-US" i="0" dirty="0" smtClean="0">
                <a:solidFill>
                  <a:schemeClr val="bg1"/>
                </a:solidFill>
                <a:latin typeface="Century Gothic" charset="0"/>
                <a:ea typeface="Century Gothic" charset="0"/>
                <a:cs typeface="Century Gothic" charset="0"/>
              </a:rPr>
            </a:br>
            <a:r>
              <a:rPr lang="en-US" i="0" dirty="0" smtClean="0">
                <a:solidFill>
                  <a:schemeClr val="bg1"/>
                </a:solidFill>
                <a:latin typeface="Century Gothic" charset="0"/>
                <a:ea typeface="Century Gothic" charset="0"/>
                <a:cs typeface="Century Gothic" charset="0"/>
              </a:rPr>
              <a:t>soul. And </a:t>
            </a:r>
            <a:r>
              <a:rPr lang="en-US" i="0" dirty="0">
                <a:solidFill>
                  <a:schemeClr val="bg1"/>
                </a:solidFill>
                <a:latin typeface="Century Gothic" charset="0"/>
                <a:ea typeface="Century Gothic" charset="0"/>
                <a:cs typeface="Century Gothic" charset="0"/>
              </a:rPr>
              <a:t>Jonathan gave his robe and </a:t>
            </a:r>
            <a:r>
              <a:rPr lang="en-US" i="0" dirty="0" err="1">
                <a:solidFill>
                  <a:schemeClr val="bg1"/>
                </a:solidFill>
                <a:latin typeface="Century Gothic" charset="0"/>
                <a:ea typeface="Century Gothic" charset="0"/>
                <a:cs typeface="Century Gothic" charset="0"/>
              </a:rPr>
              <a:t>armour</a:t>
            </a:r>
            <a:r>
              <a:rPr lang="en-US" i="0" dirty="0">
                <a:solidFill>
                  <a:schemeClr val="bg1"/>
                </a:solidFill>
                <a:latin typeface="Century Gothic" charset="0"/>
                <a:ea typeface="Century Gothic" charset="0"/>
                <a:cs typeface="Century Gothic" charset="0"/>
              </a:rPr>
              <a:t> and sword and bow to David.</a:t>
            </a:r>
            <a:r>
              <a:rPr lang="en-US" i="0" dirty="0" smtClean="0">
                <a:solidFill>
                  <a:schemeClr val="bg1"/>
                </a:solidFill>
                <a:latin typeface="Century Gothic" charset="0"/>
                <a:ea typeface="Century Gothic" charset="0"/>
                <a:cs typeface="Century Gothic" charset="0"/>
              </a:rPr>
              <a:t> </a:t>
            </a:r>
            <a:br>
              <a:rPr lang="en-US" i="0" dirty="0" smtClean="0">
                <a:solidFill>
                  <a:schemeClr val="bg1"/>
                </a:solidFill>
                <a:latin typeface="Century Gothic" charset="0"/>
                <a:ea typeface="Century Gothic" charset="0"/>
                <a:cs typeface="Century Gothic" charset="0"/>
              </a:rPr>
            </a:br>
            <a:r>
              <a:rPr lang="en-US" i="0" dirty="0" smtClean="0">
                <a:solidFill>
                  <a:schemeClr val="bg1"/>
                </a:solidFill>
                <a:latin typeface="Century Gothic" charset="0"/>
                <a:ea typeface="Century Gothic" charset="0"/>
                <a:cs typeface="Century Gothic" charset="0"/>
              </a:rPr>
              <a:t>							   </a:t>
            </a:r>
            <a:r>
              <a:rPr lang="en-US" sz="1600" i="0" dirty="0" smtClean="0">
                <a:solidFill>
                  <a:schemeClr val="bg1"/>
                </a:solidFill>
                <a:latin typeface="Century Gothic" charset="0"/>
                <a:ea typeface="Century Gothic" charset="0"/>
                <a:cs typeface="Century Gothic" charset="0"/>
              </a:rPr>
              <a:t>I </a:t>
            </a:r>
            <a:r>
              <a:rPr lang="en-US" sz="1600" i="0" dirty="0">
                <a:solidFill>
                  <a:schemeClr val="bg1"/>
                </a:solidFill>
                <a:latin typeface="Century Gothic" charset="0"/>
                <a:ea typeface="Century Gothic" charset="0"/>
                <a:cs typeface="Century Gothic" charset="0"/>
              </a:rPr>
              <a:t>Samuel 18:3-4</a:t>
            </a:r>
            <a:endParaRPr lang="en-US" i="0" dirty="0">
              <a:solidFill>
                <a:schemeClr val="bg1"/>
              </a:solidFill>
              <a:latin typeface="Century Gothic" charset="0"/>
              <a:ea typeface="Century Gothic" charset="0"/>
              <a:cs typeface="Century Gothic" charset="0"/>
            </a:endParaRPr>
          </a:p>
        </p:txBody>
      </p:sp>
      <p:sp>
        <p:nvSpPr>
          <p:cNvPr id="139305" name="Line 41"/>
          <p:cNvSpPr>
            <a:spLocks noChangeShapeType="1"/>
          </p:cNvSpPr>
          <p:nvPr/>
        </p:nvSpPr>
        <p:spPr bwMode="auto">
          <a:xfrm flipH="1" flipV="1">
            <a:off x="2514600" y="2971800"/>
            <a:ext cx="2590800" cy="14478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6" name="Text Box 42"/>
          <p:cNvSpPr txBox="1">
            <a:spLocks noChangeArrowheads="1"/>
          </p:cNvSpPr>
          <p:nvPr/>
        </p:nvSpPr>
        <p:spPr bwMode="auto">
          <a:xfrm>
            <a:off x="2803525" y="3473450"/>
            <a:ext cx="740908" cy="646331"/>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Filial</a:t>
            </a:r>
          </a:p>
          <a:p>
            <a:r>
              <a:rPr lang="en-US" i="0">
                <a:solidFill>
                  <a:schemeClr val="bg1"/>
                </a:solidFill>
                <a:latin typeface="Century Gothic" charset="0"/>
                <a:ea typeface="Century Gothic" charset="0"/>
                <a:cs typeface="Century Gothic" charset="0"/>
              </a:rPr>
              <a:t>piety</a:t>
            </a:r>
          </a:p>
        </p:txBody>
      </p:sp>
      <p:sp>
        <p:nvSpPr>
          <p:cNvPr id="139307" name="Text Box 43"/>
          <p:cNvSpPr txBox="1">
            <a:spLocks noChangeArrowheads="1"/>
          </p:cNvSpPr>
          <p:nvPr/>
        </p:nvSpPr>
        <p:spPr bwMode="auto">
          <a:xfrm>
            <a:off x="6613525" y="1185863"/>
            <a:ext cx="2132315"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Own sons corrupt</a:t>
            </a:r>
          </a:p>
        </p:txBody>
      </p:sp>
    </p:spTree>
    <p:extLst>
      <p:ext uri="{BB962C8B-B14F-4D97-AF65-F5344CB8AC3E}">
        <p14:creationId xmlns:p14="http://schemas.microsoft.com/office/powerpoint/2010/main" val="3607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3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3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2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2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3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2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2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2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92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92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2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2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92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2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92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3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2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2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929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92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93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93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9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nimBg="1"/>
      <p:bldP spid="139268" grpId="0"/>
      <p:bldP spid="139269" grpId="0" animBg="1"/>
      <p:bldP spid="139271" grpId="0" animBg="1"/>
      <p:bldP spid="139272" grpId="0"/>
      <p:bldP spid="139274" grpId="0" animBg="1"/>
      <p:bldP spid="139275" grpId="0"/>
      <p:bldP spid="139276" grpId="0"/>
      <p:bldP spid="139277" grpId="0" animBg="1"/>
      <p:bldP spid="139278" grpId="0" animBg="1"/>
      <p:bldP spid="139279" grpId="0" animBg="1"/>
      <p:bldP spid="139280" grpId="0"/>
      <p:bldP spid="139281" grpId="0"/>
      <p:bldP spid="139282" grpId="0"/>
      <p:bldP spid="139293" grpId="0" animBg="1"/>
      <p:bldP spid="139294" grpId="0" animBg="1"/>
      <p:bldP spid="139295" grpId="0"/>
      <p:bldP spid="139296" grpId="0"/>
      <p:bldP spid="139297" grpId="0" animBg="1"/>
      <p:bldP spid="139298" grpId="0"/>
      <p:bldP spid="139299" grpId="0" animBg="1"/>
      <p:bldP spid="139300" grpId="0"/>
      <p:bldP spid="139301" grpId="0" animBg="1"/>
      <p:bldP spid="139302" grpId="0" animBg="1"/>
      <p:bldP spid="139304" grpId="0"/>
      <p:bldP spid="139305" grpId="0" animBg="1"/>
      <p:bldP spid="139306" grpId="0"/>
      <p:bldP spid="139307"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04800" y="0"/>
            <a:ext cx="8458200" cy="1143000"/>
          </a:xfrm>
        </p:spPr>
        <p:txBody>
          <a:bodyPr/>
          <a:lstStyle/>
          <a:p>
            <a:r>
              <a:rPr lang="en-US" sz="4000" dirty="0">
                <a:solidFill>
                  <a:srgbClr val="FFFF00"/>
                </a:solidFill>
                <a:latin typeface="Century Gothic" charset="0"/>
                <a:ea typeface="Century Gothic" charset="0"/>
                <a:cs typeface="Century Gothic" charset="0"/>
              </a:rPr>
              <a:t>How did David inherit the throne?</a:t>
            </a:r>
          </a:p>
        </p:txBody>
      </p:sp>
      <p:sp>
        <p:nvSpPr>
          <p:cNvPr id="139267" name="Oval 3"/>
          <p:cNvSpPr>
            <a:spLocks noChangeArrowheads="1"/>
          </p:cNvSpPr>
          <p:nvPr/>
        </p:nvSpPr>
        <p:spPr bwMode="auto">
          <a:xfrm>
            <a:off x="1066800" y="2133600"/>
            <a:ext cx="1600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68" name="Text Box 4"/>
          <p:cNvSpPr txBox="1">
            <a:spLocks noChangeArrowheads="1"/>
          </p:cNvSpPr>
          <p:nvPr/>
        </p:nvSpPr>
        <p:spPr bwMode="auto">
          <a:xfrm>
            <a:off x="1371600" y="2300288"/>
            <a:ext cx="990600" cy="5191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i="0">
                <a:solidFill>
                  <a:schemeClr val="bg1"/>
                </a:solidFill>
                <a:latin typeface="Century Gothic" charset="0"/>
                <a:ea typeface="Century Gothic" charset="0"/>
                <a:cs typeface="Century Gothic" charset="0"/>
              </a:rPr>
              <a:t>Saul</a:t>
            </a:r>
            <a:endParaRPr lang="en-US" i="0">
              <a:solidFill>
                <a:schemeClr val="bg1"/>
              </a:solidFill>
              <a:latin typeface="Century Gothic" charset="0"/>
              <a:ea typeface="Century Gothic" charset="0"/>
              <a:cs typeface="Century Gothic" charset="0"/>
            </a:endParaRPr>
          </a:p>
        </p:txBody>
      </p:sp>
      <p:sp>
        <p:nvSpPr>
          <p:cNvPr id="139269" name="Oval 5"/>
          <p:cNvSpPr>
            <a:spLocks noChangeArrowheads="1"/>
          </p:cNvSpPr>
          <p:nvPr/>
        </p:nvSpPr>
        <p:spPr bwMode="auto">
          <a:xfrm>
            <a:off x="1143000" y="4343400"/>
            <a:ext cx="1600200" cy="914400"/>
          </a:xfrm>
          <a:prstGeom prst="ellipse">
            <a:avLst/>
          </a:prstGeom>
          <a:solidFill>
            <a:srgbClr val="339966"/>
          </a:solidFill>
          <a:ln w="9525">
            <a:solidFill>
              <a:schemeClr val="tx1"/>
            </a:solidFill>
            <a:round/>
            <a:headEnd/>
            <a:tailEnd/>
          </a:ln>
          <a:effectLst/>
        </p:spPr>
        <p:txBody>
          <a:bodyPr wrap="none" anchor="ctr">
            <a:prstTxWarp prst="textNoShape">
              <a:avLst/>
            </a:prstTxWarp>
          </a:bodyPr>
          <a:lstStyle/>
          <a:p>
            <a:pPr algn="ctr"/>
            <a:r>
              <a:rPr lang="en-US" sz="2400" i="0">
                <a:solidFill>
                  <a:schemeClr val="bg1"/>
                </a:solidFill>
                <a:latin typeface="Century Gothic" charset="0"/>
                <a:ea typeface="Century Gothic" charset="0"/>
                <a:cs typeface="Century Gothic" charset="0"/>
              </a:rPr>
              <a:t>Jonathan</a:t>
            </a:r>
            <a:endParaRPr lang="en-US" i="0">
              <a:solidFill>
                <a:schemeClr val="bg1"/>
              </a:solidFill>
              <a:latin typeface="Century Gothic" charset="0"/>
              <a:ea typeface="Century Gothic" charset="0"/>
              <a:cs typeface="Century Gothic" charset="0"/>
            </a:endParaRPr>
          </a:p>
        </p:txBody>
      </p:sp>
      <p:sp>
        <p:nvSpPr>
          <p:cNvPr id="139271" name="Oval 7"/>
          <p:cNvSpPr>
            <a:spLocks noChangeArrowheads="1"/>
          </p:cNvSpPr>
          <p:nvPr/>
        </p:nvSpPr>
        <p:spPr bwMode="auto">
          <a:xfrm>
            <a:off x="4800600" y="4343400"/>
            <a:ext cx="1600200" cy="9144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2" name="Text Box 8"/>
          <p:cNvSpPr txBox="1">
            <a:spLocks noChangeArrowheads="1"/>
          </p:cNvSpPr>
          <p:nvPr/>
        </p:nvSpPr>
        <p:spPr bwMode="auto">
          <a:xfrm>
            <a:off x="5105400" y="4572000"/>
            <a:ext cx="10668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i="0" dirty="0">
                <a:solidFill>
                  <a:schemeClr val="bg1"/>
                </a:solidFill>
                <a:latin typeface="Century Gothic" charset="0"/>
                <a:ea typeface="Century Gothic" charset="0"/>
                <a:cs typeface="Century Gothic" charset="0"/>
              </a:rPr>
              <a:t>David</a:t>
            </a:r>
            <a:endParaRPr lang="en-US" i="0" dirty="0">
              <a:solidFill>
                <a:schemeClr val="bg1"/>
              </a:solidFill>
              <a:latin typeface="Century Gothic" charset="0"/>
              <a:ea typeface="Century Gothic" charset="0"/>
              <a:cs typeface="Century Gothic" charset="0"/>
            </a:endParaRPr>
          </a:p>
        </p:txBody>
      </p:sp>
      <p:sp>
        <p:nvSpPr>
          <p:cNvPr id="139274" name="Oval 10"/>
          <p:cNvSpPr>
            <a:spLocks noChangeArrowheads="1"/>
          </p:cNvSpPr>
          <p:nvPr/>
        </p:nvSpPr>
        <p:spPr bwMode="auto">
          <a:xfrm>
            <a:off x="7010400" y="4343400"/>
            <a:ext cx="1981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5" name="Text Box 11"/>
          <p:cNvSpPr txBox="1">
            <a:spLocks noChangeArrowheads="1"/>
          </p:cNvSpPr>
          <p:nvPr/>
        </p:nvSpPr>
        <p:spPr bwMode="auto">
          <a:xfrm>
            <a:off x="7391400" y="4572000"/>
            <a:ext cx="1295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i="0" dirty="0">
                <a:solidFill>
                  <a:schemeClr val="bg1"/>
                </a:solidFill>
                <a:latin typeface="Century Gothic" charset="0"/>
                <a:ea typeface="Century Gothic" charset="0"/>
                <a:cs typeface="Century Gothic" charset="0"/>
              </a:rPr>
              <a:t>Goliath</a:t>
            </a:r>
            <a:endParaRPr lang="en-US" i="0" dirty="0">
              <a:solidFill>
                <a:schemeClr val="bg1"/>
              </a:solidFill>
              <a:latin typeface="Century Gothic" charset="0"/>
              <a:ea typeface="Century Gothic" charset="0"/>
              <a:cs typeface="Century Gothic" charset="0"/>
            </a:endParaRPr>
          </a:p>
        </p:txBody>
      </p:sp>
      <p:sp>
        <p:nvSpPr>
          <p:cNvPr id="139276" name="Text Box 12"/>
          <p:cNvSpPr txBox="1">
            <a:spLocks noChangeArrowheads="1"/>
          </p:cNvSpPr>
          <p:nvPr/>
        </p:nvSpPr>
        <p:spPr bwMode="auto">
          <a:xfrm>
            <a:off x="7848600" y="5272088"/>
            <a:ext cx="833883"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Satan</a:t>
            </a:r>
          </a:p>
        </p:txBody>
      </p:sp>
      <p:sp>
        <p:nvSpPr>
          <p:cNvPr id="139277" name="Oval 13"/>
          <p:cNvSpPr>
            <a:spLocks noChangeArrowheads="1"/>
          </p:cNvSpPr>
          <p:nvPr/>
        </p:nvSpPr>
        <p:spPr bwMode="auto">
          <a:xfrm>
            <a:off x="4953000" y="1295400"/>
            <a:ext cx="1600200" cy="9144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r>
              <a:rPr lang="en-US" sz="2400" i="0" dirty="0">
                <a:latin typeface="Century Gothic" charset="0"/>
                <a:ea typeface="Century Gothic" charset="0"/>
                <a:cs typeface="Century Gothic" charset="0"/>
              </a:rPr>
              <a:t>Samuel</a:t>
            </a:r>
            <a:endParaRPr lang="en-US" i="0" dirty="0">
              <a:latin typeface="Century Gothic" charset="0"/>
              <a:ea typeface="Century Gothic" charset="0"/>
              <a:cs typeface="Century Gothic" charset="0"/>
            </a:endParaRPr>
          </a:p>
        </p:txBody>
      </p:sp>
      <p:sp>
        <p:nvSpPr>
          <p:cNvPr id="139278" name="Line 14"/>
          <p:cNvSpPr>
            <a:spLocks noChangeShapeType="1"/>
          </p:cNvSpPr>
          <p:nvPr/>
        </p:nvSpPr>
        <p:spPr bwMode="auto">
          <a:xfrm flipH="1">
            <a:off x="5638800" y="2286000"/>
            <a:ext cx="152400" cy="1905000"/>
          </a:xfrm>
          <a:prstGeom prst="line">
            <a:avLst/>
          </a:prstGeom>
          <a:noFill/>
          <a:ln w="57150">
            <a:solidFill>
              <a:schemeClr val="bg1"/>
            </a:solidFill>
            <a:prstDash val="dash"/>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79" name="AutoShape 15"/>
          <p:cNvSpPr>
            <a:spLocks noChangeArrowheads="1"/>
          </p:cNvSpPr>
          <p:nvPr/>
        </p:nvSpPr>
        <p:spPr bwMode="auto">
          <a:xfrm>
            <a:off x="6019800" y="3733800"/>
            <a:ext cx="1828800" cy="609600"/>
          </a:xfrm>
          <a:prstGeom prst="curvedDownArrow">
            <a:avLst>
              <a:gd name="adj1" fmla="val 60000"/>
              <a:gd name="adj2" fmla="val 120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80" name="Text Box 16"/>
          <p:cNvSpPr txBox="1">
            <a:spLocks noChangeArrowheads="1"/>
          </p:cNvSpPr>
          <p:nvPr/>
        </p:nvSpPr>
        <p:spPr bwMode="auto">
          <a:xfrm>
            <a:off x="6019800" y="3276600"/>
            <a:ext cx="2792752"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Providence for the start</a:t>
            </a:r>
          </a:p>
        </p:txBody>
      </p:sp>
      <p:sp>
        <p:nvSpPr>
          <p:cNvPr id="139281" name="Text Box 17"/>
          <p:cNvSpPr txBox="1">
            <a:spLocks noChangeArrowheads="1"/>
          </p:cNvSpPr>
          <p:nvPr/>
        </p:nvSpPr>
        <p:spPr bwMode="auto">
          <a:xfrm>
            <a:off x="5334000" y="5348288"/>
            <a:ext cx="710451"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Abel</a:t>
            </a:r>
          </a:p>
        </p:txBody>
      </p:sp>
      <p:sp>
        <p:nvSpPr>
          <p:cNvPr id="139282" name="Text Box 18"/>
          <p:cNvSpPr txBox="1">
            <a:spLocks noChangeArrowheads="1"/>
          </p:cNvSpPr>
          <p:nvPr/>
        </p:nvSpPr>
        <p:spPr bwMode="auto">
          <a:xfrm>
            <a:off x="1508125" y="5300663"/>
            <a:ext cx="716863"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Cain</a:t>
            </a:r>
          </a:p>
        </p:txBody>
      </p:sp>
      <p:sp>
        <p:nvSpPr>
          <p:cNvPr id="139293" name="Line 29"/>
          <p:cNvSpPr>
            <a:spLocks noChangeShapeType="1"/>
          </p:cNvSpPr>
          <p:nvPr/>
        </p:nvSpPr>
        <p:spPr bwMode="auto">
          <a:xfrm flipH="1">
            <a:off x="2667000" y="4572000"/>
            <a:ext cx="2209800" cy="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4" name="Line 30"/>
          <p:cNvSpPr>
            <a:spLocks noChangeShapeType="1"/>
          </p:cNvSpPr>
          <p:nvPr/>
        </p:nvSpPr>
        <p:spPr bwMode="auto">
          <a:xfrm flipH="1">
            <a:off x="2667000" y="5029200"/>
            <a:ext cx="2209800" cy="0"/>
          </a:xfrm>
          <a:prstGeom prst="line">
            <a:avLst/>
          </a:prstGeom>
          <a:noFill/>
          <a:ln w="57150">
            <a:solidFill>
              <a:schemeClr val="bg1"/>
            </a:solidFill>
            <a:round/>
            <a:headEnd type="triangle" w="med" len="med"/>
            <a:tailEn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5" name="Text Box 31"/>
          <p:cNvSpPr txBox="1">
            <a:spLocks noChangeArrowheads="1"/>
          </p:cNvSpPr>
          <p:nvPr/>
        </p:nvSpPr>
        <p:spPr bwMode="auto">
          <a:xfrm>
            <a:off x="2438400" y="4205288"/>
            <a:ext cx="2667718"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Won love and respect</a:t>
            </a:r>
          </a:p>
        </p:txBody>
      </p:sp>
      <p:sp>
        <p:nvSpPr>
          <p:cNvPr id="139296" name="Text Box 32"/>
          <p:cNvSpPr txBox="1">
            <a:spLocks noChangeArrowheads="1"/>
          </p:cNvSpPr>
          <p:nvPr/>
        </p:nvSpPr>
        <p:spPr bwMode="auto">
          <a:xfrm>
            <a:off x="2651125" y="5148263"/>
            <a:ext cx="2324675"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Offered his position</a:t>
            </a:r>
          </a:p>
        </p:txBody>
      </p:sp>
      <p:sp>
        <p:nvSpPr>
          <p:cNvPr id="139297" name="Line 33"/>
          <p:cNvSpPr>
            <a:spLocks noChangeShapeType="1"/>
          </p:cNvSpPr>
          <p:nvPr/>
        </p:nvSpPr>
        <p:spPr bwMode="auto">
          <a:xfrm flipV="1">
            <a:off x="1524000" y="3124200"/>
            <a:ext cx="0" cy="12192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298" name="Text Box 34"/>
          <p:cNvSpPr txBox="1">
            <a:spLocks noChangeArrowheads="1"/>
          </p:cNvSpPr>
          <p:nvPr/>
        </p:nvSpPr>
        <p:spPr bwMode="auto">
          <a:xfrm>
            <a:off x="704850" y="3319463"/>
            <a:ext cx="740908" cy="646331"/>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Filial</a:t>
            </a:r>
          </a:p>
          <a:p>
            <a:r>
              <a:rPr lang="en-US" i="0" dirty="0">
                <a:solidFill>
                  <a:schemeClr val="bg1"/>
                </a:solidFill>
                <a:latin typeface="Century Gothic" charset="0"/>
                <a:ea typeface="Century Gothic" charset="0"/>
                <a:cs typeface="Century Gothic" charset="0"/>
              </a:rPr>
              <a:t>piety</a:t>
            </a:r>
          </a:p>
        </p:txBody>
      </p:sp>
      <p:sp>
        <p:nvSpPr>
          <p:cNvPr id="139299" name="Line 35"/>
          <p:cNvSpPr>
            <a:spLocks noChangeShapeType="1"/>
          </p:cNvSpPr>
          <p:nvPr/>
        </p:nvSpPr>
        <p:spPr bwMode="auto">
          <a:xfrm>
            <a:off x="2667000" y="2743200"/>
            <a:ext cx="2743200" cy="1524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0" name="Text Box 36"/>
          <p:cNvSpPr txBox="1">
            <a:spLocks noChangeArrowheads="1"/>
          </p:cNvSpPr>
          <p:nvPr/>
        </p:nvSpPr>
        <p:spPr bwMode="auto">
          <a:xfrm>
            <a:off x="3184525" y="2633663"/>
            <a:ext cx="1064715" cy="646331"/>
          </a:xfrm>
          <a:prstGeom prst="rect">
            <a:avLst/>
          </a:prstGeom>
          <a:noFill/>
          <a:ln w="9525">
            <a:noFill/>
            <a:miter lim="800000"/>
            <a:headEnd/>
            <a:tailEnd/>
          </a:ln>
          <a:effectLst/>
        </p:spPr>
        <p:txBody>
          <a:bodyPr wrap="none">
            <a:prstTxWarp prst="textNoShape">
              <a:avLst/>
            </a:prstTxWarp>
            <a:spAutoFit/>
          </a:bodyPr>
          <a:lstStyle/>
          <a:p>
            <a:r>
              <a:rPr lang="en-US" i="0" dirty="0">
                <a:solidFill>
                  <a:schemeClr val="bg1"/>
                </a:solidFill>
                <a:latin typeface="Century Gothic" charset="0"/>
                <a:ea typeface="Century Gothic" charset="0"/>
                <a:cs typeface="Century Gothic" charset="0"/>
              </a:rPr>
              <a:t>Tried to </a:t>
            </a:r>
          </a:p>
          <a:p>
            <a:r>
              <a:rPr lang="en-US" i="0" dirty="0">
                <a:solidFill>
                  <a:schemeClr val="bg1"/>
                </a:solidFill>
                <a:latin typeface="Century Gothic" charset="0"/>
                <a:ea typeface="Century Gothic" charset="0"/>
                <a:cs typeface="Century Gothic" charset="0"/>
              </a:rPr>
              <a:t>       kill</a:t>
            </a:r>
          </a:p>
        </p:txBody>
      </p:sp>
      <p:sp>
        <p:nvSpPr>
          <p:cNvPr id="139301" name="Line 37"/>
          <p:cNvSpPr>
            <a:spLocks noChangeShapeType="1"/>
          </p:cNvSpPr>
          <p:nvPr/>
        </p:nvSpPr>
        <p:spPr bwMode="auto">
          <a:xfrm>
            <a:off x="2133600" y="3124200"/>
            <a:ext cx="0" cy="11430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2" name="Line 38"/>
          <p:cNvSpPr>
            <a:spLocks noChangeShapeType="1"/>
          </p:cNvSpPr>
          <p:nvPr/>
        </p:nvSpPr>
        <p:spPr bwMode="auto">
          <a:xfrm flipH="1">
            <a:off x="2667000" y="1752600"/>
            <a:ext cx="2209800" cy="609600"/>
          </a:xfrm>
          <a:prstGeom prst="line">
            <a:avLst/>
          </a:prstGeom>
          <a:noFill/>
          <a:ln w="57150">
            <a:solidFill>
              <a:schemeClr val="bg1"/>
            </a:solidFill>
            <a:prstDash val="dash"/>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4" name="Text Box 40"/>
          <p:cNvSpPr txBox="1">
            <a:spLocks noChangeArrowheads="1"/>
          </p:cNvSpPr>
          <p:nvPr/>
        </p:nvSpPr>
        <p:spPr bwMode="auto">
          <a:xfrm>
            <a:off x="255813" y="5810701"/>
            <a:ext cx="8946680" cy="877163"/>
          </a:xfrm>
          <a:prstGeom prst="rect">
            <a:avLst/>
          </a:prstGeom>
          <a:noFill/>
          <a:ln w="9525">
            <a:noFill/>
            <a:miter lim="800000"/>
            <a:headEnd/>
            <a:tailEnd/>
          </a:ln>
          <a:effectLst/>
        </p:spPr>
        <p:txBody>
          <a:bodyPr wrap="none">
            <a:prstTxWarp prst="textNoShape">
              <a:avLst/>
            </a:prstTxWarp>
            <a:spAutoFit/>
          </a:bodyPr>
          <a:lstStyle/>
          <a:p>
            <a:r>
              <a:rPr lang="en-US" sz="1700" dirty="0">
                <a:solidFill>
                  <a:schemeClr val="bg1"/>
                </a:solidFill>
                <a:latin typeface="Century Gothic" charset="0"/>
                <a:ea typeface="Century Gothic" charset="0"/>
                <a:cs typeface="Century Gothic" charset="0"/>
              </a:rPr>
              <a:t>Jonathan, Saul’s son visited David at </a:t>
            </a:r>
            <a:r>
              <a:rPr lang="en-US" sz="1700" dirty="0" err="1">
                <a:solidFill>
                  <a:schemeClr val="bg1"/>
                </a:solidFill>
                <a:latin typeface="Century Gothic" charset="0"/>
                <a:ea typeface="Century Gothic" charset="0"/>
                <a:cs typeface="Century Gothic" charset="0"/>
              </a:rPr>
              <a:t>Horesh</a:t>
            </a:r>
            <a:r>
              <a:rPr lang="en-US" sz="1700" dirty="0">
                <a:solidFill>
                  <a:schemeClr val="bg1"/>
                </a:solidFill>
                <a:latin typeface="Century Gothic" charset="0"/>
                <a:ea typeface="Century Gothic" charset="0"/>
                <a:cs typeface="Century Gothic" charset="0"/>
              </a:rPr>
              <a:t> and encouraged him in God. He said, </a:t>
            </a:r>
          </a:p>
          <a:p>
            <a:r>
              <a:rPr lang="en-US" sz="1700" dirty="0">
                <a:solidFill>
                  <a:schemeClr val="bg1"/>
                </a:solidFill>
                <a:latin typeface="Century Gothic" charset="0"/>
                <a:ea typeface="Century Gothic" charset="0"/>
                <a:cs typeface="Century Gothic" charset="0"/>
              </a:rPr>
              <a:t>“Don’t despair. My father, Saul, can’t lay a hand on you. You will be Israel’s king </a:t>
            </a:r>
            <a:br>
              <a:rPr lang="en-US" sz="1700" dirty="0">
                <a:solidFill>
                  <a:schemeClr val="bg1"/>
                </a:solidFill>
                <a:latin typeface="Century Gothic" charset="0"/>
                <a:ea typeface="Century Gothic" charset="0"/>
                <a:cs typeface="Century Gothic" charset="0"/>
              </a:rPr>
            </a:br>
            <a:r>
              <a:rPr lang="en-US" sz="1700" dirty="0">
                <a:solidFill>
                  <a:schemeClr val="bg1"/>
                </a:solidFill>
                <a:latin typeface="Century Gothic" charset="0"/>
                <a:ea typeface="Century Gothic" charset="0"/>
                <a:cs typeface="Century Gothic" charset="0"/>
              </a:rPr>
              <a:t>and I’ll be right at your side to help. And my father knows it.” 	I Samuel 23:16-18</a:t>
            </a:r>
          </a:p>
        </p:txBody>
      </p:sp>
      <p:sp>
        <p:nvSpPr>
          <p:cNvPr id="139305" name="Line 41"/>
          <p:cNvSpPr>
            <a:spLocks noChangeShapeType="1"/>
          </p:cNvSpPr>
          <p:nvPr/>
        </p:nvSpPr>
        <p:spPr bwMode="auto">
          <a:xfrm flipH="1" flipV="1">
            <a:off x="2514600" y="2971800"/>
            <a:ext cx="2590800" cy="1447800"/>
          </a:xfrm>
          <a:prstGeom prst="line">
            <a:avLst/>
          </a:prstGeom>
          <a:noFill/>
          <a:ln w="57150">
            <a:solidFill>
              <a:schemeClr val="bg1"/>
            </a:solidFill>
            <a:round/>
            <a:headEnd/>
            <a:tailEnd type="triangle" w="med" len="med"/>
          </a:ln>
          <a:effectLst/>
        </p:spPr>
        <p:txBody>
          <a:bodyPr wrap="none" anchor="ctr">
            <a:prstTxWarp prst="textNoShape">
              <a:avLst/>
            </a:prstTxWarp>
          </a:bodyPr>
          <a:lstStyle/>
          <a:p>
            <a:endParaRPr lang="en-US" i="0">
              <a:solidFill>
                <a:schemeClr val="bg1"/>
              </a:solidFill>
              <a:latin typeface="Century Gothic" charset="0"/>
              <a:ea typeface="Century Gothic" charset="0"/>
              <a:cs typeface="Century Gothic" charset="0"/>
            </a:endParaRPr>
          </a:p>
        </p:txBody>
      </p:sp>
      <p:sp>
        <p:nvSpPr>
          <p:cNvPr id="139306" name="Text Box 42"/>
          <p:cNvSpPr txBox="1">
            <a:spLocks noChangeArrowheads="1"/>
          </p:cNvSpPr>
          <p:nvPr/>
        </p:nvSpPr>
        <p:spPr bwMode="auto">
          <a:xfrm>
            <a:off x="2803525" y="3473450"/>
            <a:ext cx="740908" cy="646331"/>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Filial</a:t>
            </a:r>
          </a:p>
          <a:p>
            <a:r>
              <a:rPr lang="en-US" i="0">
                <a:solidFill>
                  <a:schemeClr val="bg1"/>
                </a:solidFill>
                <a:latin typeface="Century Gothic" charset="0"/>
                <a:ea typeface="Century Gothic" charset="0"/>
                <a:cs typeface="Century Gothic" charset="0"/>
              </a:rPr>
              <a:t>piety</a:t>
            </a:r>
          </a:p>
        </p:txBody>
      </p:sp>
      <p:sp>
        <p:nvSpPr>
          <p:cNvPr id="139307" name="Text Box 43"/>
          <p:cNvSpPr txBox="1">
            <a:spLocks noChangeArrowheads="1"/>
          </p:cNvSpPr>
          <p:nvPr/>
        </p:nvSpPr>
        <p:spPr bwMode="auto">
          <a:xfrm>
            <a:off x="6613525" y="1185863"/>
            <a:ext cx="2132315" cy="369332"/>
          </a:xfrm>
          <a:prstGeom prst="rect">
            <a:avLst/>
          </a:prstGeom>
          <a:noFill/>
          <a:ln w="9525">
            <a:noFill/>
            <a:miter lim="800000"/>
            <a:headEnd/>
            <a:tailEnd/>
          </a:ln>
          <a:effectLst/>
        </p:spPr>
        <p:txBody>
          <a:bodyPr wrap="none">
            <a:prstTxWarp prst="textNoShape">
              <a:avLst/>
            </a:prstTxWarp>
            <a:spAutoFit/>
          </a:bodyPr>
          <a:lstStyle/>
          <a:p>
            <a:r>
              <a:rPr lang="en-US" i="0">
                <a:solidFill>
                  <a:schemeClr val="bg1"/>
                </a:solidFill>
                <a:latin typeface="Century Gothic" charset="0"/>
                <a:ea typeface="Century Gothic" charset="0"/>
                <a:cs typeface="Century Gothic" charset="0"/>
              </a:rPr>
              <a:t>Own sons corrupt</a:t>
            </a:r>
          </a:p>
        </p:txBody>
      </p:sp>
    </p:spTree>
    <p:extLst>
      <p:ext uri="{BB962C8B-B14F-4D97-AF65-F5344CB8AC3E}">
        <p14:creationId xmlns:p14="http://schemas.microsoft.com/office/powerpoint/2010/main" val="116499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3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3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2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2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3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2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2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2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92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92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2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2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92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2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92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3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2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2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929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92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93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93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9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nimBg="1"/>
      <p:bldP spid="139268" grpId="0"/>
      <p:bldP spid="139269" grpId="0" animBg="1"/>
      <p:bldP spid="139271" grpId="0" animBg="1"/>
      <p:bldP spid="139272" grpId="0"/>
      <p:bldP spid="139274" grpId="0" animBg="1"/>
      <p:bldP spid="139275" grpId="0"/>
      <p:bldP spid="139276" grpId="0"/>
      <p:bldP spid="139277" grpId="0" animBg="1"/>
      <p:bldP spid="139278" grpId="0" animBg="1"/>
      <p:bldP spid="139279" grpId="0" animBg="1"/>
      <p:bldP spid="139280" grpId="0"/>
      <p:bldP spid="139281" grpId="0"/>
      <p:bldP spid="139282" grpId="0"/>
      <p:bldP spid="139293" grpId="0" animBg="1"/>
      <p:bldP spid="139294" grpId="0" animBg="1"/>
      <p:bldP spid="139295" grpId="0"/>
      <p:bldP spid="139296" grpId="0"/>
      <p:bldP spid="139297" grpId="0" animBg="1"/>
      <p:bldP spid="139298" grpId="0"/>
      <p:bldP spid="139299" grpId="0" animBg="1"/>
      <p:bldP spid="139300" grpId="0"/>
      <p:bldP spid="139301" grpId="0" animBg="1"/>
      <p:bldP spid="139302" grpId="0" animBg="1"/>
      <p:bldP spid="139304" grpId="0"/>
      <p:bldP spid="139305" grpId="0" animBg="1"/>
      <p:bldP spid="139306" grpId="0"/>
      <p:bldP spid="139307"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to translate </a:t>
            </a:r>
            <a:r>
              <a:rPr lang="en-US" i="1" dirty="0"/>
              <a:t>M</a:t>
            </a:r>
            <a:r>
              <a:rPr lang="en-US" i="1" dirty="0" smtClean="0"/>
              <a:t>y World and I </a:t>
            </a:r>
            <a:r>
              <a:rPr lang="en-US" dirty="0" smtClean="0"/>
              <a:t>into Arabic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462769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World and I </a:t>
            </a:r>
            <a:endParaRPr lang="en-US" dirty="0"/>
          </a:p>
        </p:txBody>
      </p:sp>
      <p:sp>
        <p:nvSpPr>
          <p:cNvPr id="3" name="Content Placeholder 2"/>
          <p:cNvSpPr>
            <a:spLocks noGrp="1"/>
          </p:cNvSpPr>
          <p:nvPr>
            <p:ph sz="half" idx="1"/>
          </p:nvPr>
        </p:nvSpPr>
        <p:spPr/>
        <p:txBody>
          <a:bodyPr/>
          <a:lstStyle/>
          <a:p>
            <a:r>
              <a:rPr lang="en-US" dirty="0" smtClean="0"/>
              <a:t>Spiritual and moral education of young people in Russian and former Soviet Union</a:t>
            </a:r>
          </a:p>
          <a:p>
            <a:r>
              <a:rPr lang="en-US" dirty="0" smtClean="0"/>
              <a:t>Based on multi-faith approach</a:t>
            </a:r>
          </a:p>
          <a:p>
            <a:r>
              <a:rPr lang="en-US" dirty="0" smtClean="0"/>
              <a:t>Universal values and virtues</a:t>
            </a:r>
          </a:p>
          <a:p>
            <a:r>
              <a:rPr lang="en-US" dirty="0" smtClean="0"/>
              <a:t>Self-development</a:t>
            </a:r>
          </a:p>
          <a:p>
            <a:r>
              <a:rPr lang="en-US" dirty="0" smtClean="0"/>
              <a:t>Support marriage and family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25871" y="1566698"/>
            <a:ext cx="2996711" cy="3923274"/>
          </a:xfrm>
        </p:spPr>
      </p:pic>
    </p:spTree>
    <p:extLst>
      <p:ext uri="{BB962C8B-B14F-4D97-AF65-F5344CB8AC3E}">
        <p14:creationId xmlns:p14="http://schemas.microsoft.com/office/powerpoint/2010/main" val="23777063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for Arabic edition</a:t>
            </a:r>
            <a:endParaRPr lang="en-US" dirty="0"/>
          </a:p>
        </p:txBody>
      </p:sp>
      <p:sp>
        <p:nvSpPr>
          <p:cNvPr id="3" name="Content Placeholder 2"/>
          <p:cNvSpPr>
            <a:spLocks noGrp="1"/>
          </p:cNvSpPr>
          <p:nvPr>
            <p:ph sz="half" idx="1"/>
          </p:nvPr>
        </p:nvSpPr>
        <p:spPr/>
        <p:txBody>
          <a:bodyPr/>
          <a:lstStyle/>
          <a:p>
            <a:r>
              <a:rPr lang="en-US" dirty="0" smtClean="0"/>
              <a:t>Publish is Arabic</a:t>
            </a:r>
          </a:p>
          <a:p>
            <a:r>
              <a:rPr lang="en-US" dirty="0" smtClean="0"/>
              <a:t>For Palestine</a:t>
            </a:r>
          </a:p>
          <a:p>
            <a:r>
              <a:rPr lang="en-US" dirty="0" err="1" smtClean="0"/>
              <a:t>Dr</a:t>
            </a:r>
            <a:r>
              <a:rPr lang="en-US" dirty="0" smtClean="0"/>
              <a:t> </a:t>
            </a:r>
            <a:r>
              <a:rPr lang="en-US" dirty="0" err="1" smtClean="0"/>
              <a:t>Ghassan</a:t>
            </a:r>
            <a:r>
              <a:rPr lang="en-US" dirty="0" smtClean="0"/>
              <a:t> Abdullah</a:t>
            </a:r>
          </a:p>
          <a:p>
            <a:r>
              <a:rPr lang="en-US" dirty="0" smtClean="0"/>
              <a:t>CARE</a:t>
            </a:r>
          </a:p>
          <a:p>
            <a:r>
              <a:rPr lang="en-US" dirty="0" smtClean="0"/>
              <a:t>$15 000 to translate, edit publish 4000 books</a:t>
            </a:r>
          </a:p>
          <a:p>
            <a:r>
              <a:rPr lang="en-US" u="sng" dirty="0"/>
              <a:t>https://</a:t>
            </a:r>
            <a:r>
              <a:rPr lang="en-US" u="sng" dirty="0" err="1"/>
              <a:t>www.justgiving.com</a:t>
            </a:r>
            <a:r>
              <a:rPr lang="en-US" u="sng" dirty="0"/>
              <a:t>/my-journey-in-life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89635" y="1425388"/>
            <a:ext cx="3403096" cy="4812126"/>
          </a:xfrm>
        </p:spPr>
      </p:pic>
    </p:spTree>
    <p:extLst>
      <p:ext uri="{BB962C8B-B14F-4D97-AF65-F5344CB8AC3E}">
        <p14:creationId xmlns:p14="http://schemas.microsoft.com/office/powerpoint/2010/main" val="189152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1. What is the role </a:t>
            </a:r>
            <a:r>
              <a:rPr lang="en-US" b="0" dirty="0">
                <a:solidFill>
                  <a:srgbClr val="FFFF00"/>
                </a:solidFill>
                <a:latin typeface="Century Gothic" charset="0"/>
                <a:ea typeface="Century Gothic" charset="0"/>
                <a:cs typeface="Century Gothic" charset="0"/>
              </a:rPr>
              <a:t>of stories in our </a:t>
            </a:r>
            <a:r>
              <a:rPr lang="en-US" b="0" dirty="0" smtClean="0">
                <a:solidFill>
                  <a:srgbClr val="FFFF00"/>
                </a:solidFill>
                <a:latin typeface="Century Gothic" charset="0"/>
                <a:ea typeface="Century Gothic" charset="0"/>
                <a:cs typeface="Century Gothic" charset="0"/>
              </a:rPr>
              <a:t>lives?</a:t>
            </a:r>
            <a:endParaRPr lang="en-US" b="0"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idx="1"/>
          </p:nvPr>
        </p:nvSpPr>
        <p:spPr/>
        <p:txBody>
          <a:bodyPr/>
          <a:lstStyle/>
          <a:p>
            <a:endParaRPr lang="en-US">
              <a:latin typeface="Century Gothic" charset="0"/>
              <a:ea typeface="Century Gothic" charset="0"/>
              <a:cs typeface="Century Gothic" charset="0"/>
            </a:endParaRPr>
          </a:p>
        </p:txBody>
      </p:sp>
    </p:spTree>
    <p:extLst>
      <p:ext uri="{BB962C8B-B14F-4D97-AF65-F5344CB8AC3E}">
        <p14:creationId xmlns:p14="http://schemas.microsoft.com/office/powerpoint/2010/main" val="129990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0150"/>
            <a:ext cx="7914371" cy="1044388"/>
          </a:xfrm>
        </p:spPr>
        <p:txBody>
          <a:bodyPr/>
          <a:lstStyle/>
          <a:p>
            <a:r>
              <a:rPr lang="en-US" dirty="0" smtClean="0">
                <a:solidFill>
                  <a:schemeClr val="accent2"/>
                </a:solidFill>
                <a:latin typeface="Century Gothic" charset="0"/>
                <a:ea typeface="Century Gothic" charset="0"/>
                <a:cs typeface="Century Gothic" charset="0"/>
              </a:rPr>
              <a:t>And what should Lucifer have done?</a:t>
            </a:r>
            <a:endParaRPr lang="en-US" dirty="0">
              <a:solidFill>
                <a:schemeClr val="accent2"/>
              </a:solidFill>
              <a:latin typeface="Century Gothic" charset="0"/>
              <a:ea typeface="Century Gothic" charset="0"/>
              <a:cs typeface="Century Gothic" charset="0"/>
            </a:endParaRPr>
          </a:p>
        </p:txBody>
      </p:sp>
      <p:sp>
        <p:nvSpPr>
          <p:cNvPr id="5" name="Text Box 7"/>
          <p:cNvSpPr txBox="1">
            <a:spLocks noChangeArrowheads="1"/>
          </p:cNvSpPr>
          <p:nvPr/>
        </p:nvSpPr>
        <p:spPr bwMode="auto">
          <a:xfrm>
            <a:off x="1252772" y="5036092"/>
            <a:ext cx="1473693"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a:solidFill>
                  <a:srgbClr val="FFFFFF"/>
                </a:solidFill>
                <a:latin typeface="Century Gothic" charset="0"/>
                <a:ea typeface="Century Gothic" charset="0"/>
                <a:cs typeface="Century Gothic" charset="0"/>
              </a:rPr>
              <a:t>Angels</a:t>
            </a:r>
          </a:p>
        </p:txBody>
      </p:sp>
      <p:sp>
        <p:nvSpPr>
          <p:cNvPr id="6" name="Text Box 8"/>
          <p:cNvSpPr txBox="1">
            <a:spLocks noChangeArrowheads="1"/>
          </p:cNvSpPr>
          <p:nvPr/>
        </p:nvSpPr>
        <p:spPr bwMode="auto">
          <a:xfrm>
            <a:off x="1110342" y="5394816"/>
            <a:ext cx="1813450"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a:solidFill>
                  <a:srgbClr val="FFFFFF"/>
                </a:solidFill>
                <a:latin typeface="Century Gothic" charset="0"/>
                <a:ea typeface="Century Gothic" charset="0"/>
                <a:cs typeface="Century Gothic" charset="0"/>
              </a:rPr>
              <a:t>Universe</a:t>
            </a:r>
          </a:p>
        </p:txBody>
      </p:sp>
      <p:sp>
        <p:nvSpPr>
          <p:cNvPr id="7" name="Line 9"/>
          <p:cNvSpPr>
            <a:spLocks noChangeShapeType="1"/>
          </p:cNvSpPr>
          <p:nvPr/>
        </p:nvSpPr>
        <p:spPr bwMode="auto">
          <a:xfrm flipH="1">
            <a:off x="668959" y="4638070"/>
            <a:ext cx="1324852" cy="1185523"/>
          </a:xfrm>
          <a:prstGeom prst="line">
            <a:avLst/>
          </a:prstGeom>
          <a:noFill/>
          <a:ln w="38100">
            <a:solidFill>
              <a:schemeClr val="bg1"/>
            </a:solidFill>
            <a:round/>
            <a:headEnd/>
            <a:tailEnd/>
          </a:ln>
        </p:spPr>
        <p:txBody>
          <a:bodyPr>
            <a:prstTxWarp prst="textNoShape">
              <a:avLst/>
            </a:prstTxWarp>
          </a:bodyPr>
          <a:lstStyle/>
          <a:p>
            <a:pPr defTabSz="685800"/>
            <a:endParaRPr lang="en-US" sz="2000">
              <a:solidFill>
                <a:srgbClr val="FFFFFF"/>
              </a:solidFill>
              <a:latin typeface="Century Gothic" charset="0"/>
              <a:ea typeface="Century Gothic" charset="0"/>
              <a:cs typeface="Century Gothic" charset="0"/>
            </a:endParaRPr>
          </a:p>
        </p:txBody>
      </p:sp>
      <p:sp>
        <p:nvSpPr>
          <p:cNvPr id="8" name="Line 11"/>
          <p:cNvSpPr>
            <a:spLocks noChangeShapeType="1"/>
          </p:cNvSpPr>
          <p:nvPr/>
        </p:nvSpPr>
        <p:spPr bwMode="auto">
          <a:xfrm>
            <a:off x="2036170" y="4638072"/>
            <a:ext cx="1220363" cy="1233538"/>
          </a:xfrm>
          <a:prstGeom prst="line">
            <a:avLst/>
          </a:prstGeom>
          <a:noFill/>
          <a:ln w="38100">
            <a:solidFill>
              <a:schemeClr val="bg1"/>
            </a:solidFill>
            <a:round/>
            <a:headEnd/>
            <a:tailEnd/>
          </a:ln>
        </p:spPr>
        <p:txBody>
          <a:bodyPr>
            <a:prstTxWarp prst="textNoShape">
              <a:avLst/>
            </a:prstTxWarp>
          </a:bodyPr>
          <a:lstStyle/>
          <a:p>
            <a:pPr defTabSz="685800"/>
            <a:endParaRPr lang="en-US" sz="2000">
              <a:solidFill>
                <a:srgbClr val="FFFFFF"/>
              </a:solidFill>
              <a:latin typeface="Century Gothic" charset="0"/>
              <a:ea typeface="Century Gothic" charset="0"/>
              <a:cs typeface="Century Gothic" charset="0"/>
            </a:endParaRPr>
          </a:p>
        </p:txBody>
      </p:sp>
      <p:sp>
        <p:nvSpPr>
          <p:cNvPr id="10" name="Oval 16"/>
          <p:cNvSpPr>
            <a:spLocks noChangeArrowheads="1"/>
          </p:cNvSpPr>
          <p:nvPr/>
        </p:nvSpPr>
        <p:spPr bwMode="auto">
          <a:xfrm>
            <a:off x="3727796" y="4037436"/>
            <a:ext cx="1589988" cy="556334"/>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defTabSz="685800"/>
            <a:r>
              <a:rPr lang="en-GB" sz="2000" dirty="0">
                <a:solidFill>
                  <a:schemeClr val="bg1"/>
                </a:solidFill>
                <a:latin typeface="Century Gothic" charset="0"/>
                <a:ea typeface="Century Gothic" charset="0"/>
                <a:cs typeface="Century Gothic" charset="0"/>
              </a:rPr>
              <a:t>Lucifer</a:t>
            </a:r>
          </a:p>
        </p:txBody>
      </p:sp>
      <p:sp>
        <p:nvSpPr>
          <p:cNvPr id="11" name="Text Box 17"/>
          <p:cNvSpPr txBox="1">
            <a:spLocks noChangeArrowheads="1"/>
          </p:cNvSpPr>
          <p:nvPr/>
        </p:nvSpPr>
        <p:spPr bwMode="auto">
          <a:xfrm>
            <a:off x="3786701" y="5007078"/>
            <a:ext cx="1473693"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dirty="0">
                <a:solidFill>
                  <a:srgbClr val="FFFFFF"/>
                </a:solidFill>
                <a:latin typeface="Century Gothic" charset="0"/>
                <a:ea typeface="Century Gothic" charset="0"/>
                <a:cs typeface="Century Gothic" charset="0"/>
              </a:rPr>
              <a:t>Angels</a:t>
            </a:r>
          </a:p>
        </p:txBody>
      </p:sp>
      <p:sp>
        <p:nvSpPr>
          <p:cNvPr id="12" name="Text Box 18"/>
          <p:cNvSpPr txBox="1">
            <a:spLocks noChangeArrowheads="1"/>
          </p:cNvSpPr>
          <p:nvPr/>
        </p:nvSpPr>
        <p:spPr bwMode="auto">
          <a:xfrm>
            <a:off x="3630197" y="5338544"/>
            <a:ext cx="1813450"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a:solidFill>
                  <a:srgbClr val="FFFFFF"/>
                </a:solidFill>
                <a:latin typeface="Century Gothic" charset="0"/>
                <a:ea typeface="Century Gothic" charset="0"/>
                <a:cs typeface="Century Gothic" charset="0"/>
              </a:rPr>
              <a:t>Universe</a:t>
            </a:r>
          </a:p>
        </p:txBody>
      </p:sp>
      <p:sp>
        <p:nvSpPr>
          <p:cNvPr id="15" name="Text Box 23"/>
          <p:cNvSpPr txBox="1">
            <a:spLocks noChangeArrowheads="1"/>
          </p:cNvSpPr>
          <p:nvPr/>
        </p:nvSpPr>
        <p:spPr bwMode="auto">
          <a:xfrm>
            <a:off x="6235783" y="4978942"/>
            <a:ext cx="1473693"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a:solidFill>
                  <a:srgbClr val="FFFFFF"/>
                </a:solidFill>
                <a:latin typeface="Century Gothic" charset="0"/>
                <a:ea typeface="Century Gothic" charset="0"/>
                <a:cs typeface="Century Gothic" charset="0"/>
              </a:rPr>
              <a:t>Angels</a:t>
            </a:r>
          </a:p>
        </p:txBody>
      </p:sp>
      <p:sp>
        <p:nvSpPr>
          <p:cNvPr id="16" name="Text Box 24"/>
          <p:cNvSpPr txBox="1">
            <a:spLocks noChangeArrowheads="1"/>
          </p:cNvSpPr>
          <p:nvPr/>
        </p:nvSpPr>
        <p:spPr bwMode="auto">
          <a:xfrm>
            <a:off x="6079279" y="5324476"/>
            <a:ext cx="1813450" cy="400110"/>
          </a:xfrm>
          <a:prstGeom prst="rect">
            <a:avLst/>
          </a:prstGeom>
          <a:noFill/>
          <a:ln w="9525">
            <a:noFill/>
            <a:miter lim="800000"/>
            <a:headEnd/>
            <a:tailEnd/>
          </a:ln>
        </p:spPr>
        <p:txBody>
          <a:bodyPr wrap="square">
            <a:prstTxWarp prst="textNoShape">
              <a:avLst/>
            </a:prstTxWarp>
            <a:spAutoFit/>
          </a:bodyPr>
          <a:lstStyle/>
          <a:p>
            <a:pPr algn="ctr" defTabSz="685800"/>
            <a:r>
              <a:rPr lang="en-GB" sz="2000" dirty="0">
                <a:solidFill>
                  <a:srgbClr val="FFFFFF"/>
                </a:solidFill>
                <a:latin typeface="Century Gothic" charset="0"/>
                <a:ea typeface="Century Gothic" charset="0"/>
                <a:cs typeface="Century Gothic" charset="0"/>
              </a:rPr>
              <a:t>Universe</a:t>
            </a:r>
          </a:p>
        </p:txBody>
      </p:sp>
      <p:sp>
        <p:nvSpPr>
          <p:cNvPr id="17" name="Line 27"/>
          <p:cNvSpPr>
            <a:spLocks noChangeShapeType="1"/>
          </p:cNvSpPr>
          <p:nvPr/>
        </p:nvSpPr>
        <p:spPr bwMode="auto">
          <a:xfrm flipH="1">
            <a:off x="1993810" y="2914651"/>
            <a:ext cx="11587" cy="1147464"/>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18" name="Line 28"/>
          <p:cNvSpPr>
            <a:spLocks noChangeShapeType="1"/>
          </p:cNvSpPr>
          <p:nvPr/>
        </p:nvSpPr>
        <p:spPr bwMode="auto">
          <a:xfrm flipH="1">
            <a:off x="4501819" y="2923213"/>
            <a:ext cx="1" cy="1072026"/>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19" name="Oval 30"/>
          <p:cNvSpPr>
            <a:spLocks noChangeArrowheads="1"/>
          </p:cNvSpPr>
          <p:nvPr/>
        </p:nvSpPr>
        <p:spPr bwMode="auto">
          <a:xfrm>
            <a:off x="2662185" y="3257549"/>
            <a:ext cx="1710956" cy="584877"/>
          </a:xfrm>
          <a:prstGeom prst="ellipse">
            <a:avLst/>
          </a:prstGeom>
          <a:solidFill>
            <a:srgbClr val="339966"/>
          </a:solidFill>
          <a:ln w="9525">
            <a:solidFill>
              <a:schemeClr val="tx1"/>
            </a:solidFill>
            <a:round/>
            <a:headEnd/>
            <a:tailEnd/>
          </a:ln>
        </p:spPr>
        <p:txBody>
          <a:bodyPr wrap="none" anchor="ctr">
            <a:prstTxWarp prst="textNoShape">
              <a:avLst/>
            </a:prstTxWarp>
          </a:bodyPr>
          <a:lstStyle/>
          <a:p>
            <a:pPr algn="ctr" defTabSz="685800"/>
            <a:r>
              <a:rPr lang="en-GB" dirty="0">
                <a:solidFill>
                  <a:schemeClr val="bg1"/>
                </a:solidFill>
                <a:latin typeface="Century Gothic" charset="0"/>
                <a:ea typeface="Century Gothic" charset="0"/>
                <a:cs typeface="Century Gothic" charset="0"/>
              </a:rPr>
              <a:t>Adam &amp; Eve</a:t>
            </a:r>
          </a:p>
        </p:txBody>
      </p:sp>
      <p:sp>
        <p:nvSpPr>
          <p:cNvPr id="20" name="Text Box 32"/>
          <p:cNvSpPr txBox="1">
            <a:spLocks noChangeArrowheads="1"/>
          </p:cNvSpPr>
          <p:nvPr/>
        </p:nvSpPr>
        <p:spPr bwMode="auto">
          <a:xfrm>
            <a:off x="2813645" y="3839606"/>
            <a:ext cx="1248074" cy="523220"/>
          </a:xfrm>
          <a:prstGeom prst="rect">
            <a:avLst/>
          </a:prstGeom>
          <a:noFill/>
          <a:ln w="9525">
            <a:noFill/>
            <a:miter lim="800000"/>
            <a:headEnd/>
            <a:tailEnd/>
          </a:ln>
        </p:spPr>
        <p:txBody>
          <a:bodyPr wrap="square">
            <a:prstTxWarp prst="textNoShape">
              <a:avLst/>
            </a:prstTxWarp>
            <a:spAutoFit/>
          </a:bodyPr>
          <a:lstStyle/>
          <a:p>
            <a:pPr algn="ctr" defTabSz="685800"/>
            <a:r>
              <a:rPr lang="en-GB" sz="1400" dirty="0">
                <a:solidFill>
                  <a:srgbClr val="FFFFFF"/>
                </a:solidFill>
                <a:latin typeface="Century Gothic" charset="0"/>
                <a:ea typeface="Century Gothic" charset="0"/>
                <a:cs typeface="Century Gothic" charset="0"/>
              </a:rPr>
              <a:t>Children</a:t>
            </a:r>
          </a:p>
          <a:p>
            <a:pPr algn="ctr" defTabSz="685800"/>
            <a:r>
              <a:rPr lang="en-GB" sz="1400" dirty="0">
                <a:solidFill>
                  <a:srgbClr val="FFFFFF"/>
                </a:solidFill>
                <a:latin typeface="Century Gothic" charset="0"/>
                <a:ea typeface="Century Gothic" charset="0"/>
                <a:cs typeface="Century Gothic" charset="0"/>
              </a:rPr>
              <a:t>of God</a:t>
            </a:r>
          </a:p>
        </p:txBody>
      </p:sp>
      <p:sp>
        <p:nvSpPr>
          <p:cNvPr id="22" name="Line 34"/>
          <p:cNvSpPr>
            <a:spLocks noChangeShapeType="1"/>
          </p:cNvSpPr>
          <p:nvPr/>
        </p:nvSpPr>
        <p:spPr bwMode="auto">
          <a:xfrm flipH="1">
            <a:off x="6972181" y="2800351"/>
            <a:ext cx="0" cy="421708"/>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3" name="Line 35"/>
          <p:cNvSpPr>
            <a:spLocks noChangeShapeType="1"/>
          </p:cNvSpPr>
          <p:nvPr/>
        </p:nvSpPr>
        <p:spPr bwMode="auto">
          <a:xfrm>
            <a:off x="6972181" y="3562958"/>
            <a:ext cx="0" cy="474478"/>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4" name="Line 36"/>
          <p:cNvSpPr>
            <a:spLocks noChangeShapeType="1"/>
          </p:cNvSpPr>
          <p:nvPr/>
        </p:nvSpPr>
        <p:spPr bwMode="auto">
          <a:xfrm flipH="1">
            <a:off x="3321605" y="2800350"/>
            <a:ext cx="1135588" cy="498384"/>
          </a:xfrm>
          <a:prstGeom prst="line">
            <a:avLst/>
          </a:prstGeom>
          <a:noFill/>
          <a:ln w="5715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5" name="Text Box 37"/>
          <p:cNvSpPr txBox="1">
            <a:spLocks noChangeArrowheads="1"/>
          </p:cNvSpPr>
          <p:nvPr/>
        </p:nvSpPr>
        <p:spPr bwMode="auto">
          <a:xfrm>
            <a:off x="5005336" y="3148013"/>
            <a:ext cx="1340234" cy="338554"/>
          </a:xfrm>
          <a:prstGeom prst="rect">
            <a:avLst/>
          </a:prstGeom>
          <a:noFill/>
          <a:ln w="9525">
            <a:noFill/>
            <a:miter lim="800000"/>
            <a:headEnd/>
            <a:tailEnd/>
          </a:ln>
        </p:spPr>
        <p:txBody>
          <a:bodyPr wrap="square">
            <a:prstTxWarp prst="textNoShape">
              <a:avLst/>
            </a:prstTxWarp>
            <a:spAutoFit/>
          </a:bodyPr>
          <a:lstStyle/>
          <a:p>
            <a:pPr algn="ctr" defTabSz="685800"/>
            <a:r>
              <a:rPr lang="en-GB" sz="1600" dirty="0">
                <a:solidFill>
                  <a:srgbClr val="FFFFFF"/>
                </a:solidFill>
                <a:latin typeface="Arial" pitchFamily="-84" charset="0"/>
              </a:rPr>
              <a:t>I Cor. 8:3</a:t>
            </a:r>
          </a:p>
        </p:txBody>
      </p:sp>
      <p:sp>
        <p:nvSpPr>
          <p:cNvPr id="26" name="Line 40"/>
          <p:cNvSpPr>
            <a:spLocks noChangeShapeType="1"/>
          </p:cNvSpPr>
          <p:nvPr/>
        </p:nvSpPr>
        <p:spPr bwMode="auto">
          <a:xfrm flipH="1">
            <a:off x="5846759" y="4566198"/>
            <a:ext cx="1125422" cy="1256391"/>
          </a:xfrm>
          <a:prstGeom prst="line">
            <a:avLst/>
          </a:prstGeom>
          <a:noFill/>
          <a:ln w="3810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7" name="Line 41"/>
          <p:cNvSpPr>
            <a:spLocks noChangeShapeType="1"/>
          </p:cNvSpPr>
          <p:nvPr/>
        </p:nvSpPr>
        <p:spPr bwMode="auto">
          <a:xfrm>
            <a:off x="6972181" y="4521887"/>
            <a:ext cx="1180792" cy="1348717"/>
          </a:xfrm>
          <a:prstGeom prst="line">
            <a:avLst/>
          </a:prstGeom>
          <a:noFill/>
          <a:ln w="38100">
            <a:solidFill>
              <a:schemeClr val="bg1"/>
            </a:solidFill>
            <a:round/>
            <a:headEnd/>
            <a:tailEnd/>
          </a:ln>
        </p:spPr>
        <p:txBody>
          <a:bodyPr>
            <a:prstTxWarp prst="textNoShape">
              <a:avLst/>
            </a:prstTxWarp>
          </a:bodyPr>
          <a:lstStyle/>
          <a:p>
            <a:pPr defTabSz="685800"/>
            <a:endParaRPr lang="en-US" sz="1350">
              <a:solidFill>
                <a:srgbClr val="FFFFFF"/>
              </a:solidFill>
            </a:endParaRPr>
          </a:p>
        </p:txBody>
      </p:sp>
      <p:sp>
        <p:nvSpPr>
          <p:cNvPr id="28" name="Line 42"/>
          <p:cNvSpPr>
            <a:spLocks noChangeShapeType="1"/>
          </p:cNvSpPr>
          <p:nvPr/>
        </p:nvSpPr>
        <p:spPr bwMode="auto">
          <a:xfrm flipH="1">
            <a:off x="3378755" y="4635967"/>
            <a:ext cx="1123065" cy="1227947"/>
          </a:xfrm>
          <a:prstGeom prst="line">
            <a:avLst/>
          </a:prstGeom>
          <a:noFill/>
          <a:ln w="38100">
            <a:solidFill>
              <a:schemeClr val="bg1"/>
            </a:solidFill>
            <a:round/>
            <a:headEnd/>
            <a:tailEnd/>
          </a:ln>
        </p:spPr>
        <p:txBody>
          <a:bodyPr>
            <a:prstTxWarp prst="textNoShape">
              <a:avLst/>
            </a:prstTxWarp>
          </a:bodyPr>
          <a:lstStyle/>
          <a:p>
            <a:pPr defTabSz="685800"/>
            <a:endParaRPr lang="en-US" sz="2000">
              <a:solidFill>
                <a:srgbClr val="FFFFFF"/>
              </a:solidFill>
              <a:latin typeface="Century Gothic" charset="0"/>
              <a:ea typeface="Century Gothic" charset="0"/>
              <a:cs typeface="Century Gothic" charset="0"/>
            </a:endParaRPr>
          </a:p>
        </p:txBody>
      </p:sp>
      <p:sp>
        <p:nvSpPr>
          <p:cNvPr id="29" name="Line 43"/>
          <p:cNvSpPr>
            <a:spLocks noChangeShapeType="1"/>
          </p:cNvSpPr>
          <p:nvPr/>
        </p:nvSpPr>
        <p:spPr bwMode="auto">
          <a:xfrm>
            <a:off x="4464606" y="4608051"/>
            <a:ext cx="1220363" cy="1233539"/>
          </a:xfrm>
          <a:prstGeom prst="line">
            <a:avLst/>
          </a:prstGeom>
          <a:noFill/>
          <a:ln w="38100">
            <a:solidFill>
              <a:schemeClr val="bg1"/>
            </a:solidFill>
            <a:round/>
            <a:headEnd/>
            <a:tailEnd/>
          </a:ln>
        </p:spPr>
        <p:txBody>
          <a:bodyPr>
            <a:prstTxWarp prst="textNoShape">
              <a:avLst/>
            </a:prstTxWarp>
          </a:bodyPr>
          <a:lstStyle/>
          <a:p>
            <a:pPr defTabSz="685800"/>
            <a:endParaRPr lang="en-US" sz="2000">
              <a:solidFill>
                <a:srgbClr val="FFFFFF"/>
              </a:solidFill>
              <a:latin typeface="Century Gothic" charset="0"/>
              <a:ea typeface="Century Gothic" charset="0"/>
              <a:cs typeface="Century Gothic" charset="0"/>
            </a:endParaRPr>
          </a:p>
        </p:txBody>
      </p:sp>
      <p:sp>
        <p:nvSpPr>
          <p:cNvPr id="30" name="Text Box 44"/>
          <p:cNvSpPr txBox="1">
            <a:spLocks noChangeArrowheads="1"/>
          </p:cNvSpPr>
          <p:nvPr/>
        </p:nvSpPr>
        <p:spPr bwMode="auto">
          <a:xfrm>
            <a:off x="763922" y="2986746"/>
            <a:ext cx="1024926" cy="715581"/>
          </a:xfrm>
          <a:prstGeom prst="rect">
            <a:avLst/>
          </a:prstGeom>
          <a:noFill/>
          <a:ln w="9525">
            <a:noFill/>
            <a:miter lim="800000"/>
            <a:headEnd/>
            <a:tailEnd/>
          </a:ln>
        </p:spPr>
        <p:txBody>
          <a:bodyPr wrap="square">
            <a:prstTxWarp prst="textNoShape">
              <a:avLst/>
            </a:prstTxWarp>
            <a:spAutoFit/>
          </a:bodyPr>
          <a:lstStyle/>
          <a:p>
            <a:pPr defTabSz="685800"/>
            <a:r>
              <a:rPr lang="en-US" sz="1500" dirty="0">
                <a:solidFill>
                  <a:srgbClr val="FFFFFF"/>
                </a:solidFill>
                <a:latin typeface="Century Gothic" charset="0"/>
                <a:ea typeface="Century Gothic" charset="0"/>
                <a:cs typeface="Century Gothic" charset="0"/>
              </a:rPr>
              <a:t>Closest</a:t>
            </a:r>
          </a:p>
          <a:p>
            <a:pPr defTabSz="685800"/>
            <a:r>
              <a:rPr lang="en-US" sz="1500" dirty="0">
                <a:solidFill>
                  <a:srgbClr val="FFFFFF"/>
                </a:solidFill>
                <a:latin typeface="Century Gothic" charset="0"/>
                <a:ea typeface="Century Gothic" charset="0"/>
                <a:cs typeface="Century Gothic" charset="0"/>
              </a:rPr>
              <a:t> to God</a:t>
            </a:r>
          </a:p>
          <a:p>
            <a:pPr defTabSz="685800"/>
            <a:endParaRPr lang="en-US" sz="1050" dirty="0">
              <a:solidFill>
                <a:srgbClr val="FFFFFF"/>
              </a:solidFill>
              <a:latin typeface="Century Gothic" charset="0"/>
              <a:ea typeface="Century Gothic" charset="0"/>
              <a:cs typeface="Century Gothic" charset="0"/>
            </a:endParaRPr>
          </a:p>
        </p:txBody>
      </p:sp>
      <p:sp>
        <p:nvSpPr>
          <p:cNvPr id="31" name="TextBox 30"/>
          <p:cNvSpPr txBox="1">
            <a:spLocks noChangeArrowheads="1"/>
          </p:cNvSpPr>
          <p:nvPr/>
        </p:nvSpPr>
        <p:spPr bwMode="auto">
          <a:xfrm>
            <a:off x="235326" y="3720030"/>
            <a:ext cx="2017834" cy="307777"/>
          </a:xfrm>
          <a:prstGeom prst="rect">
            <a:avLst/>
          </a:prstGeom>
          <a:noFill/>
          <a:ln w="9525">
            <a:noFill/>
            <a:miter lim="800000"/>
            <a:headEnd/>
            <a:tailEnd/>
          </a:ln>
        </p:spPr>
        <p:txBody>
          <a:bodyPr wrap="square">
            <a:prstTxWarp prst="textNoShape">
              <a:avLst/>
            </a:prstTxWarp>
            <a:spAutoFit/>
          </a:bodyPr>
          <a:lstStyle/>
          <a:p>
            <a:pPr algn="ctr" defTabSz="685800"/>
            <a:r>
              <a:rPr lang="en-US" sz="1400" dirty="0">
                <a:solidFill>
                  <a:srgbClr val="FFFFFF"/>
                </a:solidFill>
                <a:latin typeface="Century Gothic" charset="0"/>
                <a:ea typeface="Century Gothic" charset="0"/>
                <a:cs typeface="Century Gothic" charset="0"/>
              </a:rPr>
              <a:t>Servant of God</a:t>
            </a:r>
          </a:p>
        </p:txBody>
      </p:sp>
      <p:grpSp>
        <p:nvGrpSpPr>
          <p:cNvPr id="32" name="Group 27"/>
          <p:cNvGrpSpPr>
            <a:grpSpLocks/>
          </p:cNvGrpSpPr>
          <p:nvPr/>
        </p:nvGrpSpPr>
        <p:grpSpPr bwMode="auto">
          <a:xfrm>
            <a:off x="1488803" y="1852637"/>
            <a:ext cx="1058863" cy="1058863"/>
            <a:chOff x="2049" y="1111"/>
            <a:chExt cx="667" cy="667"/>
          </a:xfrm>
        </p:grpSpPr>
        <p:sp>
          <p:nvSpPr>
            <p:cNvPr id="33" name="Oval 28"/>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defRPr/>
              </a:pPr>
              <a:endParaRPr lang="en-GB" sz="3200">
                <a:solidFill>
                  <a:srgbClr val="FFFFFF"/>
                </a:solidFill>
                <a:effectLst>
                  <a:outerShdw blurRad="38100" dist="38100" dir="2700000" algn="tl">
                    <a:srgbClr val="000000"/>
                  </a:outerShdw>
                </a:effectLst>
                <a:latin typeface="Franklin Gothic Medium" pitchFamily="-84" charset="0"/>
                <a:ea typeface="ＭＳ Ｐゴシック" pitchFamily="-84" charset="-128"/>
                <a:cs typeface="ＭＳ Ｐゴシック" pitchFamily="-84" charset="-128"/>
              </a:endParaRPr>
            </a:p>
          </p:txBody>
        </p:sp>
        <p:sp>
          <p:nvSpPr>
            <p:cNvPr id="34" name="Text Box 29"/>
            <p:cNvSpPr txBox="1">
              <a:spLocks noChangeAspect="1" noChangeArrowheads="1"/>
            </p:cNvSpPr>
            <p:nvPr/>
          </p:nvSpPr>
          <p:spPr bwMode="auto">
            <a:xfrm>
              <a:off x="2049" y="1316"/>
              <a:ext cx="660" cy="256"/>
            </a:xfrm>
            <a:prstGeom prst="rect">
              <a:avLst/>
            </a:prstGeom>
            <a:noFill/>
            <a:ln w="9525">
              <a:noFill/>
              <a:miter lim="800000"/>
              <a:headEnd/>
              <a:tailEnd/>
            </a:ln>
            <a:effectLst/>
          </p:spPr>
          <p:txBody>
            <a:bodyPr tIns="25200">
              <a:prstTxWarp prst="textNoShape">
                <a:avLst/>
              </a:prstTxWarp>
              <a:spAutoFit/>
            </a:bodyPr>
            <a:lstStyle/>
            <a:p>
              <a:pPr algn="ctr" eaLnBrk="1" hangingPunct="1">
                <a:defRPr/>
              </a:pPr>
              <a:r>
                <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rPr>
                <a:t>G</a:t>
              </a:r>
              <a:r>
                <a:rPr lang="en-US" sz="2200" dirty="0" smtClean="0">
                  <a:solidFill>
                    <a:srgbClr val="FFFFFF"/>
                  </a:solidFill>
                  <a:effectLst>
                    <a:outerShdw blurRad="38100" dist="38100" dir="2700000" algn="tl">
                      <a:srgbClr val="DDDDDD"/>
                    </a:outerShdw>
                  </a:effectLst>
                  <a:latin typeface="Century Gothic" charset="0"/>
                  <a:ea typeface="Century Gothic" charset="0"/>
                  <a:cs typeface="Century Gothic" charset="0"/>
                </a:rPr>
                <a:t>od</a:t>
              </a:r>
              <a:endPar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endParaRPr>
            </a:p>
          </p:txBody>
        </p:sp>
      </p:grpSp>
      <p:grpSp>
        <p:nvGrpSpPr>
          <p:cNvPr id="35" name="Group 27"/>
          <p:cNvGrpSpPr>
            <a:grpSpLocks/>
          </p:cNvGrpSpPr>
          <p:nvPr/>
        </p:nvGrpSpPr>
        <p:grpSpPr bwMode="auto">
          <a:xfrm>
            <a:off x="3962378" y="1822153"/>
            <a:ext cx="1058863" cy="1058863"/>
            <a:chOff x="2049" y="1111"/>
            <a:chExt cx="667" cy="667"/>
          </a:xfrm>
        </p:grpSpPr>
        <p:sp>
          <p:nvSpPr>
            <p:cNvPr id="36" name="Oval 28"/>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defRPr/>
              </a:pPr>
              <a:endParaRPr lang="en-GB" sz="3200">
                <a:solidFill>
                  <a:srgbClr val="FFFFFF"/>
                </a:solidFill>
                <a:effectLst>
                  <a:outerShdw blurRad="38100" dist="38100" dir="2700000" algn="tl">
                    <a:srgbClr val="000000"/>
                  </a:outerShdw>
                </a:effectLst>
                <a:latin typeface="Franklin Gothic Medium" pitchFamily="-84" charset="0"/>
                <a:ea typeface="ＭＳ Ｐゴシック" pitchFamily="-84" charset="-128"/>
                <a:cs typeface="ＭＳ Ｐゴシック" pitchFamily="-84" charset="-128"/>
              </a:endParaRPr>
            </a:p>
          </p:txBody>
        </p:sp>
        <p:sp>
          <p:nvSpPr>
            <p:cNvPr id="37" name="Text Box 29"/>
            <p:cNvSpPr txBox="1">
              <a:spLocks noChangeAspect="1" noChangeArrowheads="1"/>
            </p:cNvSpPr>
            <p:nvPr/>
          </p:nvSpPr>
          <p:spPr bwMode="auto">
            <a:xfrm>
              <a:off x="2049" y="1316"/>
              <a:ext cx="660" cy="256"/>
            </a:xfrm>
            <a:prstGeom prst="rect">
              <a:avLst/>
            </a:prstGeom>
            <a:noFill/>
            <a:ln w="9525">
              <a:noFill/>
              <a:miter lim="800000"/>
              <a:headEnd/>
              <a:tailEnd/>
            </a:ln>
            <a:effectLst/>
          </p:spPr>
          <p:txBody>
            <a:bodyPr tIns="25200">
              <a:prstTxWarp prst="textNoShape">
                <a:avLst/>
              </a:prstTxWarp>
              <a:spAutoFit/>
            </a:bodyPr>
            <a:lstStyle/>
            <a:p>
              <a:pPr algn="ctr" eaLnBrk="1" hangingPunct="1">
                <a:defRPr/>
              </a:pPr>
              <a:r>
                <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rPr>
                <a:t>G</a:t>
              </a:r>
              <a:r>
                <a:rPr lang="en-US" sz="2200" dirty="0" smtClean="0">
                  <a:solidFill>
                    <a:srgbClr val="FFFFFF"/>
                  </a:solidFill>
                  <a:effectLst>
                    <a:outerShdw blurRad="38100" dist="38100" dir="2700000" algn="tl">
                      <a:srgbClr val="DDDDDD"/>
                    </a:outerShdw>
                  </a:effectLst>
                  <a:latin typeface="Century Gothic" charset="0"/>
                  <a:ea typeface="Century Gothic" charset="0"/>
                  <a:cs typeface="Century Gothic" charset="0"/>
                </a:rPr>
                <a:t>od</a:t>
              </a:r>
              <a:endPar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endParaRPr>
            </a:p>
          </p:txBody>
        </p:sp>
      </p:grpSp>
      <p:grpSp>
        <p:nvGrpSpPr>
          <p:cNvPr id="38" name="Group 27"/>
          <p:cNvGrpSpPr>
            <a:grpSpLocks/>
          </p:cNvGrpSpPr>
          <p:nvPr/>
        </p:nvGrpSpPr>
        <p:grpSpPr bwMode="auto">
          <a:xfrm>
            <a:off x="6419560" y="1747862"/>
            <a:ext cx="1100138" cy="1058863"/>
            <a:chOff x="4706" y="853"/>
            <a:chExt cx="693" cy="667"/>
          </a:xfrm>
        </p:grpSpPr>
        <p:sp>
          <p:nvSpPr>
            <p:cNvPr id="39" name="Oval 28"/>
            <p:cNvSpPr>
              <a:spLocks noChangeAspect="1" noChangeArrowheads="1"/>
            </p:cNvSpPr>
            <p:nvPr/>
          </p:nvSpPr>
          <p:spPr bwMode="auto">
            <a:xfrm>
              <a:off x="4732" y="853"/>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defRPr/>
              </a:pPr>
              <a:endParaRPr lang="en-GB" sz="3200">
                <a:solidFill>
                  <a:srgbClr val="FFFFFF"/>
                </a:solidFill>
                <a:effectLst>
                  <a:outerShdw blurRad="38100" dist="38100" dir="2700000" algn="tl">
                    <a:srgbClr val="000000"/>
                  </a:outerShdw>
                </a:effectLst>
                <a:latin typeface="Franklin Gothic Medium" pitchFamily="-84" charset="0"/>
                <a:ea typeface="ＭＳ Ｐゴシック" pitchFamily="-84" charset="-128"/>
                <a:cs typeface="ＭＳ Ｐゴシック" pitchFamily="-84" charset="-128"/>
              </a:endParaRPr>
            </a:p>
          </p:txBody>
        </p:sp>
        <p:sp>
          <p:nvSpPr>
            <p:cNvPr id="40" name="Text Box 29"/>
            <p:cNvSpPr txBox="1">
              <a:spLocks noChangeAspect="1" noChangeArrowheads="1"/>
            </p:cNvSpPr>
            <p:nvPr/>
          </p:nvSpPr>
          <p:spPr bwMode="auto">
            <a:xfrm>
              <a:off x="4706" y="1055"/>
              <a:ext cx="660" cy="256"/>
            </a:xfrm>
            <a:prstGeom prst="rect">
              <a:avLst/>
            </a:prstGeom>
            <a:noFill/>
            <a:ln w="9525">
              <a:noFill/>
              <a:miter lim="800000"/>
              <a:headEnd/>
              <a:tailEnd/>
            </a:ln>
            <a:effectLst/>
          </p:spPr>
          <p:txBody>
            <a:bodyPr tIns="25200">
              <a:prstTxWarp prst="textNoShape">
                <a:avLst/>
              </a:prstTxWarp>
              <a:spAutoFit/>
            </a:bodyPr>
            <a:lstStyle/>
            <a:p>
              <a:pPr algn="ctr" eaLnBrk="1" hangingPunct="1">
                <a:defRPr/>
              </a:pPr>
              <a:r>
                <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rPr>
                <a:t>G</a:t>
              </a:r>
              <a:r>
                <a:rPr lang="en-US" sz="2200" dirty="0" smtClean="0">
                  <a:solidFill>
                    <a:srgbClr val="FFFFFF"/>
                  </a:solidFill>
                  <a:effectLst>
                    <a:outerShdw blurRad="38100" dist="38100" dir="2700000" algn="tl">
                      <a:srgbClr val="DDDDDD"/>
                    </a:outerShdw>
                  </a:effectLst>
                  <a:latin typeface="Century Gothic" charset="0"/>
                  <a:ea typeface="Century Gothic" charset="0"/>
                  <a:cs typeface="Century Gothic" charset="0"/>
                </a:rPr>
                <a:t>od</a:t>
              </a:r>
              <a:endParaRPr lang="en-US" sz="2200" dirty="0">
                <a:solidFill>
                  <a:srgbClr val="FFFFFF"/>
                </a:solidFill>
                <a:effectLst>
                  <a:outerShdw blurRad="38100" dist="38100" dir="2700000" algn="tl">
                    <a:srgbClr val="DDDDDD"/>
                  </a:outerShdw>
                </a:effectLst>
                <a:latin typeface="Century Gothic" charset="0"/>
                <a:ea typeface="Century Gothic" charset="0"/>
                <a:cs typeface="Century Gothic" charset="0"/>
              </a:endParaRPr>
            </a:p>
          </p:txBody>
        </p:sp>
      </p:grpSp>
      <p:sp>
        <p:nvSpPr>
          <p:cNvPr id="41" name="Oval 16"/>
          <p:cNvSpPr>
            <a:spLocks noChangeArrowheads="1"/>
          </p:cNvSpPr>
          <p:nvPr/>
        </p:nvSpPr>
        <p:spPr bwMode="auto">
          <a:xfrm>
            <a:off x="6215433" y="4021020"/>
            <a:ext cx="1589988" cy="556334"/>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defTabSz="685800"/>
            <a:r>
              <a:rPr lang="en-GB" sz="2000" dirty="0">
                <a:solidFill>
                  <a:schemeClr val="bg1"/>
                </a:solidFill>
                <a:latin typeface="Century Gothic" charset="0"/>
                <a:ea typeface="Century Gothic" charset="0"/>
                <a:cs typeface="Century Gothic" charset="0"/>
              </a:rPr>
              <a:t>Lucifer</a:t>
            </a:r>
          </a:p>
        </p:txBody>
      </p:sp>
      <p:sp>
        <p:nvSpPr>
          <p:cNvPr id="42" name="Oval 16"/>
          <p:cNvSpPr>
            <a:spLocks noChangeArrowheads="1"/>
          </p:cNvSpPr>
          <p:nvPr/>
        </p:nvSpPr>
        <p:spPr bwMode="auto">
          <a:xfrm>
            <a:off x="1193265" y="4063224"/>
            <a:ext cx="1589988" cy="556334"/>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defTabSz="685800"/>
            <a:r>
              <a:rPr lang="en-GB" sz="2000" dirty="0">
                <a:solidFill>
                  <a:schemeClr val="bg1"/>
                </a:solidFill>
                <a:latin typeface="Century Gothic" charset="0"/>
                <a:ea typeface="Century Gothic" charset="0"/>
                <a:cs typeface="Century Gothic" charset="0"/>
              </a:rPr>
              <a:t>Lucifer</a:t>
            </a:r>
          </a:p>
        </p:txBody>
      </p:sp>
      <p:sp>
        <p:nvSpPr>
          <p:cNvPr id="43" name="Oval 30"/>
          <p:cNvSpPr>
            <a:spLocks noChangeArrowheads="1"/>
          </p:cNvSpPr>
          <p:nvPr/>
        </p:nvSpPr>
        <p:spPr bwMode="auto">
          <a:xfrm>
            <a:off x="6134563" y="3184861"/>
            <a:ext cx="1710956" cy="584877"/>
          </a:xfrm>
          <a:prstGeom prst="ellipse">
            <a:avLst/>
          </a:prstGeom>
          <a:solidFill>
            <a:srgbClr val="339966"/>
          </a:solidFill>
          <a:ln w="9525">
            <a:solidFill>
              <a:schemeClr val="tx1"/>
            </a:solidFill>
            <a:round/>
            <a:headEnd/>
            <a:tailEnd/>
          </a:ln>
        </p:spPr>
        <p:txBody>
          <a:bodyPr wrap="none" anchor="ctr">
            <a:prstTxWarp prst="textNoShape">
              <a:avLst/>
            </a:prstTxWarp>
          </a:bodyPr>
          <a:lstStyle/>
          <a:p>
            <a:pPr algn="ctr" defTabSz="685800"/>
            <a:r>
              <a:rPr lang="en-GB" dirty="0">
                <a:solidFill>
                  <a:schemeClr val="bg1"/>
                </a:solidFill>
                <a:latin typeface="Century Gothic" charset="0"/>
                <a:ea typeface="Century Gothic" charset="0"/>
                <a:cs typeface="Century Gothic" charset="0"/>
              </a:rPr>
              <a:t>Adam &amp; Eve</a:t>
            </a:r>
          </a:p>
        </p:txBody>
      </p:sp>
    </p:spTree>
    <p:extLst>
      <p:ext uri="{BB962C8B-B14F-4D97-AF65-F5344CB8AC3E}">
        <p14:creationId xmlns:p14="http://schemas.microsoft.com/office/powerpoint/2010/main" val="1322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1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1000"/>
                                        <p:tgtEl>
                                          <p:spTgt spid="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1000"/>
                                        <p:tgtEl>
                                          <p:spTgt spid="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amond(in)">
                                      <p:cBhvr>
                                        <p:cTn id="19" dur="1000"/>
                                        <p:tgtEl>
                                          <p:spTgt spid="1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8"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in)">
                                      <p:cBhvr>
                                        <p:cTn id="26" dur="2000"/>
                                        <p:tgtEl>
                                          <p:spTgt spid="10"/>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2000"/>
                                        <p:tgtEl>
                                          <p:spTgt spid="11"/>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amond(in)">
                                      <p:cBhvr>
                                        <p:cTn id="35" dur="2000"/>
                                        <p:tgtEl>
                                          <p:spTgt spid="18"/>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amond(in)">
                                      <p:cBhvr>
                                        <p:cTn id="38" dur="2000"/>
                                        <p:tgtEl>
                                          <p:spTgt spid="24"/>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amond(in)">
                                      <p:cBhvr>
                                        <p:cTn id="41" dur="1000"/>
                                        <p:tgtEl>
                                          <p:spTgt spid="2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amond(in)">
                                      <p:cBhvr>
                                        <p:cTn id="44" dur="1000"/>
                                        <p:tgtEl>
                                          <p:spTgt spid="29"/>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amond(in)">
                                      <p:cBhvr>
                                        <p:cTn id="47" dur="2000"/>
                                        <p:tgtEl>
                                          <p:spTgt spid="1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amond(in)">
                                      <p:cBhvr>
                                        <p:cTn id="50" dur="2000"/>
                                        <p:tgtEl>
                                          <p:spTgt spid="20"/>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amond(in)">
                                      <p:cBhvr>
                                        <p:cTn id="53" dur="2000"/>
                                        <p:tgtEl>
                                          <p:spTgt spid="15"/>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diamond(in)">
                                      <p:cBhvr>
                                        <p:cTn id="56" dur="2000"/>
                                        <p:tgtEl>
                                          <p:spTgt spid="16"/>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amond(in)">
                                      <p:cBhvr>
                                        <p:cTn id="59" dur="2000"/>
                                        <p:tgtEl>
                                          <p:spTgt spid="22"/>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diamond(in)">
                                      <p:cBhvr>
                                        <p:cTn id="62" dur="2000"/>
                                        <p:tgtEl>
                                          <p:spTgt spid="2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diamond(in)">
                                      <p:cBhvr>
                                        <p:cTn id="65" dur="2000"/>
                                        <p:tgtEl>
                                          <p:spTgt spid="25"/>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diamond(in)">
                                      <p:cBhvr>
                                        <p:cTn id="68" dur="1000"/>
                                        <p:tgtEl>
                                          <p:spTgt spid="26"/>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diamond(in)">
                                      <p:cBhvr>
                                        <p:cTn id="71" dur="1000"/>
                                        <p:tgtEl>
                                          <p:spTgt spid="27"/>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diamond(in)">
                                      <p:cBhvr>
                                        <p:cTn id="74" dur="2000"/>
                                        <p:tgtEl>
                                          <p:spTgt spid="41"/>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diamond(in)">
                                      <p:cBhvr>
                                        <p:cTn id="77" dur="2000"/>
                                        <p:tgtEl>
                                          <p:spTgt spid="42"/>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diamond(in)">
                                      <p:cBhvr>
                                        <p:cTn id="8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0" grpId="0" animBg="1"/>
      <p:bldP spid="11" grpId="0"/>
      <p:bldP spid="12" grpId="0"/>
      <p:bldP spid="15" grpId="0"/>
      <p:bldP spid="16" grpId="0"/>
      <p:bldP spid="17" grpId="0" animBg="1"/>
      <p:bldP spid="18" grpId="0" animBg="1"/>
      <p:bldP spid="19" grpId="0" animBg="1"/>
      <p:bldP spid="20" grpId="0"/>
      <p:bldP spid="22" grpId="0" animBg="1"/>
      <p:bldP spid="23" grpId="0" animBg="1"/>
      <p:bldP spid="24" grpId="0" animBg="1"/>
      <p:bldP spid="25" grpId="0"/>
      <p:bldP spid="26" grpId="0" animBg="1"/>
      <p:bldP spid="27" grpId="0" animBg="1"/>
      <p:bldP spid="28" grpId="0" animBg="1"/>
      <p:bldP spid="29" grpId="0" animBg="1"/>
      <p:bldP spid="30" grpId="0"/>
      <p:bldP spid="31" grpId="0"/>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ctrTitle"/>
          </p:nvPr>
        </p:nvSpPr>
        <p:spPr>
          <a:xfrm>
            <a:off x="684213" y="2205038"/>
            <a:ext cx="7772400" cy="1920875"/>
          </a:xfrm>
        </p:spPr>
        <p:txBody>
          <a:bodyPr/>
          <a:lstStyle/>
          <a:p>
            <a:pPr eaLnBrk="1" hangingPunct="1"/>
            <a:r>
              <a:rPr lang="en-GB" dirty="0">
                <a:solidFill>
                  <a:schemeClr val="accent2"/>
                </a:solidFill>
                <a:latin typeface="Century Gothic" charset="0"/>
                <a:ea typeface="Century Gothic" charset="0"/>
                <a:cs typeface="Century Gothic" charset="0"/>
              </a:rPr>
              <a:t>Why did the fall </a:t>
            </a:r>
            <a:br>
              <a:rPr lang="en-GB" dirty="0">
                <a:solidFill>
                  <a:schemeClr val="accent2"/>
                </a:solidFill>
                <a:latin typeface="Century Gothic" charset="0"/>
                <a:ea typeface="Century Gothic" charset="0"/>
                <a:cs typeface="Century Gothic" charset="0"/>
              </a:rPr>
            </a:br>
            <a:r>
              <a:rPr lang="en-GB" dirty="0">
                <a:solidFill>
                  <a:schemeClr val="accent2"/>
                </a:solidFill>
                <a:latin typeface="Century Gothic" charset="0"/>
                <a:ea typeface="Century Gothic" charset="0"/>
                <a:cs typeface="Century Gothic" charset="0"/>
              </a:rPr>
              <a:t>take place?</a:t>
            </a:r>
            <a:endParaRPr lang="en-GB" sz="3600" dirty="0">
              <a:solidFill>
                <a:schemeClr val="accent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03556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485900" y="646277"/>
            <a:ext cx="6172200" cy="85725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GB" dirty="0" smtClean="0">
                <a:solidFill>
                  <a:schemeClr val="accent2"/>
                </a:solidFill>
                <a:latin typeface="Century Gothic" charset="0"/>
                <a:ea typeface="Century Gothic" charset="0"/>
                <a:cs typeface="Century Gothic" charset="0"/>
              </a:rPr>
              <a:t>How did it all start?</a:t>
            </a:r>
            <a:endParaRPr lang="en-GB" dirty="0">
              <a:solidFill>
                <a:schemeClr val="accent2"/>
              </a:solidFill>
              <a:latin typeface="Century Gothic" charset="0"/>
              <a:ea typeface="Century Gothic" charset="0"/>
              <a:cs typeface="Century Gothic" charset="0"/>
            </a:endParaRPr>
          </a:p>
        </p:txBody>
      </p:sp>
      <p:pic>
        <p:nvPicPr>
          <p:cNvPr id="3" name="Picture 6" descr="fall mike"/>
          <p:cNvPicPr>
            <a:picLocks noChangeAspect="1" noChangeArrowheads="1"/>
          </p:cNvPicPr>
          <p:nvPr/>
        </p:nvPicPr>
        <p:blipFill>
          <a:blip r:embed="rId3"/>
          <a:srcRect/>
          <a:stretch>
            <a:fillRect/>
          </a:stretch>
        </p:blipFill>
        <p:spPr>
          <a:xfrm>
            <a:off x="4679405" y="2117081"/>
            <a:ext cx="3702857" cy="3524063"/>
          </a:xfrm>
          <a:prstGeom prst="rect">
            <a:avLst/>
          </a:prstGeom>
          <a:noFill/>
        </p:spPr>
      </p:pic>
      <p:sp>
        <p:nvSpPr>
          <p:cNvPr id="4" name="TextBox 3"/>
          <p:cNvSpPr txBox="1">
            <a:spLocks noChangeArrowheads="1"/>
          </p:cNvSpPr>
          <p:nvPr/>
        </p:nvSpPr>
        <p:spPr bwMode="auto">
          <a:xfrm>
            <a:off x="432148" y="1675704"/>
            <a:ext cx="4017932" cy="4708981"/>
          </a:xfrm>
          <a:prstGeom prst="rect">
            <a:avLst/>
          </a:prstGeom>
          <a:noFill/>
          <a:ln w="9525">
            <a:noFill/>
            <a:miter lim="800000"/>
            <a:headEnd/>
            <a:tailEnd/>
          </a:ln>
        </p:spPr>
        <p:txBody>
          <a:bodyPr wrap="square">
            <a:prstTxWarp prst="textNoShape">
              <a:avLst/>
            </a:prstTxWarp>
            <a:spAutoFit/>
          </a:bodyPr>
          <a:lstStyle/>
          <a:p>
            <a:pPr defTabSz="685800" fontAlgn="base">
              <a:spcBef>
                <a:spcPct val="0"/>
              </a:spcBef>
              <a:spcAft>
                <a:spcPct val="0"/>
              </a:spcAft>
              <a:defRPr/>
            </a:pPr>
            <a:r>
              <a:rPr lang="en-US" sz="20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rPr>
              <a:t>Lucifer was the channel of God's love to the angelic world. In this position he virtually monopolized the love of God. God loved his children much more than he loved his servant Lucifer. God’s love for Lucifer did not change. It was the same before and after the creation of human beings. When Lucifer saw that God loved Adam and Eve more than him, he felt as if there had been a decrease in the love he received from God.  </a:t>
            </a:r>
            <a:r>
              <a:rPr lang="en-US" sz="16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rPr>
              <a:t>EDP, 63</a:t>
            </a:r>
            <a:endParaRPr lang="en-US" sz="20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190704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02eveBALDUNG"/>
          <p:cNvPicPr>
            <a:picLocks noChangeAspect="1" noChangeArrowheads="1"/>
          </p:cNvPicPr>
          <p:nvPr/>
        </p:nvPicPr>
        <p:blipFill>
          <a:blip r:embed="rId3"/>
          <a:srcRect/>
          <a:stretch>
            <a:fillRect/>
          </a:stretch>
        </p:blipFill>
        <p:spPr>
          <a:xfrm>
            <a:off x="5795011" y="1742636"/>
            <a:ext cx="2603402" cy="4490868"/>
          </a:xfrm>
          <a:prstGeom prst="rect">
            <a:avLst/>
          </a:prstGeom>
          <a:noFill/>
        </p:spPr>
      </p:pic>
      <p:sp>
        <p:nvSpPr>
          <p:cNvPr id="6" name="Rectangle 8"/>
          <p:cNvSpPr txBox="1">
            <a:spLocks noRot="1" noChangeArrowheads="1"/>
          </p:cNvSpPr>
          <p:nvPr/>
        </p:nvSpPr>
        <p:spPr>
          <a:xfrm>
            <a:off x="703385" y="564756"/>
            <a:ext cx="7962313" cy="85725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US" dirty="0" smtClean="0">
                <a:solidFill>
                  <a:schemeClr val="accent2"/>
                </a:solidFill>
                <a:latin typeface="Century Gothic" charset="0"/>
                <a:ea typeface="Century Gothic" charset="0"/>
                <a:cs typeface="Century Gothic" charset="0"/>
              </a:rPr>
              <a:t>What was the motivation for the fall?</a:t>
            </a:r>
            <a:endParaRPr lang="en-US" dirty="0">
              <a:solidFill>
                <a:schemeClr val="accent2"/>
              </a:solidFill>
              <a:latin typeface="Century Gothic" charset="0"/>
              <a:ea typeface="Century Gothic" charset="0"/>
              <a:cs typeface="Century Gothic" charset="0"/>
            </a:endParaRPr>
          </a:p>
        </p:txBody>
      </p:sp>
      <p:sp>
        <p:nvSpPr>
          <p:cNvPr id="7" name="Text Box 10"/>
          <p:cNvSpPr txBox="1">
            <a:spLocks noChangeArrowheads="1"/>
          </p:cNvSpPr>
          <p:nvPr/>
        </p:nvSpPr>
        <p:spPr bwMode="auto">
          <a:xfrm>
            <a:off x="602673" y="1935480"/>
            <a:ext cx="4546102" cy="4154984"/>
          </a:xfrm>
          <a:prstGeom prst="rect">
            <a:avLst/>
          </a:prstGeom>
          <a:noFill/>
          <a:ln w="9525">
            <a:noFill/>
            <a:miter lim="800000"/>
            <a:headEnd/>
            <a:tailEnd/>
          </a:ln>
        </p:spPr>
        <p:txBody>
          <a:bodyPr wrap="square">
            <a:prstTxWarp prst="textNoShape">
              <a:avLst/>
            </a:prstTxWarp>
            <a:spAutoFit/>
          </a:bodyPr>
          <a:lstStyle/>
          <a:p>
            <a:pPr defTabSz="685800" fontAlgn="base">
              <a:spcBef>
                <a:spcPct val="0"/>
              </a:spcBef>
              <a:spcAft>
                <a:spcPct val="0"/>
              </a:spcAft>
              <a:defRPr/>
            </a:pPr>
            <a:r>
              <a:rPr lang="en-US" sz="24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rPr>
              <a:t>Lucifer, feeling as though he was receiving less love than he deserved, wanted to grasp the same central position in human society as he enjoyed in the angelic world, as the channel of God’s love. This was why he seduced Eve and this was the motivation of the spiritual fall.	   			</a:t>
            </a:r>
            <a:r>
              <a:rPr lang="en-US"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rPr>
              <a:t>EDP, 64</a:t>
            </a:r>
            <a:endParaRPr lang="en-US" sz="2400" dirty="0">
              <a:solidFill>
                <a:srgbClr val="FFFFFF"/>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608079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400766"/>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ctr">
              <a:defRPr/>
            </a:pPr>
            <a:r>
              <a:rPr lang="en-US" sz="4000" dirty="0">
                <a:solidFill>
                  <a:schemeClr val="accent2"/>
                </a:solidFill>
                <a:latin typeface="Century Gothic" charset="0"/>
                <a:ea typeface="Century Gothic" charset="0"/>
                <a:cs typeface="Century Gothic" charset="0"/>
              </a:rPr>
              <a:t>How did the fall start?</a:t>
            </a:r>
          </a:p>
        </p:txBody>
      </p:sp>
      <p:grpSp>
        <p:nvGrpSpPr>
          <p:cNvPr id="3" name="Group 5"/>
          <p:cNvGrpSpPr>
            <a:grpSpLocks/>
          </p:cNvGrpSpPr>
          <p:nvPr/>
        </p:nvGrpSpPr>
        <p:grpSpPr bwMode="auto">
          <a:xfrm>
            <a:off x="6335713" y="4365625"/>
            <a:ext cx="1463675" cy="1366838"/>
            <a:chOff x="3991" y="2750"/>
            <a:chExt cx="922" cy="861"/>
          </a:xfrm>
        </p:grpSpPr>
        <p:sp>
          <p:nvSpPr>
            <p:cNvPr id="4" name="Oval 6"/>
            <p:cNvSpPr>
              <a:spLocks noChangeAspect="1" noChangeArrowheads="1"/>
            </p:cNvSpPr>
            <p:nvPr/>
          </p:nvSpPr>
          <p:spPr bwMode="auto">
            <a:xfrm>
              <a:off x="4021" y="2750"/>
              <a:ext cx="861" cy="86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5" name="Text Box 7"/>
            <p:cNvSpPr txBox="1">
              <a:spLocks noChangeAspect="1" noChangeArrowheads="1"/>
            </p:cNvSpPr>
            <p:nvPr/>
          </p:nvSpPr>
          <p:spPr bwMode="auto">
            <a:xfrm>
              <a:off x="3991" y="3033"/>
              <a:ext cx="922" cy="318"/>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600">
                  <a:solidFill>
                    <a:schemeClr val="bg1"/>
                  </a:solidFill>
                  <a:effectLst>
                    <a:outerShdw blurRad="38100" dist="38100" dir="2700000" algn="tl">
                      <a:srgbClr val="000000"/>
                    </a:outerShdw>
                  </a:effectLst>
                  <a:latin typeface="Century Gothic" charset="0"/>
                  <a:ea typeface="Century Gothic" charset="0"/>
                  <a:cs typeface="Century Gothic" charset="0"/>
                </a:rPr>
                <a:t>Lucifer</a:t>
              </a:r>
            </a:p>
          </p:txBody>
        </p:sp>
      </p:grpSp>
      <p:sp>
        <p:nvSpPr>
          <p:cNvPr id="6" name="Text Box 8"/>
          <p:cNvSpPr txBox="1">
            <a:spLocks noChangeArrowheads="1"/>
          </p:cNvSpPr>
          <p:nvPr/>
        </p:nvSpPr>
        <p:spPr bwMode="auto">
          <a:xfrm>
            <a:off x="230188" y="2704848"/>
            <a:ext cx="1482725" cy="1089529"/>
          </a:xfrm>
          <a:prstGeom prst="rect">
            <a:avLst/>
          </a:prstGeom>
          <a:noFill/>
          <a:ln w="9525">
            <a:noFill/>
            <a:miter lim="800000"/>
            <a:headEnd/>
            <a:tailEnd/>
          </a:ln>
        </p:spPr>
        <p:txBody>
          <a:bodyPr anchor="ctr" anchorCtr="1">
            <a:prstTxWarp prst="textNoShape">
              <a:avLst/>
            </a:prstTxWarp>
            <a:spAutoFit/>
          </a:bodyPr>
          <a:lstStyle/>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Closest to </a:t>
            </a:r>
          </a:p>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God</a:t>
            </a:r>
          </a:p>
        </p:txBody>
      </p:sp>
      <p:grpSp>
        <p:nvGrpSpPr>
          <p:cNvPr id="7" name="Group 9"/>
          <p:cNvGrpSpPr>
            <a:grpSpLocks/>
          </p:cNvGrpSpPr>
          <p:nvPr/>
        </p:nvGrpSpPr>
        <p:grpSpPr bwMode="auto">
          <a:xfrm>
            <a:off x="3522663" y="1304925"/>
            <a:ext cx="1720850" cy="1366838"/>
            <a:chOff x="2338" y="822"/>
            <a:chExt cx="1084" cy="861"/>
          </a:xfrm>
        </p:grpSpPr>
        <p:sp>
          <p:nvSpPr>
            <p:cNvPr id="8" name="Oval 10"/>
            <p:cNvSpPr>
              <a:spLocks noChangeAspect="1" noChangeArrowheads="1"/>
            </p:cNvSpPr>
            <p:nvPr/>
          </p:nvSpPr>
          <p:spPr bwMode="auto">
            <a:xfrm>
              <a:off x="2449" y="822"/>
              <a:ext cx="861" cy="86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11"/>
            <p:cNvSpPr txBox="1">
              <a:spLocks noChangeAspect="1" noChangeArrowheads="1"/>
            </p:cNvSpPr>
            <p:nvPr/>
          </p:nvSpPr>
          <p:spPr bwMode="auto">
            <a:xfrm>
              <a:off x="2338" y="1077"/>
              <a:ext cx="1084" cy="35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10" name="Group 12"/>
          <p:cNvGrpSpPr>
            <a:grpSpLocks/>
          </p:cNvGrpSpPr>
          <p:nvPr/>
        </p:nvGrpSpPr>
        <p:grpSpPr bwMode="auto">
          <a:xfrm>
            <a:off x="4203700" y="2798763"/>
            <a:ext cx="358775" cy="809625"/>
            <a:chOff x="2648" y="1763"/>
            <a:chExt cx="226" cy="510"/>
          </a:xfrm>
        </p:grpSpPr>
        <p:sp>
          <p:nvSpPr>
            <p:cNvPr id="11" name="Line 13"/>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2" name="Line 14"/>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grpSp>
        <p:nvGrpSpPr>
          <p:cNvPr id="13" name="Group 15"/>
          <p:cNvGrpSpPr>
            <a:grpSpLocks/>
          </p:cNvGrpSpPr>
          <p:nvPr/>
        </p:nvGrpSpPr>
        <p:grpSpPr bwMode="auto">
          <a:xfrm>
            <a:off x="1760538" y="2563813"/>
            <a:ext cx="1463675" cy="1366837"/>
            <a:chOff x="1228" y="1615"/>
            <a:chExt cx="922" cy="861"/>
          </a:xfrm>
        </p:grpSpPr>
        <p:sp>
          <p:nvSpPr>
            <p:cNvPr id="14" name="Oval 16"/>
            <p:cNvSpPr>
              <a:spLocks noChangeAspect="1" noChangeArrowheads="1"/>
            </p:cNvSpPr>
            <p:nvPr/>
          </p:nvSpPr>
          <p:spPr bwMode="auto">
            <a:xfrm>
              <a:off x="1258" y="1615"/>
              <a:ext cx="861" cy="861"/>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5" name="Text Box 17"/>
            <p:cNvSpPr txBox="1">
              <a:spLocks noChangeAspect="1" noChangeArrowheads="1"/>
            </p:cNvSpPr>
            <p:nvPr/>
          </p:nvSpPr>
          <p:spPr bwMode="auto">
            <a:xfrm>
              <a:off x="1228" y="1883"/>
              <a:ext cx="922" cy="330"/>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Adam</a:t>
              </a:r>
            </a:p>
          </p:txBody>
        </p:sp>
      </p:grpSp>
      <p:grpSp>
        <p:nvGrpSpPr>
          <p:cNvPr id="16" name="Group 18"/>
          <p:cNvGrpSpPr>
            <a:grpSpLocks/>
          </p:cNvGrpSpPr>
          <p:nvPr/>
        </p:nvGrpSpPr>
        <p:grpSpPr bwMode="auto">
          <a:xfrm>
            <a:off x="3651250" y="3697288"/>
            <a:ext cx="1463675" cy="1366837"/>
            <a:chOff x="2419" y="2589"/>
            <a:chExt cx="922" cy="861"/>
          </a:xfrm>
        </p:grpSpPr>
        <p:sp>
          <p:nvSpPr>
            <p:cNvPr id="17" name="Oval 19"/>
            <p:cNvSpPr>
              <a:spLocks noChangeAspect="1" noChangeArrowheads="1"/>
            </p:cNvSpPr>
            <p:nvPr/>
          </p:nvSpPr>
          <p:spPr bwMode="auto">
            <a:xfrm>
              <a:off x="2449" y="2589"/>
              <a:ext cx="861" cy="861"/>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8" name="Text Box 20"/>
            <p:cNvSpPr txBox="1">
              <a:spLocks noChangeAspect="1" noChangeArrowheads="1"/>
            </p:cNvSpPr>
            <p:nvPr/>
          </p:nvSpPr>
          <p:spPr bwMode="auto">
            <a:xfrm>
              <a:off x="2419" y="2857"/>
              <a:ext cx="922" cy="330"/>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Eve</a:t>
              </a:r>
            </a:p>
          </p:txBody>
        </p:sp>
      </p:grpSp>
      <p:sp>
        <p:nvSpPr>
          <p:cNvPr id="19" name="Text Box 21"/>
          <p:cNvSpPr txBox="1">
            <a:spLocks noChangeArrowheads="1"/>
          </p:cNvSpPr>
          <p:nvPr/>
        </p:nvSpPr>
        <p:spPr bwMode="auto">
          <a:xfrm>
            <a:off x="6534150" y="2852811"/>
            <a:ext cx="2376488" cy="1311128"/>
          </a:xfrm>
          <a:prstGeom prst="rect">
            <a:avLst/>
          </a:prstGeom>
          <a:noFill/>
          <a:ln w="9525">
            <a:noFill/>
            <a:miter lim="800000"/>
            <a:headEnd/>
            <a:tailEnd/>
          </a:ln>
        </p:spPr>
        <p:txBody>
          <a:bodyPr anchor="ctr" anchorCtr="1">
            <a:prstTxWarp prst="textNoShape">
              <a:avLst/>
            </a:prstTxWarp>
            <a:spAutoFit/>
          </a:bodyPr>
          <a:lstStyle/>
          <a:p>
            <a:pPr algn="ctr">
              <a:lnSpc>
                <a:spcPct val="11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Felt less love</a:t>
            </a:r>
          </a:p>
          <a:p>
            <a:pPr algn="ctr">
              <a:lnSpc>
                <a:spcPct val="110000"/>
              </a:lnSpc>
              <a:defRPr/>
            </a:pPr>
            <a:endPar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a:p>
            <a:pPr algn="ctr">
              <a:lnSpc>
                <a:spcPct val="11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Jealousy</a:t>
            </a:r>
          </a:p>
        </p:txBody>
      </p:sp>
      <p:grpSp>
        <p:nvGrpSpPr>
          <p:cNvPr id="20" name="Group 22"/>
          <p:cNvGrpSpPr>
            <a:grpSpLocks/>
          </p:cNvGrpSpPr>
          <p:nvPr/>
        </p:nvGrpSpPr>
        <p:grpSpPr bwMode="auto">
          <a:xfrm rot="3312026">
            <a:off x="3273425" y="2212975"/>
            <a:ext cx="358775" cy="809625"/>
            <a:chOff x="2648" y="1763"/>
            <a:chExt cx="226" cy="510"/>
          </a:xfrm>
        </p:grpSpPr>
        <p:sp>
          <p:nvSpPr>
            <p:cNvPr id="21" name="Line 23"/>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2" name="Line 24"/>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3" name="Line 25"/>
          <p:cNvSpPr>
            <a:spLocks noChangeShapeType="1"/>
          </p:cNvSpPr>
          <p:nvPr/>
        </p:nvSpPr>
        <p:spPr bwMode="auto">
          <a:xfrm rot="19080000" flipH="1">
            <a:off x="5868988" y="2135188"/>
            <a:ext cx="0" cy="2541587"/>
          </a:xfrm>
          <a:prstGeom prst="line">
            <a:avLst/>
          </a:prstGeom>
          <a:noFill/>
          <a:ln w="508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4" name="Line 26"/>
          <p:cNvSpPr>
            <a:spLocks noChangeShapeType="1"/>
          </p:cNvSpPr>
          <p:nvPr/>
        </p:nvSpPr>
        <p:spPr bwMode="auto">
          <a:xfrm rot="8280000">
            <a:off x="5600700" y="2371725"/>
            <a:ext cx="0" cy="2541588"/>
          </a:xfrm>
          <a:prstGeom prst="line">
            <a:avLst/>
          </a:prstGeom>
          <a:noFill/>
          <a:ln w="508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5" name="Line 27"/>
          <p:cNvSpPr>
            <a:spLocks noChangeShapeType="1"/>
          </p:cNvSpPr>
          <p:nvPr/>
        </p:nvSpPr>
        <p:spPr bwMode="auto">
          <a:xfrm flipH="1">
            <a:off x="7723188" y="3338513"/>
            <a:ext cx="0" cy="449262"/>
          </a:xfrm>
          <a:prstGeom prst="line">
            <a:avLst/>
          </a:prstGeom>
          <a:noFill/>
          <a:ln w="10795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6" name="Text Box 28"/>
          <p:cNvSpPr txBox="1">
            <a:spLocks noChangeArrowheads="1"/>
          </p:cNvSpPr>
          <p:nvPr/>
        </p:nvSpPr>
        <p:spPr bwMode="auto">
          <a:xfrm>
            <a:off x="5867400" y="5885081"/>
            <a:ext cx="1992853" cy="1077218"/>
          </a:xfrm>
          <a:prstGeom prst="rect">
            <a:avLst/>
          </a:prstGeom>
          <a:noFill/>
          <a:ln w="9525">
            <a:noFill/>
            <a:miter lim="800000"/>
            <a:headEnd/>
            <a:tailEnd/>
          </a:ln>
        </p:spPr>
        <p:txBody>
          <a:bodyPr wrap="none">
            <a:prstTxWarp prst="textNoShape">
              <a:avLst/>
            </a:prstTxWarp>
            <a:spAutoFit/>
          </a:bodyPr>
          <a:lstStyle/>
          <a:p>
            <a:pPr>
              <a:defRPr/>
            </a:pPr>
            <a:r>
              <a:rPr lang="en-GB"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Wanted to </a:t>
            </a:r>
          </a:p>
          <a:p>
            <a:pPr>
              <a:defRPr/>
            </a:pPr>
            <a:r>
              <a:rPr lang="en-GB"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rule humans</a:t>
            </a:r>
          </a:p>
          <a:p>
            <a:pPr>
              <a:defRPr/>
            </a:pPr>
            <a:endParaRPr lang="en-US" sz="16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27" name="Text Box 29"/>
          <p:cNvSpPr txBox="1">
            <a:spLocks noChangeArrowheads="1"/>
          </p:cNvSpPr>
          <p:nvPr/>
        </p:nvSpPr>
        <p:spPr bwMode="auto">
          <a:xfrm>
            <a:off x="228600" y="5029200"/>
            <a:ext cx="184150" cy="396875"/>
          </a:xfrm>
          <a:prstGeom prst="rect">
            <a:avLst/>
          </a:prstGeom>
          <a:noFill/>
          <a:ln w="9525">
            <a:noFill/>
            <a:miter lim="800000"/>
            <a:headEnd/>
            <a:tailEnd/>
          </a:ln>
        </p:spPr>
        <p:txBody>
          <a:bodyPr wrap="none">
            <a:prstTxWarp prst="textNoShape">
              <a:avLst/>
            </a:prstTxWarp>
            <a:spAutoFit/>
          </a:bodyPr>
          <a:lstStyle/>
          <a:p>
            <a:endParaRPr lang="en-US" sz="2000">
              <a:solidFill>
                <a:schemeClr val="bg1"/>
              </a:solidFill>
              <a:latin typeface="Century Gothic" charset="0"/>
              <a:ea typeface="Century Gothic" charset="0"/>
              <a:cs typeface="Century Gothic" charset="0"/>
            </a:endParaRPr>
          </a:p>
        </p:txBody>
      </p:sp>
      <p:sp>
        <p:nvSpPr>
          <p:cNvPr id="29" name="Text Box 32"/>
          <p:cNvSpPr txBox="1">
            <a:spLocks noChangeArrowheads="1"/>
          </p:cNvSpPr>
          <p:nvPr/>
        </p:nvSpPr>
        <p:spPr bwMode="auto">
          <a:xfrm>
            <a:off x="288925" y="5224463"/>
            <a:ext cx="4280339" cy="1200329"/>
          </a:xfrm>
          <a:prstGeom prst="rect">
            <a:avLst/>
          </a:prstGeom>
          <a:noFill/>
          <a:ln w="9525">
            <a:noFill/>
            <a:miter lim="800000"/>
            <a:headEnd/>
            <a:tailEnd/>
          </a:ln>
        </p:spPr>
        <p:txBody>
          <a:bodyPr wrap="none">
            <a:prstTxWarp prst="textNoShape">
              <a:avLst/>
            </a:prstTxWarp>
            <a:spAutoFit/>
          </a:bodyPr>
          <a:lstStyle/>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The fundamental motivation . . . </a:t>
            </a:r>
          </a:p>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lay in the envy the Archangel felt </a:t>
            </a:r>
          </a:p>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towards Adam, the beloved of God.</a:t>
            </a:r>
          </a:p>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		</a:t>
            </a:r>
            <a:r>
              <a:rPr lang="en-US" dirty="0" smtClean="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EDP, 72</a:t>
            </a:r>
            <a:endPar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323920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432298"/>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US" dirty="0" smtClean="0">
                <a:solidFill>
                  <a:schemeClr val="accent2"/>
                </a:solidFill>
                <a:latin typeface="Century Gothic" charset="0"/>
                <a:ea typeface="Century Gothic" charset="0"/>
                <a:cs typeface="Century Gothic" charset="0"/>
              </a:rPr>
              <a:t>Lucifer tempts Eve</a:t>
            </a:r>
            <a:endParaRPr lang="en-US" dirty="0">
              <a:solidFill>
                <a:schemeClr val="accent2"/>
              </a:solidFill>
              <a:latin typeface="Century Gothic" charset="0"/>
              <a:ea typeface="Century Gothic" charset="0"/>
              <a:cs typeface="Century Gothic" charset="0"/>
            </a:endParaRPr>
          </a:p>
        </p:txBody>
      </p:sp>
      <p:grpSp>
        <p:nvGrpSpPr>
          <p:cNvPr id="3" name="Group 4"/>
          <p:cNvGrpSpPr>
            <a:grpSpLocks/>
          </p:cNvGrpSpPr>
          <p:nvPr/>
        </p:nvGrpSpPr>
        <p:grpSpPr bwMode="auto">
          <a:xfrm>
            <a:off x="6335713" y="4365625"/>
            <a:ext cx="1463675" cy="1366838"/>
            <a:chOff x="3991" y="2750"/>
            <a:chExt cx="922" cy="861"/>
          </a:xfrm>
        </p:grpSpPr>
        <p:sp>
          <p:nvSpPr>
            <p:cNvPr id="4" name="Oval 5"/>
            <p:cNvSpPr>
              <a:spLocks noChangeAspect="1" noChangeArrowheads="1"/>
            </p:cNvSpPr>
            <p:nvPr/>
          </p:nvSpPr>
          <p:spPr bwMode="auto">
            <a:xfrm>
              <a:off x="4021" y="2750"/>
              <a:ext cx="861" cy="86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5" name="Text Box 6"/>
            <p:cNvSpPr txBox="1">
              <a:spLocks noChangeAspect="1" noChangeArrowheads="1"/>
            </p:cNvSpPr>
            <p:nvPr/>
          </p:nvSpPr>
          <p:spPr bwMode="auto">
            <a:xfrm>
              <a:off x="3991" y="3033"/>
              <a:ext cx="922" cy="318"/>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600">
                  <a:solidFill>
                    <a:schemeClr val="bg1"/>
                  </a:solidFill>
                  <a:effectLst>
                    <a:outerShdw blurRad="38100" dist="38100" dir="2700000" algn="tl">
                      <a:srgbClr val="000000"/>
                    </a:outerShdw>
                  </a:effectLst>
                  <a:latin typeface="Century Gothic" charset="0"/>
                  <a:ea typeface="Century Gothic" charset="0"/>
                  <a:cs typeface="Century Gothic" charset="0"/>
                </a:rPr>
                <a:t>Lucifer</a:t>
              </a:r>
            </a:p>
          </p:txBody>
        </p:sp>
      </p:grpSp>
      <p:sp>
        <p:nvSpPr>
          <p:cNvPr id="6" name="Text Box 7"/>
          <p:cNvSpPr txBox="1">
            <a:spLocks noChangeArrowheads="1"/>
          </p:cNvSpPr>
          <p:nvPr/>
        </p:nvSpPr>
        <p:spPr bwMode="auto">
          <a:xfrm>
            <a:off x="6003925" y="6007785"/>
            <a:ext cx="2682875" cy="646331"/>
          </a:xfrm>
          <a:prstGeom prst="rect">
            <a:avLst/>
          </a:prstGeom>
          <a:noFill/>
          <a:ln w="9525">
            <a:noFill/>
            <a:miter lim="800000"/>
            <a:headEnd/>
            <a:tailEnd/>
          </a:ln>
        </p:spPr>
        <p:txBody>
          <a:bodyPr anchor="ctr" anchorCtr="1">
            <a:prstTxWarp prst="textNoShape">
              <a:avLst/>
            </a:prstTxWarp>
            <a:spAutoFit/>
          </a:bodyPr>
          <a:lstStyle/>
          <a:p>
            <a:pPr algn="ctr">
              <a:lnSpc>
                <a:spcPct val="90000"/>
              </a:lnSpc>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Desire for unprincipled love</a:t>
            </a:r>
          </a:p>
        </p:txBody>
      </p:sp>
      <p:grpSp>
        <p:nvGrpSpPr>
          <p:cNvPr id="7" name="Group 8"/>
          <p:cNvGrpSpPr>
            <a:grpSpLocks/>
          </p:cNvGrpSpPr>
          <p:nvPr/>
        </p:nvGrpSpPr>
        <p:grpSpPr bwMode="auto">
          <a:xfrm>
            <a:off x="3522663" y="1304925"/>
            <a:ext cx="1720850" cy="1366838"/>
            <a:chOff x="2338" y="822"/>
            <a:chExt cx="1084" cy="861"/>
          </a:xfrm>
        </p:grpSpPr>
        <p:sp>
          <p:nvSpPr>
            <p:cNvPr id="8" name="Oval 9"/>
            <p:cNvSpPr>
              <a:spLocks noChangeAspect="1" noChangeArrowheads="1"/>
            </p:cNvSpPr>
            <p:nvPr/>
          </p:nvSpPr>
          <p:spPr bwMode="auto">
            <a:xfrm>
              <a:off x="2449" y="822"/>
              <a:ext cx="861" cy="86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10"/>
            <p:cNvSpPr txBox="1">
              <a:spLocks noChangeAspect="1" noChangeArrowheads="1"/>
            </p:cNvSpPr>
            <p:nvPr/>
          </p:nvSpPr>
          <p:spPr bwMode="auto">
            <a:xfrm>
              <a:off x="2338" y="1077"/>
              <a:ext cx="1084" cy="35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10" name="Group 11"/>
          <p:cNvGrpSpPr>
            <a:grpSpLocks/>
          </p:cNvGrpSpPr>
          <p:nvPr/>
        </p:nvGrpSpPr>
        <p:grpSpPr bwMode="auto">
          <a:xfrm>
            <a:off x="4203700" y="2814529"/>
            <a:ext cx="358775" cy="809625"/>
            <a:chOff x="2648" y="1763"/>
            <a:chExt cx="226" cy="510"/>
          </a:xfrm>
        </p:grpSpPr>
        <p:sp>
          <p:nvSpPr>
            <p:cNvPr id="11" name="Line 12"/>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2" name="Line 13"/>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3" name="Oval 14"/>
          <p:cNvSpPr>
            <a:spLocks noChangeAspect="1" noChangeArrowheads="1"/>
          </p:cNvSpPr>
          <p:nvPr/>
        </p:nvSpPr>
        <p:spPr bwMode="auto">
          <a:xfrm>
            <a:off x="1808163" y="2563813"/>
            <a:ext cx="1366837" cy="1366837"/>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4" name="Text Box 15"/>
          <p:cNvSpPr txBox="1">
            <a:spLocks noChangeAspect="1" noChangeArrowheads="1"/>
          </p:cNvSpPr>
          <p:nvPr/>
        </p:nvSpPr>
        <p:spPr bwMode="auto">
          <a:xfrm>
            <a:off x="1760538" y="2989263"/>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Adam</a:t>
            </a:r>
          </a:p>
        </p:txBody>
      </p:sp>
      <p:grpSp>
        <p:nvGrpSpPr>
          <p:cNvPr id="15" name="Group 16"/>
          <p:cNvGrpSpPr>
            <a:grpSpLocks/>
          </p:cNvGrpSpPr>
          <p:nvPr/>
        </p:nvGrpSpPr>
        <p:grpSpPr bwMode="auto">
          <a:xfrm>
            <a:off x="3651250" y="3697288"/>
            <a:ext cx="1463675" cy="1366837"/>
            <a:chOff x="2419" y="2589"/>
            <a:chExt cx="922" cy="861"/>
          </a:xfrm>
        </p:grpSpPr>
        <p:sp>
          <p:nvSpPr>
            <p:cNvPr id="16" name="Oval 17"/>
            <p:cNvSpPr>
              <a:spLocks noChangeAspect="1" noChangeArrowheads="1"/>
            </p:cNvSpPr>
            <p:nvPr/>
          </p:nvSpPr>
          <p:spPr bwMode="auto">
            <a:xfrm>
              <a:off x="2449" y="2589"/>
              <a:ext cx="861" cy="861"/>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7" name="Text Box 18"/>
            <p:cNvSpPr txBox="1">
              <a:spLocks noChangeAspect="1" noChangeArrowheads="1"/>
            </p:cNvSpPr>
            <p:nvPr/>
          </p:nvSpPr>
          <p:spPr bwMode="auto">
            <a:xfrm>
              <a:off x="2419" y="2857"/>
              <a:ext cx="922" cy="330"/>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Eve</a:t>
              </a:r>
            </a:p>
          </p:txBody>
        </p:sp>
      </p:grpSp>
      <p:grpSp>
        <p:nvGrpSpPr>
          <p:cNvPr id="18" name="Group 19"/>
          <p:cNvGrpSpPr>
            <a:grpSpLocks/>
          </p:cNvGrpSpPr>
          <p:nvPr/>
        </p:nvGrpSpPr>
        <p:grpSpPr bwMode="auto">
          <a:xfrm rot="3312026">
            <a:off x="3273425" y="2228741"/>
            <a:ext cx="358775" cy="809625"/>
            <a:chOff x="2648" y="1763"/>
            <a:chExt cx="226" cy="510"/>
          </a:xfrm>
        </p:grpSpPr>
        <p:sp>
          <p:nvSpPr>
            <p:cNvPr id="19" name="Line 20"/>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0" name="Line 21"/>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1" name="Line 22"/>
          <p:cNvSpPr>
            <a:spLocks noChangeShapeType="1"/>
          </p:cNvSpPr>
          <p:nvPr/>
        </p:nvSpPr>
        <p:spPr bwMode="auto">
          <a:xfrm rot="19080000" flipH="1">
            <a:off x="5868988" y="2150954"/>
            <a:ext cx="0" cy="2541587"/>
          </a:xfrm>
          <a:prstGeom prst="line">
            <a:avLst/>
          </a:prstGeom>
          <a:noFill/>
          <a:ln w="508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2" name="Line 23"/>
          <p:cNvSpPr>
            <a:spLocks noChangeShapeType="1"/>
          </p:cNvSpPr>
          <p:nvPr/>
        </p:nvSpPr>
        <p:spPr bwMode="auto">
          <a:xfrm rot="8280000">
            <a:off x="5600700" y="2387491"/>
            <a:ext cx="0" cy="2541588"/>
          </a:xfrm>
          <a:prstGeom prst="line">
            <a:avLst/>
          </a:prstGeom>
          <a:noFill/>
          <a:ln w="508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3" name="Line 24"/>
          <p:cNvSpPr>
            <a:spLocks noChangeShapeType="1"/>
          </p:cNvSpPr>
          <p:nvPr/>
        </p:nvSpPr>
        <p:spPr bwMode="auto">
          <a:xfrm rot="8306283">
            <a:off x="5394325" y="4252804"/>
            <a:ext cx="655638" cy="1062037"/>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4" name="Freeform 25"/>
          <p:cNvSpPr>
            <a:spLocks noChangeAspect="1"/>
          </p:cNvSpPr>
          <p:nvPr/>
        </p:nvSpPr>
        <p:spPr bwMode="auto">
          <a:xfrm rot="-2547312">
            <a:off x="5114925" y="3028950"/>
            <a:ext cx="1050925" cy="766763"/>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5" name="Text Box 26"/>
          <p:cNvSpPr txBox="1">
            <a:spLocks noChangeArrowheads="1"/>
          </p:cNvSpPr>
          <p:nvPr/>
        </p:nvSpPr>
        <p:spPr bwMode="auto">
          <a:xfrm>
            <a:off x="228600" y="4191000"/>
            <a:ext cx="3371436" cy="1261884"/>
          </a:xfrm>
          <a:prstGeom prst="rect">
            <a:avLst/>
          </a:prstGeom>
          <a:noFill/>
          <a:ln w="9525">
            <a:noFill/>
            <a:miter lim="800000"/>
            <a:headEnd/>
            <a:tailEnd/>
          </a:ln>
        </p:spPr>
        <p:txBody>
          <a:bodyPr wrap="none">
            <a:prstTxWarp prst="textNoShape">
              <a:avLst/>
            </a:prstTxWarp>
            <a:spAutoFit/>
          </a:bodyPr>
          <a:lstStyle/>
          <a:p>
            <a:pPr>
              <a:defRPr/>
            </a:pP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Wanted to experience</a:t>
            </a:r>
          </a:p>
          <a:p>
            <a:pPr>
              <a:defRPr/>
            </a:pP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love and become like </a:t>
            </a:r>
          </a:p>
          <a:p>
            <a:pPr>
              <a:defRPr/>
            </a:pP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God before time was ripe</a:t>
            </a:r>
          </a:p>
          <a:p>
            <a:pPr>
              <a:defRPr/>
            </a:pPr>
            <a:endParaRPr lang="en-US" sz="1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26" name="Line 24"/>
          <p:cNvSpPr>
            <a:spLocks noChangeShapeType="1"/>
          </p:cNvSpPr>
          <p:nvPr/>
        </p:nvSpPr>
        <p:spPr bwMode="auto">
          <a:xfrm rot="8306283">
            <a:off x="5299075" y="4584591"/>
            <a:ext cx="655638" cy="1062038"/>
          </a:xfrm>
          <a:prstGeom prst="line">
            <a:avLst/>
          </a:prstGeom>
          <a:noFill/>
          <a:ln w="88900">
            <a:solidFill>
              <a:schemeClr val="bg1"/>
            </a:solidFill>
            <a:round/>
            <a:headEnd type="triangle" w="med" len="med"/>
            <a:tailEnd type="non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 name="TextBox 26"/>
          <p:cNvSpPr txBox="1">
            <a:spLocks noChangeArrowheads="1"/>
          </p:cNvSpPr>
          <p:nvPr/>
        </p:nvSpPr>
        <p:spPr bwMode="auto">
          <a:xfrm>
            <a:off x="5355012" y="1064168"/>
            <a:ext cx="3637534" cy="1600438"/>
          </a:xfrm>
          <a:prstGeom prst="rect">
            <a:avLst/>
          </a:prstGeom>
          <a:noFill/>
          <a:ln w="9525">
            <a:noFill/>
            <a:miter lim="800000"/>
            <a:headEnd/>
            <a:tailEnd/>
          </a:ln>
        </p:spPr>
        <p:txBody>
          <a:bodyPr wrap="none">
            <a:prstTxWarp prst="textNoShape">
              <a:avLst/>
            </a:prstTxWarp>
            <a:spAutoFit/>
          </a:bodyPr>
          <a:lstStyle/>
          <a:p>
            <a:pPr>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When Eve responded to his </a:t>
            </a:r>
          </a:p>
          <a:p>
            <a:pPr>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temptation, the angel felt </a:t>
            </a:r>
          </a:p>
          <a:p>
            <a:pPr>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the stimulation of her love </a:t>
            </a:r>
          </a:p>
          <a:p>
            <a:pPr>
              <a:defRPr/>
            </a:pPr>
            <a:r>
              <a:rPr lang="en-US"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to be deliciously enticing.</a:t>
            </a:r>
          </a:p>
          <a:p>
            <a:pPr>
              <a:defRPr/>
            </a:pPr>
            <a:r>
              <a:rPr lang="en-US"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		EDP, 64</a:t>
            </a:r>
          </a:p>
        </p:txBody>
      </p:sp>
      <p:sp>
        <p:nvSpPr>
          <p:cNvPr id="28" name="Text Box 36"/>
          <p:cNvSpPr txBox="1">
            <a:spLocks noChangeArrowheads="1"/>
          </p:cNvSpPr>
          <p:nvPr/>
        </p:nvSpPr>
        <p:spPr bwMode="auto">
          <a:xfrm>
            <a:off x="7023006" y="3356992"/>
            <a:ext cx="1701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GB" sz="2000" dirty="0">
                <a:solidFill>
                  <a:schemeClr val="bg1"/>
                </a:solidFill>
                <a:latin typeface="Century Gothic" charset="0"/>
                <a:ea typeface="Century Gothic" charset="0"/>
                <a:cs typeface="Century Gothic" charset="0"/>
              </a:rPr>
              <a:t>Felt less love</a:t>
            </a:r>
          </a:p>
        </p:txBody>
      </p:sp>
      <p:sp>
        <p:nvSpPr>
          <p:cNvPr id="29" name="Text Box 37"/>
          <p:cNvSpPr txBox="1">
            <a:spLocks noChangeArrowheads="1"/>
          </p:cNvSpPr>
          <p:nvPr/>
        </p:nvSpPr>
        <p:spPr bwMode="auto">
          <a:xfrm>
            <a:off x="7043643" y="3750131"/>
            <a:ext cx="16898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GB" sz="2000">
                <a:solidFill>
                  <a:schemeClr val="bg1"/>
                </a:solidFill>
                <a:latin typeface="Century Gothic" charset="0"/>
                <a:ea typeface="Century Gothic" charset="0"/>
                <a:cs typeface="Century Gothic" charset="0"/>
              </a:rPr>
              <a:t>Wanted to </a:t>
            </a:r>
          </a:p>
          <a:p>
            <a:pPr eaLnBrk="1" hangingPunct="1"/>
            <a:r>
              <a:rPr lang="en-GB" sz="2000">
                <a:solidFill>
                  <a:schemeClr val="bg1"/>
                </a:solidFill>
                <a:latin typeface="Century Gothic" charset="0"/>
                <a:ea typeface="Century Gothic" charset="0"/>
                <a:cs typeface="Century Gothic" charset="0"/>
              </a:rPr>
              <a:t>rule humans</a:t>
            </a:r>
          </a:p>
        </p:txBody>
      </p:sp>
    </p:spTree>
    <p:extLst>
      <p:ext uri="{BB962C8B-B14F-4D97-AF65-F5344CB8AC3E}">
        <p14:creationId xmlns:p14="http://schemas.microsoft.com/office/powerpoint/2010/main" val="264260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43000" y="558675"/>
            <a:ext cx="6858000" cy="816769"/>
          </a:xfrm>
          <a:prstGeom prst="rect">
            <a:avLst/>
          </a:prstGeom>
          <a:noFill/>
          <a:ln w="9525">
            <a:noFill/>
            <a:miter lim="800000"/>
            <a:headEnd/>
            <a:tailEnd/>
          </a:ln>
        </p:spPr>
        <p:txBody>
          <a:bodyPr anchor="ctr" anchorCtr="1">
            <a:prstTxWarp prst="textNoShape">
              <a:avLst/>
            </a:prstTxWarp>
          </a:bodyPr>
          <a:lstStyle/>
          <a:p>
            <a:pPr algn="ctr" defTabSz="685800" fontAlgn="base">
              <a:spcBef>
                <a:spcPct val="0"/>
              </a:spcBef>
              <a:spcAft>
                <a:spcPct val="0"/>
              </a:spcAft>
            </a:pPr>
            <a:r>
              <a:rPr lang="en-US" altLang="zh-CN" sz="3800" dirty="0">
                <a:solidFill>
                  <a:schemeClr val="accent2"/>
                </a:solidFill>
                <a:latin typeface="Century Gothic" charset="0"/>
                <a:ea typeface="Century Gothic" charset="0"/>
                <a:cs typeface="Century Gothic" charset="0"/>
              </a:rPr>
              <a:t>Freedom and the law</a:t>
            </a:r>
            <a:endParaRPr lang="en-US" sz="3800" dirty="0">
              <a:solidFill>
                <a:schemeClr val="accent2"/>
              </a:solidFill>
              <a:latin typeface="Century Gothic" charset="0"/>
              <a:ea typeface="Century Gothic" charset="0"/>
              <a:cs typeface="Century Gothic" charset="0"/>
            </a:endParaRPr>
          </a:p>
        </p:txBody>
      </p:sp>
      <p:sp>
        <p:nvSpPr>
          <p:cNvPr id="3" name="Freeform 3"/>
          <p:cNvSpPr>
            <a:spLocks/>
          </p:cNvSpPr>
          <p:nvPr/>
        </p:nvSpPr>
        <p:spPr bwMode="auto">
          <a:xfrm>
            <a:off x="1128713" y="3462339"/>
            <a:ext cx="4286250" cy="2531269"/>
          </a:xfrm>
          <a:custGeom>
            <a:avLst/>
            <a:gdLst>
              <a:gd name="T0" fmla="*/ 0 w 3600"/>
              <a:gd name="T1" fmla="*/ 2147483647 h 2211"/>
              <a:gd name="T2" fmla="*/ 2147483647 w 3600"/>
              <a:gd name="T3" fmla="*/ 2147483647 h 2211"/>
              <a:gd name="T4" fmla="*/ 2147483647 w 3600"/>
              <a:gd name="T5" fmla="*/ 2147483647 h 2211"/>
              <a:gd name="T6" fmla="*/ 2147483647 w 3600"/>
              <a:gd name="T7" fmla="*/ 2147483647 h 2211"/>
              <a:gd name="T8" fmla="*/ 2147483647 w 3600"/>
              <a:gd name="T9" fmla="*/ 2147483647 h 2211"/>
              <a:gd name="T10" fmla="*/ 2147483647 w 3600"/>
              <a:gd name="T11" fmla="*/ 2147483647 h 2211"/>
              <a:gd name="T12" fmla="*/ 2147483647 w 3600"/>
              <a:gd name="T13" fmla="*/ 2147483647 h 2211"/>
              <a:gd name="T14" fmla="*/ 2147483647 w 3600"/>
              <a:gd name="T15" fmla="*/ 2147483647 h 2211"/>
              <a:gd name="T16" fmla="*/ 2147483647 w 3600"/>
              <a:gd name="T17" fmla="*/ 2147483647 h 2211"/>
              <a:gd name="T18" fmla="*/ 2147483647 w 3600"/>
              <a:gd name="T19" fmla="*/ 2147483647 h 2211"/>
              <a:gd name="T20" fmla="*/ 2147483647 w 3600"/>
              <a:gd name="T21" fmla="*/ 2147483647 h 2211"/>
              <a:gd name="T22" fmla="*/ 2147483647 w 3600"/>
              <a:gd name="T23" fmla="*/ 2147483647 h 2211"/>
              <a:gd name="T24" fmla="*/ 2147483647 w 3600"/>
              <a:gd name="T25" fmla="*/ 0 h 2211"/>
              <a:gd name="T26" fmla="*/ 0 w 3600"/>
              <a:gd name="T27" fmla="*/ 0 h 2211"/>
              <a:gd name="T28" fmla="*/ 0 w 3600"/>
              <a:gd name="T29" fmla="*/ 2147483647 h 22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00"/>
              <a:gd name="T46" fmla="*/ 0 h 2211"/>
              <a:gd name="T47" fmla="*/ 3600 w 3600"/>
              <a:gd name="T48" fmla="*/ 2211 h 22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00" h="2211">
                <a:moveTo>
                  <a:pt x="0" y="2211"/>
                </a:moveTo>
                <a:lnTo>
                  <a:pt x="2296" y="2211"/>
                </a:lnTo>
                <a:lnTo>
                  <a:pt x="2353" y="1786"/>
                </a:lnTo>
                <a:lnTo>
                  <a:pt x="3033" y="1730"/>
                </a:lnTo>
                <a:lnTo>
                  <a:pt x="2977" y="992"/>
                </a:lnTo>
                <a:lnTo>
                  <a:pt x="3204" y="907"/>
                </a:lnTo>
                <a:lnTo>
                  <a:pt x="3544" y="425"/>
                </a:lnTo>
                <a:lnTo>
                  <a:pt x="3374" y="284"/>
                </a:lnTo>
                <a:lnTo>
                  <a:pt x="3600" y="170"/>
                </a:lnTo>
                <a:lnTo>
                  <a:pt x="3150" y="99"/>
                </a:lnTo>
                <a:lnTo>
                  <a:pt x="3350" y="31"/>
                </a:lnTo>
                <a:lnTo>
                  <a:pt x="3174" y="27"/>
                </a:lnTo>
                <a:lnTo>
                  <a:pt x="3317" y="0"/>
                </a:lnTo>
                <a:lnTo>
                  <a:pt x="0" y="0"/>
                </a:lnTo>
                <a:lnTo>
                  <a:pt x="0" y="2211"/>
                </a:lnTo>
                <a:close/>
              </a:path>
            </a:pathLst>
          </a:custGeom>
          <a:gradFill rotWithShape="1">
            <a:gsLst>
              <a:gs pos="0">
                <a:srgbClr val="005AAA"/>
              </a:gs>
              <a:gs pos="100000">
                <a:srgbClr val="00D76E"/>
              </a:gs>
            </a:gsLst>
            <a:lin ang="5400000" scaled="1"/>
          </a:gradFill>
          <a:ln w="9525">
            <a:miter lim="800000"/>
            <a:headEnd/>
            <a:tailEnd/>
          </a:ln>
          <a:scene3d>
            <a:camera prst="legacyObliqueBottom"/>
            <a:lightRig rig="legacyNormal2" dir="b"/>
          </a:scene3d>
          <a:sp3d extrusionH="6704000" prstMaterial="legacyPlastic">
            <a:bevelT w="13500" h="13500" prst="angle"/>
            <a:bevelB w="13500" h="13500" prst="angle"/>
            <a:extrusionClr>
              <a:srgbClr val="0054A8"/>
            </a:extrusionClr>
          </a:sp3d>
        </p:spPr>
        <p:txBody>
          <a:bodyPr>
            <a:prstTxWarp prst="textNoShape">
              <a:avLst/>
            </a:prstTxWarp>
            <a:flatTx/>
          </a:bodyPr>
          <a:lstStyle/>
          <a:p>
            <a:pPr defTabSz="685800" eaLnBrk="0" fontAlgn="base" hangingPunct="0">
              <a:spcBef>
                <a:spcPct val="0"/>
              </a:spcBef>
              <a:spcAft>
                <a:spcPct val="0"/>
              </a:spcAft>
            </a:pPr>
            <a:endParaRPr lang="en-US">
              <a:solidFill>
                <a:srgbClr val="FFFFFF"/>
              </a:solidFill>
              <a:ea typeface="ＭＳ Ｐゴシック" pitchFamily="-84" charset="-128"/>
              <a:cs typeface="ＭＳ Ｐゴシック" pitchFamily="-84" charset="-128"/>
            </a:endParaRPr>
          </a:p>
        </p:txBody>
      </p:sp>
      <p:sp>
        <p:nvSpPr>
          <p:cNvPr id="4" name="Line 4"/>
          <p:cNvSpPr>
            <a:spLocks noChangeShapeType="1"/>
          </p:cNvSpPr>
          <p:nvPr/>
        </p:nvSpPr>
        <p:spPr bwMode="auto">
          <a:xfrm flipV="1">
            <a:off x="1143000" y="5049441"/>
            <a:ext cx="3530204" cy="0"/>
          </a:xfrm>
          <a:prstGeom prst="line">
            <a:avLst/>
          </a:prstGeom>
          <a:noFill/>
          <a:ln w="127000">
            <a:solidFill>
              <a:schemeClr val="bg1"/>
            </a:solidFill>
            <a:round/>
            <a:headEnd type="triangle" w="med" len="sm"/>
            <a:tailEnd type="triangle" w="med" len="sm"/>
          </a:ln>
        </p:spPr>
        <p:txBody>
          <a:bodyPr>
            <a:prstTxWarp prst="textNoShape">
              <a:avLst/>
            </a:prstTxWarp>
          </a:bodyPr>
          <a:lstStyle/>
          <a:p>
            <a:pPr defTabSz="685800" eaLnBrk="0" fontAlgn="base" hangingPunct="0">
              <a:spcBef>
                <a:spcPct val="0"/>
              </a:spcBef>
              <a:spcAft>
                <a:spcPct val="0"/>
              </a:spcAft>
            </a:pPr>
            <a:endParaRPr lang="en-US">
              <a:solidFill>
                <a:srgbClr val="FFFFFF"/>
              </a:solidFill>
              <a:ea typeface="ＭＳ Ｐゴシック" pitchFamily="-84" charset="-128"/>
              <a:cs typeface="ＭＳ Ｐゴシック" pitchFamily="-84" charset="-128"/>
            </a:endParaRPr>
          </a:p>
        </p:txBody>
      </p:sp>
      <p:sp>
        <p:nvSpPr>
          <p:cNvPr id="5" name="Line 5"/>
          <p:cNvSpPr>
            <a:spLocks noChangeShapeType="1"/>
          </p:cNvSpPr>
          <p:nvPr/>
        </p:nvSpPr>
        <p:spPr bwMode="auto">
          <a:xfrm>
            <a:off x="5044679" y="2888457"/>
            <a:ext cx="0" cy="912019"/>
          </a:xfrm>
          <a:prstGeom prst="line">
            <a:avLst/>
          </a:prstGeom>
          <a:noFill/>
          <a:ln w="114300">
            <a:solidFill>
              <a:srgbClr val="BC7D00"/>
            </a:solidFill>
            <a:round/>
            <a:headEnd/>
            <a:tailEnd type="none" w="med" len="sm"/>
          </a:ln>
        </p:spPr>
        <p:txBody>
          <a:bodyPr>
            <a:prstTxWarp prst="textNoShape">
              <a:avLst/>
            </a:prstTxWarp>
          </a:bodyPr>
          <a:lstStyle/>
          <a:p>
            <a:pPr defTabSz="685800" eaLnBrk="0" fontAlgn="base" hangingPunct="0">
              <a:spcBef>
                <a:spcPct val="0"/>
              </a:spcBef>
              <a:spcAft>
                <a:spcPct val="0"/>
              </a:spcAft>
            </a:pPr>
            <a:endParaRPr lang="en-US">
              <a:solidFill>
                <a:srgbClr val="FFFFFF"/>
              </a:solidFill>
              <a:ea typeface="ＭＳ Ｐゴシック" pitchFamily="-84" charset="-128"/>
              <a:cs typeface="ＭＳ Ｐゴシック" pitchFamily="-84" charset="-128"/>
            </a:endParaRPr>
          </a:p>
        </p:txBody>
      </p:sp>
      <p:sp>
        <p:nvSpPr>
          <p:cNvPr id="6" name="AutoShape 6"/>
          <p:cNvSpPr>
            <a:spLocks noChangeAspect="1" noChangeArrowheads="1"/>
          </p:cNvSpPr>
          <p:nvPr/>
        </p:nvSpPr>
        <p:spPr bwMode="auto">
          <a:xfrm>
            <a:off x="4629150" y="2057400"/>
            <a:ext cx="871538" cy="872729"/>
          </a:xfrm>
          <a:prstGeom prst="octagon">
            <a:avLst>
              <a:gd name="adj" fmla="val 29287"/>
            </a:avLst>
          </a:prstGeom>
          <a:solidFill>
            <a:srgbClr val="D00054"/>
          </a:solidFill>
          <a:ln w="88900">
            <a:solidFill>
              <a:schemeClr val="tx1"/>
            </a:solidFill>
            <a:miter lim="800000"/>
            <a:headEnd/>
            <a:tailEnd/>
          </a:ln>
        </p:spPr>
        <p:txBody>
          <a:bodyPr wrap="none" anchor="ctr">
            <a:prstTxWarp prst="textNoShape">
              <a:avLst/>
            </a:prstTxWarp>
          </a:bodyPr>
          <a:lstStyle/>
          <a:p>
            <a:pPr algn="ctr" defTabSz="685800" eaLnBrk="0" fontAlgn="base" hangingPunct="0">
              <a:spcBef>
                <a:spcPct val="0"/>
              </a:spcBef>
              <a:spcAft>
                <a:spcPct val="0"/>
              </a:spcAft>
            </a:pPr>
            <a:r>
              <a:rPr lang="en-US" sz="2100" b="1">
                <a:solidFill>
                  <a:srgbClr val="FFFFFF"/>
                </a:solidFill>
                <a:latin typeface="Franklin Gothic Medium" pitchFamily="-84" charset="0"/>
                <a:ea typeface="ＭＳ Ｐゴシック" pitchFamily="-84" charset="-128"/>
                <a:cs typeface="ＭＳ Ｐゴシック" pitchFamily="-84" charset="-128"/>
              </a:rPr>
              <a:t>STOP</a:t>
            </a:r>
          </a:p>
        </p:txBody>
      </p:sp>
      <p:sp>
        <p:nvSpPr>
          <p:cNvPr id="7" name="Text Box 7"/>
          <p:cNvSpPr txBox="1">
            <a:spLocks noChangeArrowheads="1"/>
          </p:cNvSpPr>
          <p:nvPr/>
        </p:nvSpPr>
        <p:spPr bwMode="auto">
          <a:xfrm>
            <a:off x="6179512" y="3014393"/>
            <a:ext cx="1721644" cy="793009"/>
          </a:xfrm>
          <a:prstGeom prst="rect">
            <a:avLst/>
          </a:prstGeom>
          <a:noFill/>
          <a:ln w="9525">
            <a:noFill/>
            <a:miter lim="800000"/>
            <a:headEnd/>
            <a:tailEnd/>
          </a:ln>
        </p:spPr>
        <p:txBody>
          <a:bodyPr tIns="8100">
            <a:prstTxWarp prst="textNoShape">
              <a:avLst/>
            </a:prstTxWarp>
            <a:spAutoFit/>
          </a:bodyPr>
          <a:lstStyle/>
          <a:p>
            <a:pPr algn="ctr" defTabSz="685800" fontAlgn="base">
              <a:spcBef>
                <a:spcPct val="0"/>
              </a:spcBef>
              <a:spcAft>
                <a:spcPct val="0"/>
              </a:spcAft>
            </a:pPr>
            <a:r>
              <a:rPr lang="en-US" altLang="zh-CN" sz="2400" dirty="0">
                <a:solidFill>
                  <a:srgbClr val="FFFFFF"/>
                </a:solidFill>
                <a:latin typeface="Century Gothic" charset="0"/>
                <a:ea typeface="Century Gothic" charset="0"/>
                <a:cs typeface="Century Gothic" charset="0"/>
              </a:rPr>
              <a:t>Loss of freedom</a:t>
            </a:r>
            <a:endParaRPr lang="sk-SK" sz="2400" dirty="0">
              <a:solidFill>
                <a:srgbClr val="FFFFFF"/>
              </a:solidFill>
              <a:latin typeface="Century Gothic" charset="0"/>
              <a:ea typeface="Century Gothic" charset="0"/>
              <a:cs typeface="Century Gothic" charset="0"/>
            </a:endParaRPr>
          </a:p>
        </p:txBody>
      </p:sp>
      <p:pic>
        <p:nvPicPr>
          <p:cNvPr id="8" name="Picture 8" descr="padajuci fin"/>
          <p:cNvPicPr>
            <a:picLocks noChangeAspect="1" noChangeArrowheads="1"/>
          </p:cNvPicPr>
          <p:nvPr/>
        </p:nvPicPr>
        <p:blipFill>
          <a:blip r:embed="rId3"/>
          <a:srcRect/>
          <a:stretch>
            <a:fillRect/>
          </a:stretch>
        </p:blipFill>
        <p:spPr bwMode="auto">
          <a:xfrm>
            <a:off x="5247085" y="3767139"/>
            <a:ext cx="1795463" cy="2159794"/>
          </a:xfrm>
          <a:prstGeom prst="rect">
            <a:avLst/>
          </a:prstGeom>
          <a:noFill/>
          <a:ln w="9525">
            <a:noFill/>
            <a:miter lim="800000"/>
            <a:headEnd/>
            <a:tailEnd/>
          </a:ln>
        </p:spPr>
      </p:pic>
      <p:sp>
        <p:nvSpPr>
          <p:cNvPr id="9" name="Text Box 9"/>
          <p:cNvSpPr txBox="1">
            <a:spLocks noChangeArrowheads="1"/>
          </p:cNvSpPr>
          <p:nvPr/>
        </p:nvSpPr>
        <p:spPr bwMode="auto">
          <a:xfrm>
            <a:off x="5939275" y="2108597"/>
            <a:ext cx="2499559" cy="830997"/>
          </a:xfrm>
          <a:prstGeom prst="rect">
            <a:avLst/>
          </a:prstGeom>
          <a:noFill/>
          <a:ln w="9525">
            <a:noFill/>
            <a:miter lim="800000"/>
            <a:headEnd/>
            <a:tailEnd/>
          </a:ln>
        </p:spPr>
        <p:txBody>
          <a:bodyPr wrap="square">
            <a:prstTxWarp prst="textNoShape">
              <a:avLst/>
            </a:prstTxWarp>
            <a:spAutoFit/>
          </a:bodyPr>
          <a:lstStyle/>
          <a:p>
            <a:pPr defTabSz="685800" fontAlgn="base">
              <a:spcBef>
                <a:spcPct val="50000"/>
              </a:spcBef>
              <a:spcAft>
                <a:spcPct val="0"/>
              </a:spcAft>
            </a:pPr>
            <a:r>
              <a:rPr lang="en-US" sz="2400" dirty="0">
                <a:solidFill>
                  <a:srgbClr val="FFFFFF"/>
                </a:solidFill>
                <a:latin typeface="Century Gothic" charset="0"/>
                <a:ea typeface="Century Gothic" charset="0"/>
                <a:cs typeface="Century Gothic" charset="0"/>
              </a:rPr>
              <a:t>Prescriptive law</a:t>
            </a:r>
          </a:p>
          <a:p>
            <a:pPr defTabSz="685800" fontAlgn="base">
              <a:spcBef>
                <a:spcPct val="50000"/>
              </a:spcBef>
              <a:spcAft>
                <a:spcPct val="0"/>
              </a:spcAft>
            </a:pPr>
            <a:endParaRPr lang="en-US" sz="1600" dirty="0">
              <a:solidFill>
                <a:srgbClr val="FFFFFF"/>
              </a:solidFill>
              <a:latin typeface="Century Gothic" charset="0"/>
              <a:ea typeface="Century Gothic" charset="0"/>
              <a:cs typeface="Century Gothic" charset="0"/>
            </a:endParaRPr>
          </a:p>
        </p:txBody>
      </p:sp>
      <p:sp>
        <p:nvSpPr>
          <p:cNvPr id="10" name="Text Box 10"/>
          <p:cNvSpPr txBox="1">
            <a:spLocks noChangeArrowheads="1"/>
          </p:cNvSpPr>
          <p:nvPr/>
        </p:nvSpPr>
        <p:spPr bwMode="auto">
          <a:xfrm>
            <a:off x="6419097" y="5372101"/>
            <a:ext cx="2444900" cy="461665"/>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pPr>
            <a:r>
              <a:rPr lang="en-US" sz="2400" dirty="0">
                <a:solidFill>
                  <a:srgbClr val="FFFFFF"/>
                </a:solidFill>
                <a:latin typeface="Century Gothic" charset="0"/>
                <a:ea typeface="Century Gothic" charset="0"/>
                <a:cs typeface="Century Gothic" charset="0"/>
              </a:rPr>
              <a:t>Descriptive law</a:t>
            </a:r>
          </a:p>
        </p:txBody>
      </p:sp>
      <p:sp>
        <p:nvSpPr>
          <p:cNvPr id="11" name="TextBox 10"/>
          <p:cNvSpPr txBox="1">
            <a:spLocks noChangeArrowheads="1"/>
          </p:cNvSpPr>
          <p:nvPr/>
        </p:nvSpPr>
        <p:spPr bwMode="auto">
          <a:xfrm>
            <a:off x="401222" y="1574136"/>
            <a:ext cx="4368504" cy="2862322"/>
          </a:xfrm>
          <a:prstGeom prst="rect">
            <a:avLst/>
          </a:prstGeom>
          <a:noFill/>
          <a:ln w="9525">
            <a:noFill/>
            <a:miter lim="800000"/>
            <a:headEnd/>
            <a:tailEnd/>
          </a:ln>
        </p:spPr>
        <p:txBody>
          <a:bodyPr wrap="none">
            <a:prstTxWarp prst="textNoShape">
              <a:avLst/>
            </a:prstTxWarp>
            <a:spAutoFit/>
          </a:bodyPr>
          <a:lstStyle/>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Since Eve’s heart and intellect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were still immature when she was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tempted by the angel, she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became confused </a:t>
            </a:r>
            <a:r>
              <a:rPr lang="en-US" sz="2000" dirty="0">
                <a:solidFill>
                  <a:srgbClr val="FFFFFF"/>
                </a:solidFill>
                <a:latin typeface="Century Gothic" charset="0"/>
                <a:ea typeface="Century Gothic" charset="0"/>
                <a:cs typeface="Century Gothic" charset="0"/>
              </a:rPr>
              <a:t>emotionally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and intellectually</a:t>
            </a:r>
            <a:r>
              <a:rPr lang="en-US" sz="2000" dirty="0">
                <a:solidFill>
                  <a:srgbClr val="FFFFFF"/>
                </a:solidFill>
                <a:latin typeface="Century Gothic" charset="0"/>
                <a:ea typeface="Century Gothic" charset="0"/>
                <a:cs typeface="Century Gothic" charset="0"/>
              </a:rPr>
              <a:t>. Although the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freedom</a:t>
            </a:r>
            <a:r>
              <a:rPr lang="en-US" sz="2000" dirty="0">
                <a:solidFill>
                  <a:srgbClr val="FFFFFF"/>
                </a:solidFill>
                <a:latin typeface="Century Gothic" charset="0"/>
                <a:ea typeface="Century Gothic" charset="0"/>
                <a:cs typeface="Century Gothic" charset="0"/>
              </a:rPr>
              <a:t> </a:t>
            </a:r>
            <a:r>
              <a:rPr lang="en-US" sz="2000" dirty="0" smtClean="0">
                <a:solidFill>
                  <a:srgbClr val="FFFFFF"/>
                </a:solidFill>
                <a:latin typeface="Century Gothic" charset="0"/>
                <a:ea typeface="Century Gothic" charset="0"/>
                <a:cs typeface="Century Gothic" charset="0"/>
              </a:rPr>
              <a:t>of </a:t>
            </a:r>
            <a:r>
              <a:rPr lang="en-US" sz="2000" dirty="0">
                <a:solidFill>
                  <a:srgbClr val="FFFFFF"/>
                </a:solidFill>
                <a:latin typeface="Century Gothic" charset="0"/>
                <a:ea typeface="Century Gothic" charset="0"/>
                <a:cs typeface="Century Gothic" charset="0"/>
              </a:rPr>
              <a:t>her original mind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induced </a:t>
            </a:r>
            <a:r>
              <a:rPr lang="en-US" sz="2000" dirty="0">
                <a:solidFill>
                  <a:srgbClr val="FFFFFF"/>
                </a:solidFill>
                <a:latin typeface="Century Gothic" charset="0"/>
                <a:ea typeface="Century Gothic" charset="0"/>
                <a:cs typeface="Century Gothic" charset="0"/>
              </a:rPr>
              <a:t>in </a:t>
            </a:r>
            <a:r>
              <a:rPr lang="en-US" sz="2000" dirty="0" smtClean="0">
                <a:solidFill>
                  <a:srgbClr val="FFFFFF"/>
                </a:solidFill>
                <a:latin typeface="Century Gothic" charset="0"/>
                <a:ea typeface="Century Gothic" charset="0"/>
                <a:cs typeface="Century Gothic" charset="0"/>
              </a:rPr>
              <a:t>hear a </a:t>
            </a:r>
            <a:r>
              <a:rPr lang="en-US" sz="2000" dirty="0">
                <a:solidFill>
                  <a:srgbClr val="FFFFFF"/>
                </a:solidFill>
                <a:latin typeface="Century Gothic" charset="0"/>
                <a:ea typeface="Century Gothic" charset="0"/>
                <a:cs typeface="Century Gothic" charset="0"/>
              </a:rPr>
              <a:t>sense of </a:t>
            </a:r>
            <a:r>
              <a:rPr lang="en-US" sz="2000" dirty="0" smtClean="0">
                <a:solidFill>
                  <a:srgbClr val="FFFFFF"/>
                </a:solidFill>
                <a:latin typeface="Century Gothic" charset="0"/>
                <a:ea typeface="Century Gothic" charset="0"/>
                <a:cs typeface="Century Gothic" charset="0"/>
              </a:rPr>
              <a:t/>
            </a:r>
            <a:br>
              <a:rPr lang="en-US" sz="2000" dirty="0" smtClean="0">
                <a:solidFill>
                  <a:srgbClr val="FFFFFF"/>
                </a:solidFill>
                <a:latin typeface="Century Gothic" charset="0"/>
                <a:ea typeface="Century Gothic" charset="0"/>
                <a:cs typeface="Century Gothic" charset="0"/>
              </a:rPr>
            </a:br>
            <a:r>
              <a:rPr lang="en-US" sz="2000" dirty="0" smtClean="0">
                <a:solidFill>
                  <a:srgbClr val="FFFFFF"/>
                </a:solidFill>
                <a:latin typeface="Century Gothic" charset="0"/>
                <a:ea typeface="Century Gothic" charset="0"/>
                <a:cs typeface="Century Gothic" charset="0"/>
              </a:rPr>
              <a:t>foreboding</a:t>
            </a:r>
            <a:r>
              <a:rPr lang="en-US" sz="2000" dirty="0">
                <a:solidFill>
                  <a:srgbClr val="FFFFFF"/>
                </a:solidFill>
                <a:latin typeface="Century Gothic" charset="0"/>
                <a:ea typeface="Century Gothic" charset="0"/>
                <a:cs typeface="Century Gothic" charset="0"/>
              </a:rPr>
              <a:t>, she crossed</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the boundary and fell. </a:t>
            </a:r>
            <a:r>
              <a:rPr lang="en-US" dirty="0">
                <a:solidFill>
                  <a:srgbClr val="FFFFFF"/>
                </a:solidFill>
                <a:latin typeface="Century Gothic" charset="0"/>
                <a:ea typeface="Century Gothic" charset="0"/>
                <a:cs typeface="Century Gothic" charset="0"/>
              </a:rPr>
              <a:t>EDP, 75</a:t>
            </a:r>
          </a:p>
        </p:txBody>
      </p:sp>
    </p:spTree>
    <p:extLst>
      <p:ext uri="{BB962C8B-B14F-4D97-AF65-F5344CB8AC3E}">
        <p14:creationId xmlns:p14="http://schemas.microsoft.com/office/powerpoint/2010/main" val="907897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0"/>
          <p:cNvSpPr>
            <a:spLocks noChangeAspect="1" noChangeArrowheads="1"/>
          </p:cNvSpPr>
          <p:nvPr/>
        </p:nvSpPr>
        <p:spPr bwMode="auto">
          <a:xfrm>
            <a:off x="2087774" y="4727872"/>
            <a:ext cx="1044179" cy="104298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defTabSz="685800" eaLnBrk="0" fontAlgn="base" hangingPunct="0">
              <a:spcBef>
                <a:spcPct val="0"/>
              </a:spcBef>
              <a:spcAft>
                <a:spcPct val="0"/>
              </a:spcAft>
              <a:defRPr/>
            </a:pPr>
            <a:endParaRPr lang="en-GB" sz="2100" b="1">
              <a:solidFill>
                <a:srgbClr val="2B5481"/>
              </a:solidFill>
              <a:effectLst>
                <a:outerShdw blurRad="38100" dist="38100" dir="2700000" algn="tl">
                  <a:srgbClr val="000000"/>
                </a:outerShdw>
              </a:effectLst>
              <a:latin typeface="Century Gothic" charset="0"/>
              <a:ea typeface="Century Gothic" charset="0"/>
              <a:cs typeface="Century Gothic" charset="0"/>
            </a:endParaRPr>
          </a:p>
        </p:txBody>
      </p:sp>
      <p:sp>
        <p:nvSpPr>
          <p:cNvPr id="3" name="Rectangle 26"/>
          <p:cNvSpPr>
            <a:spLocks noChangeArrowheads="1"/>
          </p:cNvSpPr>
          <p:nvPr/>
        </p:nvSpPr>
        <p:spPr bwMode="auto">
          <a:xfrm>
            <a:off x="391886" y="763946"/>
            <a:ext cx="8453534" cy="816769"/>
          </a:xfrm>
          <a:prstGeom prst="rect">
            <a:avLst/>
          </a:prstGeom>
          <a:noFill/>
          <a:ln w="9525">
            <a:noFill/>
            <a:miter lim="800000"/>
            <a:headEnd/>
            <a:tailEnd/>
          </a:ln>
        </p:spPr>
        <p:txBody>
          <a:bodyPr anchor="ctr" anchorCtr="1">
            <a:prstTxWarp prst="textNoShape">
              <a:avLst/>
            </a:prstTxWarp>
          </a:bodyPr>
          <a:lstStyle/>
          <a:p>
            <a:pPr defTabSz="685800" eaLnBrk="0" fontAlgn="base" hangingPunct="0">
              <a:spcBef>
                <a:spcPct val="0"/>
              </a:spcBef>
              <a:spcAft>
                <a:spcPct val="0"/>
              </a:spcAft>
            </a:pPr>
            <a:r>
              <a:rPr lang="en-US" altLang="zh-CN" sz="3800" dirty="0">
                <a:solidFill>
                  <a:schemeClr val="accent2"/>
                </a:solidFill>
                <a:latin typeface="Century Gothic" charset="0"/>
                <a:ea typeface="Century Gothic" charset="0"/>
                <a:cs typeface="Century Gothic" charset="0"/>
              </a:rPr>
              <a:t>How would the commandment work?</a:t>
            </a:r>
            <a:endParaRPr lang="sk-SK" sz="3800" dirty="0">
              <a:solidFill>
                <a:schemeClr val="accent2"/>
              </a:solidFill>
              <a:latin typeface="Century Gothic" charset="0"/>
              <a:ea typeface="Century Gothic" charset="0"/>
              <a:cs typeface="Century Gothic" charset="0"/>
            </a:endParaRPr>
          </a:p>
        </p:txBody>
      </p:sp>
      <p:sp>
        <p:nvSpPr>
          <p:cNvPr id="4" name="Rectangle 28"/>
          <p:cNvSpPr>
            <a:spLocks noChangeArrowheads="1"/>
          </p:cNvSpPr>
          <p:nvPr/>
        </p:nvSpPr>
        <p:spPr bwMode="auto">
          <a:xfrm>
            <a:off x="391886" y="3795427"/>
            <a:ext cx="1403637" cy="1089529"/>
          </a:xfrm>
          <a:prstGeom prst="rect">
            <a:avLst/>
          </a:prstGeom>
          <a:noFill/>
          <a:ln w="9525">
            <a:noFill/>
            <a:miter lim="800000"/>
            <a:headEnd/>
            <a:tailEnd/>
          </a:ln>
        </p:spPr>
        <p:txBody>
          <a:bodyPr wrap="square">
            <a:prstTxWarp prst="textNoShape">
              <a:avLst/>
            </a:prstTxWarp>
            <a:spAutoFit/>
          </a:bodyPr>
          <a:lstStyle/>
          <a:p>
            <a:pPr algn="ctr" defTabSz="685800" eaLnBrk="0" fontAlgn="base" hangingPunct="0">
              <a:lnSpc>
                <a:spcPct val="90000"/>
              </a:lnSpc>
              <a:spcBef>
                <a:spcPct val="0"/>
              </a:spcBef>
              <a:spcAft>
                <a:spcPct val="0"/>
              </a:spcAft>
            </a:pPr>
            <a:r>
              <a:rPr lang="en-US" altLang="zh-CN" dirty="0">
                <a:solidFill>
                  <a:srgbClr val="FFFFFF"/>
                </a:solidFill>
                <a:latin typeface="Century Gothic" charset="0"/>
                <a:ea typeface="Century Gothic" charset="0"/>
                <a:cs typeface="Century Gothic" charset="0"/>
              </a:rPr>
              <a:t>Prayer is the education of desire</a:t>
            </a:r>
            <a:endParaRPr lang="sk-SK" dirty="0">
              <a:solidFill>
                <a:srgbClr val="FFFFFF"/>
              </a:solidFill>
              <a:latin typeface="Century Gothic" charset="0"/>
              <a:ea typeface="Century Gothic" charset="0"/>
              <a:cs typeface="Century Gothic" charset="0"/>
            </a:endParaRPr>
          </a:p>
        </p:txBody>
      </p:sp>
      <p:sp>
        <p:nvSpPr>
          <p:cNvPr id="5" name="Oval 30"/>
          <p:cNvSpPr>
            <a:spLocks noChangeAspect="1" noChangeArrowheads="1"/>
          </p:cNvSpPr>
          <p:nvPr/>
        </p:nvSpPr>
        <p:spPr bwMode="auto">
          <a:xfrm>
            <a:off x="4535701" y="4745732"/>
            <a:ext cx="1041797" cy="1041797"/>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defTabSz="685800" eaLnBrk="0" fontAlgn="base" hangingPunct="0">
              <a:spcBef>
                <a:spcPct val="0"/>
              </a:spcBef>
              <a:spcAft>
                <a:spcPct val="0"/>
              </a:spcAft>
              <a:defRPr/>
            </a:pPr>
            <a:endParaRPr lang="en-GB" b="1">
              <a:solidFill>
                <a:srgbClr val="2B5481"/>
              </a:solidFill>
              <a:effectLst>
                <a:outerShdw blurRad="38100" dist="38100" dir="2700000" algn="tl">
                  <a:srgbClr val="000000"/>
                </a:outerShdw>
              </a:effectLst>
              <a:latin typeface="Century Gothic" charset="0"/>
              <a:ea typeface="Century Gothic" charset="0"/>
              <a:cs typeface="Century Gothic" charset="0"/>
            </a:endParaRPr>
          </a:p>
        </p:txBody>
      </p:sp>
      <p:sp>
        <p:nvSpPr>
          <p:cNvPr id="6" name="Text Box 31"/>
          <p:cNvSpPr txBox="1">
            <a:spLocks noChangeAspect="1" noChangeArrowheads="1"/>
          </p:cNvSpPr>
          <p:nvPr/>
        </p:nvSpPr>
        <p:spPr bwMode="auto">
          <a:xfrm>
            <a:off x="4508317" y="5066010"/>
            <a:ext cx="1097756" cy="415680"/>
          </a:xfrm>
          <a:prstGeom prst="rect">
            <a:avLst/>
          </a:prstGeom>
          <a:noFill/>
          <a:ln w="9525">
            <a:noFill/>
            <a:miter lim="800000"/>
            <a:headEnd/>
            <a:tailEnd/>
          </a:ln>
          <a:effectLst/>
        </p:spPr>
        <p:txBody>
          <a:bodyPr lIns="27000" tIns="45900" rIns="27000">
            <a:prstTxWarp prst="textNoShape">
              <a:avLst/>
            </a:prstTxWarp>
            <a:spAutoFit/>
          </a:bodyPr>
          <a:lstStyle/>
          <a:p>
            <a:pPr algn="ctr" defTabSz="685800" eaLnBrk="0" fontAlgn="base" hangingPunct="0">
              <a:spcBef>
                <a:spcPct val="0"/>
              </a:spcBef>
              <a:spcAft>
                <a:spcPct val="0"/>
              </a:spcAft>
              <a:defRPr/>
            </a:pPr>
            <a:r>
              <a:rPr lang="en-US" sz="2100" b="1" dirty="0">
                <a:solidFill>
                  <a:srgbClr val="FFFFFF"/>
                </a:solidFill>
                <a:effectLst>
                  <a:outerShdw blurRad="38100" dist="38100" dir="2700000" algn="tl">
                    <a:srgbClr val="000000"/>
                  </a:outerShdw>
                </a:effectLst>
                <a:latin typeface="Century Gothic" charset="0"/>
                <a:ea typeface="Century Gothic" charset="0"/>
                <a:cs typeface="Century Gothic" charset="0"/>
              </a:rPr>
              <a:t>Lucifer</a:t>
            </a:r>
          </a:p>
        </p:txBody>
      </p:sp>
      <p:sp>
        <p:nvSpPr>
          <p:cNvPr id="7" name="Text Box 37"/>
          <p:cNvSpPr txBox="1">
            <a:spLocks noChangeAspect="1" noChangeArrowheads="1"/>
          </p:cNvSpPr>
          <p:nvPr/>
        </p:nvSpPr>
        <p:spPr bwMode="auto">
          <a:xfrm>
            <a:off x="2078251" y="5031481"/>
            <a:ext cx="1097756" cy="450941"/>
          </a:xfrm>
          <a:prstGeom prst="rect">
            <a:avLst/>
          </a:prstGeom>
          <a:noFill/>
          <a:ln w="9525">
            <a:noFill/>
            <a:miter lim="800000"/>
            <a:headEnd/>
            <a:tailEnd/>
          </a:ln>
          <a:effectLst/>
        </p:spPr>
        <p:txBody>
          <a:bodyPr lIns="27000" tIns="35100" rIns="27000">
            <a:prstTxWarp prst="textNoShape">
              <a:avLst/>
            </a:prstTxWarp>
            <a:spAutoFit/>
          </a:bodyPr>
          <a:lstStyle/>
          <a:p>
            <a:pPr algn="ctr" defTabSz="685800" eaLnBrk="0" fontAlgn="base" hangingPunct="0">
              <a:spcBef>
                <a:spcPct val="0"/>
              </a:spcBef>
              <a:spcAft>
                <a:spcPct val="0"/>
              </a:spcAft>
              <a:defRPr/>
            </a:pPr>
            <a:r>
              <a:rPr lang="en-US" sz="2400" b="1" dirty="0">
                <a:solidFill>
                  <a:srgbClr val="FFFFFF"/>
                </a:solidFill>
                <a:effectLst>
                  <a:outerShdw blurRad="38100" dist="38100" dir="2700000" algn="tl">
                    <a:srgbClr val="000000"/>
                  </a:outerShdw>
                </a:effectLst>
                <a:latin typeface="Century Gothic" charset="0"/>
                <a:ea typeface="Century Gothic" charset="0"/>
                <a:cs typeface="Century Gothic" charset="0"/>
              </a:rPr>
              <a:t>Eve</a:t>
            </a:r>
          </a:p>
        </p:txBody>
      </p:sp>
      <p:sp>
        <p:nvSpPr>
          <p:cNvPr id="8" name="Oval 38"/>
          <p:cNvSpPr>
            <a:spLocks noChangeAspect="1" noChangeArrowheads="1"/>
          </p:cNvSpPr>
          <p:nvPr/>
        </p:nvSpPr>
        <p:spPr bwMode="auto">
          <a:xfrm>
            <a:off x="2087774" y="2837159"/>
            <a:ext cx="1044179" cy="1042988"/>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defTabSz="685800" eaLnBrk="0" fontAlgn="base" hangingPunct="0">
              <a:spcBef>
                <a:spcPct val="0"/>
              </a:spcBef>
              <a:spcAft>
                <a:spcPct val="0"/>
              </a:spcAft>
              <a:defRPr/>
            </a:pPr>
            <a:endParaRPr lang="en-GB" sz="2400" b="1">
              <a:solidFill>
                <a:srgbClr val="2B548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39"/>
          <p:cNvSpPr txBox="1">
            <a:spLocks noChangeAspect="1" noChangeArrowheads="1"/>
          </p:cNvSpPr>
          <p:nvPr/>
        </p:nvSpPr>
        <p:spPr bwMode="auto">
          <a:xfrm>
            <a:off x="1965140" y="3125291"/>
            <a:ext cx="1290638" cy="480749"/>
          </a:xfrm>
          <a:prstGeom prst="rect">
            <a:avLst/>
          </a:prstGeom>
          <a:noFill/>
          <a:ln w="9525">
            <a:noFill/>
            <a:miter lim="800000"/>
            <a:headEnd/>
            <a:tailEnd/>
          </a:ln>
          <a:effectLst/>
        </p:spPr>
        <p:txBody>
          <a:bodyPr lIns="27000" tIns="18900" rIns="27000">
            <a:prstTxWarp prst="textNoShape">
              <a:avLst/>
            </a:prstTxWarp>
            <a:spAutoFit/>
          </a:bodyPr>
          <a:lstStyle/>
          <a:p>
            <a:pPr algn="ctr" defTabSz="685800" eaLnBrk="0" fontAlgn="base" hangingPunct="0">
              <a:spcBef>
                <a:spcPct val="0"/>
              </a:spcBef>
              <a:spcAft>
                <a:spcPct val="0"/>
              </a:spcAft>
              <a:defRPr/>
            </a:pPr>
            <a:r>
              <a:rPr lang="en-US" sz="2700" b="1" dirty="0">
                <a:solidFill>
                  <a:srgbClr val="FFFFFF"/>
                </a:solidFill>
                <a:effectLst>
                  <a:outerShdw blurRad="38100" dist="38100" dir="2700000" algn="tl">
                    <a:srgbClr val="000000"/>
                  </a:outerShdw>
                </a:effectLst>
                <a:latin typeface="Century Gothic" charset="0"/>
                <a:ea typeface="Century Gothic" charset="0"/>
                <a:cs typeface="Century Gothic" charset="0"/>
              </a:rPr>
              <a:t>God</a:t>
            </a:r>
          </a:p>
        </p:txBody>
      </p:sp>
      <p:sp>
        <p:nvSpPr>
          <p:cNvPr id="10" name="Freeform 42"/>
          <p:cNvSpPr>
            <a:spLocks noChangeAspect="1"/>
          </p:cNvSpPr>
          <p:nvPr/>
        </p:nvSpPr>
        <p:spPr bwMode="auto">
          <a:xfrm rot="5400000">
            <a:off x="2631296" y="4192687"/>
            <a:ext cx="1218009" cy="278606"/>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pPr defTabSz="685800" eaLnBrk="0" fontAlgn="base" hangingPunct="0">
              <a:spcBef>
                <a:spcPct val="0"/>
              </a:spcBef>
              <a:spcAft>
                <a:spcPct val="0"/>
              </a:spcAft>
            </a:pPr>
            <a:endParaRPr lang="en-US">
              <a:solidFill>
                <a:srgbClr val="FFFFFF"/>
              </a:solidFill>
              <a:latin typeface="Century Gothic" charset="0"/>
              <a:ea typeface="Century Gothic" charset="0"/>
              <a:cs typeface="Century Gothic" charset="0"/>
            </a:endParaRPr>
          </a:p>
        </p:txBody>
      </p:sp>
      <p:sp>
        <p:nvSpPr>
          <p:cNvPr id="11" name="Freeform 43"/>
          <p:cNvSpPr>
            <a:spLocks noChangeAspect="1"/>
          </p:cNvSpPr>
          <p:nvPr/>
        </p:nvSpPr>
        <p:spPr bwMode="auto">
          <a:xfrm rot="-5400000">
            <a:off x="1356136" y="4192687"/>
            <a:ext cx="1218009" cy="278606"/>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pPr defTabSz="685800" eaLnBrk="0" fontAlgn="base" hangingPunct="0">
              <a:spcBef>
                <a:spcPct val="0"/>
              </a:spcBef>
              <a:spcAft>
                <a:spcPct val="0"/>
              </a:spcAft>
            </a:pPr>
            <a:endParaRPr lang="en-US">
              <a:solidFill>
                <a:srgbClr val="FFFFFF"/>
              </a:solidFill>
              <a:latin typeface="Century Gothic" charset="0"/>
              <a:ea typeface="Century Gothic" charset="0"/>
              <a:cs typeface="Century Gothic" charset="0"/>
            </a:endParaRPr>
          </a:p>
        </p:txBody>
      </p:sp>
      <p:sp>
        <p:nvSpPr>
          <p:cNvPr id="12" name="Text Box 52"/>
          <p:cNvSpPr txBox="1">
            <a:spLocks noChangeArrowheads="1"/>
          </p:cNvSpPr>
          <p:nvPr/>
        </p:nvSpPr>
        <p:spPr bwMode="auto">
          <a:xfrm>
            <a:off x="1840707" y="5856586"/>
            <a:ext cx="4894660" cy="738664"/>
          </a:xfrm>
          <a:prstGeom prst="rect">
            <a:avLst/>
          </a:prstGeom>
          <a:noFill/>
          <a:ln w="9525">
            <a:noFill/>
            <a:miter lim="800000"/>
            <a:headEnd/>
            <a:tailEnd/>
          </a:ln>
        </p:spPr>
        <p:txBody>
          <a:bodyPr>
            <a:prstTxWarp prst="textNoShape">
              <a:avLst/>
            </a:prstTxWarp>
            <a:spAutoFit/>
          </a:bodyPr>
          <a:lstStyle/>
          <a:p>
            <a:pPr algn="ctr" defTabSz="685800" eaLnBrk="0" fontAlgn="base" hangingPunct="0">
              <a:spcBef>
                <a:spcPct val="50000"/>
              </a:spcBef>
              <a:spcAft>
                <a:spcPct val="0"/>
              </a:spcAft>
            </a:pPr>
            <a:r>
              <a:rPr lang="en-GB" sz="2100">
                <a:solidFill>
                  <a:srgbClr val="FFFF00"/>
                </a:solidFill>
                <a:latin typeface="Century Gothic" charset="0"/>
                <a:ea typeface="Century Gothic" charset="0"/>
                <a:cs typeface="Century Gothic" charset="0"/>
              </a:rPr>
              <a:t>No unprincipled relationship possible</a:t>
            </a:r>
          </a:p>
        </p:txBody>
      </p:sp>
      <p:sp>
        <p:nvSpPr>
          <p:cNvPr id="13" name="Freeform 54"/>
          <p:cNvSpPr>
            <a:spLocks noChangeAspect="1"/>
          </p:cNvSpPr>
          <p:nvPr/>
        </p:nvSpPr>
        <p:spPr bwMode="auto">
          <a:xfrm>
            <a:off x="3267685" y="4910037"/>
            <a:ext cx="1182290" cy="863204"/>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FF0000">
              <a:alpha val="70195"/>
            </a:srgbClr>
          </a:solidFill>
          <a:ln w="6350">
            <a:solidFill>
              <a:srgbClr val="FFFF00"/>
            </a:solidFill>
            <a:round/>
            <a:headEnd/>
            <a:tailEnd/>
          </a:ln>
        </p:spPr>
        <p:txBody>
          <a:bodyPr>
            <a:prstTxWarp prst="textNoShape">
              <a:avLst/>
            </a:prstTxWarp>
          </a:bodyPr>
          <a:lstStyle/>
          <a:p>
            <a:pPr defTabSz="685800" eaLnBrk="0" fontAlgn="base" hangingPunct="0">
              <a:spcBef>
                <a:spcPct val="0"/>
              </a:spcBef>
              <a:spcAft>
                <a:spcPct val="0"/>
              </a:spcAft>
            </a:pPr>
            <a:endParaRPr lang="en-US">
              <a:solidFill>
                <a:srgbClr val="FFFFFF"/>
              </a:solidFill>
              <a:latin typeface="Century Gothic" charset="0"/>
              <a:ea typeface="Century Gothic" charset="0"/>
              <a:cs typeface="Century Gothic" charset="0"/>
            </a:endParaRPr>
          </a:p>
        </p:txBody>
      </p:sp>
      <p:sp>
        <p:nvSpPr>
          <p:cNvPr id="14" name="TextBox 15"/>
          <p:cNvSpPr txBox="1">
            <a:spLocks noChangeArrowheads="1"/>
          </p:cNvSpPr>
          <p:nvPr/>
        </p:nvSpPr>
        <p:spPr bwMode="auto">
          <a:xfrm>
            <a:off x="3961187" y="1771651"/>
            <a:ext cx="4873450" cy="2246769"/>
          </a:xfrm>
          <a:prstGeom prst="rect">
            <a:avLst/>
          </a:prstGeom>
          <a:noFill/>
          <a:ln w="9525">
            <a:noFill/>
            <a:miter lim="800000"/>
            <a:headEnd/>
            <a:tailEnd/>
          </a:ln>
        </p:spPr>
        <p:txBody>
          <a:bodyPr wrap="none">
            <a:prstTxWarp prst="textNoShape">
              <a:avLst/>
            </a:prstTxWarp>
            <a:spAutoFit/>
          </a:bodyPr>
          <a:lstStyle/>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No matter how freely Eve related to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the angel, if she had maintained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faith in the commandment and not </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responded to the temptation, then</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the power of unprincipled love</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would not have been generated and</a:t>
            </a:r>
          </a:p>
          <a:p>
            <a:pPr defTabSz="685800" eaLnBrk="0" fontAlgn="base" hangingPunct="0">
              <a:spcBef>
                <a:spcPct val="0"/>
              </a:spcBef>
              <a:spcAft>
                <a:spcPct val="0"/>
              </a:spcAft>
            </a:pPr>
            <a:r>
              <a:rPr lang="en-US" sz="2000" dirty="0">
                <a:solidFill>
                  <a:srgbClr val="FFFFFF"/>
                </a:solidFill>
                <a:latin typeface="Century Gothic" charset="0"/>
                <a:ea typeface="Century Gothic" charset="0"/>
                <a:cs typeface="Century Gothic" charset="0"/>
              </a:rPr>
              <a:t>she would not have fallen.     </a:t>
            </a:r>
            <a:r>
              <a:rPr lang="en-US" sz="1400" dirty="0">
                <a:solidFill>
                  <a:srgbClr val="FFFFFF"/>
                </a:solidFill>
                <a:latin typeface="Century Gothic" charset="0"/>
                <a:ea typeface="Century Gothic" charset="0"/>
                <a:cs typeface="Century Gothic" charset="0"/>
              </a:rPr>
              <a:t>EDP, 75</a:t>
            </a:r>
            <a:endParaRPr lang="en-US" sz="2000" dirty="0">
              <a:solidFill>
                <a:srgbClr val="FFFFFF"/>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5217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3*#ppt_w"/>
                                          </p:val>
                                        </p:tav>
                                        <p:tav tm="100000">
                                          <p:val>
                                            <p:strVal val="#ppt_w"/>
                                          </p:val>
                                        </p:tav>
                                      </p:tavLst>
                                    </p:anim>
                                    <p:anim calcmode="lin" valueType="num">
                                      <p:cBhvr>
                                        <p:cTn id="8" dur="50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797150"/>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US" dirty="0" smtClean="0">
                <a:solidFill>
                  <a:schemeClr val="accent2"/>
                </a:solidFill>
                <a:latin typeface="Century Gothic" charset="0"/>
                <a:ea typeface="Century Gothic" charset="0"/>
                <a:cs typeface="Century Gothic" charset="0"/>
              </a:rPr>
              <a:t>Fall between Lucifer and Eve</a:t>
            </a:r>
            <a:endParaRPr lang="en-US" dirty="0">
              <a:solidFill>
                <a:schemeClr val="accent2"/>
              </a:solidFill>
              <a:latin typeface="Century Gothic" charset="0"/>
              <a:ea typeface="Century Gothic" charset="0"/>
              <a:cs typeface="Century Gothic" charset="0"/>
            </a:endParaRPr>
          </a:p>
        </p:txBody>
      </p:sp>
      <p:sp>
        <p:nvSpPr>
          <p:cNvPr id="3" name="Content Placeholder 1"/>
          <p:cNvSpPr txBox="1">
            <a:spLocks/>
          </p:cNvSpPr>
          <p:nvPr/>
        </p:nvSpPr>
        <p:spPr>
          <a:xfrm>
            <a:off x="314700" y="2337317"/>
            <a:ext cx="8229600" cy="3394472"/>
          </a:xfrm>
          <a:prstGeom prst="rect">
            <a:avLst/>
          </a:prstGeom>
        </p:spPr>
        <p:txBody>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a:buFontTx/>
              <a:buChar char="•"/>
              <a:defRPr/>
            </a:pPr>
            <a:r>
              <a:rPr lang="en-US" sz="2400" dirty="0" smtClean="0">
                <a:solidFill>
                  <a:srgbClr val="FFFFD9"/>
                </a:solidFill>
                <a:latin typeface="Century Gothic" charset="0"/>
                <a:ea typeface="Century Gothic" charset="0"/>
                <a:cs typeface="Century Gothic" charset="0"/>
              </a:rPr>
              <a:t>Eve was </a:t>
            </a:r>
            <a:r>
              <a:rPr lang="en-US" sz="2400" dirty="0" err="1" smtClean="0">
                <a:solidFill>
                  <a:srgbClr val="FFFFD9"/>
                </a:solidFill>
                <a:latin typeface="Century Gothic" charset="0"/>
                <a:ea typeface="Century Gothic" charset="0"/>
                <a:cs typeface="Century Gothic" charset="0"/>
              </a:rPr>
              <a:t>traumatised</a:t>
            </a:r>
            <a:r>
              <a:rPr lang="en-US" sz="2400" dirty="0" smtClean="0">
                <a:solidFill>
                  <a:srgbClr val="FFFFD9"/>
                </a:solidFill>
                <a:latin typeface="Century Gothic" charset="0"/>
                <a:ea typeface="Century Gothic" charset="0"/>
                <a:cs typeface="Century Gothic" charset="0"/>
              </a:rPr>
              <a:t> by her relationship with Lucifer</a:t>
            </a:r>
          </a:p>
          <a:p>
            <a:pPr lvl="1">
              <a:buFontTx/>
              <a:buChar char="–"/>
              <a:defRPr/>
            </a:pPr>
            <a:r>
              <a:rPr lang="en-US" dirty="0" smtClean="0">
                <a:solidFill>
                  <a:srgbClr val="FFFFD9"/>
                </a:solidFill>
                <a:latin typeface="Century Gothic" charset="0"/>
                <a:ea typeface="Century Gothic" charset="0"/>
                <a:cs typeface="Century Gothic" charset="0"/>
              </a:rPr>
              <a:t>Sexually, emotionally, psychologically abused</a:t>
            </a:r>
          </a:p>
          <a:p>
            <a:pPr lvl="1">
              <a:buFontTx/>
              <a:buChar char="–"/>
              <a:defRPr/>
            </a:pPr>
            <a:r>
              <a:rPr lang="en-US" dirty="0" smtClean="0">
                <a:solidFill>
                  <a:srgbClr val="FFFFD9"/>
                </a:solidFill>
                <a:latin typeface="Century Gothic" charset="0"/>
                <a:ea typeface="Century Gothic" charset="0"/>
                <a:cs typeface="Century Gothic" charset="0"/>
              </a:rPr>
              <a:t>Sense of worthlessness and being needy</a:t>
            </a:r>
          </a:p>
          <a:p>
            <a:pPr lvl="1">
              <a:buFontTx/>
              <a:buChar char="–"/>
              <a:defRPr/>
            </a:pPr>
            <a:r>
              <a:rPr lang="en-US" dirty="0">
                <a:latin typeface="Century Gothic"/>
                <a:cs typeface="Century Gothic"/>
              </a:rPr>
              <a:t>Wanting to be loved</a:t>
            </a:r>
          </a:p>
          <a:p>
            <a:pPr lvl="1">
              <a:buFontTx/>
              <a:buChar char="–"/>
              <a:defRPr/>
            </a:pPr>
            <a:endParaRPr lang="en-US" dirty="0" smtClean="0">
              <a:solidFill>
                <a:srgbClr val="FFFFD9"/>
              </a:solidFill>
              <a:latin typeface="Century Gothic" charset="0"/>
              <a:ea typeface="Century Gothic" charset="0"/>
              <a:cs typeface="Century Gothic" charset="0"/>
            </a:endParaRPr>
          </a:p>
          <a:p>
            <a:r>
              <a:rPr lang="en-US" sz="2400" dirty="0" smtClean="0">
                <a:latin typeface="Century Gothic" charset="0"/>
                <a:ea typeface="Century Gothic" charset="0"/>
                <a:cs typeface="Century Gothic" charset="0"/>
              </a:rPr>
              <a:t>Loss of innocence</a:t>
            </a: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473693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dam_eveTINTORETTO"/>
          <p:cNvPicPr>
            <a:picLocks noChangeAspect="1" noChangeArrowheads="1"/>
          </p:cNvPicPr>
          <p:nvPr/>
        </p:nvPicPr>
        <p:blipFill>
          <a:blip r:embed="rId2"/>
          <a:srcRect/>
          <a:stretch>
            <a:fillRect/>
          </a:stretch>
        </p:blipFill>
        <p:spPr>
          <a:xfrm>
            <a:off x="1092522" y="746447"/>
            <a:ext cx="7081094" cy="4842904"/>
          </a:xfrm>
          <a:prstGeom prst="rect">
            <a:avLst/>
          </a:prstGeom>
          <a:noFill/>
        </p:spPr>
      </p:pic>
      <p:sp>
        <p:nvSpPr>
          <p:cNvPr id="3" name="Text Box 8"/>
          <p:cNvSpPr txBox="1">
            <a:spLocks noChangeArrowheads="1"/>
          </p:cNvSpPr>
          <p:nvPr/>
        </p:nvSpPr>
        <p:spPr bwMode="auto">
          <a:xfrm>
            <a:off x="3003181" y="5789421"/>
            <a:ext cx="3374837" cy="507831"/>
          </a:xfrm>
          <a:prstGeom prst="rect">
            <a:avLst/>
          </a:prstGeom>
          <a:noFill/>
          <a:ln w="9525">
            <a:noFill/>
            <a:miter lim="800000"/>
            <a:headEnd/>
            <a:tailEnd/>
          </a:ln>
        </p:spPr>
        <p:txBody>
          <a:bodyPr wrap="square">
            <a:prstTxWarp prst="textNoShape">
              <a:avLst/>
            </a:prstTxWarp>
            <a:spAutoFit/>
          </a:bodyPr>
          <a:lstStyle/>
          <a:p>
            <a:pPr algn="ctr" defTabSz="685800" fontAlgn="base">
              <a:spcBef>
                <a:spcPct val="0"/>
              </a:spcBef>
              <a:spcAft>
                <a:spcPct val="0"/>
              </a:spcAft>
            </a:pPr>
            <a:r>
              <a:rPr lang="en-GB" sz="2700" dirty="0">
                <a:solidFill>
                  <a:srgbClr val="FFFFFF"/>
                </a:solidFill>
                <a:latin typeface="Century Gothic" charset="0"/>
                <a:ea typeface="Century Gothic" charset="0"/>
                <a:cs typeface="Century Gothic" charset="0"/>
              </a:rPr>
              <a:t>Adam and Eve</a:t>
            </a:r>
          </a:p>
        </p:txBody>
      </p:sp>
    </p:spTree>
    <p:extLst>
      <p:ext uri="{BB962C8B-B14F-4D97-AF65-F5344CB8AC3E}">
        <p14:creationId xmlns:p14="http://schemas.microsoft.com/office/powerpoint/2010/main" val="63929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rgbClr val="FFFF00"/>
                </a:solidFill>
                <a:latin typeface="Century Gothic" charset="0"/>
                <a:ea typeface="Century Gothic" charset="0"/>
                <a:cs typeface="Century Gothic" charset="0"/>
              </a:rPr>
              <a:t>How do we make sense of our world?</a:t>
            </a:r>
            <a:endParaRPr lang="en-US" b="0" dirty="0">
              <a:solidFill>
                <a:srgbClr val="FFFF00"/>
              </a:solidFill>
              <a:latin typeface="Century Gothic" charset="0"/>
              <a:ea typeface="Century Gothic" charset="0"/>
              <a:cs typeface="Century Gothic" charset="0"/>
            </a:endParaRPr>
          </a:p>
        </p:txBody>
      </p:sp>
      <p:sp>
        <p:nvSpPr>
          <p:cNvPr id="4" name="Text Placeholder 3"/>
          <p:cNvSpPr>
            <a:spLocks noGrp="1"/>
          </p:cNvSpPr>
          <p:nvPr>
            <p:ph type="body" idx="1"/>
          </p:nvPr>
        </p:nvSpPr>
        <p:spPr/>
        <p:txBody>
          <a:bodyPr/>
          <a:lstStyle/>
          <a:p>
            <a:r>
              <a:rPr lang="en-US" dirty="0" smtClean="0">
                <a:latin typeface="Century Gothic" charset="0"/>
                <a:ea typeface="Century Gothic" charset="0"/>
                <a:cs typeface="Century Gothic" charset="0"/>
              </a:rPr>
              <a:t>Some thoughts on identity</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75889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457200" y="526894"/>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ctr">
              <a:defRPr/>
            </a:pPr>
            <a:r>
              <a:rPr lang="en-US" dirty="0" smtClean="0">
                <a:solidFill>
                  <a:schemeClr val="accent2"/>
                </a:solidFill>
                <a:latin typeface="Century Gothic" charset="0"/>
                <a:ea typeface="Century Gothic" charset="0"/>
                <a:cs typeface="Century Gothic" charset="0"/>
              </a:rPr>
              <a:t>Eve tempts Adam</a:t>
            </a:r>
            <a:endParaRPr lang="en-US" dirty="0">
              <a:solidFill>
                <a:schemeClr val="accent2"/>
              </a:solidFill>
              <a:latin typeface="Century Gothic" charset="0"/>
              <a:ea typeface="Century Gothic" charset="0"/>
              <a:cs typeface="Century Gothic" charset="0"/>
            </a:endParaRPr>
          </a:p>
        </p:txBody>
      </p:sp>
      <p:grpSp>
        <p:nvGrpSpPr>
          <p:cNvPr id="3" name="Group 4"/>
          <p:cNvGrpSpPr>
            <a:grpSpLocks/>
          </p:cNvGrpSpPr>
          <p:nvPr/>
        </p:nvGrpSpPr>
        <p:grpSpPr bwMode="auto">
          <a:xfrm>
            <a:off x="5897886" y="5070475"/>
            <a:ext cx="1463675" cy="1366838"/>
            <a:chOff x="3991" y="2750"/>
            <a:chExt cx="922" cy="861"/>
          </a:xfrm>
        </p:grpSpPr>
        <p:sp>
          <p:nvSpPr>
            <p:cNvPr id="4" name="Oval 5"/>
            <p:cNvSpPr>
              <a:spLocks noChangeAspect="1" noChangeArrowheads="1"/>
            </p:cNvSpPr>
            <p:nvPr/>
          </p:nvSpPr>
          <p:spPr bwMode="auto">
            <a:xfrm>
              <a:off x="4021" y="2750"/>
              <a:ext cx="861" cy="86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5" name="Text Box 6"/>
            <p:cNvSpPr txBox="1">
              <a:spLocks noChangeAspect="1" noChangeArrowheads="1"/>
            </p:cNvSpPr>
            <p:nvPr/>
          </p:nvSpPr>
          <p:spPr bwMode="auto">
            <a:xfrm>
              <a:off x="3991" y="3033"/>
              <a:ext cx="922" cy="318"/>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600">
                  <a:solidFill>
                    <a:schemeClr val="bg1"/>
                  </a:solidFill>
                  <a:effectLst>
                    <a:outerShdw blurRad="38100" dist="38100" dir="2700000" algn="tl">
                      <a:srgbClr val="000000"/>
                    </a:outerShdw>
                  </a:effectLst>
                  <a:latin typeface="Century Gothic" charset="0"/>
                  <a:ea typeface="Century Gothic" charset="0"/>
                  <a:cs typeface="Century Gothic" charset="0"/>
                </a:rPr>
                <a:t>Lucifer</a:t>
              </a:r>
            </a:p>
          </p:txBody>
        </p:sp>
      </p:grpSp>
      <p:sp>
        <p:nvSpPr>
          <p:cNvPr id="6" name="Text Box 7"/>
          <p:cNvSpPr txBox="1">
            <a:spLocks noChangeArrowheads="1"/>
          </p:cNvSpPr>
          <p:nvPr/>
        </p:nvSpPr>
        <p:spPr bwMode="auto">
          <a:xfrm>
            <a:off x="320570" y="5345975"/>
            <a:ext cx="3292475" cy="707886"/>
          </a:xfrm>
          <a:prstGeom prst="rect">
            <a:avLst/>
          </a:prstGeom>
          <a:noFill/>
          <a:ln w="9525">
            <a:noFill/>
            <a:miter lim="800000"/>
            <a:headEnd/>
            <a:tailEnd/>
          </a:ln>
        </p:spPr>
        <p:txBody>
          <a:bodyPr anchor="ctr" anchorCtr="1">
            <a:prstTxWarp prst="textNoShape">
              <a:avLst/>
            </a:prstTxWarp>
            <a:spAutoFit/>
          </a:bodyPr>
          <a:lstStyle/>
          <a:p>
            <a:pPr>
              <a:defRPr/>
            </a:pP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Rid herself of guilt</a:t>
            </a:r>
          </a:p>
          <a:p>
            <a:pPr>
              <a:defRPr/>
            </a:pPr>
            <a:r>
              <a:rPr lang="en-GB" sz="20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and stand before God</a:t>
            </a:r>
          </a:p>
        </p:txBody>
      </p:sp>
      <p:grpSp>
        <p:nvGrpSpPr>
          <p:cNvPr id="7" name="Group 8"/>
          <p:cNvGrpSpPr>
            <a:grpSpLocks/>
          </p:cNvGrpSpPr>
          <p:nvPr/>
        </p:nvGrpSpPr>
        <p:grpSpPr bwMode="auto">
          <a:xfrm>
            <a:off x="3084836" y="2009775"/>
            <a:ext cx="1720850" cy="1366838"/>
            <a:chOff x="2338" y="822"/>
            <a:chExt cx="1084" cy="861"/>
          </a:xfrm>
        </p:grpSpPr>
        <p:sp>
          <p:nvSpPr>
            <p:cNvPr id="8" name="Oval 9"/>
            <p:cNvSpPr>
              <a:spLocks noChangeAspect="1" noChangeArrowheads="1"/>
            </p:cNvSpPr>
            <p:nvPr/>
          </p:nvSpPr>
          <p:spPr bwMode="auto">
            <a:xfrm>
              <a:off x="2449" y="822"/>
              <a:ext cx="861" cy="86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10"/>
            <p:cNvSpPr txBox="1">
              <a:spLocks noChangeAspect="1" noChangeArrowheads="1"/>
            </p:cNvSpPr>
            <p:nvPr/>
          </p:nvSpPr>
          <p:spPr bwMode="auto">
            <a:xfrm>
              <a:off x="2338" y="1077"/>
              <a:ext cx="1084" cy="35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10" name="Group 11"/>
          <p:cNvGrpSpPr>
            <a:grpSpLocks/>
          </p:cNvGrpSpPr>
          <p:nvPr/>
        </p:nvGrpSpPr>
        <p:grpSpPr bwMode="auto">
          <a:xfrm>
            <a:off x="3765873" y="3470275"/>
            <a:ext cx="358775" cy="809625"/>
            <a:chOff x="2648" y="1763"/>
            <a:chExt cx="226" cy="510"/>
          </a:xfrm>
        </p:grpSpPr>
        <p:sp>
          <p:nvSpPr>
            <p:cNvPr id="11" name="Line 12"/>
            <p:cNvSpPr>
              <a:spLocks noChangeShapeType="1"/>
            </p:cNvSpPr>
            <p:nvPr/>
          </p:nvSpPr>
          <p:spPr bwMode="auto">
            <a:xfrm flipH="1">
              <a:off x="2648"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2" name="Line 13"/>
            <p:cNvSpPr>
              <a:spLocks noChangeShapeType="1"/>
            </p:cNvSpPr>
            <p:nvPr/>
          </p:nvSpPr>
          <p:spPr bwMode="auto">
            <a:xfrm rot="10800000">
              <a:off x="2874"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3" name="Oval 14"/>
          <p:cNvSpPr>
            <a:spLocks noChangeAspect="1" noChangeArrowheads="1"/>
          </p:cNvSpPr>
          <p:nvPr/>
        </p:nvSpPr>
        <p:spPr bwMode="auto">
          <a:xfrm>
            <a:off x="1370336" y="3268663"/>
            <a:ext cx="1366837" cy="1366837"/>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4" name="Text Box 15"/>
          <p:cNvSpPr txBox="1">
            <a:spLocks noChangeAspect="1" noChangeArrowheads="1"/>
          </p:cNvSpPr>
          <p:nvPr/>
        </p:nvSpPr>
        <p:spPr bwMode="auto">
          <a:xfrm>
            <a:off x="1322711" y="3694113"/>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Adam</a:t>
            </a:r>
          </a:p>
        </p:txBody>
      </p:sp>
      <p:sp>
        <p:nvSpPr>
          <p:cNvPr id="15" name="Oval 16"/>
          <p:cNvSpPr>
            <a:spLocks noChangeAspect="1" noChangeArrowheads="1"/>
          </p:cNvSpPr>
          <p:nvPr/>
        </p:nvSpPr>
        <p:spPr bwMode="auto">
          <a:xfrm>
            <a:off x="3261048" y="4402138"/>
            <a:ext cx="1366838" cy="1366837"/>
          </a:xfrm>
          <a:prstGeom prst="ellipse">
            <a:avLst/>
          </a:prstGeom>
          <a:gradFill rotWithShape="1">
            <a:gsLst>
              <a:gs pos="0">
                <a:srgbClr val="FFB1E5"/>
              </a:gs>
              <a:gs pos="100000">
                <a:srgbClr val="FE00A9"/>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6" name="Text Box 17"/>
          <p:cNvSpPr txBox="1">
            <a:spLocks noChangeAspect="1" noChangeArrowheads="1"/>
          </p:cNvSpPr>
          <p:nvPr/>
        </p:nvSpPr>
        <p:spPr bwMode="auto">
          <a:xfrm>
            <a:off x="3213423" y="4827588"/>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Eve</a:t>
            </a:r>
          </a:p>
        </p:txBody>
      </p:sp>
      <p:grpSp>
        <p:nvGrpSpPr>
          <p:cNvPr id="17" name="Group 18"/>
          <p:cNvGrpSpPr>
            <a:grpSpLocks/>
          </p:cNvGrpSpPr>
          <p:nvPr/>
        </p:nvGrpSpPr>
        <p:grpSpPr bwMode="auto">
          <a:xfrm rot="3312026">
            <a:off x="2810198" y="2894013"/>
            <a:ext cx="358775" cy="809625"/>
            <a:chOff x="2648" y="1763"/>
            <a:chExt cx="226" cy="510"/>
          </a:xfrm>
        </p:grpSpPr>
        <p:sp>
          <p:nvSpPr>
            <p:cNvPr id="18" name="Line 19"/>
            <p:cNvSpPr>
              <a:spLocks noChangeShapeType="1"/>
            </p:cNvSpPr>
            <p:nvPr/>
          </p:nvSpPr>
          <p:spPr bwMode="auto">
            <a:xfrm flipH="1">
              <a:off x="2648"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 name="Line 20"/>
            <p:cNvSpPr>
              <a:spLocks noChangeShapeType="1"/>
            </p:cNvSpPr>
            <p:nvPr/>
          </p:nvSpPr>
          <p:spPr bwMode="auto">
            <a:xfrm rot="10800000">
              <a:off x="2874" y="1763"/>
              <a:ext cx="0" cy="51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0" name="Line 21"/>
          <p:cNvSpPr>
            <a:spLocks noChangeShapeType="1"/>
          </p:cNvSpPr>
          <p:nvPr/>
        </p:nvSpPr>
        <p:spPr bwMode="auto">
          <a:xfrm rot="19080000" flipH="1">
            <a:off x="5431161" y="2806700"/>
            <a:ext cx="0" cy="2541588"/>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1" name="Line 22"/>
          <p:cNvSpPr>
            <a:spLocks noChangeShapeType="1"/>
          </p:cNvSpPr>
          <p:nvPr/>
        </p:nvSpPr>
        <p:spPr bwMode="auto">
          <a:xfrm rot="8280000">
            <a:off x="5162873" y="3063875"/>
            <a:ext cx="0" cy="2541588"/>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2" name="Line 23"/>
          <p:cNvSpPr>
            <a:spLocks noChangeShapeType="1"/>
          </p:cNvSpPr>
          <p:nvPr/>
        </p:nvSpPr>
        <p:spPr bwMode="auto">
          <a:xfrm rot="8306283">
            <a:off x="2856236" y="4222750"/>
            <a:ext cx="214312" cy="647700"/>
          </a:xfrm>
          <a:prstGeom prst="line">
            <a:avLst/>
          </a:prstGeom>
          <a:noFill/>
          <a:ln w="88900">
            <a:solidFill>
              <a:schemeClr val="bg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3" name="Freeform 24"/>
          <p:cNvSpPr>
            <a:spLocks noChangeAspect="1"/>
          </p:cNvSpPr>
          <p:nvPr/>
        </p:nvSpPr>
        <p:spPr bwMode="auto">
          <a:xfrm rot="-2547312">
            <a:off x="4677098" y="3733800"/>
            <a:ext cx="1050925" cy="766763"/>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4" name="Freeform 25"/>
          <p:cNvSpPr>
            <a:spLocks noChangeAspect="1"/>
          </p:cNvSpPr>
          <p:nvPr/>
        </p:nvSpPr>
        <p:spPr bwMode="auto">
          <a:xfrm>
            <a:off x="3394398" y="3546475"/>
            <a:ext cx="1050925" cy="766763"/>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25" name="Group 26"/>
          <p:cNvGrpSpPr>
            <a:grpSpLocks/>
          </p:cNvGrpSpPr>
          <p:nvPr/>
        </p:nvGrpSpPr>
        <p:grpSpPr bwMode="auto">
          <a:xfrm>
            <a:off x="4599311" y="5334000"/>
            <a:ext cx="1298575" cy="341313"/>
            <a:chOff x="3146" y="2951"/>
            <a:chExt cx="818" cy="215"/>
          </a:xfrm>
        </p:grpSpPr>
        <p:sp>
          <p:nvSpPr>
            <p:cNvPr id="26" name="Line 27"/>
            <p:cNvSpPr>
              <a:spLocks noChangeShapeType="1"/>
            </p:cNvSpPr>
            <p:nvPr/>
          </p:nvSpPr>
          <p:spPr bwMode="auto">
            <a:xfrm rot="17220000" flipH="1">
              <a:off x="3589" y="2575"/>
              <a:ext cx="0" cy="751"/>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7" name="Line 28"/>
            <p:cNvSpPr>
              <a:spLocks noChangeShapeType="1"/>
            </p:cNvSpPr>
            <p:nvPr/>
          </p:nvSpPr>
          <p:spPr bwMode="auto">
            <a:xfrm rot="6420000">
              <a:off x="3522" y="2790"/>
              <a:ext cx="0" cy="751"/>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8" name="Rectangle 27"/>
          <p:cNvSpPr/>
          <p:nvPr/>
        </p:nvSpPr>
        <p:spPr>
          <a:xfrm>
            <a:off x="4967037" y="1322122"/>
            <a:ext cx="4572000" cy="1938992"/>
          </a:xfrm>
          <a:prstGeom prst="rect">
            <a:avLst/>
          </a:prstGeom>
        </p:spPr>
        <p:txBody>
          <a:bodyPr>
            <a:spAutoFit/>
          </a:bodyPr>
          <a:lstStyle/>
          <a:p>
            <a:pPr defTabSz="685800"/>
            <a:r>
              <a:rPr lang="en-US" sz="2000" dirty="0">
                <a:solidFill>
                  <a:schemeClr val="bg1"/>
                </a:solidFill>
                <a:latin typeface="Century Gothic" charset="0"/>
                <a:ea typeface="Century Gothic" charset="0"/>
                <a:cs typeface="Century Gothic" charset="0"/>
              </a:rPr>
              <a:t>Eve very needy. Vulnerable. </a:t>
            </a:r>
          </a:p>
          <a:p>
            <a:pPr defTabSz="685800"/>
            <a:r>
              <a:rPr lang="en-US" sz="2000" dirty="0">
                <a:solidFill>
                  <a:schemeClr val="bg1"/>
                </a:solidFill>
                <a:latin typeface="Century Gothic" charset="0"/>
                <a:ea typeface="Century Gothic" charset="0"/>
                <a:cs typeface="Century Gothic" charset="0"/>
              </a:rPr>
              <a:t>Hurt. Abused. Wanted to be</a:t>
            </a:r>
          </a:p>
          <a:p>
            <a:pPr defTabSz="685800"/>
            <a:r>
              <a:rPr lang="en-US" sz="2000" dirty="0">
                <a:solidFill>
                  <a:schemeClr val="bg1"/>
                </a:solidFill>
                <a:latin typeface="Century Gothic" charset="0"/>
                <a:ea typeface="Century Gothic" charset="0"/>
                <a:cs typeface="Century Gothic" charset="0"/>
              </a:rPr>
              <a:t>comforted and loved. Wanted </a:t>
            </a:r>
          </a:p>
          <a:p>
            <a:pPr defTabSz="685800"/>
            <a:r>
              <a:rPr lang="en-US" sz="2000" dirty="0">
                <a:solidFill>
                  <a:schemeClr val="bg1"/>
                </a:solidFill>
                <a:latin typeface="Century Gothic" charset="0"/>
                <a:ea typeface="Century Gothic" charset="0"/>
                <a:cs typeface="Century Gothic" charset="0"/>
              </a:rPr>
              <a:t>To receive love and comfort </a:t>
            </a:r>
          </a:p>
          <a:p>
            <a:pPr defTabSz="685800"/>
            <a:r>
              <a:rPr lang="en-US" sz="2000" dirty="0">
                <a:solidFill>
                  <a:schemeClr val="bg1"/>
                </a:solidFill>
                <a:latin typeface="Century Gothic" charset="0"/>
                <a:ea typeface="Century Gothic" charset="0"/>
                <a:cs typeface="Century Gothic" charset="0"/>
              </a:rPr>
              <a:t>from Adam who she </a:t>
            </a:r>
            <a:r>
              <a:rPr lang="en-US" sz="2000" dirty="0" err="1">
                <a:solidFill>
                  <a:schemeClr val="bg1"/>
                </a:solidFill>
                <a:latin typeface="Century Gothic" charset="0"/>
                <a:ea typeface="Century Gothic" charset="0"/>
                <a:cs typeface="Century Gothic" charset="0"/>
              </a:rPr>
              <a:t>realised</a:t>
            </a:r>
            <a:endParaRPr lang="en-US" sz="2000" dirty="0">
              <a:solidFill>
                <a:schemeClr val="bg1"/>
              </a:solidFill>
              <a:latin typeface="Century Gothic" charset="0"/>
              <a:ea typeface="Century Gothic" charset="0"/>
              <a:cs typeface="Century Gothic" charset="0"/>
            </a:endParaRPr>
          </a:p>
          <a:p>
            <a:pPr defTabSz="685800"/>
            <a:r>
              <a:rPr lang="en-US" sz="2000" dirty="0">
                <a:solidFill>
                  <a:schemeClr val="bg1"/>
                </a:solidFill>
                <a:latin typeface="Century Gothic" charset="0"/>
                <a:ea typeface="Century Gothic" charset="0"/>
                <a:cs typeface="Century Gothic" charset="0"/>
              </a:rPr>
              <a:t>should be her spouse</a:t>
            </a:r>
          </a:p>
        </p:txBody>
      </p:sp>
    </p:spTree>
    <p:extLst>
      <p:ext uri="{BB962C8B-B14F-4D97-AF65-F5344CB8AC3E}">
        <p14:creationId xmlns:p14="http://schemas.microsoft.com/office/powerpoint/2010/main" val="787001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684546"/>
            <a:ext cx="8229600" cy="1143000"/>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ctr">
              <a:defRPr/>
            </a:pPr>
            <a:r>
              <a:rPr lang="en-US" dirty="0" smtClean="0">
                <a:solidFill>
                  <a:schemeClr val="accent2"/>
                </a:solidFill>
                <a:latin typeface="Century Gothic" charset="0"/>
                <a:ea typeface="Century Gothic" charset="0"/>
                <a:cs typeface="Century Gothic" charset="0"/>
              </a:rPr>
              <a:t>Results of the second fall</a:t>
            </a:r>
            <a:endParaRPr lang="en-US" dirty="0">
              <a:solidFill>
                <a:schemeClr val="accent2"/>
              </a:solidFill>
              <a:latin typeface="Century Gothic" charset="0"/>
              <a:ea typeface="Century Gothic" charset="0"/>
              <a:cs typeface="Century Gothic" charset="0"/>
            </a:endParaRPr>
          </a:p>
        </p:txBody>
      </p:sp>
      <p:grpSp>
        <p:nvGrpSpPr>
          <p:cNvPr id="3" name="Group 3"/>
          <p:cNvGrpSpPr>
            <a:grpSpLocks/>
          </p:cNvGrpSpPr>
          <p:nvPr/>
        </p:nvGrpSpPr>
        <p:grpSpPr bwMode="auto">
          <a:xfrm>
            <a:off x="6099175" y="5033963"/>
            <a:ext cx="1463675" cy="1366837"/>
            <a:chOff x="3991" y="2750"/>
            <a:chExt cx="922" cy="861"/>
          </a:xfrm>
        </p:grpSpPr>
        <p:sp>
          <p:nvSpPr>
            <p:cNvPr id="4" name="Oval 4"/>
            <p:cNvSpPr>
              <a:spLocks noChangeAspect="1" noChangeArrowheads="1"/>
            </p:cNvSpPr>
            <p:nvPr/>
          </p:nvSpPr>
          <p:spPr bwMode="auto">
            <a:xfrm>
              <a:off x="4021" y="2750"/>
              <a:ext cx="861" cy="86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5" name="Text Box 5"/>
            <p:cNvSpPr txBox="1">
              <a:spLocks noChangeAspect="1" noChangeArrowheads="1"/>
            </p:cNvSpPr>
            <p:nvPr/>
          </p:nvSpPr>
          <p:spPr bwMode="auto">
            <a:xfrm>
              <a:off x="3991" y="3033"/>
              <a:ext cx="922" cy="318"/>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600">
                  <a:solidFill>
                    <a:schemeClr val="bg1"/>
                  </a:solidFill>
                  <a:effectLst>
                    <a:outerShdw blurRad="38100" dist="38100" dir="2700000" algn="tl">
                      <a:srgbClr val="000000"/>
                    </a:outerShdw>
                  </a:effectLst>
                  <a:latin typeface="Century Gothic" charset="0"/>
                  <a:ea typeface="Century Gothic" charset="0"/>
                  <a:cs typeface="Century Gothic" charset="0"/>
                </a:rPr>
                <a:t>Lucifer</a:t>
              </a:r>
            </a:p>
          </p:txBody>
        </p:sp>
      </p:grpSp>
      <p:sp>
        <p:nvSpPr>
          <p:cNvPr id="6" name="Text Box 6"/>
          <p:cNvSpPr txBox="1">
            <a:spLocks noChangeArrowheads="1"/>
          </p:cNvSpPr>
          <p:nvPr/>
        </p:nvSpPr>
        <p:spPr bwMode="auto">
          <a:xfrm>
            <a:off x="1014413" y="4768850"/>
            <a:ext cx="2682875" cy="1428750"/>
          </a:xfrm>
          <a:prstGeom prst="rect">
            <a:avLst/>
          </a:prstGeom>
          <a:noFill/>
          <a:ln w="9525">
            <a:noFill/>
            <a:miter lim="800000"/>
            <a:headEnd/>
            <a:tailEnd/>
          </a:ln>
        </p:spPr>
        <p:txBody>
          <a:bodyPr anchor="ctr" anchorCtr="1">
            <a:prstTxWarp prst="textNoShape">
              <a:avLst/>
            </a:prstTxWarp>
            <a:spAutoFit/>
          </a:bodyPr>
          <a:lstStyle/>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Fear</a:t>
            </a:r>
          </a:p>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Guilt</a:t>
            </a:r>
          </a:p>
          <a:p>
            <a:pPr algn="ctr">
              <a:lnSpc>
                <a:spcPct val="90000"/>
              </a:lnSpc>
              <a:defRPr/>
            </a:pPr>
            <a:r>
              <a:rPr lang="en-US" sz="2400"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Premature knowledge</a:t>
            </a:r>
          </a:p>
        </p:txBody>
      </p:sp>
      <p:grpSp>
        <p:nvGrpSpPr>
          <p:cNvPr id="7" name="Group 7"/>
          <p:cNvGrpSpPr>
            <a:grpSpLocks/>
          </p:cNvGrpSpPr>
          <p:nvPr/>
        </p:nvGrpSpPr>
        <p:grpSpPr bwMode="auto">
          <a:xfrm>
            <a:off x="3286125" y="1973263"/>
            <a:ext cx="1720850" cy="1366837"/>
            <a:chOff x="2338" y="822"/>
            <a:chExt cx="1084" cy="861"/>
          </a:xfrm>
        </p:grpSpPr>
        <p:sp>
          <p:nvSpPr>
            <p:cNvPr id="8" name="Oval 8"/>
            <p:cNvSpPr>
              <a:spLocks noChangeAspect="1" noChangeArrowheads="1"/>
            </p:cNvSpPr>
            <p:nvPr/>
          </p:nvSpPr>
          <p:spPr bwMode="auto">
            <a:xfrm>
              <a:off x="2449" y="822"/>
              <a:ext cx="861" cy="86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9" name="Text Box 9"/>
            <p:cNvSpPr txBox="1">
              <a:spLocks noChangeAspect="1" noChangeArrowheads="1"/>
            </p:cNvSpPr>
            <p:nvPr/>
          </p:nvSpPr>
          <p:spPr bwMode="auto">
            <a:xfrm>
              <a:off x="2338" y="1077"/>
              <a:ext cx="1084" cy="35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320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10" name="Group 10"/>
          <p:cNvGrpSpPr>
            <a:grpSpLocks/>
          </p:cNvGrpSpPr>
          <p:nvPr/>
        </p:nvGrpSpPr>
        <p:grpSpPr bwMode="auto">
          <a:xfrm>
            <a:off x="3967163" y="3467100"/>
            <a:ext cx="358775" cy="809625"/>
            <a:chOff x="2648" y="1763"/>
            <a:chExt cx="226" cy="510"/>
          </a:xfrm>
        </p:grpSpPr>
        <p:sp>
          <p:nvSpPr>
            <p:cNvPr id="11" name="Line 11"/>
            <p:cNvSpPr>
              <a:spLocks noChangeShapeType="1"/>
            </p:cNvSpPr>
            <p:nvPr/>
          </p:nvSpPr>
          <p:spPr bwMode="auto">
            <a:xfrm flipH="1">
              <a:off x="2648"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2" name="Line 12"/>
            <p:cNvSpPr>
              <a:spLocks noChangeShapeType="1"/>
            </p:cNvSpPr>
            <p:nvPr/>
          </p:nvSpPr>
          <p:spPr bwMode="auto">
            <a:xfrm rot="10800000">
              <a:off x="2874"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3" name="Oval 13"/>
          <p:cNvSpPr>
            <a:spLocks noChangeAspect="1" noChangeArrowheads="1"/>
          </p:cNvSpPr>
          <p:nvPr/>
        </p:nvSpPr>
        <p:spPr bwMode="auto">
          <a:xfrm>
            <a:off x="1571625" y="3232150"/>
            <a:ext cx="1366838" cy="1366838"/>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4" name="Text Box 14"/>
          <p:cNvSpPr txBox="1">
            <a:spLocks noChangeAspect="1" noChangeArrowheads="1"/>
          </p:cNvSpPr>
          <p:nvPr/>
        </p:nvSpPr>
        <p:spPr bwMode="auto">
          <a:xfrm>
            <a:off x="1524000" y="3657600"/>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Adam</a:t>
            </a:r>
          </a:p>
        </p:txBody>
      </p:sp>
      <p:sp>
        <p:nvSpPr>
          <p:cNvPr id="15" name="Oval 15"/>
          <p:cNvSpPr>
            <a:spLocks noChangeAspect="1" noChangeArrowheads="1"/>
          </p:cNvSpPr>
          <p:nvPr/>
        </p:nvSpPr>
        <p:spPr bwMode="auto">
          <a:xfrm>
            <a:off x="3462338" y="4365625"/>
            <a:ext cx="1366837" cy="1366838"/>
          </a:xfrm>
          <a:prstGeom prst="ellipse">
            <a:avLst/>
          </a:prstGeom>
          <a:gradFill rotWithShape="1">
            <a:gsLst>
              <a:gs pos="0">
                <a:srgbClr val="FFB1E5"/>
              </a:gs>
              <a:gs pos="100000">
                <a:srgbClr val="FE00A9"/>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8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6" name="Text Box 16"/>
          <p:cNvSpPr txBox="1">
            <a:spLocks noChangeAspect="1" noChangeArrowheads="1"/>
          </p:cNvSpPr>
          <p:nvPr/>
        </p:nvSpPr>
        <p:spPr bwMode="auto">
          <a:xfrm>
            <a:off x="3414713" y="4791075"/>
            <a:ext cx="1463675" cy="52431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Eve</a:t>
            </a:r>
          </a:p>
        </p:txBody>
      </p:sp>
      <p:grpSp>
        <p:nvGrpSpPr>
          <p:cNvPr id="17" name="Group 17"/>
          <p:cNvGrpSpPr>
            <a:grpSpLocks/>
          </p:cNvGrpSpPr>
          <p:nvPr/>
        </p:nvGrpSpPr>
        <p:grpSpPr bwMode="auto">
          <a:xfrm rot="3312026">
            <a:off x="3001963" y="2890838"/>
            <a:ext cx="358775" cy="809625"/>
            <a:chOff x="2648" y="1763"/>
            <a:chExt cx="226" cy="510"/>
          </a:xfrm>
        </p:grpSpPr>
        <p:sp>
          <p:nvSpPr>
            <p:cNvPr id="18" name="Line 18"/>
            <p:cNvSpPr>
              <a:spLocks noChangeShapeType="1"/>
            </p:cNvSpPr>
            <p:nvPr/>
          </p:nvSpPr>
          <p:spPr bwMode="auto">
            <a:xfrm flipH="1">
              <a:off x="2648"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 name="Line 19"/>
            <p:cNvSpPr>
              <a:spLocks noChangeShapeType="1"/>
            </p:cNvSpPr>
            <p:nvPr/>
          </p:nvSpPr>
          <p:spPr bwMode="auto">
            <a:xfrm rot="10800000">
              <a:off x="2874" y="1763"/>
              <a:ext cx="0" cy="510"/>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0" name="Line 20"/>
          <p:cNvSpPr>
            <a:spLocks noChangeShapeType="1"/>
          </p:cNvSpPr>
          <p:nvPr/>
        </p:nvSpPr>
        <p:spPr bwMode="auto">
          <a:xfrm rot="19080000" flipH="1">
            <a:off x="5632450" y="2803525"/>
            <a:ext cx="0" cy="2541588"/>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1" name="Line 21"/>
          <p:cNvSpPr>
            <a:spLocks noChangeShapeType="1"/>
          </p:cNvSpPr>
          <p:nvPr/>
        </p:nvSpPr>
        <p:spPr bwMode="auto">
          <a:xfrm rot="8280000">
            <a:off x="5364163" y="3040063"/>
            <a:ext cx="0" cy="2541587"/>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2" name="Freeform 22"/>
          <p:cNvSpPr>
            <a:spLocks noChangeAspect="1"/>
          </p:cNvSpPr>
          <p:nvPr/>
        </p:nvSpPr>
        <p:spPr bwMode="auto">
          <a:xfrm rot="-2547312">
            <a:off x="4878388" y="3697288"/>
            <a:ext cx="1050925" cy="766762"/>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3" name="Freeform 23"/>
          <p:cNvSpPr>
            <a:spLocks noChangeAspect="1"/>
          </p:cNvSpPr>
          <p:nvPr/>
        </p:nvSpPr>
        <p:spPr bwMode="auto">
          <a:xfrm>
            <a:off x="3595688" y="3509963"/>
            <a:ext cx="1050925" cy="766762"/>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24" name="Group 24"/>
          <p:cNvGrpSpPr>
            <a:grpSpLocks/>
          </p:cNvGrpSpPr>
          <p:nvPr/>
        </p:nvGrpSpPr>
        <p:grpSpPr bwMode="auto">
          <a:xfrm>
            <a:off x="4800600" y="5310188"/>
            <a:ext cx="1298575" cy="341312"/>
            <a:chOff x="3146" y="2951"/>
            <a:chExt cx="818" cy="215"/>
          </a:xfrm>
        </p:grpSpPr>
        <p:sp>
          <p:nvSpPr>
            <p:cNvPr id="25" name="Line 25"/>
            <p:cNvSpPr>
              <a:spLocks noChangeShapeType="1"/>
            </p:cNvSpPr>
            <p:nvPr/>
          </p:nvSpPr>
          <p:spPr bwMode="auto">
            <a:xfrm rot="17220000" flipH="1">
              <a:off x="3589" y="2575"/>
              <a:ext cx="0" cy="751"/>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6" name="Line 26"/>
            <p:cNvSpPr>
              <a:spLocks noChangeShapeType="1"/>
            </p:cNvSpPr>
            <p:nvPr/>
          </p:nvSpPr>
          <p:spPr bwMode="auto">
            <a:xfrm rot="6420000">
              <a:off x="3522" y="2790"/>
              <a:ext cx="0" cy="751"/>
            </a:xfrm>
            <a:prstGeom prst="line">
              <a:avLst/>
            </a:prstGeom>
            <a:noFill/>
            <a:ln w="88900">
              <a:solidFill>
                <a:srgbClr val="82B9FF"/>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27" name="Freeform 27"/>
          <p:cNvSpPr>
            <a:spLocks noChangeAspect="1"/>
          </p:cNvSpPr>
          <p:nvPr/>
        </p:nvSpPr>
        <p:spPr bwMode="auto">
          <a:xfrm rot="3647055">
            <a:off x="2686844" y="2956719"/>
            <a:ext cx="1050925" cy="766763"/>
          </a:xfrm>
          <a:custGeom>
            <a:avLst/>
            <a:gdLst>
              <a:gd name="T0" fmla="*/ 2147483647 w 608"/>
              <a:gd name="T1" fmla="*/ 2147483647 h 444"/>
              <a:gd name="T2" fmla="*/ 0 w 608"/>
              <a:gd name="T3" fmla="*/ 2147483647 h 444"/>
              <a:gd name="T4" fmla="*/ 2147483647 w 608"/>
              <a:gd name="T5" fmla="*/ 2147483647 h 444"/>
              <a:gd name="T6" fmla="*/ 2147483647 w 608"/>
              <a:gd name="T7" fmla="*/ 2147483647 h 444"/>
              <a:gd name="T8" fmla="*/ 2147483647 w 608"/>
              <a:gd name="T9" fmla="*/ 2147483647 h 444"/>
              <a:gd name="T10" fmla="*/ 2147483647 w 608"/>
              <a:gd name="T11" fmla="*/ 2147483647 h 444"/>
              <a:gd name="T12" fmla="*/ 2147483647 w 608"/>
              <a:gd name="T13" fmla="*/ 2147483647 h 444"/>
              <a:gd name="T14" fmla="*/ 2147483647 w 608"/>
              <a:gd name="T15" fmla="*/ 2147483647 h 444"/>
              <a:gd name="T16" fmla="*/ 2147483647 w 608"/>
              <a:gd name="T17" fmla="*/ 0 h 444"/>
              <a:gd name="T18" fmla="*/ 2147483647 w 608"/>
              <a:gd name="T19" fmla="*/ 2147483647 h 444"/>
              <a:gd name="T20" fmla="*/ 2147483647 w 608"/>
              <a:gd name="T21" fmla="*/ 2147483647 h 444"/>
              <a:gd name="T22" fmla="*/ 2147483647 w 608"/>
              <a:gd name="T23" fmla="*/ 2147483647 h 444"/>
              <a:gd name="T24" fmla="*/ 2147483647 w 608"/>
              <a:gd name="T25" fmla="*/ 2147483647 h 444"/>
              <a:gd name="T26" fmla="*/ 2147483647 w 608"/>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8"/>
              <a:gd name="T43" fmla="*/ 0 h 444"/>
              <a:gd name="T44" fmla="*/ 608 w 608"/>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solidFill>
          <a:ln w="3175">
            <a:solidFill>
              <a:srgbClr val="E20267"/>
            </a:solidFill>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28" name="Group 28"/>
          <p:cNvGrpSpPr>
            <a:grpSpLocks/>
          </p:cNvGrpSpPr>
          <p:nvPr/>
        </p:nvGrpSpPr>
        <p:grpSpPr bwMode="auto">
          <a:xfrm rot="7358878">
            <a:off x="2956719" y="4253706"/>
            <a:ext cx="358775" cy="633413"/>
            <a:chOff x="2648" y="1763"/>
            <a:chExt cx="226" cy="510"/>
          </a:xfrm>
        </p:grpSpPr>
        <p:sp>
          <p:nvSpPr>
            <p:cNvPr id="29" name="Line 29"/>
            <p:cNvSpPr>
              <a:spLocks noChangeShapeType="1"/>
            </p:cNvSpPr>
            <p:nvPr/>
          </p:nvSpPr>
          <p:spPr bwMode="auto">
            <a:xfrm flipH="1">
              <a:off x="2648" y="1763"/>
              <a:ext cx="0" cy="510"/>
            </a:xfrm>
            <a:prstGeom prst="line">
              <a:avLst/>
            </a:prstGeom>
            <a:noFill/>
            <a:ln w="88900">
              <a:solidFill>
                <a:schemeClr val="tx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30" name="Line 30"/>
            <p:cNvSpPr>
              <a:spLocks noChangeShapeType="1"/>
            </p:cNvSpPr>
            <p:nvPr/>
          </p:nvSpPr>
          <p:spPr bwMode="auto">
            <a:xfrm rot="10800000">
              <a:off x="2874" y="1763"/>
              <a:ext cx="0" cy="510"/>
            </a:xfrm>
            <a:prstGeom prst="line">
              <a:avLst/>
            </a:prstGeom>
            <a:noFill/>
            <a:ln w="88900">
              <a:solidFill>
                <a:schemeClr val="tx1"/>
              </a:solidFill>
              <a:round/>
              <a:headEnd/>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777084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6029" y="2402683"/>
            <a:ext cx="7945820" cy="1440656"/>
          </a:xfrm>
          <a:prstGeom prst="rect">
            <a:avLst/>
          </a:prstGeom>
        </p:spPr>
        <p:txBody>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defRPr/>
            </a:pPr>
            <a:r>
              <a:rPr lang="en-GB" sz="4400" dirty="0" smtClean="0">
                <a:solidFill>
                  <a:schemeClr val="accent2"/>
                </a:solidFill>
                <a:latin typeface="Century Gothic" charset="0"/>
                <a:ea typeface="Century Gothic" charset="0"/>
                <a:cs typeface="Century Gothic" charset="0"/>
              </a:rPr>
              <a:t>What were the consequences of the fall?</a:t>
            </a:r>
            <a:endParaRPr lang="en-GB" sz="4400" dirty="0">
              <a:solidFill>
                <a:schemeClr val="accent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02747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flipV="1">
            <a:off x="4189090" y="4100513"/>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3" name="Line 4"/>
          <p:cNvSpPr>
            <a:spLocks noChangeShapeType="1"/>
          </p:cNvSpPr>
          <p:nvPr/>
        </p:nvSpPr>
        <p:spPr bwMode="auto">
          <a:xfrm flipV="1">
            <a:off x="5990902" y="4100513"/>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4" name="Line 5"/>
          <p:cNvSpPr>
            <a:spLocks noChangeShapeType="1"/>
          </p:cNvSpPr>
          <p:nvPr/>
        </p:nvSpPr>
        <p:spPr bwMode="auto">
          <a:xfrm flipH="1" flipV="1">
            <a:off x="5990902" y="2300288"/>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 name="Line 6"/>
          <p:cNvSpPr>
            <a:spLocks noChangeShapeType="1"/>
          </p:cNvSpPr>
          <p:nvPr/>
        </p:nvSpPr>
        <p:spPr bwMode="auto">
          <a:xfrm flipV="1">
            <a:off x="4190677" y="2300288"/>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6" name="Group 7"/>
          <p:cNvGrpSpPr>
            <a:grpSpLocks/>
          </p:cNvGrpSpPr>
          <p:nvPr/>
        </p:nvGrpSpPr>
        <p:grpSpPr bwMode="auto">
          <a:xfrm>
            <a:off x="3577902" y="3302000"/>
            <a:ext cx="1511300" cy="1511300"/>
            <a:chOff x="1360" y="1770"/>
            <a:chExt cx="952" cy="952"/>
          </a:xfrm>
        </p:grpSpPr>
        <p:sp>
          <p:nvSpPr>
            <p:cNvPr id="7" name="Oval 8"/>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4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8" name="Text Box 9"/>
            <p:cNvSpPr txBox="1">
              <a:spLocks noChangeAspect="1" noChangeArrowheads="1"/>
            </p:cNvSpPr>
            <p:nvPr/>
          </p:nvSpPr>
          <p:spPr bwMode="auto">
            <a:xfrm>
              <a:off x="1360" y="2060"/>
              <a:ext cx="940" cy="321"/>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a:solidFill>
                    <a:srgbClr val="FFFFFF"/>
                  </a:solidFill>
                  <a:latin typeface="Century Gothic" charset="0"/>
                  <a:ea typeface="Century Gothic" charset="0"/>
                  <a:cs typeface="Century Gothic" charset="0"/>
                </a:rPr>
                <a:t>Mind</a:t>
              </a:r>
            </a:p>
          </p:txBody>
        </p:sp>
      </p:grpSp>
      <p:grpSp>
        <p:nvGrpSpPr>
          <p:cNvPr id="9" name="Group 10"/>
          <p:cNvGrpSpPr>
            <a:grpSpLocks noChangeAspect="1"/>
          </p:cNvGrpSpPr>
          <p:nvPr/>
        </p:nvGrpSpPr>
        <p:grpSpPr bwMode="auto">
          <a:xfrm>
            <a:off x="6913240" y="3302000"/>
            <a:ext cx="1511300" cy="1511300"/>
            <a:chOff x="3408" y="818"/>
            <a:chExt cx="998" cy="998"/>
          </a:xfrm>
        </p:grpSpPr>
        <p:sp>
          <p:nvSpPr>
            <p:cNvPr id="10" name="Oval 11"/>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8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11" name="Text Box 12"/>
            <p:cNvSpPr txBox="1">
              <a:spLocks noChangeAspect="1" noChangeArrowheads="1"/>
            </p:cNvSpPr>
            <p:nvPr/>
          </p:nvSpPr>
          <p:spPr bwMode="auto">
            <a:xfrm>
              <a:off x="3421" y="1103"/>
              <a:ext cx="985" cy="337"/>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a:solidFill>
                    <a:srgbClr val="FFFFFF"/>
                  </a:solidFill>
                  <a:latin typeface="Century Gothic" charset="0"/>
                  <a:ea typeface="Century Gothic" charset="0"/>
                  <a:cs typeface="Century Gothic" charset="0"/>
                </a:rPr>
                <a:t>Body</a:t>
              </a:r>
            </a:p>
          </p:txBody>
        </p:sp>
      </p:grpSp>
      <p:sp>
        <p:nvSpPr>
          <p:cNvPr id="12" name="Oval 13"/>
          <p:cNvSpPr>
            <a:spLocks noChangeAspect="1" noChangeArrowheads="1"/>
          </p:cNvSpPr>
          <p:nvPr/>
        </p:nvSpPr>
        <p:spPr bwMode="auto">
          <a:xfrm>
            <a:off x="5219377" y="4965700"/>
            <a:ext cx="1511300" cy="1511300"/>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32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13" name="Text Box 14"/>
          <p:cNvSpPr txBox="1">
            <a:spLocks noChangeAspect="1" noChangeArrowheads="1"/>
          </p:cNvSpPr>
          <p:nvPr/>
        </p:nvSpPr>
        <p:spPr bwMode="auto">
          <a:xfrm>
            <a:off x="5068565" y="5427336"/>
            <a:ext cx="1843087" cy="688280"/>
          </a:xfrm>
          <a:prstGeom prst="rect">
            <a:avLst/>
          </a:prstGeom>
          <a:noFill/>
          <a:ln w="9525">
            <a:noFill/>
            <a:miter lim="800000"/>
            <a:headEnd/>
            <a:tailEnd/>
          </a:ln>
          <a:effectLst/>
        </p:spPr>
        <p:txBody>
          <a:bodyPr lIns="36000" tIns="32400" rIns="36000">
            <a:prstTxWarp prst="textNoShape">
              <a:avLst/>
            </a:prstTxWarp>
            <a:spAutoFit/>
          </a:bodyPr>
          <a:lstStyle/>
          <a:p>
            <a:pPr algn="ctr">
              <a:lnSpc>
                <a:spcPct val="90000"/>
              </a:lnSpc>
              <a:defRPr/>
            </a:pPr>
            <a:r>
              <a:rPr lang="en-US" sz="2200" dirty="0" smtClean="0">
                <a:solidFill>
                  <a:srgbClr val="FFFFFF"/>
                </a:solidFill>
                <a:latin typeface="Century Gothic" charset="0"/>
                <a:ea typeface="Century Gothic" charset="0"/>
                <a:cs typeface="Century Gothic" charset="0"/>
              </a:rPr>
              <a:t>Conflicted</a:t>
            </a:r>
            <a:br>
              <a:rPr lang="en-US" sz="2200" dirty="0" smtClean="0">
                <a:solidFill>
                  <a:srgbClr val="FFFFFF"/>
                </a:solidFill>
                <a:latin typeface="Century Gothic" charset="0"/>
                <a:ea typeface="Century Gothic" charset="0"/>
                <a:cs typeface="Century Gothic" charset="0"/>
              </a:rPr>
            </a:br>
            <a:r>
              <a:rPr lang="en-US" sz="2200" dirty="0" smtClean="0">
                <a:solidFill>
                  <a:srgbClr val="FFFFFF"/>
                </a:solidFill>
                <a:latin typeface="Century Gothic" charset="0"/>
                <a:ea typeface="Century Gothic" charset="0"/>
                <a:cs typeface="Century Gothic" charset="0"/>
              </a:rPr>
              <a:t>Person</a:t>
            </a:r>
            <a:endParaRPr lang="en-US" sz="2200" dirty="0">
              <a:solidFill>
                <a:srgbClr val="FFFFFF"/>
              </a:solidFill>
              <a:latin typeface="Century Gothic" charset="0"/>
              <a:ea typeface="Century Gothic" charset="0"/>
              <a:cs typeface="Century Gothic" charset="0"/>
            </a:endParaRPr>
          </a:p>
        </p:txBody>
      </p:sp>
      <p:grpSp>
        <p:nvGrpSpPr>
          <p:cNvPr id="14" name="Group 15"/>
          <p:cNvGrpSpPr>
            <a:grpSpLocks/>
          </p:cNvGrpSpPr>
          <p:nvPr/>
        </p:nvGrpSpPr>
        <p:grpSpPr bwMode="auto">
          <a:xfrm>
            <a:off x="5132065" y="3236913"/>
            <a:ext cx="1716087" cy="1716087"/>
            <a:chOff x="2339" y="1729"/>
            <a:chExt cx="1081" cy="1081"/>
          </a:xfrm>
        </p:grpSpPr>
        <p:sp>
          <p:nvSpPr>
            <p:cNvPr id="15" name="Freeform 16"/>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16" name="Group 17"/>
            <p:cNvGrpSpPr>
              <a:grpSpLocks/>
            </p:cNvGrpSpPr>
            <p:nvPr/>
          </p:nvGrpSpPr>
          <p:grpSpPr bwMode="auto">
            <a:xfrm rot="5400000">
              <a:off x="2339" y="1929"/>
              <a:ext cx="1081" cy="681"/>
              <a:chOff x="128" y="1933"/>
              <a:chExt cx="1081" cy="681"/>
            </a:xfrm>
          </p:grpSpPr>
          <p:sp>
            <p:nvSpPr>
              <p:cNvPr id="18" name="Freeform 18"/>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19" name="Freeform 19"/>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17" name="Freeform 20"/>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20" name="Text Box 34"/>
          <p:cNvSpPr txBox="1">
            <a:spLocks noChangeArrowheads="1"/>
          </p:cNvSpPr>
          <p:nvPr/>
        </p:nvSpPr>
        <p:spPr bwMode="auto">
          <a:xfrm>
            <a:off x="3838248" y="4191000"/>
            <a:ext cx="1055097" cy="400110"/>
          </a:xfrm>
          <a:prstGeom prst="rect">
            <a:avLst/>
          </a:prstGeom>
          <a:noFill/>
          <a:ln w="9525">
            <a:noFill/>
            <a:miter lim="800000"/>
            <a:headEnd/>
            <a:tailEnd/>
          </a:ln>
        </p:spPr>
        <p:txBody>
          <a:bodyPr wrap="none">
            <a:prstTxWarp prst="textNoShape">
              <a:avLst/>
            </a:prstTxWarp>
            <a:spAutoFit/>
          </a:bodyPr>
          <a:lstStyle/>
          <a:p>
            <a:r>
              <a:rPr lang="en-GB" sz="2000" dirty="0" smtClean="0">
                <a:solidFill>
                  <a:srgbClr val="FFFFFF"/>
                </a:solidFill>
                <a:latin typeface="Century Gothic" charset="0"/>
                <a:ea typeface="Century Gothic" charset="0"/>
                <a:cs typeface="Century Gothic" charset="0"/>
              </a:rPr>
              <a:t>Object</a:t>
            </a:r>
            <a:endParaRPr lang="en-GB" sz="2000" dirty="0">
              <a:solidFill>
                <a:srgbClr val="FFFFFF"/>
              </a:solidFill>
              <a:latin typeface="Century Gothic" charset="0"/>
              <a:ea typeface="Century Gothic" charset="0"/>
              <a:cs typeface="Century Gothic" charset="0"/>
            </a:endParaRPr>
          </a:p>
        </p:txBody>
      </p:sp>
      <p:sp>
        <p:nvSpPr>
          <p:cNvPr id="21" name="Text Box 41"/>
          <p:cNvSpPr txBox="1">
            <a:spLocks noChangeArrowheads="1"/>
          </p:cNvSpPr>
          <p:nvPr/>
        </p:nvSpPr>
        <p:spPr bwMode="auto">
          <a:xfrm>
            <a:off x="7151571" y="4191000"/>
            <a:ext cx="1116011" cy="400110"/>
          </a:xfrm>
          <a:prstGeom prst="rect">
            <a:avLst/>
          </a:prstGeom>
          <a:noFill/>
          <a:ln w="9525">
            <a:noFill/>
            <a:miter lim="800000"/>
            <a:headEnd/>
            <a:tailEnd/>
          </a:ln>
        </p:spPr>
        <p:txBody>
          <a:bodyPr wrap="none">
            <a:prstTxWarp prst="textNoShape">
              <a:avLst/>
            </a:prstTxWarp>
            <a:spAutoFit/>
          </a:bodyPr>
          <a:lstStyle/>
          <a:p>
            <a:pPr algn="ctr"/>
            <a:r>
              <a:rPr lang="en-GB" sz="2000" dirty="0" smtClean="0">
                <a:solidFill>
                  <a:srgbClr val="FFFFFF"/>
                </a:solidFill>
                <a:latin typeface="Century Gothic" charset="0"/>
                <a:ea typeface="Century Gothic" charset="0"/>
                <a:cs typeface="Century Gothic" charset="0"/>
              </a:rPr>
              <a:t>Subject</a:t>
            </a:r>
            <a:endParaRPr lang="en-GB" sz="2000" dirty="0">
              <a:solidFill>
                <a:srgbClr val="FFFFFF"/>
              </a:solidFill>
              <a:latin typeface="Century Gothic" charset="0"/>
              <a:ea typeface="Century Gothic" charset="0"/>
              <a:cs typeface="Century Gothic" charset="0"/>
            </a:endParaRPr>
          </a:p>
        </p:txBody>
      </p:sp>
      <p:sp>
        <p:nvSpPr>
          <p:cNvPr id="22" name="Oval 43"/>
          <p:cNvSpPr>
            <a:spLocks noChangeAspect="1" noChangeArrowheads="1"/>
          </p:cNvSpPr>
          <p:nvPr/>
        </p:nvSpPr>
        <p:spPr bwMode="auto">
          <a:xfrm>
            <a:off x="5305102" y="1524000"/>
            <a:ext cx="1447800" cy="1446213"/>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b="1">
              <a:solidFill>
                <a:srgbClr val="FFFFFF"/>
              </a:solidFill>
              <a:latin typeface="Century Gothic" charset="0"/>
              <a:ea typeface="Century Gothic" charset="0"/>
              <a:cs typeface="Century Gothic" charset="0"/>
            </a:endParaRPr>
          </a:p>
        </p:txBody>
      </p:sp>
      <p:sp>
        <p:nvSpPr>
          <p:cNvPr id="23" name="Text Box 44"/>
          <p:cNvSpPr txBox="1">
            <a:spLocks noChangeArrowheads="1"/>
          </p:cNvSpPr>
          <p:nvPr/>
        </p:nvSpPr>
        <p:spPr bwMode="auto">
          <a:xfrm>
            <a:off x="5378417" y="1981200"/>
            <a:ext cx="1196161" cy="523220"/>
          </a:xfrm>
          <a:prstGeom prst="rect">
            <a:avLst/>
          </a:prstGeom>
          <a:noFill/>
          <a:ln w="9525">
            <a:noFill/>
            <a:miter lim="800000"/>
            <a:headEnd/>
            <a:tailEnd/>
          </a:ln>
        </p:spPr>
        <p:txBody>
          <a:bodyPr wrap="none">
            <a:prstTxWarp prst="textNoShape">
              <a:avLst/>
            </a:prstTxWarp>
            <a:spAutoFit/>
          </a:bodyPr>
          <a:lstStyle/>
          <a:p>
            <a:pPr algn="ctr"/>
            <a:r>
              <a:rPr lang="en-US" sz="2800" dirty="0" smtClean="0">
                <a:solidFill>
                  <a:srgbClr val="FFFFFF"/>
                </a:solidFill>
                <a:latin typeface="Century Gothic" charset="0"/>
                <a:ea typeface="Century Gothic" charset="0"/>
                <a:cs typeface="Century Gothic" charset="0"/>
              </a:rPr>
              <a:t>Satan</a:t>
            </a:r>
            <a:endParaRPr lang="en-US" sz="2800" dirty="0">
              <a:solidFill>
                <a:srgbClr val="FFFFFF"/>
              </a:solidFill>
              <a:latin typeface="Century Gothic" charset="0"/>
              <a:ea typeface="Century Gothic" charset="0"/>
              <a:cs typeface="Century Gothic" charset="0"/>
            </a:endParaRPr>
          </a:p>
        </p:txBody>
      </p:sp>
      <p:sp>
        <p:nvSpPr>
          <p:cNvPr id="24" name="Title 23"/>
          <p:cNvSpPr>
            <a:spLocks noGrp="1"/>
          </p:cNvSpPr>
          <p:nvPr>
            <p:ph type="title"/>
          </p:nvPr>
        </p:nvSpPr>
        <p:spPr>
          <a:xfrm>
            <a:off x="788184" y="159941"/>
            <a:ext cx="7583487" cy="1044388"/>
          </a:xfrm>
        </p:spPr>
        <p:txBody>
          <a:bodyPr/>
          <a:lstStyle/>
          <a:p>
            <a:pPr algn="ctr"/>
            <a:r>
              <a:rPr lang="en-US" dirty="0">
                <a:solidFill>
                  <a:schemeClr val="accent2"/>
                </a:solidFill>
                <a:latin typeface="Century Gothic" charset="0"/>
                <a:ea typeface="Century Gothic" charset="0"/>
                <a:cs typeface="Century Gothic" charset="0"/>
              </a:rPr>
              <a:t>Loss of the first blessing</a:t>
            </a:r>
          </a:p>
        </p:txBody>
      </p:sp>
      <p:sp>
        <p:nvSpPr>
          <p:cNvPr id="25" name="Text Box 22"/>
          <p:cNvSpPr txBox="1">
            <a:spLocks noChangeArrowheads="1"/>
          </p:cNvSpPr>
          <p:nvPr/>
        </p:nvSpPr>
        <p:spPr bwMode="auto">
          <a:xfrm>
            <a:off x="714246" y="2367120"/>
            <a:ext cx="2214563" cy="2000548"/>
          </a:xfrm>
          <a:prstGeom prst="rect">
            <a:avLst/>
          </a:prstGeom>
          <a:noFill/>
          <a:ln w="9525">
            <a:noFill/>
            <a:miter lim="800000"/>
            <a:headEnd/>
            <a:tailEnd/>
          </a:ln>
        </p:spPr>
        <p:txBody>
          <a:bodyPr>
            <a:prstTxWarp prst="textNoShape">
              <a:avLst/>
            </a:prstTxWarp>
            <a:spAutoFit/>
          </a:bodyPr>
          <a:lstStyle/>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Conflict between spirit and flesh</a:t>
            </a:r>
          </a:p>
          <a:p>
            <a:pPr defTabSz="685800" fontAlgn="base">
              <a:spcBef>
                <a:spcPct val="0"/>
              </a:spcBef>
              <a:spcAft>
                <a:spcPct val="0"/>
              </a:spcAft>
            </a:pPr>
            <a:endParaRPr lang="en-GB" sz="2400" dirty="0">
              <a:solidFill>
                <a:srgbClr val="FFFFFF"/>
              </a:solidFill>
              <a:latin typeface="Century Gothic" charset="0"/>
              <a:ea typeface="Century Gothic" charset="0"/>
              <a:cs typeface="Century Gothic" charset="0"/>
            </a:endParaRPr>
          </a:p>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People born with original sin</a:t>
            </a:r>
            <a:endParaRPr lang="en-GB" sz="1200" dirty="0">
              <a:solidFill>
                <a:srgbClr val="FFFFFF"/>
              </a:solidFill>
              <a:latin typeface="Century Gothic" charset="0"/>
              <a:ea typeface="Century Gothic" charset="0"/>
              <a:cs typeface="Century Gothic" charset="0"/>
            </a:endParaRPr>
          </a:p>
        </p:txBody>
      </p:sp>
      <p:sp>
        <p:nvSpPr>
          <p:cNvPr id="26" name="Text Box 23"/>
          <p:cNvSpPr txBox="1">
            <a:spLocks noChangeArrowheads="1"/>
          </p:cNvSpPr>
          <p:nvPr/>
        </p:nvSpPr>
        <p:spPr bwMode="auto">
          <a:xfrm>
            <a:off x="252767" y="5626122"/>
            <a:ext cx="4878259" cy="954107"/>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“You are of your father the devil, and </a:t>
            </a:r>
            <a:br>
              <a:rPr lang="en-GB" sz="2000" dirty="0">
                <a:solidFill>
                  <a:srgbClr val="FFFFFF"/>
                </a:solidFill>
                <a:latin typeface="Century Gothic" charset="0"/>
                <a:ea typeface="Century Gothic" charset="0"/>
                <a:cs typeface="Century Gothic" charset="0"/>
              </a:rPr>
            </a:br>
            <a:r>
              <a:rPr lang="en-GB" sz="2000" dirty="0">
                <a:solidFill>
                  <a:srgbClr val="FFFFFF"/>
                </a:solidFill>
                <a:latin typeface="Century Gothic" charset="0"/>
                <a:ea typeface="Century Gothic" charset="0"/>
                <a:cs typeface="Century Gothic" charset="0"/>
              </a:rPr>
              <a:t>your will is to do your father’s desires.”</a:t>
            </a:r>
          </a:p>
          <a:p>
            <a:pPr defTabSz="685800" fontAlgn="base">
              <a:spcBef>
                <a:spcPct val="0"/>
              </a:spcBef>
              <a:spcAft>
                <a:spcPct val="0"/>
              </a:spcAft>
            </a:pPr>
            <a:r>
              <a:rPr lang="en-GB" sz="1600" dirty="0">
                <a:solidFill>
                  <a:srgbClr val="FFFFFF"/>
                </a:solidFill>
                <a:latin typeface="Century Gothic" charset="0"/>
                <a:ea typeface="Century Gothic" charset="0"/>
                <a:cs typeface="Century Gothic" charset="0"/>
              </a:rPr>
              <a:t>				John 8:44</a:t>
            </a:r>
            <a:endParaRPr lang="en-US" sz="1600" dirty="0">
              <a:solidFill>
                <a:srgbClr val="FFFFFF"/>
              </a:solidFill>
              <a:latin typeface="Century Gothic" charset="0"/>
              <a:ea typeface="Century Gothic" charset="0"/>
              <a:cs typeface="Century Gothic" charset="0"/>
            </a:endParaRPr>
          </a:p>
        </p:txBody>
      </p:sp>
      <p:sp>
        <p:nvSpPr>
          <p:cNvPr id="27" name="Text Box 27"/>
          <p:cNvSpPr txBox="1">
            <a:spLocks noChangeArrowheads="1"/>
          </p:cNvSpPr>
          <p:nvPr/>
        </p:nvSpPr>
        <p:spPr bwMode="auto">
          <a:xfrm>
            <a:off x="559590" y="4596272"/>
            <a:ext cx="3122971" cy="523220"/>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pPr>
            <a:r>
              <a:rPr lang="en-US" sz="1400" dirty="0">
                <a:solidFill>
                  <a:srgbClr val="FFFFFF"/>
                </a:solidFill>
                <a:latin typeface="Century Gothic" charset="0"/>
                <a:ea typeface="Century Gothic" charset="0"/>
                <a:cs typeface="Century Gothic" charset="0"/>
              </a:rPr>
              <a:t>Contradictory nature</a:t>
            </a:r>
          </a:p>
          <a:p>
            <a:pPr defTabSz="685800" fontAlgn="base">
              <a:spcBef>
                <a:spcPct val="0"/>
              </a:spcBef>
              <a:spcAft>
                <a:spcPct val="0"/>
              </a:spcAft>
            </a:pPr>
            <a:r>
              <a:rPr lang="en-US" sz="1400" dirty="0">
                <a:solidFill>
                  <a:srgbClr val="FFFFFF"/>
                </a:solidFill>
                <a:latin typeface="Century Gothic" charset="0"/>
                <a:ea typeface="Century Gothic" charset="0"/>
                <a:cs typeface="Century Gothic" charset="0"/>
              </a:rPr>
              <a:t>Good inclination vs evil inclination</a:t>
            </a:r>
          </a:p>
        </p:txBody>
      </p:sp>
      <p:sp>
        <p:nvSpPr>
          <p:cNvPr id="28" name="Text Box 28"/>
          <p:cNvSpPr txBox="1">
            <a:spLocks noChangeArrowheads="1"/>
          </p:cNvSpPr>
          <p:nvPr/>
        </p:nvSpPr>
        <p:spPr bwMode="auto">
          <a:xfrm>
            <a:off x="788184" y="1582707"/>
            <a:ext cx="2380780" cy="400110"/>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pPr>
            <a:r>
              <a:rPr lang="en-US" sz="2000">
                <a:solidFill>
                  <a:srgbClr val="FFFFFF"/>
                </a:solidFill>
                <a:latin typeface="Century Gothic" charset="0"/>
                <a:ea typeface="Century Gothic" charset="0"/>
                <a:cs typeface="Century Gothic" charset="0"/>
              </a:rPr>
              <a:t>Confused identity</a:t>
            </a:r>
          </a:p>
        </p:txBody>
      </p:sp>
      <p:sp>
        <p:nvSpPr>
          <p:cNvPr id="33" name="Rectangle 32"/>
          <p:cNvSpPr/>
          <p:nvPr/>
        </p:nvSpPr>
        <p:spPr>
          <a:xfrm>
            <a:off x="7457094" y="4913282"/>
            <a:ext cx="1520502" cy="1477328"/>
          </a:xfrm>
          <a:prstGeom prst="rect">
            <a:avLst/>
          </a:prstGeom>
        </p:spPr>
        <p:txBody>
          <a:bodyPr wrap="square">
            <a:spAutoFit/>
          </a:bodyPr>
          <a:lstStyle/>
          <a:p>
            <a:pPr defTabSz="685800" fontAlgn="base">
              <a:spcBef>
                <a:spcPct val="0"/>
              </a:spcBef>
              <a:spcAft>
                <a:spcPct val="0"/>
              </a:spcAft>
            </a:pPr>
            <a:r>
              <a:rPr lang="en-US" dirty="0">
                <a:solidFill>
                  <a:srgbClr val="FFFFFF"/>
                </a:solidFill>
                <a:latin typeface="Arial" pitchFamily="-84" charset="0"/>
              </a:rPr>
              <a:t>Addiction</a:t>
            </a:r>
          </a:p>
          <a:p>
            <a:pPr defTabSz="685800" fontAlgn="base">
              <a:spcBef>
                <a:spcPct val="0"/>
              </a:spcBef>
              <a:spcAft>
                <a:spcPct val="0"/>
              </a:spcAft>
            </a:pPr>
            <a:r>
              <a:rPr lang="en-US" dirty="0">
                <a:solidFill>
                  <a:srgbClr val="FFFFFF"/>
                </a:solidFill>
                <a:latin typeface="Arial" pitchFamily="-84" charset="0"/>
              </a:rPr>
              <a:t>Greed</a:t>
            </a:r>
          </a:p>
          <a:p>
            <a:pPr defTabSz="685800" fontAlgn="base">
              <a:spcBef>
                <a:spcPct val="0"/>
              </a:spcBef>
              <a:spcAft>
                <a:spcPct val="0"/>
              </a:spcAft>
            </a:pPr>
            <a:r>
              <a:rPr lang="en-US" dirty="0">
                <a:solidFill>
                  <a:srgbClr val="FFFFFF"/>
                </a:solidFill>
                <a:latin typeface="Arial" pitchFamily="-84" charset="0"/>
              </a:rPr>
              <a:t>Laziness</a:t>
            </a:r>
          </a:p>
          <a:p>
            <a:pPr defTabSz="685800" fontAlgn="base">
              <a:spcBef>
                <a:spcPct val="0"/>
              </a:spcBef>
              <a:spcAft>
                <a:spcPct val="0"/>
              </a:spcAft>
            </a:pPr>
            <a:r>
              <a:rPr lang="en-US" dirty="0">
                <a:solidFill>
                  <a:srgbClr val="FFFFFF"/>
                </a:solidFill>
                <a:latin typeface="Arial" pitchFamily="-84" charset="0"/>
              </a:rPr>
              <a:t>Lust</a:t>
            </a:r>
          </a:p>
          <a:p>
            <a:pPr defTabSz="685800" fontAlgn="base">
              <a:spcBef>
                <a:spcPct val="0"/>
              </a:spcBef>
              <a:spcAft>
                <a:spcPct val="0"/>
              </a:spcAft>
            </a:pPr>
            <a:r>
              <a:rPr lang="en-US" dirty="0">
                <a:solidFill>
                  <a:srgbClr val="FFFFFF"/>
                </a:solidFill>
                <a:latin typeface="Arial" pitchFamily="-84" charset="0"/>
              </a:rPr>
              <a:t>Dishonesty</a:t>
            </a:r>
          </a:p>
        </p:txBody>
      </p:sp>
    </p:spTree>
    <p:extLst>
      <p:ext uri="{BB962C8B-B14F-4D97-AF65-F5344CB8AC3E}">
        <p14:creationId xmlns:p14="http://schemas.microsoft.com/office/powerpoint/2010/main" val="1488167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flipV="1">
            <a:off x="3999904" y="3831125"/>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3" name="Line 4"/>
          <p:cNvSpPr>
            <a:spLocks noChangeShapeType="1"/>
          </p:cNvSpPr>
          <p:nvPr/>
        </p:nvSpPr>
        <p:spPr bwMode="auto">
          <a:xfrm flipV="1">
            <a:off x="5801716" y="3831125"/>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4" name="Line 5"/>
          <p:cNvSpPr>
            <a:spLocks noChangeShapeType="1"/>
          </p:cNvSpPr>
          <p:nvPr/>
        </p:nvSpPr>
        <p:spPr bwMode="auto">
          <a:xfrm flipH="1" flipV="1">
            <a:off x="5801716" y="2030900"/>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 name="Line 6"/>
          <p:cNvSpPr>
            <a:spLocks noChangeShapeType="1"/>
          </p:cNvSpPr>
          <p:nvPr/>
        </p:nvSpPr>
        <p:spPr bwMode="auto">
          <a:xfrm flipV="1">
            <a:off x="4001491" y="2030900"/>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6" name="Group 7"/>
          <p:cNvGrpSpPr>
            <a:grpSpLocks/>
          </p:cNvGrpSpPr>
          <p:nvPr/>
        </p:nvGrpSpPr>
        <p:grpSpPr bwMode="auto">
          <a:xfrm>
            <a:off x="3388716" y="3032612"/>
            <a:ext cx="1511300" cy="1511300"/>
            <a:chOff x="1360" y="1770"/>
            <a:chExt cx="952" cy="952"/>
          </a:xfrm>
        </p:grpSpPr>
        <p:sp>
          <p:nvSpPr>
            <p:cNvPr id="7" name="Oval 8"/>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4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8" name="Text Box 9"/>
            <p:cNvSpPr txBox="1">
              <a:spLocks noChangeAspect="1" noChangeArrowheads="1"/>
            </p:cNvSpPr>
            <p:nvPr/>
          </p:nvSpPr>
          <p:spPr bwMode="auto">
            <a:xfrm>
              <a:off x="1360" y="2060"/>
              <a:ext cx="940" cy="321"/>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smtClean="0">
                  <a:solidFill>
                    <a:srgbClr val="FFFFFF"/>
                  </a:solidFill>
                  <a:latin typeface="Century Gothic" charset="0"/>
                  <a:ea typeface="Century Gothic" charset="0"/>
                  <a:cs typeface="Century Gothic" charset="0"/>
                </a:rPr>
                <a:t>Man</a:t>
              </a:r>
              <a:endParaRPr lang="en-US" sz="2800" dirty="0">
                <a:solidFill>
                  <a:srgbClr val="FFFFFF"/>
                </a:solidFill>
                <a:latin typeface="Century Gothic" charset="0"/>
                <a:ea typeface="Century Gothic" charset="0"/>
                <a:cs typeface="Century Gothic" charset="0"/>
              </a:endParaRPr>
            </a:p>
          </p:txBody>
        </p:sp>
      </p:grpSp>
      <p:grpSp>
        <p:nvGrpSpPr>
          <p:cNvPr id="9" name="Group 10"/>
          <p:cNvGrpSpPr>
            <a:grpSpLocks noChangeAspect="1"/>
          </p:cNvGrpSpPr>
          <p:nvPr/>
        </p:nvGrpSpPr>
        <p:grpSpPr bwMode="auto">
          <a:xfrm>
            <a:off x="6724054" y="3032612"/>
            <a:ext cx="1511300" cy="1511300"/>
            <a:chOff x="3408" y="818"/>
            <a:chExt cx="998" cy="998"/>
          </a:xfrm>
        </p:grpSpPr>
        <p:sp>
          <p:nvSpPr>
            <p:cNvPr id="10" name="Oval 11"/>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8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11" name="Text Box 12"/>
            <p:cNvSpPr txBox="1">
              <a:spLocks noChangeAspect="1" noChangeArrowheads="1"/>
            </p:cNvSpPr>
            <p:nvPr/>
          </p:nvSpPr>
          <p:spPr bwMode="auto">
            <a:xfrm>
              <a:off x="3421" y="1103"/>
              <a:ext cx="985" cy="337"/>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smtClean="0">
                  <a:solidFill>
                    <a:srgbClr val="FFFFFF"/>
                  </a:solidFill>
                  <a:latin typeface="Century Gothic" charset="0"/>
                  <a:ea typeface="Century Gothic" charset="0"/>
                  <a:cs typeface="Century Gothic" charset="0"/>
                </a:rPr>
                <a:t>Woman</a:t>
              </a:r>
              <a:endParaRPr lang="en-US" sz="2800" dirty="0">
                <a:solidFill>
                  <a:srgbClr val="FFFFFF"/>
                </a:solidFill>
                <a:latin typeface="Century Gothic" charset="0"/>
                <a:ea typeface="Century Gothic" charset="0"/>
                <a:cs typeface="Century Gothic" charset="0"/>
              </a:endParaRPr>
            </a:p>
          </p:txBody>
        </p:sp>
      </p:grpSp>
      <p:sp>
        <p:nvSpPr>
          <p:cNvPr id="12" name="Oval 13"/>
          <p:cNvSpPr>
            <a:spLocks noChangeAspect="1" noChangeArrowheads="1"/>
          </p:cNvSpPr>
          <p:nvPr/>
        </p:nvSpPr>
        <p:spPr bwMode="auto">
          <a:xfrm>
            <a:off x="5030191" y="4696312"/>
            <a:ext cx="1511300" cy="1511300"/>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32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13" name="Text Box 14"/>
          <p:cNvSpPr txBox="1">
            <a:spLocks noChangeAspect="1" noChangeArrowheads="1"/>
          </p:cNvSpPr>
          <p:nvPr/>
        </p:nvSpPr>
        <p:spPr bwMode="auto">
          <a:xfrm>
            <a:off x="4879379" y="5301208"/>
            <a:ext cx="1843087" cy="473863"/>
          </a:xfrm>
          <a:prstGeom prst="rect">
            <a:avLst/>
          </a:prstGeom>
          <a:noFill/>
          <a:ln w="9525">
            <a:noFill/>
            <a:miter lim="800000"/>
            <a:headEnd/>
            <a:tailEnd/>
          </a:ln>
          <a:effectLst/>
        </p:spPr>
        <p:txBody>
          <a:bodyPr lIns="36000" tIns="32400" rIns="36000">
            <a:prstTxWarp prst="textNoShape">
              <a:avLst/>
            </a:prstTxWarp>
            <a:spAutoFit/>
          </a:bodyPr>
          <a:lstStyle/>
          <a:p>
            <a:pPr algn="ctr">
              <a:lnSpc>
                <a:spcPct val="90000"/>
              </a:lnSpc>
              <a:defRPr/>
            </a:pPr>
            <a:r>
              <a:rPr lang="en-US" sz="2800" dirty="0" smtClean="0">
                <a:solidFill>
                  <a:srgbClr val="FFFFFF"/>
                </a:solidFill>
                <a:latin typeface="Century Gothic" charset="0"/>
                <a:ea typeface="Century Gothic" charset="0"/>
                <a:cs typeface="Century Gothic" charset="0"/>
              </a:rPr>
              <a:t>Children</a:t>
            </a:r>
            <a:endParaRPr lang="en-US" sz="2800" dirty="0">
              <a:solidFill>
                <a:srgbClr val="FFFFFF"/>
              </a:solidFill>
              <a:latin typeface="Century Gothic" charset="0"/>
              <a:ea typeface="Century Gothic" charset="0"/>
              <a:cs typeface="Century Gothic" charset="0"/>
            </a:endParaRPr>
          </a:p>
        </p:txBody>
      </p:sp>
      <p:grpSp>
        <p:nvGrpSpPr>
          <p:cNvPr id="14" name="Group 15"/>
          <p:cNvGrpSpPr>
            <a:grpSpLocks/>
          </p:cNvGrpSpPr>
          <p:nvPr/>
        </p:nvGrpSpPr>
        <p:grpSpPr bwMode="auto">
          <a:xfrm>
            <a:off x="4942879" y="2967525"/>
            <a:ext cx="1716087" cy="1716087"/>
            <a:chOff x="2339" y="1729"/>
            <a:chExt cx="1081" cy="1081"/>
          </a:xfrm>
        </p:grpSpPr>
        <p:sp>
          <p:nvSpPr>
            <p:cNvPr id="15" name="Freeform 16"/>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16" name="Group 17"/>
            <p:cNvGrpSpPr>
              <a:grpSpLocks/>
            </p:cNvGrpSpPr>
            <p:nvPr/>
          </p:nvGrpSpPr>
          <p:grpSpPr bwMode="auto">
            <a:xfrm rot="5400000">
              <a:off x="2339" y="1929"/>
              <a:ext cx="1081" cy="681"/>
              <a:chOff x="128" y="1933"/>
              <a:chExt cx="1081" cy="681"/>
            </a:xfrm>
          </p:grpSpPr>
          <p:sp>
            <p:nvSpPr>
              <p:cNvPr id="18" name="Freeform 18"/>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19" name="Freeform 19"/>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17" name="Freeform 20"/>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20" name="Oval 43"/>
          <p:cNvSpPr>
            <a:spLocks noChangeAspect="1" noChangeArrowheads="1"/>
          </p:cNvSpPr>
          <p:nvPr/>
        </p:nvSpPr>
        <p:spPr bwMode="auto">
          <a:xfrm>
            <a:off x="5115916" y="1254612"/>
            <a:ext cx="1447800" cy="1446213"/>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b="1">
              <a:solidFill>
                <a:srgbClr val="FFFFFF"/>
              </a:solidFill>
              <a:latin typeface="Century Gothic" charset="0"/>
              <a:ea typeface="Century Gothic" charset="0"/>
              <a:cs typeface="Century Gothic" charset="0"/>
            </a:endParaRPr>
          </a:p>
        </p:txBody>
      </p:sp>
      <p:sp>
        <p:nvSpPr>
          <p:cNvPr id="21" name="Text Box 44"/>
          <p:cNvSpPr txBox="1">
            <a:spLocks noChangeArrowheads="1"/>
          </p:cNvSpPr>
          <p:nvPr/>
        </p:nvSpPr>
        <p:spPr bwMode="auto">
          <a:xfrm>
            <a:off x="5228420" y="1711812"/>
            <a:ext cx="1196161" cy="523220"/>
          </a:xfrm>
          <a:prstGeom prst="rect">
            <a:avLst/>
          </a:prstGeom>
          <a:noFill/>
          <a:ln w="9525">
            <a:noFill/>
            <a:miter lim="800000"/>
            <a:headEnd/>
            <a:tailEnd/>
          </a:ln>
        </p:spPr>
        <p:txBody>
          <a:bodyPr wrap="none">
            <a:prstTxWarp prst="textNoShape">
              <a:avLst/>
            </a:prstTxWarp>
            <a:spAutoFit/>
          </a:bodyPr>
          <a:lstStyle/>
          <a:p>
            <a:pPr algn="ctr"/>
            <a:r>
              <a:rPr lang="en-US" sz="2800" dirty="0" smtClean="0">
                <a:solidFill>
                  <a:srgbClr val="FFFFFF"/>
                </a:solidFill>
                <a:latin typeface="Century Gothic" charset="0"/>
                <a:ea typeface="Century Gothic" charset="0"/>
                <a:cs typeface="Century Gothic" charset="0"/>
              </a:rPr>
              <a:t>Satan</a:t>
            </a:r>
            <a:endParaRPr lang="en-US" sz="2800" dirty="0">
              <a:solidFill>
                <a:srgbClr val="FFFFFF"/>
              </a:solidFill>
              <a:latin typeface="Century Gothic" charset="0"/>
              <a:ea typeface="Century Gothic" charset="0"/>
              <a:cs typeface="Century Gothic" charset="0"/>
            </a:endParaRPr>
          </a:p>
        </p:txBody>
      </p:sp>
      <p:sp>
        <p:nvSpPr>
          <p:cNvPr id="22" name="Text Box 27"/>
          <p:cNvSpPr txBox="1">
            <a:spLocks noChangeArrowheads="1"/>
          </p:cNvSpPr>
          <p:nvPr/>
        </p:nvSpPr>
        <p:spPr bwMode="auto">
          <a:xfrm>
            <a:off x="633409" y="2085113"/>
            <a:ext cx="2753916" cy="2654573"/>
          </a:xfrm>
          <a:prstGeom prst="rect">
            <a:avLst/>
          </a:prstGeom>
          <a:noFill/>
          <a:ln w="9525">
            <a:noFill/>
            <a:miter lim="800000"/>
            <a:headEnd/>
            <a:tailEnd/>
          </a:ln>
        </p:spPr>
        <p:txBody>
          <a:bodyPr>
            <a:prstTxWarp prst="textNoShape">
              <a:avLst/>
            </a:prstTxWarp>
            <a:spAutoFit/>
          </a:bodyPr>
          <a:lstStyle/>
          <a:p>
            <a:pPr defTabSz="685800" fontAlgn="base">
              <a:spcBef>
                <a:spcPct val="0"/>
              </a:spcBef>
              <a:spcAft>
                <a:spcPct val="0"/>
              </a:spcAft>
            </a:pPr>
            <a:r>
              <a:rPr lang="en-GB" sz="1875" dirty="0">
                <a:solidFill>
                  <a:srgbClr val="FFFFFF"/>
                </a:solidFill>
                <a:latin typeface="Century Gothic" charset="0"/>
                <a:ea typeface="Century Gothic" charset="0"/>
                <a:cs typeface="Century Gothic" charset="0"/>
              </a:rPr>
              <a:t>“I will greatly multiply your pain in child-bearing; in pain you shall bring forth children, yet your desire shall be for your husband and he shall rule over you.”</a:t>
            </a:r>
          </a:p>
          <a:p>
            <a:pPr defTabSz="685800" fontAlgn="base">
              <a:spcBef>
                <a:spcPct val="0"/>
              </a:spcBef>
              <a:spcAft>
                <a:spcPct val="0"/>
              </a:spcAft>
            </a:pPr>
            <a:r>
              <a:rPr lang="en-GB" sz="1650" dirty="0">
                <a:solidFill>
                  <a:srgbClr val="FFFFFF"/>
                </a:solidFill>
                <a:latin typeface="Century Gothic" charset="0"/>
                <a:ea typeface="Century Gothic" charset="0"/>
                <a:cs typeface="Century Gothic" charset="0"/>
              </a:rPr>
              <a:t>	Genesis 3:16</a:t>
            </a:r>
          </a:p>
        </p:txBody>
      </p:sp>
      <p:sp>
        <p:nvSpPr>
          <p:cNvPr id="23" name="Text Box 28"/>
          <p:cNvSpPr txBox="1">
            <a:spLocks noChangeArrowheads="1"/>
          </p:cNvSpPr>
          <p:nvPr/>
        </p:nvSpPr>
        <p:spPr bwMode="auto">
          <a:xfrm>
            <a:off x="788190" y="5051367"/>
            <a:ext cx="1869423" cy="1323439"/>
          </a:xfrm>
          <a:prstGeom prst="rect">
            <a:avLst/>
          </a:prstGeom>
          <a:noFill/>
          <a:ln w="19050">
            <a:solidFill>
              <a:schemeClr val="bg1"/>
            </a:solidFill>
            <a:miter lim="800000"/>
            <a:headEnd/>
            <a:tailEnd/>
          </a:ln>
        </p:spPr>
        <p:txBody>
          <a:bodyPr wrap="none">
            <a:prstTxWarp prst="textNoShape">
              <a:avLst/>
            </a:prstTxWarp>
            <a:spAutoFit/>
          </a:bodyPr>
          <a:lstStyle/>
          <a:p>
            <a:pPr defTabSz="685800" fontAlgn="base">
              <a:spcBef>
                <a:spcPct val="0"/>
              </a:spcBef>
              <a:spcAft>
                <a:spcPct val="0"/>
              </a:spcAft>
            </a:pPr>
            <a:r>
              <a:rPr lang="en-US" sz="2000" dirty="0">
                <a:solidFill>
                  <a:srgbClr val="FFFFFF"/>
                </a:solidFill>
                <a:latin typeface="Century Gothic" charset="0"/>
                <a:ea typeface="Century Gothic" charset="0"/>
                <a:cs typeface="Century Gothic" charset="0"/>
              </a:rPr>
              <a:t>Unfaithfulness</a:t>
            </a:r>
          </a:p>
          <a:p>
            <a:pPr defTabSz="685800" fontAlgn="base">
              <a:spcBef>
                <a:spcPct val="0"/>
              </a:spcBef>
              <a:spcAft>
                <a:spcPct val="0"/>
              </a:spcAft>
            </a:pPr>
            <a:r>
              <a:rPr lang="en-US" sz="2000" dirty="0">
                <a:solidFill>
                  <a:srgbClr val="FFFFFF"/>
                </a:solidFill>
                <a:latin typeface="Century Gothic" charset="0"/>
                <a:ea typeface="Century Gothic" charset="0"/>
                <a:cs typeface="Century Gothic" charset="0"/>
              </a:rPr>
              <a:t>Abuse</a:t>
            </a:r>
          </a:p>
          <a:p>
            <a:pPr defTabSz="685800" fontAlgn="base">
              <a:spcBef>
                <a:spcPct val="0"/>
              </a:spcBef>
              <a:spcAft>
                <a:spcPct val="0"/>
              </a:spcAft>
            </a:pPr>
            <a:r>
              <a:rPr lang="en-US" sz="2000" dirty="0">
                <a:solidFill>
                  <a:srgbClr val="FFFFFF"/>
                </a:solidFill>
                <a:latin typeface="Century Gothic" charset="0"/>
                <a:ea typeface="Century Gothic" charset="0"/>
                <a:cs typeface="Century Gothic" charset="0"/>
              </a:rPr>
              <a:t>Tyranny</a:t>
            </a:r>
          </a:p>
          <a:p>
            <a:pPr defTabSz="685800" fontAlgn="base">
              <a:spcBef>
                <a:spcPct val="0"/>
              </a:spcBef>
              <a:spcAft>
                <a:spcPct val="0"/>
              </a:spcAft>
            </a:pPr>
            <a:r>
              <a:rPr lang="en-US" sz="2000" dirty="0">
                <a:solidFill>
                  <a:srgbClr val="FFFFFF"/>
                </a:solidFill>
                <a:latin typeface="Century Gothic" charset="0"/>
                <a:ea typeface="Century Gothic" charset="0"/>
                <a:cs typeface="Century Gothic" charset="0"/>
              </a:rPr>
              <a:t>Violence</a:t>
            </a:r>
          </a:p>
        </p:txBody>
      </p:sp>
      <p:sp>
        <p:nvSpPr>
          <p:cNvPr id="24" name="Title 23"/>
          <p:cNvSpPr>
            <a:spLocks noGrp="1"/>
          </p:cNvSpPr>
          <p:nvPr>
            <p:ph type="title"/>
          </p:nvPr>
        </p:nvSpPr>
        <p:spPr>
          <a:xfrm>
            <a:off x="779463" y="81452"/>
            <a:ext cx="7583487" cy="1044388"/>
          </a:xfrm>
        </p:spPr>
        <p:txBody>
          <a:bodyPr/>
          <a:lstStyle/>
          <a:p>
            <a:pPr algn="ctr"/>
            <a:r>
              <a:rPr lang="en-US" dirty="0">
                <a:solidFill>
                  <a:schemeClr val="accent2"/>
                </a:solidFill>
                <a:latin typeface="Century Gothic" charset="0"/>
                <a:ea typeface="Century Gothic" charset="0"/>
                <a:cs typeface="Century Gothic" charset="0"/>
              </a:rPr>
              <a:t>Loss of the second blessing</a:t>
            </a:r>
          </a:p>
        </p:txBody>
      </p:sp>
    </p:spTree>
    <p:extLst>
      <p:ext uri="{BB962C8B-B14F-4D97-AF65-F5344CB8AC3E}">
        <p14:creationId xmlns:p14="http://schemas.microsoft.com/office/powerpoint/2010/main" val="2036266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H="1" flipV="1">
            <a:off x="4126030" y="4100513"/>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3" name="Line 4"/>
          <p:cNvSpPr>
            <a:spLocks noChangeShapeType="1"/>
          </p:cNvSpPr>
          <p:nvPr/>
        </p:nvSpPr>
        <p:spPr bwMode="auto">
          <a:xfrm flipV="1">
            <a:off x="5927842" y="4100513"/>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4" name="Line 5"/>
          <p:cNvSpPr>
            <a:spLocks noChangeShapeType="1"/>
          </p:cNvSpPr>
          <p:nvPr/>
        </p:nvSpPr>
        <p:spPr bwMode="auto">
          <a:xfrm flipH="1" flipV="1">
            <a:off x="5927842" y="2300288"/>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5" name="Line 6"/>
          <p:cNvSpPr>
            <a:spLocks noChangeShapeType="1"/>
          </p:cNvSpPr>
          <p:nvPr/>
        </p:nvSpPr>
        <p:spPr bwMode="auto">
          <a:xfrm flipV="1">
            <a:off x="4127617" y="2300288"/>
            <a:ext cx="1800225" cy="1800225"/>
          </a:xfrm>
          <a:prstGeom prst="line">
            <a:avLst/>
          </a:prstGeom>
          <a:noFill/>
          <a:ln w="1143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6" name="Group 7"/>
          <p:cNvGrpSpPr>
            <a:grpSpLocks/>
          </p:cNvGrpSpPr>
          <p:nvPr/>
        </p:nvGrpSpPr>
        <p:grpSpPr bwMode="auto">
          <a:xfrm>
            <a:off x="3387842" y="3313113"/>
            <a:ext cx="1838325" cy="1511300"/>
            <a:chOff x="1280" y="2080"/>
            <a:chExt cx="1158" cy="952"/>
          </a:xfrm>
        </p:grpSpPr>
        <p:sp>
          <p:nvSpPr>
            <p:cNvPr id="7" name="Oval 8"/>
            <p:cNvSpPr>
              <a:spLocks noChangeAspect="1" noChangeArrowheads="1"/>
            </p:cNvSpPr>
            <p:nvPr/>
          </p:nvSpPr>
          <p:spPr bwMode="auto">
            <a:xfrm>
              <a:off x="1360" y="208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4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8" name="Text Box 9"/>
            <p:cNvSpPr txBox="1">
              <a:spLocks noChangeAspect="1" noChangeArrowheads="1"/>
            </p:cNvSpPr>
            <p:nvPr/>
          </p:nvSpPr>
          <p:spPr bwMode="auto">
            <a:xfrm>
              <a:off x="1280" y="2282"/>
              <a:ext cx="1158" cy="308"/>
            </a:xfrm>
            <a:prstGeom prst="rect">
              <a:avLst/>
            </a:prstGeom>
            <a:noFill/>
            <a:ln w="9525">
              <a:noFill/>
              <a:miter lim="800000"/>
              <a:headEnd/>
              <a:tailEnd/>
            </a:ln>
            <a:effectLst/>
          </p:spPr>
          <p:txBody>
            <a:bodyPr lIns="18000" tIns="46800" rIns="36000">
              <a:prstTxWarp prst="textNoShape">
                <a:avLst/>
              </a:prstTxWarp>
              <a:spAutoFit/>
            </a:bodyPr>
            <a:lstStyle/>
            <a:p>
              <a:pPr algn="ctr">
                <a:defRPr/>
              </a:pPr>
              <a:endParaRPr lang="en-US" sz="26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grpSp>
        <p:nvGrpSpPr>
          <p:cNvPr id="9" name="Group 10"/>
          <p:cNvGrpSpPr>
            <a:grpSpLocks/>
          </p:cNvGrpSpPr>
          <p:nvPr/>
        </p:nvGrpSpPr>
        <p:grpSpPr bwMode="auto">
          <a:xfrm>
            <a:off x="5069005" y="3236913"/>
            <a:ext cx="1716087" cy="1716087"/>
            <a:chOff x="2339" y="1729"/>
            <a:chExt cx="1081" cy="1081"/>
          </a:xfrm>
        </p:grpSpPr>
        <p:sp>
          <p:nvSpPr>
            <p:cNvPr id="10" name="Freeform 11"/>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11" name="Group 12"/>
            <p:cNvGrpSpPr>
              <a:grpSpLocks/>
            </p:cNvGrpSpPr>
            <p:nvPr/>
          </p:nvGrpSpPr>
          <p:grpSpPr bwMode="auto">
            <a:xfrm rot="5400000">
              <a:off x="2339" y="1929"/>
              <a:ext cx="1081" cy="681"/>
              <a:chOff x="128" y="1933"/>
              <a:chExt cx="1081" cy="681"/>
            </a:xfrm>
          </p:grpSpPr>
          <p:sp>
            <p:nvSpPr>
              <p:cNvPr id="13" name="Freeform 13"/>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14" name="Freeform 14"/>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sp>
          <p:nvSpPr>
            <p:cNvPr id="12" name="Freeform 15"/>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grpSp>
        <p:nvGrpSpPr>
          <p:cNvPr id="15" name="Group 27"/>
          <p:cNvGrpSpPr>
            <a:grpSpLocks/>
          </p:cNvGrpSpPr>
          <p:nvPr/>
        </p:nvGrpSpPr>
        <p:grpSpPr bwMode="auto">
          <a:xfrm>
            <a:off x="6850180" y="3302000"/>
            <a:ext cx="1511300" cy="1511300"/>
            <a:chOff x="3461" y="2080"/>
            <a:chExt cx="952" cy="952"/>
          </a:xfrm>
        </p:grpSpPr>
        <p:sp>
          <p:nvSpPr>
            <p:cNvPr id="16" name="Oval 28"/>
            <p:cNvSpPr>
              <a:spLocks noChangeAspect="1" noChangeArrowheads="1"/>
            </p:cNvSpPr>
            <p:nvPr/>
          </p:nvSpPr>
          <p:spPr bwMode="auto">
            <a:xfrm>
              <a:off x="3461" y="2080"/>
              <a:ext cx="952" cy="952"/>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8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7" name="Text Box 29"/>
            <p:cNvSpPr txBox="1">
              <a:spLocks noChangeAspect="1" noChangeArrowheads="1"/>
            </p:cNvSpPr>
            <p:nvPr/>
          </p:nvSpPr>
          <p:spPr bwMode="auto">
            <a:xfrm>
              <a:off x="3525" y="2393"/>
              <a:ext cx="863" cy="330"/>
            </a:xfrm>
            <a:prstGeom prst="rect">
              <a:avLst/>
            </a:prstGeom>
            <a:noFill/>
            <a:ln w="9525">
              <a:noFill/>
              <a:miter lim="800000"/>
              <a:headEnd/>
              <a:tailEnd/>
            </a:ln>
            <a:effectLst/>
          </p:spPr>
          <p:txBody>
            <a:bodyPr lIns="18000" tIns="46800" rIns="36000">
              <a:prstTxWarp prst="textNoShape">
                <a:avLst/>
              </a:prstTxWarp>
              <a:spAutoFit/>
            </a:bodyPr>
            <a:lstStyle/>
            <a:p>
              <a:pPr algn="ctr">
                <a:defRPr/>
              </a:pPr>
              <a:endParaRPr lang="en-US" sz="28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grpSp>
        <p:nvGrpSpPr>
          <p:cNvPr id="18" name="Group 30"/>
          <p:cNvGrpSpPr>
            <a:grpSpLocks/>
          </p:cNvGrpSpPr>
          <p:nvPr/>
        </p:nvGrpSpPr>
        <p:grpSpPr bwMode="auto">
          <a:xfrm>
            <a:off x="5069005" y="4978400"/>
            <a:ext cx="1720850" cy="1511300"/>
            <a:chOff x="2339" y="3128"/>
            <a:chExt cx="1084" cy="952"/>
          </a:xfrm>
        </p:grpSpPr>
        <p:sp>
          <p:nvSpPr>
            <p:cNvPr id="19" name="Oval 31"/>
            <p:cNvSpPr>
              <a:spLocks noChangeAspect="1" noChangeArrowheads="1"/>
            </p:cNvSpPr>
            <p:nvPr/>
          </p:nvSpPr>
          <p:spPr bwMode="auto">
            <a:xfrm>
              <a:off x="2394" y="3128"/>
              <a:ext cx="952" cy="952"/>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3200" b="1">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0" name="Text Box 32"/>
            <p:cNvSpPr txBox="1">
              <a:spLocks noChangeAspect="1" noChangeArrowheads="1"/>
            </p:cNvSpPr>
            <p:nvPr/>
          </p:nvSpPr>
          <p:spPr bwMode="auto">
            <a:xfrm>
              <a:off x="2339" y="3429"/>
              <a:ext cx="1084" cy="557"/>
            </a:xfrm>
            <a:prstGeom prst="rect">
              <a:avLst/>
            </a:prstGeom>
            <a:noFill/>
            <a:ln w="9525">
              <a:noFill/>
              <a:miter lim="800000"/>
              <a:headEnd/>
              <a:tailEnd/>
            </a:ln>
          </p:spPr>
          <p:txBody>
            <a:bodyPr lIns="36000" tIns="25200" rIns="36000">
              <a:prstTxWarp prst="textNoShape">
                <a:avLst/>
              </a:prstTxWarp>
              <a:spAutoFit/>
            </a:bodyPr>
            <a:lstStyle/>
            <a:p>
              <a:pPr algn="ctr">
                <a:lnSpc>
                  <a:spcPct val="80000"/>
                </a:lnSpc>
              </a:pPr>
              <a:r>
                <a:rPr lang="en-US" sz="2200" dirty="0" smtClean="0">
                  <a:solidFill>
                    <a:schemeClr val="bg1"/>
                  </a:solidFill>
                  <a:latin typeface="Century Gothic" charset="0"/>
                  <a:ea typeface="Century Gothic" charset="0"/>
                  <a:cs typeface="Century Gothic" charset="0"/>
                </a:rPr>
                <a:t>Poor</a:t>
              </a:r>
              <a:endParaRPr lang="en-US" sz="2200" dirty="0">
                <a:solidFill>
                  <a:schemeClr val="bg1"/>
                </a:solidFill>
                <a:latin typeface="Century Gothic" charset="0"/>
                <a:ea typeface="Century Gothic" charset="0"/>
                <a:cs typeface="Century Gothic" charset="0"/>
              </a:endParaRPr>
            </a:p>
            <a:p>
              <a:pPr algn="ctr">
                <a:lnSpc>
                  <a:spcPct val="80000"/>
                </a:lnSpc>
              </a:pPr>
              <a:r>
                <a:rPr lang="en-US" sz="2200" dirty="0">
                  <a:solidFill>
                    <a:schemeClr val="bg1"/>
                  </a:solidFill>
                  <a:latin typeface="Century Gothic" charset="0"/>
                  <a:ea typeface="Century Gothic" charset="0"/>
                  <a:cs typeface="Century Gothic" charset="0"/>
                </a:rPr>
                <a:t>Environ-</a:t>
              </a:r>
              <a:r>
                <a:rPr lang="en-US" sz="2200" dirty="0" err="1">
                  <a:solidFill>
                    <a:schemeClr val="bg1"/>
                  </a:solidFill>
                  <a:latin typeface="Century Gothic" charset="0"/>
                  <a:ea typeface="Century Gothic" charset="0"/>
                  <a:cs typeface="Century Gothic" charset="0"/>
                </a:rPr>
                <a:t>ment</a:t>
              </a:r>
              <a:endParaRPr lang="en-US" sz="2200" dirty="0">
                <a:solidFill>
                  <a:schemeClr val="bg1"/>
                </a:solidFill>
                <a:latin typeface="Century Gothic" charset="0"/>
                <a:ea typeface="Century Gothic" charset="0"/>
                <a:cs typeface="Century Gothic" charset="0"/>
              </a:endParaRPr>
            </a:p>
          </p:txBody>
        </p:sp>
      </p:grpSp>
      <p:sp>
        <p:nvSpPr>
          <p:cNvPr id="21" name="Text Box 37"/>
          <p:cNvSpPr txBox="1">
            <a:spLocks noChangeArrowheads="1"/>
          </p:cNvSpPr>
          <p:nvPr/>
        </p:nvSpPr>
        <p:spPr bwMode="auto">
          <a:xfrm>
            <a:off x="6998622" y="3659188"/>
            <a:ext cx="1277914" cy="830997"/>
          </a:xfrm>
          <a:prstGeom prst="rect">
            <a:avLst/>
          </a:prstGeom>
          <a:noFill/>
          <a:ln w="9525">
            <a:noFill/>
            <a:miter lim="800000"/>
            <a:headEnd/>
            <a:tailEnd/>
          </a:ln>
        </p:spPr>
        <p:txBody>
          <a:bodyPr wrap="none">
            <a:prstTxWarp prst="textNoShape">
              <a:avLst/>
            </a:prstTxWarp>
            <a:spAutoFit/>
          </a:bodyPr>
          <a:lstStyle/>
          <a:p>
            <a:pPr algn="ctr"/>
            <a:r>
              <a:rPr lang="en-US" sz="2400">
                <a:solidFill>
                  <a:schemeClr val="bg1"/>
                </a:solidFill>
                <a:latin typeface="Century Gothic" charset="0"/>
                <a:ea typeface="Century Gothic" charset="0"/>
                <a:cs typeface="Century Gothic" charset="0"/>
              </a:rPr>
              <a:t>Natural</a:t>
            </a:r>
          </a:p>
          <a:p>
            <a:pPr algn="ctr"/>
            <a:r>
              <a:rPr lang="en-US" sz="2400">
                <a:solidFill>
                  <a:schemeClr val="bg1"/>
                </a:solidFill>
                <a:latin typeface="Century Gothic" charset="0"/>
                <a:ea typeface="Century Gothic" charset="0"/>
                <a:cs typeface="Century Gothic" charset="0"/>
              </a:rPr>
              <a:t>World</a:t>
            </a:r>
          </a:p>
        </p:txBody>
      </p:sp>
      <p:sp>
        <p:nvSpPr>
          <p:cNvPr id="22" name="Text Box 38"/>
          <p:cNvSpPr txBox="1">
            <a:spLocks noChangeArrowheads="1"/>
          </p:cNvSpPr>
          <p:nvPr/>
        </p:nvSpPr>
        <p:spPr bwMode="auto">
          <a:xfrm>
            <a:off x="3641842" y="3810000"/>
            <a:ext cx="13843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bg1"/>
                </a:solidFill>
                <a:latin typeface="Century Gothic" charset="0"/>
                <a:ea typeface="Century Gothic" charset="0"/>
                <a:cs typeface="Century Gothic" charset="0"/>
              </a:rPr>
              <a:t>Person</a:t>
            </a:r>
            <a:endParaRPr lang="en-US">
              <a:latin typeface="Century Gothic" charset="0"/>
              <a:ea typeface="Century Gothic" charset="0"/>
              <a:cs typeface="Century Gothic" charset="0"/>
            </a:endParaRPr>
          </a:p>
        </p:txBody>
      </p:sp>
      <p:sp>
        <p:nvSpPr>
          <p:cNvPr id="23" name="Oval 46"/>
          <p:cNvSpPr>
            <a:spLocks noChangeAspect="1" noChangeArrowheads="1"/>
          </p:cNvSpPr>
          <p:nvPr/>
        </p:nvSpPr>
        <p:spPr bwMode="auto">
          <a:xfrm>
            <a:off x="5242042" y="1524000"/>
            <a:ext cx="1447800" cy="1446213"/>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b="1">
              <a:solidFill>
                <a:schemeClr val="bg1"/>
              </a:solidFill>
              <a:latin typeface="Century Gothic" charset="0"/>
              <a:ea typeface="Century Gothic" charset="0"/>
              <a:cs typeface="Century Gothic" charset="0"/>
            </a:endParaRPr>
          </a:p>
        </p:txBody>
      </p:sp>
      <p:sp>
        <p:nvSpPr>
          <p:cNvPr id="24" name="Text Box 47"/>
          <p:cNvSpPr txBox="1">
            <a:spLocks noChangeArrowheads="1"/>
          </p:cNvSpPr>
          <p:nvPr/>
        </p:nvSpPr>
        <p:spPr bwMode="auto">
          <a:xfrm>
            <a:off x="5371393" y="1981200"/>
            <a:ext cx="1196161" cy="523220"/>
          </a:xfrm>
          <a:prstGeom prst="rect">
            <a:avLst/>
          </a:prstGeom>
          <a:noFill/>
          <a:ln w="9525">
            <a:noFill/>
            <a:miter lim="800000"/>
            <a:headEnd/>
            <a:tailEnd/>
          </a:ln>
        </p:spPr>
        <p:txBody>
          <a:bodyPr wrap="none">
            <a:prstTxWarp prst="textNoShape">
              <a:avLst/>
            </a:prstTxWarp>
            <a:spAutoFit/>
          </a:bodyPr>
          <a:lstStyle/>
          <a:p>
            <a:r>
              <a:rPr lang="en-US" sz="2800" smtClean="0">
                <a:solidFill>
                  <a:schemeClr val="bg1"/>
                </a:solidFill>
                <a:latin typeface="Century Gothic" charset="0"/>
                <a:ea typeface="Century Gothic" charset="0"/>
                <a:cs typeface="Century Gothic" charset="0"/>
              </a:rPr>
              <a:t>Satan</a:t>
            </a:r>
            <a:endParaRPr lang="en-US" sz="2800" dirty="0">
              <a:solidFill>
                <a:schemeClr val="bg1"/>
              </a:solidFill>
              <a:latin typeface="Century Gothic" charset="0"/>
              <a:ea typeface="Century Gothic" charset="0"/>
              <a:cs typeface="Century Gothic" charset="0"/>
            </a:endParaRPr>
          </a:p>
        </p:txBody>
      </p:sp>
      <p:sp>
        <p:nvSpPr>
          <p:cNvPr id="26" name="Title 25"/>
          <p:cNvSpPr>
            <a:spLocks noGrp="1"/>
          </p:cNvSpPr>
          <p:nvPr>
            <p:ph type="title"/>
          </p:nvPr>
        </p:nvSpPr>
        <p:spPr>
          <a:xfrm>
            <a:off x="779463" y="270638"/>
            <a:ext cx="7583487" cy="1044388"/>
          </a:xfrm>
        </p:spPr>
        <p:txBody>
          <a:bodyPr/>
          <a:lstStyle/>
          <a:p>
            <a:pPr algn="ctr"/>
            <a:r>
              <a:rPr lang="en-US" dirty="0">
                <a:solidFill>
                  <a:schemeClr val="accent2"/>
                </a:solidFill>
                <a:latin typeface="Century Gothic" charset="0"/>
                <a:ea typeface="Century Gothic" charset="0"/>
                <a:cs typeface="Century Gothic" charset="0"/>
              </a:rPr>
              <a:t>Loss of the third blessing</a:t>
            </a:r>
          </a:p>
        </p:txBody>
      </p:sp>
      <p:sp>
        <p:nvSpPr>
          <p:cNvPr id="27" name="Rectangle 26"/>
          <p:cNvSpPr/>
          <p:nvPr/>
        </p:nvSpPr>
        <p:spPr>
          <a:xfrm>
            <a:off x="409894" y="4846832"/>
            <a:ext cx="4572000" cy="1631216"/>
          </a:xfrm>
          <a:prstGeom prst="rect">
            <a:avLst/>
          </a:prstGeom>
        </p:spPr>
        <p:txBody>
          <a:bodyPr>
            <a:spAutoFit/>
          </a:bodyPr>
          <a:lstStyle/>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“Cursed is the ground because of you; in toil you shall eat of it all the days of your life; thorns and thistles it shall bring forth to you.”</a:t>
            </a:r>
          </a:p>
          <a:p>
            <a:pPr defTabSz="685800" fontAlgn="base">
              <a:spcBef>
                <a:spcPct val="0"/>
              </a:spcBef>
              <a:spcAft>
                <a:spcPct val="0"/>
              </a:spcAft>
            </a:pPr>
            <a:r>
              <a:rPr lang="en-GB" sz="2000" dirty="0">
                <a:solidFill>
                  <a:srgbClr val="FFFFFF"/>
                </a:solidFill>
                <a:latin typeface="Century Gothic" charset="0"/>
                <a:ea typeface="Century Gothic" charset="0"/>
                <a:cs typeface="Century Gothic" charset="0"/>
              </a:rPr>
              <a:t>	Genesis 3:17-19</a:t>
            </a:r>
          </a:p>
        </p:txBody>
      </p:sp>
      <p:sp>
        <p:nvSpPr>
          <p:cNvPr id="28" name="Rectangle 27"/>
          <p:cNvSpPr/>
          <p:nvPr/>
        </p:nvSpPr>
        <p:spPr>
          <a:xfrm>
            <a:off x="945926" y="2213979"/>
            <a:ext cx="1917817" cy="1323439"/>
          </a:xfrm>
          <a:prstGeom prst="rect">
            <a:avLst/>
          </a:prstGeom>
        </p:spPr>
        <p:txBody>
          <a:bodyPr wrap="square">
            <a:spAutoFit/>
          </a:bodyPr>
          <a:lstStyle/>
          <a:p>
            <a:pPr defTabSz="685800" fontAlgn="base">
              <a:spcBef>
                <a:spcPct val="0"/>
              </a:spcBef>
              <a:spcAft>
                <a:spcPct val="0"/>
              </a:spcAft>
            </a:pPr>
            <a:r>
              <a:rPr lang="en-US" sz="2000" dirty="0">
                <a:solidFill>
                  <a:srgbClr val="FFFFFF"/>
                </a:solidFill>
                <a:latin typeface="Arial" pitchFamily="-84" charset="0"/>
              </a:rPr>
              <a:t>Materialism</a:t>
            </a:r>
          </a:p>
          <a:p>
            <a:pPr defTabSz="685800" fontAlgn="base">
              <a:spcBef>
                <a:spcPct val="0"/>
              </a:spcBef>
              <a:spcAft>
                <a:spcPct val="0"/>
              </a:spcAft>
            </a:pPr>
            <a:r>
              <a:rPr lang="en-US" sz="2000" dirty="0">
                <a:solidFill>
                  <a:srgbClr val="FFFFFF"/>
                </a:solidFill>
                <a:latin typeface="Arial" pitchFamily="-84" charset="0"/>
              </a:rPr>
              <a:t>Consumerism</a:t>
            </a:r>
          </a:p>
          <a:p>
            <a:pPr defTabSz="685800" fontAlgn="base">
              <a:spcBef>
                <a:spcPct val="0"/>
              </a:spcBef>
              <a:spcAft>
                <a:spcPct val="0"/>
              </a:spcAft>
            </a:pPr>
            <a:r>
              <a:rPr lang="en-US" sz="2000" dirty="0">
                <a:solidFill>
                  <a:srgbClr val="FFFFFF"/>
                </a:solidFill>
                <a:latin typeface="Arial" pitchFamily="-84" charset="0"/>
              </a:rPr>
              <a:t>Environmental</a:t>
            </a:r>
          </a:p>
          <a:p>
            <a:pPr defTabSz="685800" fontAlgn="base">
              <a:spcBef>
                <a:spcPct val="0"/>
              </a:spcBef>
              <a:spcAft>
                <a:spcPct val="0"/>
              </a:spcAft>
            </a:pPr>
            <a:r>
              <a:rPr lang="en-US" sz="2000" dirty="0">
                <a:solidFill>
                  <a:srgbClr val="FFFFFF"/>
                </a:solidFill>
                <a:latin typeface="Arial" pitchFamily="-84" charset="0"/>
              </a:rPr>
              <a:t>degradation</a:t>
            </a:r>
          </a:p>
        </p:txBody>
      </p:sp>
    </p:spTree>
    <p:extLst>
      <p:ext uri="{BB962C8B-B14F-4D97-AF65-F5344CB8AC3E}">
        <p14:creationId xmlns:p14="http://schemas.microsoft.com/office/powerpoint/2010/main" val="1233196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1452"/>
            <a:ext cx="7583487" cy="1044388"/>
          </a:xfrm>
        </p:spPr>
        <p:txBody>
          <a:bodyPr/>
          <a:lstStyle/>
          <a:p>
            <a:pPr>
              <a:defRPr/>
            </a:pPr>
            <a:r>
              <a:rPr lang="en-US" b="0" dirty="0" smtClean="0">
                <a:solidFill>
                  <a:srgbClr val="FFFF00"/>
                </a:solidFill>
                <a:latin typeface="Century Gothic" charset="0"/>
                <a:ea typeface="Century Gothic" charset="0"/>
                <a:cs typeface="Century Gothic" charset="0"/>
              </a:rPr>
              <a:t>What happened at the fall?</a:t>
            </a:r>
            <a:endParaRPr lang="en-US" b="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717802"/>
            <a:ext cx="7583487" cy="4287758"/>
          </a:xfrm>
        </p:spPr>
        <p:txBody>
          <a:bodyPr>
            <a:noAutofit/>
          </a:bodyPr>
          <a:lstStyle/>
          <a:p>
            <a:pPr>
              <a:defRPr/>
            </a:pPr>
            <a:r>
              <a:rPr lang="en-US" sz="2000" dirty="0" smtClean="0">
                <a:solidFill>
                  <a:schemeClr val="bg1"/>
                </a:solidFill>
                <a:latin typeface="Century Gothic"/>
                <a:cs typeface="Century Gothic"/>
              </a:rPr>
              <a:t>Eve was </a:t>
            </a:r>
            <a:r>
              <a:rPr lang="en-US" sz="2000" dirty="0" err="1" smtClean="0">
                <a:solidFill>
                  <a:schemeClr val="bg1"/>
                </a:solidFill>
                <a:latin typeface="Century Gothic"/>
                <a:cs typeface="Century Gothic"/>
              </a:rPr>
              <a:t>traumatised</a:t>
            </a:r>
            <a:r>
              <a:rPr lang="en-US" sz="2000" dirty="0" smtClean="0">
                <a:solidFill>
                  <a:schemeClr val="bg1"/>
                </a:solidFill>
                <a:latin typeface="Century Gothic"/>
                <a:cs typeface="Century Gothic"/>
              </a:rPr>
              <a:t> by her relationship with Lucifer</a:t>
            </a:r>
          </a:p>
          <a:p>
            <a:pPr lvl="1">
              <a:defRPr/>
            </a:pPr>
            <a:r>
              <a:rPr lang="en-US" dirty="0" smtClean="0">
                <a:solidFill>
                  <a:schemeClr val="bg1"/>
                </a:solidFill>
                <a:latin typeface="Century Gothic"/>
                <a:cs typeface="Century Gothic"/>
              </a:rPr>
              <a:t>Sexually, emotionally, psychologically abused</a:t>
            </a:r>
          </a:p>
          <a:p>
            <a:pPr lvl="1">
              <a:defRPr/>
            </a:pPr>
            <a:r>
              <a:rPr lang="en-US" dirty="0" smtClean="0">
                <a:solidFill>
                  <a:schemeClr val="bg1"/>
                </a:solidFill>
                <a:latin typeface="Century Gothic"/>
                <a:cs typeface="Century Gothic"/>
              </a:rPr>
              <a:t>Sense of worthlessness and being needy</a:t>
            </a:r>
          </a:p>
          <a:p>
            <a:pPr lvl="1">
              <a:defRPr/>
            </a:pPr>
            <a:r>
              <a:rPr lang="en-US" dirty="0" smtClean="0">
                <a:solidFill>
                  <a:schemeClr val="bg1"/>
                </a:solidFill>
                <a:latin typeface="Century Gothic"/>
                <a:cs typeface="Century Gothic"/>
              </a:rPr>
              <a:t>Wanting to be loved</a:t>
            </a:r>
          </a:p>
          <a:p>
            <a:pPr>
              <a:defRPr/>
            </a:pPr>
            <a:r>
              <a:rPr lang="en-US" sz="2000" dirty="0" smtClean="0">
                <a:solidFill>
                  <a:schemeClr val="bg1"/>
                </a:solidFill>
                <a:latin typeface="Century Gothic"/>
                <a:cs typeface="Century Gothic"/>
              </a:rPr>
              <a:t>Adam was damaged by his relationship with Eve</a:t>
            </a:r>
          </a:p>
          <a:p>
            <a:pPr lvl="1">
              <a:defRPr/>
            </a:pPr>
            <a:r>
              <a:rPr lang="en-US" dirty="0" smtClean="0">
                <a:solidFill>
                  <a:schemeClr val="bg1"/>
                </a:solidFill>
                <a:latin typeface="Century Gothic"/>
                <a:cs typeface="Century Gothic"/>
              </a:rPr>
              <a:t>Inherited the archangelic nature</a:t>
            </a:r>
          </a:p>
          <a:p>
            <a:pPr lvl="1">
              <a:defRPr/>
            </a:pPr>
            <a:r>
              <a:rPr lang="en-US" dirty="0" smtClean="0">
                <a:solidFill>
                  <a:schemeClr val="bg1"/>
                </a:solidFill>
                <a:latin typeface="Century Gothic"/>
                <a:cs typeface="Century Gothic"/>
              </a:rPr>
              <a:t>Weak and hard to respect</a:t>
            </a:r>
          </a:p>
        </p:txBody>
      </p:sp>
    </p:spTree>
    <p:extLst>
      <p:ext uri="{BB962C8B-B14F-4D97-AF65-F5344CB8AC3E}">
        <p14:creationId xmlns:p14="http://schemas.microsoft.com/office/powerpoint/2010/main" val="96629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Century Gothic" charset="0"/>
                <a:ea typeface="Century Gothic" charset="0"/>
                <a:cs typeface="Century Gothic" charset="0"/>
              </a:rPr>
              <a:t>What happened at the fall?</a:t>
            </a:r>
            <a:endParaRPr lang="en-US" dirty="0"/>
          </a:p>
        </p:txBody>
      </p:sp>
      <p:sp>
        <p:nvSpPr>
          <p:cNvPr id="3" name="Content Placeholder 2"/>
          <p:cNvSpPr>
            <a:spLocks noGrp="1"/>
          </p:cNvSpPr>
          <p:nvPr>
            <p:ph idx="1"/>
          </p:nvPr>
        </p:nvSpPr>
        <p:spPr/>
        <p:txBody>
          <a:bodyPr>
            <a:normAutofit/>
          </a:bodyPr>
          <a:lstStyle/>
          <a:p>
            <a:pPr>
              <a:defRPr/>
            </a:pPr>
            <a:r>
              <a:rPr lang="en-US" sz="2000" dirty="0">
                <a:latin typeface="Century Gothic"/>
                <a:cs typeface="Century Gothic"/>
              </a:rPr>
              <a:t>All </a:t>
            </a:r>
            <a:r>
              <a:rPr lang="en-US" sz="2000" dirty="0" smtClean="0">
                <a:latin typeface="Century Gothic"/>
                <a:cs typeface="Century Gothic"/>
              </a:rPr>
              <a:t>the relationships of the Four Great Realms of Heart were corrupted </a:t>
            </a:r>
            <a:r>
              <a:rPr lang="en-US" sz="2000" dirty="0">
                <a:latin typeface="Century Gothic"/>
                <a:cs typeface="Century Gothic"/>
              </a:rPr>
              <a:t>and distorted</a:t>
            </a:r>
          </a:p>
          <a:p>
            <a:pPr lvl="1">
              <a:defRPr/>
            </a:pPr>
            <a:r>
              <a:rPr lang="en-US" dirty="0" smtClean="0">
                <a:latin typeface="Century Gothic"/>
                <a:cs typeface="Century Gothic"/>
              </a:rPr>
              <a:t>Man – woman </a:t>
            </a:r>
          </a:p>
          <a:p>
            <a:pPr lvl="1">
              <a:defRPr/>
            </a:pPr>
            <a:r>
              <a:rPr lang="en-US" dirty="0" smtClean="0">
                <a:latin typeface="Century Gothic"/>
                <a:cs typeface="Century Gothic"/>
              </a:rPr>
              <a:t>Husband </a:t>
            </a:r>
            <a:r>
              <a:rPr lang="en-US" dirty="0">
                <a:latin typeface="Century Gothic"/>
                <a:cs typeface="Century Gothic"/>
              </a:rPr>
              <a:t>– wife</a:t>
            </a:r>
          </a:p>
          <a:p>
            <a:pPr lvl="1">
              <a:defRPr/>
            </a:pPr>
            <a:r>
              <a:rPr lang="en-US" dirty="0">
                <a:latin typeface="Century Gothic"/>
                <a:cs typeface="Century Gothic"/>
              </a:rPr>
              <a:t>Parents – children</a:t>
            </a:r>
          </a:p>
          <a:p>
            <a:pPr lvl="1">
              <a:defRPr/>
            </a:pPr>
            <a:r>
              <a:rPr lang="en-US" dirty="0" smtClean="0">
                <a:latin typeface="Century Gothic"/>
                <a:cs typeface="Century Gothic"/>
              </a:rPr>
              <a:t>Brother </a:t>
            </a:r>
            <a:r>
              <a:rPr lang="en-US" dirty="0">
                <a:latin typeface="Century Gothic"/>
                <a:cs typeface="Century Gothic"/>
              </a:rPr>
              <a:t>– </a:t>
            </a:r>
            <a:r>
              <a:rPr lang="en-US" dirty="0" smtClean="0">
                <a:latin typeface="Century Gothic"/>
                <a:cs typeface="Century Gothic"/>
              </a:rPr>
              <a:t>brother</a:t>
            </a:r>
            <a:endParaRPr lang="en-US" dirty="0">
              <a:latin typeface="Century Gothic"/>
              <a:cs typeface="Century Gothic"/>
            </a:endParaRPr>
          </a:p>
          <a:p>
            <a:pPr lvl="1">
              <a:defRPr/>
            </a:pPr>
            <a:r>
              <a:rPr lang="en-US" dirty="0" smtClean="0">
                <a:latin typeface="Century Gothic"/>
                <a:cs typeface="Century Gothic"/>
              </a:rPr>
              <a:t>Sister </a:t>
            </a:r>
            <a:r>
              <a:rPr lang="en-US" dirty="0">
                <a:latin typeface="Century Gothic"/>
                <a:cs typeface="Century Gothic"/>
              </a:rPr>
              <a:t>– </a:t>
            </a:r>
            <a:r>
              <a:rPr lang="en-US" dirty="0" smtClean="0">
                <a:latin typeface="Century Gothic"/>
                <a:cs typeface="Century Gothic"/>
              </a:rPr>
              <a:t>sister</a:t>
            </a:r>
            <a:endParaRPr lang="en-US" dirty="0">
              <a:latin typeface="Century Gothic"/>
              <a:cs typeface="Century Gothic"/>
            </a:endParaRPr>
          </a:p>
          <a:p>
            <a:pPr>
              <a:defRPr/>
            </a:pPr>
            <a:r>
              <a:rPr lang="en-US" sz="2000" dirty="0">
                <a:latin typeface="Century Gothic"/>
                <a:cs typeface="Century Gothic"/>
              </a:rPr>
              <a:t>Restoration is putting all these relationships right</a:t>
            </a:r>
          </a:p>
          <a:p>
            <a:endParaRPr lang="en-US" sz="2400" dirty="0"/>
          </a:p>
        </p:txBody>
      </p:sp>
    </p:spTree>
    <p:extLst>
      <p:ext uri="{BB962C8B-B14F-4D97-AF65-F5344CB8AC3E}">
        <p14:creationId xmlns:p14="http://schemas.microsoft.com/office/powerpoint/2010/main" val="1828254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60871"/>
            <a:ext cx="7583487" cy="1044388"/>
          </a:xfrm>
        </p:spPr>
        <p:txBody>
          <a:bodyPr/>
          <a:lstStyle/>
          <a:p>
            <a:pPr algn="ctr"/>
            <a:r>
              <a:rPr lang="en-US" dirty="0" smtClean="0">
                <a:solidFill>
                  <a:schemeClr val="accent2"/>
                </a:solidFill>
                <a:latin typeface="Century Gothic" charset="0"/>
                <a:ea typeface="Century Gothic" charset="0"/>
                <a:cs typeface="Century Gothic" charset="0"/>
              </a:rPr>
              <a:t>What needs to be restored?</a:t>
            </a:r>
            <a:endParaRPr lang="en-US" dirty="0">
              <a:solidFill>
                <a:schemeClr val="accent2"/>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608671"/>
            <a:ext cx="7583487" cy="4208930"/>
          </a:xfrm>
        </p:spPr>
        <p:txBody>
          <a:bodyPr>
            <a:noAutofit/>
          </a:bodyPr>
          <a:lstStyle/>
          <a:p>
            <a:r>
              <a:rPr lang="en-US" sz="2400" dirty="0" smtClean="0">
                <a:solidFill>
                  <a:srgbClr val="FFFFD9"/>
                </a:solidFill>
                <a:latin typeface="Century Gothic" charset="0"/>
                <a:ea typeface="Century Gothic" charset="0"/>
                <a:cs typeface="Century Gothic" charset="0"/>
              </a:rPr>
              <a:t>Relationship between Archangel and Adam</a:t>
            </a:r>
          </a:p>
          <a:p>
            <a:pPr lvl="1"/>
            <a:r>
              <a:rPr lang="en-US" sz="2400" dirty="0" smtClean="0">
                <a:solidFill>
                  <a:srgbClr val="FFFFD9"/>
                </a:solidFill>
                <a:latin typeface="Century Gothic" charset="0"/>
                <a:ea typeface="Century Gothic" charset="0"/>
                <a:cs typeface="Century Gothic" charset="0"/>
              </a:rPr>
              <a:t>Adam needs to win the respect of the AA to become the Lord of creation</a:t>
            </a:r>
          </a:p>
          <a:p>
            <a:pPr lvl="1"/>
            <a:r>
              <a:rPr lang="en-US" sz="2400" dirty="0" smtClean="0">
                <a:solidFill>
                  <a:srgbClr val="FFFFD9"/>
                </a:solidFill>
                <a:latin typeface="Century Gothic" charset="0"/>
                <a:ea typeface="Century Gothic" charset="0"/>
                <a:cs typeface="Century Gothic" charset="0"/>
              </a:rPr>
              <a:t>Abel, in the position of Adam, needs to restore the birthright by winning the respect of Cain, in the position of the AA, and become the elder brother, head of the family</a:t>
            </a:r>
          </a:p>
          <a:p>
            <a:pPr lvl="1"/>
            <a:r>
              <a:rPr lang="en-US" sz="2400" dirty="0" smtClean="0">
                <a:solidFill>
                  <a:srgbClr val="FFFFD9"/>
                </a:solidFill>
                <a:latin typeface="Century Gothic" charset="0"/>
                <a:ea typeface="Century Gothic" charset="0"/>
                <a:cs typeface="Century Gothic" charset="0"/>
              </a:rPr>
              <a:t>This takes many attempts</a:t>
            </a:r>
            <a:endParaRPr lang="en-US" sz="24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74450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6206"/>
            <a:ext cx="7583487" cy="1044388"/>
          </a:xfrm>
        </p:spPr>
        <p:txBody>
          <a:bodyPr/>
          <a:lstStyle/>
          <a:p>
            <a:r>
              <a:rPr lang="en-US" dirty="0">
                <a:solidFill>
                  <a:schemeClr val="accent2"/>
                </a:solidFill>
                <a:latin typeface="Century Gothic" charset="0"/>
                <a:ea typeface="Century Gothic" charset="0"/>
                <a:cs typeface="Century Gothic" charset="0"/>
              </a:rPr>
              <a:t>What needs to be restored?</a:t>
            </a:r>
          </a:p>
        </p:txBody>
      </p:sp>
      <p:sp>
        <p:nvSpPr>
          <p:cNvPr id="3" name="Content Placeholder 2"/>
          <p:cNvSpPr>
            <a:spLocks noGrp="1"/>
          </p:cNvSpPr>
          <p:nvPr>
            <p:ph idx="1"/>
          </p:nvPr>
        </p:nvSpPr>
        <p:spPr>
          <a:xfrm>
            <a:off x="779463" y="1524006"/>
            <a:ext cx="7839604" cy="4208930"/>
          </a:xfrm>
        </p:spPr>
        <p:txBody>
          <a:bodyPr>
            <a:noAutofit/>
          </a:bodyPr>
          <a:lstStyle/>
          <a:p>
            <a:r>
              <a:rPr lang="en-US" sz="2400" dirty="0" smtClean="0">
                <a:solidFill>
                  <a:srgbClr val="FFFFD9"/>
                </a:solidFill>
                <a:latin typeface="Century Gothic" charset="0"/>
                <a:ea typeface="Century Gothic" charset="0"/>
                <a:cs typeface="Century Gothic" charset="0"/>
              </a:rPr>
              <a:t>Relationship between Archangel and Eve</a:t>
            </a:r>
          </a:p>
          <a:p>
            <a:pPr lvl="1"/>
            <a:r>
              <a:rPr lang="en-US" sz="2400" dirty="0" smtClean="0">
                <a:solidFill>
                  <a:srgbClr val="FFFFD9"/>
                </a:solidFill>
                <a:latin typeface="Century Gothic" charset="0"/>
                <a:ea typeface="Century Gothic" charset="0"/>
                <a:cs typeface="Century Gothic" charset="0"/>
              </a:rPr>
              <a:t>Men have inherited the archangelic nature to want to control and possess and have sexual relationships with women for their own pleasure and gratification. Lust, not love</a:t>
            </a:r>
          </a:p>
          <a:p>
            <a:pPr lvl="2"/>
            <a:r>
              <a:rPr lang="en-US" sz="2000" dirty="0">
                <a:solidFill>
                  <a:schemeClr val="bg1"/>
                </a:solidFill>
                <a:latin typeface="Century Gothic" charset="0"/>
                <a:ea typeface="Century Gothic" charset="0"/>
                <a:cs typeface="Century Gothic" charset="0"/>
              </a:rPr>
              <a:t> </a:t>
            </a:r>
            <a:r>
              <a:rPr lang="en-US" sz="2000" dirty="0" smtClean="0">
                <a:solidFill>
                  <a:schemeClr val="bg1"/>
                </a:solidFill>
                <a:latin typeface="Century Gothic" charset="0"/>
                <a:ea typeface="Century Gothic" charset="0"/>
                <a:cs typeface="Century Gothic" charset="0"/>
              </a:rPr>
              <a:t>Droit du seigneur – ‘lord’s right’</a:t>
            </a:r>
          </a:p>
          <a:p>
            <a:pPr lvl="2"/>
            <a:r>
              <a:rPr lang="en-US" sz="2000" dirty="0" smtClean="0">
                <a:solidFill>
                  <a:srgbClr val="FFFFD9"/>
                </a:solidFill>
                <a:latin typeface="Century Gothic" charset="0"/>
                <a:ea typeface="Century Gothic" charset="0"/>
                <a:cs typeface="Century Gothic" charset="0"/>
              </a:rPr>
              <a:t>Sexual harassment and worse</a:t>
            </a:r>
          </a:p>
          <a:p>
            <a:pPr lvl="1"/>
            <a:r>
              <a:rPr lang="en-US" sz="2400" dirty="0" smtClean="0">
                <a:solidFill>
                  <a:srgbClr val="FFFFD9"/>
                </a:solidFill>
                <a:latin typeface="Century Gothic" charset="0"/>
                <a:ea typeface="Century Gothic" charset="0"/>
                <a:cs typeface="Century Gothic" charset="0"/>
              </a:rPr>
              <a:t>Women have inherited the tendency to be seduced by a powerful men</a:t>
            </a:r>
          </a:p>
        </p:txBody>
      </p:sp>
    </p:spTree>
    <p:extLst>
      <p:ext uri="{BB962C8B-B14F-4D97-AF65-F5344CB8AC3E}">
        <p14:creationId xmlns:p14="http://schemas.microsoft.com/office/powerpoint/2010/main" val="69098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562445"/>
            <a:ext cx="7583487" cy="1044388"/>
          </a:xfrm>
        </p:spPr>
        <p:txBody>
          <a:bodyPr/>
          <a:lstStyle/>
          <a:p>
            <a:r>
              <a:rPr lang="en-US" dirty="0" smtClean="0">
                <a:solidFill>
                  <a:srgbClr val="FFFF00"/>
                </a:solidFill>
                <a:latin typeface="Century Gothic" charset="0"/>
                <a:ea typeface="Century Gothic" charset="0"/>
                <a:cs typeface="Century Gothic" charset="0"/>
              </a:rPr>
              <a:t>How do we make sense of ourselves?</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p:txBody>
          <a:bodyPr>
            <a:normAutofit/>
          </a:bodyPr>
          <a:lstStyle/>
          <a:p>
            <a:r>
              <a:rPr lang="en-US" sz="2400" dirty="0" smtClean="0">
                <a:latin typeface="Century Gothic" charset="0"/>
                <a:ea typeface="Century Gothic" charset="0"/>
                <a:cs typeface="Century Gothic" charset="0"/>
              </a:rPr>
              <a:t>If someone asked you to tell them about yourself what would you say?</a:t>
            </a:r>
          </a:p>
          <a:p>
            <a:r>
              <a:rPr lang="en-US" sz="2400" dirty="0" smtClean="0">
                <a:latin typeface="Century Gothic" charset="0"/>
                <a:ea typeface="Century Gothic" charset="0"/>
                <a:cs typeface="Century Gothic" charset="0"/>
              </a:rPr>
              <a:t>Nationality</a:t>
            </a:r>
          </a:p>
          <a:p>
            <a:r>
              <a:rPr lang="en-US" sz="2400" dirty="0" smtClean="0">
                <a:latin typeface="Century Gothic" charset="0"/>
                <a:ea typeface="Century Gothic" charset="0"/>
                <a:cs typeface="Century Gothic" charset="0"/>
              </a:rPr>
              <a:t>Physical statistics</a:t>
            </a:r>
          </a:p>
          <a:p>
            <a:r>
              <a:rPr lang="en-US" sz="2400" dirty="0" smtClean="0">
                <a:latin typeface="Century Gothic" charset="0"/>
                <a:ea typeface="Century Gothic" charset="0"/>
                <a:cs typeface="Century Gothic" charset="0"/>
              </a:rPr>
              <a:t>Religion</a:t>
            </a:r>
          </a:p>
          <a:p>
            <a:r>
              <a:rPr lang="en-US" sz="2400" dirty="0" smtClean="0">
                <a:latin typeface="Century Gothic" charset="0"/>
                <a:ea typeface="Century Gothic" charset="0"/>
                <a:cs typeface="Century Gothic" charset="0"/>
              </a:rPr>
              <a:t>Job</a:t>
            </a:r>
          </a:p>
          <a:p>
            <a:r>
              <a:rPr lang="en-US" sz="2400" dirty="0" smtClean="0">
                <a:latin typeface="Century Gothic" charset="0"/>
                <a:ea typeface="Century Gothic" charset="0"/>
                <a:cs typeface="Century Gothic" charset="0"/>
              </a:rPr>
              <a:t>Story</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81033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Century Gothic" charset="0"/>
                <a:ea typeface="Century Gothic" charset="0"/>
                <a:cs typeface="Century Gothic" charset="0"/>
              </a:rPr>
              <a:t>What needs to be restored?</a:t>
            </a:r>
          </a:p>
        </p:txBody>
      </p:sp>
      <p:sp>
        <p:nvSpPr>
          <p:cNvPr id="3" name="Content Placeholder 2"/>
          <p:cNvSpPr>
            <a:spLocks noGrp="1"/>
          </p:cNvSpPr>
          <p:nvPr>
            <p:ph idx="1"/>
          </p:nvPr>
        </p:nvSpPr>
        <p:spPr/>
        <p:txBody>
          <a:bodyPr>
            <a:normAutofit/>
          </a:bodyPr>
          <a:lstStyle/>
          <a:p>
            <a:r>
              <a:rPr lang="en-US" sz="2800" dirty="0" smtClean="0">
                <a:solidFill>
                  <a:srgbClr val="FFFFD9"/>
                </a:solidFill>
                <a:latin typeface="Century Gothic" charset="0"/>
                <a:ea typeface="Century Gothic" charset="0"/>
                <a:cs typeface="Century Gothic" charset="0"/>
              </a:rPr>
              <a:t>Relationship between Adam and Eve</a:t>
            </a:r>
          </a:p>
          <a:p>
            <a:pPr lvl="1"/>
            <a:r>
              <a:rPr lang="en-US" sz="2800" dirty="0" smtClean="0">
                <a:solidFill>
                  <a:srgbClr val="FFFFD9"/>
                </a:solidFill>
                <a:latin typeface="Century Gothic" charset="0"/>
                <a:ea typeface="Century Gothic" charset="0"/>
                <a:cs typeface="Century Gothic" charset="0"/>
              </a:rPr>
              <a:t>Man needs the respect of his wife </a:t>
            </a:r>
          </a:p>
          <a:p>
            <a:pPr lvl="1"/>
            <a:r>
              <a:rPr lang="en-US" sz="2800" dirty="0" smtClean="0">
                <a:solidFill>
                  <a:srgbClr val="FFFFD9"/>
                </a:solidFill>
                <a:latin typeface="Century Gothic" charset="0"/>
                <a:ea typeface="Century Gothic" charset="0"/>
                <a:cs typeface="Century Gothic" charset="0"/>
              </a:rPr>
              <a:t>Man needs to love his wife</a:t>
            </a:r>
          </a:p>
          <a:p>
            <a:pPr lvl="1"/>
            <a:r>
              <a:rPr lang="en-US" sz="2800" dirty="0">
                <a:solidFill>
                  <a:srgbClr val="FFFFD9"/>
                </a:solidFill>
                <a:latin typeface="Century Gothic" charset="0"/>
                <a:ea typeface="Century Gothic" charset="0"/>
                <a:cs typeface="Century Gothic" charset="0"/>
              </a:rPr>
              <a:t>Become a good </a:t>
            </a:r>
            <a:r>
              <a:rPr lang="en-US" sz="2800" dirty="0" smtClean="0">
                <a:solidFill>
                  <a:srgbClr val="FFFFD9"/>
                </a:solidFill>
                <a:latin typeface="Century Gothic" charset="0"/>
                <a:ea typeface="Century Gothic" charset="0"/>
                <a:cs typeface="Century Gothic" charset="0"/>
              </a:rPr>
              <a:t>subject</a:t>
            </a:r>
          </a:p>
          <a:p>
            <a:pPr lvl="1"/>
            <a:r>
              <a:rPr lang="en-US" sz="2800" dirty="0" smtClean="0">
                <a:solidFill>
                  <a:srgbClr val="FFFFD9"/>
                </a:solidFill>
                <a:latin typeface="Century Gothic" charset="0"/>
                <a:ea typeface="Century Gothic" charset="0"/>
                <a:cs typeface="Century Gothic" charset="0"/>
              </a:rPr>
              <a:t>Woman needs the love of her husband</a:t>
            </a:r>
          </a:p>
          <a:p>
            <a:pPr lvl="1"/>
            <a:r>
              <a:rPr lang="en-US" sz="2800" dirty="0" smtClean="0">
                <a:solidFill>
                  <a:srgbClr val="FFFFD9"/>
                </a:solidFill>
                <a:latin typeface="Century Gothic" charset="0"/>
                <a:ea typeface="Century Gothic" charset="0"/>
                <a:cs typeface="Century Gothic" charset="0"/>
              </a:rPr>
              <a:t>Woman needs to respect her husband</a:t>
            </a:r>
          </a:p>
          <a:p>
            <a:pPr lvl="1"/>
            <a:r>
              <a:rPr lang="en-US" sz="2800" dirty="0" smtClean="0">
                <a:solidFill>
                  <a:srgbClr val="FFFFD9"/>
                </a:solidFill>
                <a:latin typeface="Century Gothic" charset="0"/>
                <a:ea typeface="Century Gothic" charset="0"/>
                <a:cs typeface="Century Gothic" charset="0"/>
              </a:rPr>
              <a:t>Become a good object</a:t>
            </a:r>
          </a:p>
        </p:txBody>
      </p:sp>
    </p:spTree>
    <p:extLst>
      <p:ext uri="{BB962C8B-B14F-4D97-AF65-F5344CB8AC3E}">
        <p14:creationId xmlns:p14="http://schemas.microsoft.com/office/powerpoint/2010/main" val="1959437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Century Gothic" charset="0"/>
                <a:ea typeface="Century Gothic" charset="0"/>
                <a:cs typeface="Century Gothic" charset="0"/>
              </a:rPr>
              <a:t>What needs to be restored?</a:t>
            </a:r>
            <a:endParaRPr lang="en-US" dirty="0"/>
          </a:p>
        </p:txBody>
      </p:sp>
      <p:sp>
        <p:nvSpPr>
          <p:cNvPr id="3" name="Content Placeholder 2"/>
          <p:cNvSpPr>
            <a:spLocks noGrp="1"/>
          </p:cNvSpPr>
          <p:nvPr>
            <p:ph idx="1"/>
          </p:nvPr>
        </p:nvSpPr>
        <p:spPr/>
        <p:txBody>
          <a:bodyPr/>
          <a:lstStyle/>
          <a:p>
            <a:r>
              <a:rPr lang="en-US" sz="2800" dirty="0" smtClean="0">
                <a:latin typeface="Century Gothic" charset="0"/>
                <a:ea typeface="Century Gothic" charset="0"/>
                <a:cs typeface="Century Gothic" charset="0"/>
              </a:rPr>
              <a:t>The relationship between parents and children</a:t>
            </a:r>
          </a:p>
          <a:p>
            <a:pPr lvl="1"/>
            <a:r>
              <a:rPr lang="en-US" sz="2600" dirty="0" smtClean="0">
                <a:latin typeface="Century Gothic" charset="0"/>
                <a:ea typeface="Century Gothic" charset="0"/>
                <a:cs typeface="Century Gothic" charset="0"/>
              </a:rPr>
              <a:t>Parents need to love and take care of their children</a:t>
            </a:r>
          </a:p>
          <a:p>
            <a:pPr lvl="1"/>
            <a:r>
              <a:rPr lang="en-US" sz="2600" dirty="0" smtClean="0">
                <a:latin typeface="Century Gothic" charset="0"/>
                <a:ea typeface="Century Gothic" charset="0"/>
                <a:cs typeface="Century Gothic" charset="0"/>
              </a:rPr>
              <a:t>Children need to </a:t>
            </a:r>
            <a:r>
              <a:rPr lang="en-US" sz="2600" dirty="0" err="1" smtClean="0">
                <a:latin typeface="Century Gothic" charset="0"/>
                <a:ea typeface="Century Gothic" charset="0"/>
                <a:cs typeface="Century Gothic" charset="0"/>
              </a:rPr>
              <a:t>honour</a:t>
            </a:r>
            <a:r>
              <a:rPr lang="en-US" sz="2600" dirty="0" smtClean="0">
                <a:latin typeface="Century Gothic" charset="0"/>
                <a:ea typeface="Century Gothic" charset="0"/>
                <a:cs typeface="Century Gothic" charset="0"/>
              </a:rPr>
              <a:t> their parents</a:t>
            </a:r>
          </a:p>
          <a:p>
            <a:pPr lvl="1"/>
            <a:endParaRPr lang="en-US" dirty="0"/>
          </a:p>
        </p:txBody>
      </p:sp>
    </p:spTree>
    <p:extLst>
      <p:ext uri="{BB962C8B-B14F-4D97-AF65-F5344CB8AC3E}">
        <p14:creationId xmlns:p14="http://schemas.microsoft.com/office/powerpoint/2010/main" val="16068866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2"/>
          <p:cNvSpPr>
            <a:spLocks noGrp="1"/>
          </p:cNvSpPr>
          <p:nvPr>
            <p:ph type="title"/>
          </p:nvPr>
        </p:nvSpPr>
        <p:spPr/>
        <p:txBody>
          <a:bodyPr/>
          <a:lstStyle/>
          <a:p>
            <a:pPr eaLnBrk="1" hangingPunct="1"/>
            <a:r>
              <a:rPr lang="en-US" b="0" dirty="0" smtClean="0">
                <a:solidFill>
                  <a:schemeClr val="accent2"/>
                </a:solidFill>
                <a:latin typeface="Century Gothic" charset="0"/>
                <a:ea typeface="Century Gothic" charset="0"/>
                <a:cs typeface="Century Gothic" charset="0"/>
              </a:rPr>
              <a:t>3. Indemnity and restoration</a:t>
            </a:r>
          </a:p>
        </p:txBody>
      </p:sp>
      <p:sp>
        <p:nvSpPr>
          <p:cNvPr id="129027" name="Subtitle 3"/>
          <p:cNvSpPr>
            <a:spLocks noGrp="1"/>
          </p:cNvSpPr>
          <p:nvPr>
            <p:ph type="body" idx="1"/>
          </p:nvPr>
        </p:nvSpPr>
        <p:spPr/>
        <p:txBody>
          <a:bodyPr>
            <a:normAutofit/>
          </a:bodyPr>
          <a:lstStyle/>
          <a:p>
            <a:pPr algn="l"/>
            <a:r>
              <a:rPr lang="en-US" sz="2000" dirty="0" smtClean="0">
                <a:solidFill>
                  <a:srgbClr val="FFFFFA"/>
                </a:solidFill>
                <a:latin typeface="Century Gothic" charset="0"/>
                <a:ea typeface="Century Gothic" charset="0"/>
                <a:cs typeface="Century Gothic" charset="0"/>
              </a:rPr>
              <a:t>If </a:t>
            </a:r>
            <a:r>
              <a:rPr lang="en-US" sz="2000" dirty="0">
                <a:solidFill>
                  <a:srgbClr val="FFFFFA"/>
                </a:solidFill>
                <a:latin typeface="Century Gothic" charset="0"/>
                <a:ea typeface="Century Gothic" charset="0"/>
                <a:cs typeface="Century Gothic" charset="0"/>
              </a:rPr>
              <a:t>the function of the conscience were absent in fallen people, God’s providence of restoration would be impossible</a:t>
            </a:r>
            <a:r>
              <a:rPr lang="en-US" sz="2000" dirty="0" smtClean="0">
                <a:solidFill>
                  <a:srgbClr val="FFFFFA"/>
                </a:solidFill>
                <a:latin typeface="Century Gothic" charset="0"/>
                <a:ea typeface="Century Gothic" charset="0"/>
                <a:cs typeface="Century Gothic" charset="0"/>
              </a:rPr>
              <a:t>. EDP. 36</a:t>
            </a: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1823958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228600"/>
            <a:ext cx="7772400" cy="1143000"/>
          </a:xfrm>
        </p:spPr>
        <p:txBody>
          <a:bodyPr/>
          <a:lstStyle/>
          <a:p>
            <a:pPr eaLnBrk="1" hangingPunct="1"/>
            <a:r>
              <a:rPr lang="en-GB" dirty="0">
                <a:solidFill>
                  <a:schemeClr val="accent2"/>
                </a:solidFill>
                <a:latin typeface="Century Gothic" charset="0"/>
                <a:ea typeface="Century Gothic" charset="0"/>
                <a:cs typeface="Century Gothic" charset="0"/>
              </a:rPr>
              <a:t>Restoration through indemnity</a:t>
            </a:r>
          </a:p>
        </p:txBody>
      </p:sp>
      <p:sp>
        <p:nvSpPr>
          <p:cNvPr id="130051" name="Rectangle 3"/>
          <p:cNvSpPr>
            <a:spLocks noGrp="1" noChangeArrowheads="1"/>
          </p:cNvSpPr>
          <p:nvPr>
            <p:ph idx="1"/>
          </p:nvPr>
        </p:nvSpPr>
        <p:spPr>
          <a:xfrm>
            <a:off x="685800" y="1600200"/>
            <a:ext cx="7772400" cy="4114800"/>
          </a:xfrm>
        </p:spPr>
        <p:txBody>
          <a:bodyPr>
            <a:noAutofit/>
          </a:bodyPr>
          <a:lstStyle/>
          <a:p>
            <a:pPr eaLnBrk="1" hangingPunct="1">
              <a:spcBef>
                <a:spcPts val="200"/>
              </a:spcBef>
            </a:pPr>
            <a:r>
              <a:rPr lang="en-GB" sz="2400" dirty="0" smtClean="0">
                <a:solidFill>
                  <a:srgbClr val="FFFFFF"/>
                </a:solidFill>
                <a:latin typeface="Century Gothic" charset="0"/>
                <a:ea typeface="Century Gothic" charset="0"/>
                <a:cs typeface="Century Gothic" charset="0"/>
              </a:rPr>
              <a:t>To restore something one must make the necessary effort or pay the due price</a:t>
            </a:r>
          </a:p>
          <a:p>
            <a:pPr eaLnBrk="1" hangingPunct="1">
              <a:spcBef>
                <a:spcPts val="200"/>
              </a:spcBef>
            </a:pPr>
            <a:endParaRPr lang="en-GB" sz="2400" dirty="0" smtClean="0">
              <a:solidFill>
                <a:srgbClr val="FFFFFF"/>
              </a:solidFill>
              <a:latin typeface="Century Gothic" charset="0"/>
              <a:ea typeface="Century Gothic" charset="0"/>
              <a:cs typeface="Century Gothic" charset="0"/>
            </a:endParaRPr>
          </a:p>
          <a:p>
            <a:pPr eaLnBrk="1" hangingPunct="1">
              <a:spcBef>
                <a:spcPts val="200"/>
              </a:spcBef>
            </a:pPr>
            <a:r>
              <a:rPr lang="en-GB" sz="2400" dirty="0" smtClean="0">
                <a:solidFill>
                  <a:srgbClr val="FFFFFF"/>
                </a:solidFill>
                <a:latin typeface="Century Gothic" charset="0"/>
                <a:ea typeface="Century Gothic" charset="0"/>
                <a:cs typeface="Century Gothic" charset="0"/>
              </a:rPr>
              <a:t>Indemnity is the process of restoring the original position	</a:t>
            </a:r>
          </a:p>
          <a:p>
            <a:pPr eaLnBrk="1" hangingPunct="1">
              <a:spcBef>
                <a:spcPts val="200"/>
              </a:spcBef>
            </a:pPr>
            <a:endParaRPr lang="en-GB" sz="2400" dirty="0" smtClean="0">
              <a:solidFill>
                <a:srgbClr val="FFFFFF"/>
              </a:solidFill>
              <a:latin typeface="Century Gothic" charset="0"/>
              <a:ea typeface="Century Gothic" charset="0"/>
              <a:cs typeface="Century Gothic" charset="0"/>
            </a:endParaRPr>
          </a:p>
          <a:p>
            <a:pPr eaLnBrk="1" hangingPunct="1">
              <a:spcBef>
                <a:spcPts val="200"/>
              </a:spcBef>
            </a:pPr>
            <a:r>
              <a:rPr lang="en-GB" sz="2400" dirty="0" smtClean="0">
                <a:solidFill>
                  <a:srgbClr val="FFFFFF"/>
                </a:solidFill>
                <a:latin typeface="Century Gothic" charset="0"/>
                <a:ea typeface="Century Gothic" charset="0"/>
                <a:cs typeface="Century Gothic" charset="0"/>
              </a:rPr>
              <a:t>An indemnity condition is what has to be done to restore something to its original position or state</a:t>
            </a:r>
          </a:p>
          <a:p>
            <a:pPr eaLnBrk="1" hangingPunct="1">
              <a:spcBef>
                <a:spcPts val="200"/>
              </a:spcBef>
            </a:pPr>
            <a:endParaRPr lang="en-GB" sz="2400" dirty="0" smtClean="0">
              <a:solidFill>
                <a:srgbClr val="FFFFFF"/>
              </a:solidFill>
              <a:latin typeface="Century Gothic" charset="0"/>
              <a:ea typeface="Century Gothic" charset="0"/>
              <a:cs typeface="Century Gothic" charset="0"/>
            </a:endParaRPr>
          </a:p>
          <a:p>
            <a:pPr eaLnBrk="1" hangingPunct="1">
              <a:spcBef>
                <a:spcPts val="200"/>
              </a:spcBef>
            </a:pPr>
            <a:r>
              <a:rPr lang="en-GB" sz="2400" dirty="0" smtClean="0">
                <a:solidFill>
                  <a:srgbClr val="FFFFFF"/>
                </a:solidFill>
                <a:latin typeface="Century Gothic" charset="0"/>
                <a:ea typeface="Century Gothic" charset="0"/>
                <a:cs typeface="Century Gothic" charset="0"/>
              </a:rPr>
              <a:t>An indemnity condition is a reversal of the process which led to the loss of the original position or state</a:t>
            </a:r>
          </a:p>
        </p:txBody>
      </p:sp>
    </p:spTree>
    <p:extLst>
      <p:ext uri="{BB962C8B-B14F-4D97-AF65-F5344CB8AC3E}">
        <p14:creationId xmlns:p14="http://schemas.microsoft.com/office/powerpoint/2010/main" val="208669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19550"/>
            <a:ext cx="7583487" cy="1044388"/>
          </a:xfrm>
        </p:spPr>
        <p:txBody>
          <a:bodyPr/>
          <a:lstStyle/>
          <a:p>
            <a:r>
              <a:rPr lang="en-US" dirty="0" smtClean="0">
                <a:solidFill>
                  <a:schemeClr val="accent2"/>
                </a:solidFill>
                <a:latin typeface="Century Gothic" charset="0"/>
                <a:ea typeface="Century Gothic" charset="0"/>
                <a:cs typeface="Century Gothic" charset="0"/>
              </a:rPr>
              <a:t>What is restoration?</a:t>
            </a:r>
            <a:endParaRPr lang="en-US" dirty="0">
              <a:solidFill>
                <a:schemeClr val="accent2"/>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lstStyle/>
          <a:p>
            <a:r>
              <a:rPr lang="en-US" dirty="0" smtClean="0">
                <a:solidFill>
                  <a:schemeClr val="bg1"/>
                </a:solidFill>
                <a:latin typeface="Century Gothic" charset="0"/>
                <a:ea typeface="Century Gothic" charset="0"/>
                <a:cs typeface="Century Gothic" charset="0"/>
              </a:rPr>
              <a:t>Restoration occurs when you find yourself in a similar position to Adam, Eve, the archangel, Cain or Abel etc.</a:t>
            </a:r>
          </a:p>
          <a:p>
            <a:r>
              <a:rPr lang="en-US" dirty="0" smtClean="0">
                <a:solidFill>
                  <a:schemeClr val="bg1"/>
                </a:solidFill>
                <a:latin typeface="Century Gothic" charset="0"/>
                <a:ea typeface="Century Gothic" charset="0"/>
                <a:cs typeface="Century Gothic" charset="0"/>
              </a:rPr>
              <a:t>And you have to face the same temptation to make the same mistake that they did and continue the pattern of fallen history</a:t>
            </a:r>
          </a:p>
          <a:p>
            <a:r>
              <a:rPr lang="en-US" dirty="0" smtClean="0">
                <a:solidFill>
                  <a:schemeClr val="bg1"/>
                </a:solidFill>
                <a:latin typeface="Century Gothic" charset="0"/>
                <a:ea typeface="Century Gothic" charset="0"/>
                <a:cs typeface="Century Gothic" charset="0"/>
              </a:rPr>
              <a:t>But you choose not to do so and instead of acting out of your fallen nature you act according to your original nature. You break the cycle of abuse</a:t>
            </a:r>
          </a:p>
          <a:p>
            <a:r>
              <a:rPr lang="en-US" dirty="0" smtClean="0">
                <a:solidFill>
                  <a:schemeClr val="bg1"/>
                </a:solidFill>
                <a:latin typeface="Century Gothic" charset="0"/>
                <a:ea typeface="Century Gothic" charset="0"/>
                <a:cs typeface="Century Gothic" charset="0"/>
              </a:rPr>
              <a:t>You follow your conscience</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18399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rgbClr val="FFFF00"/>
                </a:solidFill>
                <a:latin typeface="Century Gothic" charset="0"/>
                <a:ea typeface="Century Gothic" charset="0"/>
                <a:cs typeface="Century Gothic" charset="0"/>
              </a:rPr>
              <a:t>Stories of restoration</a:t>
            </a:r>
            <a:endParaRPr lang="en-US" b="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sz="half" idx="1"/>
          </p:nvPr>
        </p:nvSpPr>
        <p:spPr/>
        <p:txBody>
          <a:bodyPr>
            <a:noAutofit/>
          </a:bodyPr>
          <a:lstStyle/>
          <a:p>
            <a:pPr>
              <a:defRPr/>
            </a:pPr>
            <a:r>
              <a:rPr lang="en-US" sz="2400" dirty="0" smtClean="0">
                <a:solidFill>
                  <a:srgbClr val="FFFFD9"/>
                </a:solidFill>
                <a:latin typeface="Century Gothic" charset="0"/>
                <a:ea typeface="Century Gothic" charset="0"/>
                <a:cs typeface="Century Gothic" charset="0"/>
              </a:rPr>
              <a:t>Adam – Eve – Lucifer</a:t>
            </a:r>
          </a:p>
          <a:p>
            <a:pPr lvl="1">
              <a:defRPr/>
            </a:pPr>
            <a:r>
              <a:rPr lang="en-US" sz="2000" dirty="0" smtClean="0">
                <a:solidFill>
                  <a:srgbClr val="FFFFD9"/>
                </a:solidFill>
                <a:latin typeface="Century Gothic" charset="0"/>
                <a:ea typeface="Century Gothic" charset="0"/>
                <a:cs typeface="Century Gothic" charset="0"/>
              </a:rPr>
              <a:t>Abraham – Sarah - Pharaoh</a:t>
            </a:r>
          </a:p>
          <a:p>
            <a:pPr>
              <a:defRPr/>
            </a:pPr>
            <a:r>
              <a:rPr lang="en-US" sz="2400" dirty="0" smtClean="0">
                <a:solidFill>
                  <a:srgbClr val="FFFFD9"/>
                </a:solidFill>
                <a:latin typeface="Century Gothic" charset="0"/>
                <a:ea typeface="Century Gothic" charset="0"/>
                <a:cs typeface="Century Gothic" charset="0"/>
              </a:rPr>
              <a:t>Lucifer – Adam</a:t>
            </a:r>
          </a:p>
          <a:p>
            <a:pPr lvl="1">
              <a:defRPr/>
            </a:pPr>
            <a:r>
              <a:rPr lang="en-US" sz="2000" dirty="0" smtClean="0">
                <a:solidFill>
                  <a:srgbClr val="FFFFD9"/>
                </a:solidFill>
                <a:latin typeface="Century Gothic" charset="0"/>
                <a:ea typeface="Century Gothic" charset="0"/>
                <a:cs typeface="Century Gothic" charset="0"/>
              </a:rPr>
              <a:t>Cain and Abel</a:t>
            </a:r>
          </a:p>
          <a:p>
            <a:pPr lvl="1">
              <a:defRPr/>
            </a:pPr>
            <a:r>
              <a:rPr lang="en-US" sz="2000" dirty="0" smtClean="0">
                <a:solidFill>
                  <a:srgbClr val="FFFFD9"/>
                </a:solidFill>
                <a:latin typeface="Century Gothic" charset="0"/>
                <a:ea typeface="Century Gothic" charset="0"/>
                <a:cs typeface="Century Gothic" charset="0"/>
              </a:rPr>
              <a:t>Esau and Jacob</a:t>
            </a:r>
          </a:p>
          <a:p>
            <a:pPr lvl="1">
              <a:defRPr/>
            </a:pPr>
            <a:r>
              <a:rPr lang="en-US" sz="2000" dirty="0" smtClean="0">
                <a:solidFill>
                  <a:srgbClr val="FFFFD9"/>
                </a:solidFill>
                <a:latin typeface="Century Gothic" charset="0"/>
                <a:ea typeface="Century Gothic" charset="0"/>
                <a:cs typeface="Century Gothic" charset="0"/>
              </a:rPr>
              <a:t>Joseph and his brothers</a:t>
            </a:r>
          </a:p>
        </p:txBody>
      </p:sp>
      <p:sp>
        <p:nvSpPr>
          <p:cNvPr id="4" name="Content Placeholder 3"/>
          <p:cNvSpPr>
            <a:spLocks noGrp="1"/>
          </p:cNvSpPr>
          <p:nvPr>
            <p:ph sz="half" idx="2"/>
          </p:nvPr>
        </p:nvSpPr>
        <p:spPr/>
        <p:txBody>
          <a:bodyPr>
            <a:normAutofit/>
          </a:bodyPr>
          <a:lstStyle/>
          <a:p>
            <a:pPr>
              <a:defRPr/>
            </a:pPr>
            <a:r>
              <a:rPr lang="en-US" sz="2400" dirty="0">
                <a:solidFill>
                  <a:srgbClr val="FFFFD9"/>
                </a:solidFill>
                <a:latin typeface="Century Gothic" charset="0"/>
                <a:ea typeface="Century Gothic" charset="0"/>
                <a:cs typeface="Century Gothic" charset="0"/>
              </a:rPr>
              <a:t>Parent – child</a:t>
            </a:r>
          </a:p>
          <a:p>
            <a:pPr lvl="1">
              <a:defRPr/>
            </a:pPr>
            <a:r>
              <a:rPr lang="en-US" sz="2000" dirty="0">
                <a:solidFill>
                  <a:srgbClr val="FFFFD9"/>
                </a:solidFill>
                <a:latin typeface="Century Gothic" charset="0"/>
                <a:ea typeface="Century Gothic" charset="0"/>
                <a:cs typeface="Century Gothic" charset="0"/>
              </a:rPr>
              <a:t>Noah - Ham</a:t>
            </a:r>
          </a:p>
          <a:p>
            <a:pPr lvl="1">
              <a:defRPr/>
            </a:pPr>
            <a:r>
              <a:rPr lang="en-US" sz="2000" dirty="0">
                <a:solidFill>
                  <a:srgbClr val="FFFFD9"/>
                </a:solidFill>
                <a:latin typeface="Century Gothic" charset="0"/>
                <a:ea typeface="Century Gothic" charset="0"/>
                <a:cs typeface="Century Gothic" charset="0"/>
              </a:rPr>
              <a:t>Abraham and Isaac</a:t>
            </a:r>
          </a:p>
          <a:p>
            <a:pPr lvl="1">
              <a:defRPr/>
            </a:pPr>
            <a:r>
              <a:rPr lang="en-US" sz="2000" dirty="0">
                <a:solidFill>
                  <a:srgbClr val="FFFFD9"/>
                </a:solidFill>
                <a:latin typeface="Century Gothic" charset="0"/>
                <a:ea typeface="Century Gothic" charset="0"/>
                <a:cs typeface="Century Gothic" charset="0"/>
              </a:rPr>
              <a:t>Rebecca and Jacob</a:t>
            </a:r>
          </a:p>
          <a:p>
            <a:pPr>
              <a:defRPr/>
            </a:pPr>
            <a:r>
              <a:rPr lang="en-US" sz="2400" dirty="0">
                <a:solidFill>
                  <a:srgbClr val="FFFFD9"/>
                </a:solidFill>
                <a:latin typeface="Century Gothic" charset="0"/>
                <a:ea typeface="Century Gothic" charset="0"/>
                <a:cs typeface="Century Gothic" charset="0"/>
              </a:rPr>
              <a:t>Husband and wife</a:t>
            </a:r>
          </a:p>
          <a:p>
            <a:pPr lvl="1">
              <a:defRPr/>
            </a:pPr>
            <a:r>
              <a:rPr lang="en-US" sz="2000" dirty="0">
                <a:solidFill>
                  <a:srgbClr val="FFFFD9"/>
                </a:solidFill>
                <a:latin typeface="Century Gothic" charset="0"/>
                <a:ea typeface="Century Gothic" charset="0"/>
                <a:cs typeface="Century Gothic" charset="0"/>
              </a:rPr>
              <a:t>Isaac and Rebecca</a:t>
            </a:r>
          </a:p>
          <a:p>
            <a:pPr>
              <a:defRPr/>
            </a:pPr>
            <a:r>
              <a:rPr lang="en-US" sz="2400" dirty="0">
                <a:solidFill>
                  <a:srgbClr val="FFFFD9"/>
                </a:solidFill>
                <a:latin typeface="Century Gothic" charset="0"/>
                <a:ea typeface="Century Gothic" charset="0"/>
                <a:cs typeface="Century Gothic" charset="0"/>
              </a:rPr>
              <a:t>Sister – sister</a:t>
            </a:r>
          </a:p>
          <a:p>
            <a:pPr lvl="1">
              <a:defRPr/>
            </a:pPr>
            <a:r>
              <a:rPr lang="en-US" sz="2000" dirty="0">
                <a:solidFill>
                  <a:srgbClr val="FFFFD9"/>
                </a:solidFill>
                <a:latin typeface="Century Gothic" charset="0"/>
                <a:ea typeface="Century Gothic" charset="0"/>
                <a:cs typeface="Century Gothic" charset="0"/>
              </a:rPr>
              <a:t>Sarah and Hagar</a:t>
            </a:r>
          </a:p>
          <a:p>
            <a:pPr lvl="1">
              <a:defRPr/>
            </a:pPr>
            <a:r>
              <a:rPr lang="en-US" sz="2000" dirty="0">
                <a:solidFill>
                  <a:srgbClr val="FFFFD9"/>
                </a:solidFill>
                <a:latin typeface="Century Gothic" charset="0"/>
                <a:ea typeface="Century Gothic" charset="0"/>
                <a:cs typeface="Century Gothic" charset="0"/>
              </a:rPr>
              <a:t>Rachel and Leah</a:t>
            </a:r>
            <a:endParaRPr lang="en-US" sz="2800" dirty="0"/>
          </a:p>
        </p:txBody>
      </p:sp>
    </p:spTree>
    <p:extLst>
      <p:ext uri="{BB962C8B-B14F-4D97-AF65-F5344CB8AC3E}">
        <p14:creationId xmlns:p14="http://schemas.microsoft.com/office/powerpoint/2010/main" val="1390343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323528" y="2276475"/>
            <a:ext cx="8568952" cy="1920875"/>
          </a:xfrm>
        </p:spPr>
        <p:txBody>
          <a:bodyPr/>
          <a:lstStyle/>
          <a:p>
            <a:pPr eaLnBrk="1" hangingPunct="1"/>
            <a:r>
              <a:rPr lang="en-GB" dirty="0">
                <a:solidFill>
                  <a:schemeClr val="accent2"/>
                </a:solidFill>
                <a:latin typeface="Century Gothic" charset="0"/>
                <a:ea typeface="Century Gothic" charset="0"/>
                <a:cs typeface="Century Gothic" charset="0"/>
              </a:rPr>
              <a:t>What should have happened?</a:t>
            </a:r>
            <a:endParaRPr lang="en-GB" sz="2800" dirty="0">
              <a:solidFill>
                <a:schemeClr val="accent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52593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94488"/>
            <a:ext cx="7583487" cy="1044388"/>
          </a:xfrm>
        </p:spPr>
        <p:txBody>
          <a:bodyPr/>
          <a:lstStyle/>
          <a:p>
            <a:r>
              <a:rPr lang="en-US" dirty="0" smtClean="0">
                <a:solidFill>
                  <a:srgbClr val="FFFF00"/>
                </a:solidFill>
                <a:latin typeface="Century Gothic" charset="0"/>
                <a:ea typeface="Century Gothic" charset="0"/>
                <a:cs typeface="Century Gothic" charset="0"/>
              </a:rPr>
              <a:t>The two conditions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512065" y="1353312"/>
            <a:ext cx="7850886" cy="4208930"/>
          </a:xfrm>
        </p:spPr>
        <p:txBody>
          <a:bodyPr>
            <a:noAutofit/>
          </a:bodyPr>
          <a:lstStyle/>
          <a:p>
            <a:r>
              <a:rPr lang="en-US" dirty="0">
                <a:latin typeface="Century Gothic" charset="0"/>
                <a:ea typeface="Century Gothic" charset="0"/>
                <a:cs typeface="Century Gothic" charset="0"/>
              </a:rPr>
              <a:t>For Adam and Eve to realize the purpose of </a:t>
            </a:r>
            <a:r>
              <a:rPr lang="en-US" dirty="0" smtClean="0">
                <a:latin typeface="Century Gothic" charset="0"/>
                <a:ea typeface="Century Gothic" charset="0"/>
                <a:cs typeface="Century Gothic" charset="0"/>
              </a:rPr>
              <a:t>creation</a:t>
            </a:r>
            <a:r>
              <a:rPr lang="en-US" dirty="0">
                <a:latin typeface="Century Gothic" charset="0"/>
                <a:ea typeface="Century Gothic" charset="0"/>
                <a:cs typeface="Century Gothic" charset="0"/>
              </a:rPr>
              <a:t>, they were supposed to fulfill two conditions.</a:t>
            </a:r>
          </a:p>
          <a:p>
            <a:r>
              <a:rPr lang="en-US" dirty="0">
                <a:latin typeface="Century Gothic" charset="0"/>
                <a:ea typeface="Century Gothic" charset="0"/>
                <a:cs typeface="Century Gothic" charset="0"/>
              </a:rPr>
              <a:t>First, Adam and Eve should have established </a:t>
            </a:r>
            <a:r>
              <a:rPr lang="en-US" dirty="0" smtClean="0">
                <a:latin typeface="Century Gothic" charset="0"/>
                <a:ea typeface="Century Gothic" charset="0"/>
                <a:cs typeface="Century Gothic" charset="0"/>
              </a:rPr>
              <a:t>the </a:t>
            </a:r>
            <a:r>
              <a:rPr lang="en-US" b="1" dirty="0" smtClean="0">
                <a:latin typeface="Century Gothic" charset="0"/>
                <a:ea typeface="Century Gothic" charset="0"/>
                <a:cs typeface="Century Gothic" charset="0"/>
              </a:rPr>
              <a:t>foundation </a:t>
            </a:r>
            <a:r>
              <a:rPr lang="en-US" b="1" dirty="0">
                <a:latin typeface="Century Gothic" charset="0"/>
                <a:ea typeface="Century Gothic" charset="0"/>
                <a:cs typeface="Century Gothic" charset="0"/>
              </a:rPr>
              <a:t>of faith</a:t>
            </a:r>
            <a:r>
              <a:rPr lang="en-US" dirty="0">
                <a:latin typeface="Century Gothic" charset="0"/>
                <a:ea typeface="Century Gothic" charset="0"/>
                <a:cs typeface="Century Gothic" charset="0"/>
              </a:rPr>
              <a:t>. </a:t>
            </a:r>
            <a:endParaRPr lang="en-US" dirty="0" smtClean="0">
              <a:latin typeface="Century Gothic" charset="0"/>
              <a:ea typeface="Century Gothic" charset="0"/>
              <a:cs typeface="Century Gothic" charset="0"/>
            </a:endParaRPr>
          </a:p>
          <a:p>
            <a:r>
              <a:rPr lang="en-US" dirty="0">
                <a:solidFill>
                  <a:srgbClr val="FFFFF7"/>
                </a:solidFill>
                <a:latin typeface="Century Gothic" charset="0"/>
                <a:ea typeface="Century Gothic" charset="0"/>
                <a:cs typeface="Century Gothic" charset="0"/>
              </a:rPr>
              <a:t>The second condition which Adam and Eve were supposed to fulfill in order to realize the </a:t>
            </a:r>
            <a:r>
              <a:rPr lang="en-US" dirty="0" smtClean="0">
                <a:solidFill>
                  <a:srgbClr val="FFFFF7"/>
                </a:solidFill>
                <a:latin typeface="Century Gothic" charset="0"/>
                <a:ea typeface="Century Gothic" charset="0"/>
                <a:cs typeface="Century Gothic" charset="0"/>
              </a:rPr>
              <a:t>purpose </a:t>
            </a:r>
            <a:r>
              <a:rPr lang="en-US" dirty="0">
                <a:solidFill>
                  <a:srgbClr val="FFFFF7"/>
                </a:solidFill>
                <a:latin typeface="Century Gothic" charset="0"/>
                <a:ea typeface="Century Gothic" charset="0"/>
                <a:cs typeface="Century Gothic" charset="0"/>
              </a:rPr>
              <a:t>of creation was to establish the</a:t>
            </a:r>
            <a:r>
              <a:rPr lang="en-US" b="1" dirty="0">
                <a:solidFill>
                  <a:srgbClr val="FFFFF7"/>
                </a:solidFill>
                <a:latin typeface="Century Gothic" charset="0"/>
                <a:ea typeface="Century Gothic" charset="0"/>
                <a:cs typeface="Century Gothic" charset="0"/>
              </a:rPr>
              <a:t> foundation of substance</a:t>
            </a:r>
            <a:r>
              <a:rPr lang="en-US" dirty="0">
                <a:solidFill>
                  <a:srgbClr val="FFFFF7"/>
                </a:solidFill>
                <a:latin typeface="Century Gothic" charset="0"/>
                <a:ea typeface="Century Gothic" charset="0"/>
                <a:cs typeface="Century Gothic" charset="0"/>
              </a:rPr>
              <a:t>. After Adam and </a:t>
            </a:r>
            <a:r>
              <a:rPr lang="en-US" dirty="0" smtClean="0">
                <a:solidFill>
                  <a:srgbClr val="FFFFF7"/>
                </a:solidFill>
                <a:latin typeface="Century Gothic" charset="0"/>
                <a:ea typeface="Century Gothic" charset="0"/>
                <a:cs typeface="Century Gothic" charset="0"/>
              </a:rPr>
              <a:t>Eve established </a:t>
            </a:r>
            <a:r>
              <a:rPr lang="en-US" dirty="0">
                <a:solidFill>
                  <a:srgbClr val="FFFFF7"/>
                </a:solidFill>
                <a:latin typeface="Century Gothic" charset="0"/>
                <a:ea typeface="Century Gothic" charset="0"/>
                <a:cs typeface="Century Gothic" charset="0"/>
              </a:rPr>
              <a:t>an unshakable foundation of faith, they were then to become one with </a:t>
            </a:r>
            <a:r>
              <a:rPr lang="en-US" dirty="0" smtClean="0">
                <a:solidFill>
                  <a:srgbClr val="FFFFF7"/>
                </a:solidFill>
                <a:latin typeface="Century Gothic" charset="0"/>
                <a:ea typeface="Century Gothic" charset="0"/>
                <a:cs typeface="Century Gothic" charset="0"/>
              </a:rPr>
              <a:t>God, thereby </a:t>
            </a:r>
            <a:r>
              <a:rPr lang="en-US" dirty="0">
                <a:solidFill>
                  <a:srgbClr val="FFFFF7"/>
                </a:solidFill>
                <a:latin typeface="Century Gothic" charset="0"/>
                <a:ea typeface="Century Gothic" charset="0"/>
                <a:cs typeface="Century Gothic" charset="0"/>
              </a:rPr>
              <a:t>establishing the foundation of substance. This means they would have </a:t>
            </a:r>
            <a:r>
              <a:rPr lang="en-US" dirty="0" smtClean="0">
                <a:solidFill>
                  <a:srgbClr val="FFFFF7"/>
                </a:solidFill>
                <a:latin typeface="Century Gothic" charset="0"/>
                <a:ea typeface="Century Gothic" charset="0"/>
                <a:cs typeface="Century Gothic" charset="0"/>
              </a:rPr>
              <a:t>become the </a:t>
            </a:r>
            <a:r>
              <a:rPr lang="en-US" dirty="0">
                <a:solidFill>
                  <a:srgbClr val="FFFFF7"/>
                </a:solidFill>
                <a:latin typeface="Century Gothic" charset="0"/>
                <a:ea typeface="Century Gothic" charset="0"/>
                <a:cs typeface="Century Gothic" charset="0"/>
              </a:rPr>
              <a:t>perfect incarnation of the Word with perfect character, fulfilling God’s first blessing</a:t>
            </a:r>
            <a:r>
              <a:rPr lang="en-US" dirty="0" smtClean="0">
                <a:solidFill>
                  <a:srgbClr val="FFFFF7"/>
                </a:solidFill>
                <a:latin typeface="Century Gothic" charset="0"/>
                <a:ea typeface="Century Gothic" charset="0"/>
                <a:cs typeface="Century Gothic" charset="0"/>
              </a:rPr>
              <a:t>.</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825948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8384"/>
            <a:ext cx="8229600" cy="1143000"/>
          </a:xfrm>
        </p:spPr>
        <p:txBody>
          <a:bodyPr/>
          <a:lstStyle/>
          <a:p>
            <a:pPr algn="ctr"/>
            <a:r>
              <a:rPr lang="en-GB" altLang="en-US" dirty="0">
                <a:solidFill>
                  <a:srgbClr val="FFFF00"/>
                </a:solidFill>
                <a:latin typeface="Century Gothic" charset="0"/>
                <a:ea typeface="Century Gothic" charset="0"/>
                <a:cs typeface="Century Gothic" charset="0"/>
              </a:rPr>
              <a:t>Adam and Eve should have kept God’s commandment</a:t>
            </a:r>
            <a:endParaRPr lang="en-GB" dirty="0">
              <a:solidFill>
                <a:schemeClr val="accent2"/>
              </a:solidFill>
              <a:latin typeface="Century Gothic" charset="0"/>
              <a:ea typeface="Century Gothic" charset="0"/>
              <a:cs typeface="Century Gothic" charset="0"/>
            </a:endParaRPr>
          </a:p>
        </p:txBody>
      </p:sp>
      <p:sp>
        <p:nvSpPr>
          <p:cNvPr id="20483" name="Oval 3"/>
          <p:cNvSpPr>
            <a:spLocks noChangeArrowheads="1"/>
          </p:cNvSpPr>
          <p:nvPr/>
        </p:nvSpPr>
        <p:spPr bwMode="auto">
          <a:xfrm>
            <a:off x="1835150" y="1668059"/>
            <a:ext cx="1081088" cy="1008062"/>
          </a:xfrm>
          <a:prstGeom prst="ellipse">
            <a:avLst/>
          </a:prstGeom>
          <a:solidFill>
            <a:srgbClr val="FFFFFF"/>
          </a:solidFill>
          <a:ln w="9525">
            <a:solidFill>
              <a:schemeClr val="tx1"/>
            </a:solidFill>
            <a:round/>
            <a:headEnd/>
            <a:tailEnd/>
          </a:ln>
        </p:spPr>
        <p:txBody>
          <a:bodyPr wrap="none" anchor="ctr">
            <a:prstTxWarp prst="textNoShape">
              <a:avLst/>
            </a:prstTxWarp>
          </a:bodyPr>
          <a:lstStyle/>
          <a:p>
            <a:pPr algn="ctr"/>
            <a:r>
              <a:rPr lang="en-GB" sz="2800" b="0" dirty="0">
                <a:latin typeface="Century Gothic" charset="0"/>
                <a:ea typeface="Century Gothic" charset="0"/>
                <a:cs typeface="Century Gothic" charset="0"/>
              </a:rPr>
              <a:t>God</a:t>
            </a:r>
            <a:endParaRPr lang="en-GB" sz="2800" b="0" dirty="0">
              <a:solidFill>
                <a:schemeClr val="bg1"/>
              </a:solidFill>
              <a:latin typeface="Century Gothic" charset="0"/>
              <a:ea typeface="Century Gothic" charset="0"/>
              <a:cs typeface="Century Gothic" charset="0"/>
            </a:endParaRPr>
          </a:p>
        </p:txBody>
      </p:sp>
      <p:sp>
        <p:nvSpPr>
          <p:cNvPr id="20484" name="Rectangle 4"/>
          <p:cNvSpPr>
            <a:spLocks noChangeArrowheads="1"/>
          </p:cNvSpPr>
          <p:nvPr/>
        </p:nvSpPr>
        <p:spPr bwMode="auto">
          <a:xfrm>
            <a:off x="1835150" y="3396846"/>
            <a:ext cx="1081088" cy="504825"/>
          </a:xfrm>
          <a:prstGeom prst="rect">
            <a:avLst/>
          </a:prstGeom>
          <a:solidFill>
            <a:srgbClr val="0000FF"/>
          </a:solidFill>
          <a:ln w="9525">
            <a:noFill/>
            <a:miter lim="800000"/>
            <a:headEnd/>
            <a:tailEnd/>
          </a:ln>
        </p:spPr>
        <p:txBody>
          <a:bodyPr wrap="none" anchor="ctr">
            <a:prstTxWarp prst="textNoShape">
              <a:avLst/>
            </a:prstTxWarp>
          </a:bodyPr>
          <a:lstStyle/>
          <a:p>
            <a:pPr algn="ctr"/>
            <a:r>
              <a:rPr lang="en-GB" sz="2800" b="0" dirty="0">
                <a:solidFill>
                  <a:srgbClr val="FFFFF7"/>
                </a:solidFill>
                <a:latin typeface="Century Gothic" charset="0"/>
                <a:ea typeface="Century Gothic" charset="0"/>
                <a:cs typeface="Century Gothic" charset="0"/>
              </a:rPr>
              <a:t>Word</a:t>
            </a:r>
          </a:p>
        </p:txBody>
      </p:sp>
      <p:sp>
        <p:nvSpPr>
          <p:cNvPr id="20485" name="Oval 5"/>
          <p:cNvSpPr>
            <a:spLocks noChangeArrowheads="1"/>
          </p:cNvSpPr>
          <p:nvPr/>
        </p:nvSpPr>
        <p:spPr bwMode="auto">
          <a:xfrm>
            <a:off x="395288" y="5052609"/>
            <a:ext cx="1439862" cy="649287"/>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800" b="0">
                <a:solidFill>
                  <a:srgbClr val="FFFFF7"/>
                </a:solidFill>
                <a:latin typeface="Century Gothic" charset="0"/>
                <a:ea typeface="Century Gothic" charset="0"/>
                <a:cs typeface="Century Gothic" charset="0"/>
              </a:rPr>
              <a:t>Adam</a:t>
            </a:r>
          </a:p>
        </p:txBody>
      </p:sp>
      <p:sp>
        <p:nvSpPr>
          <p:cNvPr id="20486" name="Oval 6"/>
          <p:cNvSpPr>
            <a:spLocks noChangeArrowheads="1"/>
          </p:cNvSpPr>
          <p:nvPr/>
        </p:nvSpPr>
        <p:spPr bwMode="auto">
          <a:xfrm>
            <a:off x="2843213" y="5052609"/>
            <a:ext cx="1439862" cy="649287"/>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a:r>
              <a:rPr lang="en-GB" sz="2800" b="0">
                <a:solidFill>
                  <a:srgbClr val="FFFFF7"/>
                </a:solidFill>
                <a:latin typeface="Century Gothic" charset="0"/>
                <a:ea typeface="Century Gothic" charset="0"/>
                <a:cs typeface="Century Gothic" charset="0"/>
              </a:rPr>
              <a:t>Eve</a:t>
            </a:r>
          </a:p>
        </p:txBody>
      </p:sp>
      <p:sp>
        <p:nvSpPr>
          <p:cNvPr id="20487" name="Line 7"/>
          <p:cNvSpPr>
            <a:spLocks noChangeShapeType="1"/>
          </p:cNvSpPr>
          <p:nvPr/>
        </p:nvSpPr>
        <p:spPr bwMode="auto">
          <a:xfrm>
            <a:off x="2268538" y="2676121"/>
            <a:ext cx="0" cy="720725"/>
          </a:xfrm>
          <a:prstGeom prst="line">
            <a:avLst/>
          </a:prstGeom>
          <a:noFill/>
          <a:ln w="38100">
            <a:solidFill>
              <a:srgbClr val="FFFFFF"/>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20488" name="Line 8"/>
          <p:cNvSpPr>
            <a:spLocks noChangeShapeType="1"/>
          </p:cNvSpPr>
          <p:nvPr/>
        </p:nvSpPr>
        <p:spPr bwMode="auto">
          <a:xfrm>
            <a:off x="2484438" y="2676121"/>
            <a:ext cx="0" cy="720725"/>
          </a:xfrm>
          <a:prstGeom prst="line">
            <a:avLst/>
          </a:prstGeom>
          <a:noFill/>
          <a:ln w="38100">
            <a:solidFill>
              <a:srgbClr val="FFFFFF"/>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20489" name="Group 9"/>
          <p:cNvGrpSpPr>
            <a:grpSpLocks/>
          </p:cNvGrpSpPr>
          <p:nvPr/>
        </p:nvGrpSpPr>
        <p:grpSpPr bwMode="auto">
          <a:xfrm rot="-8707511">
            <a:off x="1254125" y="3979459"/>
            <a:ext cx="638175" cy="914400"/>
            <a:chOff x="2016" y="1824"/>
            <a:chExt cx="635" cy="909"/>
          </a:xfrm>
          <a:solidFill>
            <a:srgbClr val="FFFFFF"/>
          </a:solidFill>
        </p:grpSpPr>
        <p:sp>
          <p:nvSpPr>
            <p:cNvPr id="409610" name="Freeform 10"/>
            <p:cNvSpPr>
              <a:spLocks/>
            </p:cNvSpPr>
            <p:nvPr/>
          </p:nvSpPr>
          <p:spPr bwMode="auto">
            <a:xfrm>
              <a:off x="2065" y="1859"/>
              <a:ext cx="205" cy="900"/>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09611" name="Freeform 11"/>
            <p:cNvSpPr>
              <a:spLocks/>
            </p:cNvSpPr>
            <p:nvPr/>
          </p:nvSpPr>
          <p:spPr bwMode="auto">
            <a:xfrm>
              <a:off x="2539" y="1876"/>
              <a:ext cx="204"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20490" name="Group 12"/>
          <p:cNvGrpSpPr>
            <a:grpSpLocks/>
          </p:cNvGrpSpPr>
          <p:nvPr/>
        </p:nvGrpSpPr>
        <p:grpSpPr bwMode="auto">
          <a:xfrm rot="-1372033">
            <a:off x="2700338" y="4044546"/>
            <a:ext cx="638175" cy="914400"/>
            <a:chOff x="2016" y="1824"/>
            <a:chExt cx="635" cy="909"/>
          </a:xfrm>
          <a:solidFill>
            <a:srgbClr val="FFFFFF"/>
          </a:solidFill>
        </p:grpSpPr>
        <p:sp>
          <p:nvSpPr>
            <p:cNvPr id="409613" name="Freeform 13"/>
            <p:cNvSpPr>
              <a:spLocks/>
            </p:cNvSpPr>
            <p:nvPr/>
          </p:nvSpPr>
          <p:spPr bwMode="auto">
            <a:xfrm>
              <a:off x="2016" y="1822"/>
              <a:ext cx="204"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09614" name="Freeform 14"/>
            <p:cNvSpPr>
              <a:spLocks/>
            </p:cNvSpPr>
            <p:nvPr/>
          </p:nvSpPr>
          <p:spPr bwMode="auto">
            <a:xfrm>
              <a:off x="2448" y="1828"/>
              <a:ext cx="205"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sp>
        <p:nvSpPr>
          <p:cNvPr id="20491" name="Oval 15"/>
          <p:cNvSpPr>
            <a:spLocks noChangeArrowheads="1"/>
          </p:cNvSpPr>
          <p:nvPr/>
        </p:nvSpPr>
        <p:spPr bwMode="auto">
          <a:xfrm>
            <a:off x="5867400" y="4798287"/>
            <a:ext cx="2016125" cy="647700"/>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a:r>
              <a:rPr lang="en-GB" sz="2800" b="0" dirty="0">
                <a:solidFill>
                  <a:srgbClr val="FFFFFF"/>
                </a:solidFill>
                <a:latin typeface="Century Gothic" charset="0"/>
                <a:ea typeface="Century Gothic" charset="0"/>
                <a:cs typeface="Century Gothic" charset="0"/>
              </a:rPr>
              <a:t>Archangel</a:t>
            </a:r>
          </a:p>
        </p:txBody>
      </p:sp>
      <p:sp>
        <p:nvSpPr>
          <p:cNvPr id="20492" name="Oval 16"/>
          <p:cNvSpPr>
            <a:spLocks noChangeArrowheads="1"/>
          </p:cNvSpPr>
          <p:nvPr/>
        </p:nvSpPr>
        <p:spPr bwMode="auto">
          <a:xfrm>
            <a:off x="6165090" y="5667456"/>
            <a:ext cx="2016125" cy="647700"/>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a:r>
              <a:rPr lang="en-GB" sz="2800" b="0">
                <a:latin typeface="Century Gothic" charset="0"/>
                <a:ea typeface="Century Gothic" charset="0"/>
                <a:cs typeface="Century Gothic" charset="0"/>
              </a:rPr>
              <a:t>Creation</a:t>
            </a:r>
          </a:p>
        </p:txBody>
      </p:sp>
      <p:sp>
        <p:nvSpPr>
          <p:cNvPr id="20494" name="Text Box 18"/>
          <p:cNvSpPr txBox="1">
            <a:spLocks noChangeArrowheads="1"/>
          </p:cNvSpPr>
          <p:nvPr/>
        </p:nvSpPr>
        <p:spPr bwMode="auto">
          <a:xfrm>
            <a:off x="447675" y="2766609"/>
            <a:ext cx="1043876" cy="369332"/>
          </a:xfrm>
          <a:prstGeom prst="rect">
            <a:avLst/>
          </a:prstGeom>
          <a:noFill/>
          <a:ln w="9525">
            <a:noFill/>
            <a:miter lim="800000"/>
            <a:headEnd/>
            <a:tailEnd/>
          </a:ln>
        </p:spPr>
        <p:txBody>
          <a:bodyPr wrap="none">
            <a:prstTxWarp prst="textNoShape">
              <a:avLst/>
            </a:prstTxWarp>
            <a:spAutoFit/>
          </a:bodyPr>
          <a:lstStyle/>
          <a:p>
            <a:r>
              <a:rPr lang="en-GB" b="0" dirty="0">
                <a:solidFill>
                  <a:srgbClr val="FFFFFF"/>
                </a:solidFill>
                <a:latin typeface="Century Gothic" charset="0"/>
                <a:ea typeface="Century Gothic" charset="0"/>
                <a:cs typeface="Century Gothic" charset="0"/>
              </a:rPr>
              <a:t>Vertical</a:t>
            </a:r>
          </a:p>
        </p:txBody>
      </p:sp>
      <p:sp>
        <p:nvSpPr>
          <p:cNvPr id="20495" name="Text Box 19"/>
          <p:cNvSpPr txBox="1">
            <a:spLocks noChangeArrowheads="1"/>
          </p:cNvSpPr>
          <p:nvPr/>
        </p:nvSpPr>
        <p:spPr bwMode="auto">
          <a:xfrm>
            <a:off x="3657600" y="2064867"/>
            <a:ext cx="4548040" cy="2169825"/>
          </a:xfrm>
          <a:prstGeom prst="rect">
            <a:avLst/>
          </a:prstGeom>
          <a:noFill/>
          <a:ln w="9525">
            <a:noFill/>
            <a:miter lim="800000"/>
            <a:headEnd/>
            <a:tailEnd/>
          </a:ln>
        </p:spPr>
        <p:txBody>
          <a:bodyPr wrap="none">
            <a:prstTxWarp prst="textNoShape">
              <a:avLst/>
            </a:prstTxWarp>
            <a:spAutoFit/>
          </a:bodyPr>
          <a:lstStyle/>
          <a:p>
            <a:pPr>
              <a:spcBef>
                <a:spcPct val="0"/>
              </a:spcBef>
              <a:spcAft>
                <a:spcPts val="600"/>
              </a:spcAft>
            </a:pPr>
            <a:r>
              <a:rPr lang="en-US" altLang="en-US" sz="2400" dirty="0">
                <a:solidFill>
                  <a:schemeClr val="bg1"/>
                </a:solidFill>
                <a:latin typeface="Century Gothic" charset="0"/>
                <a:ea typeface="Century Gothic" charset="0"/>
                <a:cs typeface="Century Gothic" charset="0"/>
              </a:rPr>
              <a:t>The commandment was </a:t>
            </a:r>
            <a:r>
              <a:rPr lang="en-US" altLang="en-US" sz="2400">
                <a:solidFill>
                  <a:schemeClr val="bg1"/>
                </a:solidFill>
                <a:latin typeface="Century Gothic" charset="0"/>
                <a:ea typeface="Century Gothic" charset="0"/>
                <a:cs typeface="Century Gothic" charset="0"/>
              </a:rPr>
              <a:t>to </a:t>
            </a:r>
            <a:r>
              <a:rPr lang="en-US" altLang="en-US" sz="2400" smtClean="0">
                <a:solidFill>
                  <a:schemeClr val="bg1"/>
                </a:solidFill>
                <a:latin typeface="Century Gothic" charset="0"/>
                <a:ea typeface="Century Gothic" charset="0"/>
                <a:cs typeface="Century Gothic" charset="0"/>
              </a:rPr>
              <a:t/>
            </a:r>
            <a:br>
              <a:rPr lang="en-US" altLang="en-US" sz="2400" smtClean="0">
                <a:solidFill>
                  <a:schemeClr val="bg1"/>
                </a:solidFill>
                <a:latin typeface="Century Gothic" charset="0"/>
                <a:ea typeface="Century Gothic" charset="0"/>
                <a:cs typeface="Century Gothic" charset="0"/>
              </a:rPr>
            </a:br>
            <a:r>
              <a:rPr lang="en-US" altLang="en-US" sz="2400" smtClean="0">
                <a:solidFill>
                  <a:schemeClr val="bg1"/>
                </a:solidFill>
                <a:latin typeface="Century Gothic" charset="0"/>
                <a:ea typeface="Century Gothic" charset="0"/>
                <a:cs typeface="Century Gothic" charset="0"/>
              </a:rPr>
              <a:t>protect </a:t>
            </a:r>
            <a:r>
              <a:rPr lang="en-US" altLang="en-US" sz="2400" dirty="0">
                <a:solidFill>
                  <a:schemeClr val="bg1"/>
                </a:solidFill>
                <a:latin typeface="Century Gothic" charset="0"/>
                <a:ea typeface="Century Gothic" charset="0"/>
                <a:cs typeface="Century Gothic" charset="0"/>
              </a:rPr>
              <a:t>Adam and Eve</a:t>
            </a:r>
          </a:p>
          <a:p>
            <a:pPr>
              <a:spcBef>
                <a:spcPct val="0"/>
              </a:spcBef>
              <a:spcAft>
                <a:spcPts val="600"/>
              </a:spcAft>
            </a:pPr>
            <a:r>
              <a:rPr lang="en-US" altLang="en-US" sz="2400" dirty="0">
                <a:solidFill>
                  <a:schemeClr val="bg1"/>
                </a:solidFill>
                <a:latin typeface="Century Gothic" charset="0"/>
                <a:ea typeface="Century Gothic" charset="0"/>
                <a:cs typeface="Century Gothic" charset="0"/>
              </a:rPr>
              <a:t>Maintained their sexual purity</a:t>
            </a:r>
          </a:p>
          <a:p>
            <a:pPr>
              <a:spcBef>
                <a:spcPct val="0"/>
              </a:spcBef>
              <a:spcAft>
                <a:spcPts val="600"/>
              </a:spcAft>
            </a:pPr>
            <a:r>
              <a:rPr lang="en-US" altLang="en-US" sz="2400" dirty="0">
                <a:solidFill>
                  <a:schemeClr val="bg1"/>
                </a:solidFill>
                <a:latin typeface="Century Gothic" charset="0"/>
                <a:ea typeface="Century Gothic" charset="0"/>
                <a:cs typeface="Century Gothic" charset="0"/>
              </a:rPr>
              <a:t>Developed their spiritual life</a:t>
            </a:r>
          </a:p>
          <a:p>
            <a:pPr>
              <a:spcBef>
                <a:spcPct val="0"/>
              </a:spcBef>
              <a:spcAft>
                <a:spcPts val="600"/>
              </a:spcAft>
            </a:pPr>
            <a:r>
              <a:rPr lang="en-US" altLang="en-US" sz="2400" dirty="0">
                <a:solidFill>
                  <a:schemeClr val="bg1"/>
                </a:solidFill>
                <a:latin typeface="Century Gothic" charset="0"/>
                <a:ea typeface="Century Gothic" charset="0"/>
                <a:cs typeface="Century Gothic" charset="0"/>
              </a:rPr>
              <a:t>Followed their conscience</a:t>
            </a:r>
          </a:p>
        </p:txBody>
      </p:sp>
      <p:sp>
        <p:nvSpPr>
          <p:cNvPr id="2" name="TextBox 1"/>
          <p:cNvSpPr txBox="1"/>
          <p:nvPr/>
        </p:nvSpPr>
        <p:spPr>
          <a:xfrm>
            <a:off x="985778" y="6016752"/>
            <a:ext cx="3013967" cy="461665"/>
          </a:xfrm>
          <a:prstGeom prst="rect">
            <a:avLst/>
          </a:prstGeom>
          <a:noFill/>
        </p:spPr>
        <p:txBody>
          <a:bodyPr wrap="none" rtlCol="0">
            <a:spAutoFit/>
          </a:bodyPr>
          <a:lstStyle/>
          <a:p>
            <a:r>
              <a:rPr lang="en-US" sz="2400" dirty="0" smtClean="0">
                <a:solidFill>
                  <a:schemeClr val="bg1"/>
                </a:solidFill>
                <a:latin typeface="Century Gothic" charset="0"/>
                <a:ea typeface="Century Gothic" charset="0"/>
                <a:cs typeface="Century Gothic" charset="0"/>
              </a:rPr>
              <a:t>Foundation </a:t>
            </a:r>
            <a:r>
              <a:rPr lang="en-US" sz="2400" dirty="0">
                <a:solidFill>
                  <a:schemeClr val="bg1"/>
                </a:solidFill>
                <a:latin typeface="Century Gothic" charset="0"/>
                <a:ea typeface="Century Gothic" charset="0"/>
                <a:cs typeface="Century Gothic" charset="0"/>
              </a:rPr>
              <a:t>of faith</a:t>
            </a:r>
            <a:endParaRPr lang="en-US" sz="2400" dirty="0">
              <a:solidFill>
                <a:schemeClr val="bg1"/>
              </a:solidFill>
            </a:endParaRPr>
          </a:p>
        </p:txBody>
      </p:sp>
    </p:spTree>
    <p:extLst>
      <p:ext uri="{BB962C8B-B14F-4D97-AF65-F5344CB8AC3E}">
        <p14:creationId xmlns:p14="http://schemas.microsoft.com/office/powerpoint/2010/main" val="310810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79463" y="132803"/>
            <a:ext cx="7583487" cy="1044388"/>
          </a:xfrm>
        </p:spPr>
        <p:txBody>
          <a:bodyPr/>
          <a:lstStyle/>
          <a:p>
            <a:pPr eaLnBrk="1" hangingPunct="1"/>
            <a:r>
              <a:rPr lang="en-GB" dirty="0">
                <a:solidFill>
                  <a:srgbClr val="FFFF00"/>
                </a:solidFill>
                <a:latin typeface="Century Gothic" charset="0"/>
                <a:ea typeface="Century Gothic" charset="0"/>
                <a:cs typeface="Century Gothic" charset="0"/>
              </a:rPr>
              <a:t>Foundation of faith</a:t>
            </a:r>
          </a:p>
        </p:txBody>
      </p:sp>
      <p:sp>
        <p:nvSpPr>
          <p:cNvPr id="77827" name="Oval 3"/>
          <p:cNvSpPr>
            <a:spLocks noChangeArrowheads="1"/>
          </p:cNvSpPr>
          <p:nvPr/>
        </p:nvSpPr>
        <p:spPr bwMode="auto">
          <a:xfrm>
            <a:off x="1835150" y="1484313"/>
            <a:ext cx="1081088" cy="1008062"/>
          </a:xfrm>
          <a:prstGeom prst="ellipse">
            <a:avLst/>
          </a:prstGeom>
          <a:solidFill>
            <a:schemeClr val="bg1"/>
          </a:solidFill>
          <a:ln w="9525">
            <a:noFill/>
            <a:round/>
            <a:headEnd/>
            <a:tailEnd/>
          </a:ln>
        </p:spPr>
        <p:txBody>
          <a:bodyPr wrap="none" anchor="ctr">
            <a:prstTxWarp prst="textNoShape">
              <a:avLst/>
            </a:prstTxWarp>
          </a:bodyPr>
          <a:lstStyle/>
          <a:p>
            <a:pPr algn="ctr"/>
            <a:r>
              <a:rPr lang="en-GB" sz="2800" b="1" dirty="0">
                <a:ln>
                  <a:solidFill>
                    <a:schemeClr val="bg1"/>
                  </a:solidFill>
                </a:ln>
                <a:latin typeface="Century Gothic" charset="0"/>
                <a:ea typeface="Century Gothic" charset="0"/>
                <a:cs typeface="Century Gothic" charset="0"/>
              </a:rPr>
              <a:t>God</a:t>
            </a:r>
          </a:p>
        </p:txBody>
      </p:sp>
      <p:sp>
        <p:nvSpPr>
          <p:cNvPr id="77828" name="Rectangle 4"/>
          <p:cNvSpPr>
            <a:spLocks noChangeArrowheads="1"/>
          </p:cNvSpPr>
          <p:nvPr/>
        </p:nvSpPr>
        <p:spPr bwMode="auto">
          <a:xfrm>
            <a:off x="1835150" y="3213100"/>
            <a:ext cx="1081088" cy="504825"/>
          </a:xfrm>
          <a:prstGeom prst="rect">
            <a:avLst/>
          </a:prstGeom>
          <a:solidFill>
            <a:srgbClr val="0000FF"/>
          </a:solidFill>
          <a:ln w="9525">
            <a:noFill/>
            <a:miter lim="800000"/>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Word</a:t>
            </a:r>
          </a:p>
        </p:txBody>
      </p:sp>
      <p:sp>
        <p:nvSpPr>
          <p:cNvPr id="77829" name="Oval 5"/>
          <p:cNvSpPr>
            <a:spLocks noChangeArrowheads="1"/>
          </p:cNvSpPr>
          <p:nvPr/>
        </p:nvSpPr>
        <p:spPr bwMode="auto">
          <a:xfrm>
            <a:off x="395288" y="4868863"/>
            <a:ext cx="1439862" cy="649287"/>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Adam</a:t>
            </a:r>
          </a:p>
        </p:txBody>
      </p:sp>
      <p:sp>
        <p:nvSpPr>
          <p:cNvPr id="77830" name="Oval 6"/>
          <p:cNvSpPr>
            <a:spLocks noChangeArrowheads="1"/>
          </p:cNvSpPr>
          <p:nvPr/>
        </p:nvSpPr>
        <p:spPr bwMode="auto">
          <a:xfrm>
            <a:off x="2843213" y="4868863"/>
            <a:ext cx="1439862" cy="649287"/>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Eve</a:t>
            </a:r>
          </a:p>
        </p:txBody>
      </p:sp>
      <p:sp>
        <p:nvSpPr>
          <p:cNvPr id="77831" name="Line 7"/>
          <p:cNvSpPr>
            <a:spLocks noChangeShapeType="1"/>
          </p:cNvSpPr>
          <p:nvPr/>
        </p:nvSpPr>
        <p:spPr bwMode="auto">
          <a:xfrm>
            <a:off x="2268538" y="2492375"/>
            <a:ext cx="0" cy="720725"/>
          </a:xfrm>
          <a:prstGeom prst="line">
            <a:avLst/>
          </a:prstGeom>
          <a:noFill/>
          <a:ln w="381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77832" name="Line 8"/>
          <p:cNvSpPr>
            <a:spLocks noChangeShapeType="1"/>
          </p:cNvSpPr>
          <p:nvPr/>
        </p:nvSpPr>
        <p:spPr bwMode="auto">
          <a:xfrm>
            <a:off x="2484438" y="2492375"/>
            <a:ext cx="0" cy="720725"/>
          </a:xfrm>
          <a:prstGeom prst="line">
            <a:avLst/>
          </a:prstGeom>
          <a:noFill/>
          <a:ln w="381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77833" name="Group 9"/>
          <p:cNvGrpSpPr>
            <a:grpSpLocks/>
          </p:cNvGrpSpPr>
          <p:nvPr/>
        </p:nvGrpSpPr>
        <p:grpSpPr bwMode="auto">
          <a:xfrm rot="-8707511">
            <a:off x="1254125" y="3795713"/>
            <a:ext cx="638175" cy="914400"/>
            <a:chOff x="2016" y="1824"/>
            <a:chExt cx="635" cy="909"/>
          </a:xfrm>
        </p:grpSpPr>
        <p:sp>
          <p:nvSpPr>
            <p:cNvPr id="409610" name="Freeform 10"/>
            <p:cNvSpPr>
              <a:spLocks/>
            </p:cNvSpPr>
            <p:nvPr/>
          </p:nvSpPr>
          <p:spPr bwMode="auto">
            <a:xfrm>
              <a:off x="2065" y="1859"/>
              <a:ext cx="205" cy="900"/>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accent1"/>
            </a:solid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09611" name="Freeform 11"/>
            <p:cNvSpPr>
              <a:spLocks/>
            </p:cNvSpPr>
            <p:nvPr/>
          </p:nvSpPr>
          <p:spPr bwMode="auto">
            <a:xfrm>
              <a:off x="2539" y="1876"/>
              <a:ext cx="204"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accent1"/>
            </a:solid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77834" name="Group 12"/>
          <p:cNvGrpSpPr>
            <a:grpSpLocks/>
          </p:cNvGrpSpPr>
          <p:nvPr/>
        </p:nvGrpSpPr>
        <p:grpSpPr bwMode="auto">
          <a:xfrm rot="-1372033">
            <a:off x="2700338" y="3860800"/>
            <a:ext cx="638175" cy="914400"/>
            <a:chOff x="2016" y="1824"/>
            <a:chExt cx="635" cy="909"/>
          </a:xfrm>
        </p:grpSpPr>
        <p:sp>
          <p:nvSpPr>
            <p:cNvPr id="409613" name="Freeform 13"/>
            <p:cNvSpPr>
              <a:spLocks/>
            </p:cNvSpPr>
            <p:nvPr/>
          </p:nvSpPr>
          <p:spPr bwMode="auto">
            <a:xfrm>
              <a:off x="2016" y="1822"/>
              <a:ext cx="204"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accent1"/>
            </a:solid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09614" name="Freeform 14"/>
            <p:cNvSpPr>
              <a:spLocks/>
            </p:cNvSpPr>
            <p:nvPr/>
          </p:nvSpPr>
          <p:spPr bwMode="auto">
            <a:xfrm>
              <a:off x="2448" y="1828"/>
              <a:ext cx="205"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accent1"/>
            </a:solidFill>
            <a:ln w="9525">
              <a:solidFill>
                <a:schemeClr val="bg1"/>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sp>
        <p:nvSpPr>
          <p:cNvPr id="77835" name="Oval 15"/>
          <p:cNvSpPr>
            <a:spLocks noChangeArrowheads="1"/>
          </p:cNvSpPr>
          <p:nvPr/>
        </p:nvSpPr>
        <p:spPr bwMode="auto">
          <a:xfrm>
            <a:off x="5867400" y="4797425"/>
            <a:ext cx="2016125" cy="647700"/>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Archangel</a:t>
            </a:r>
          </a:p>
        </p:txBody>
      </p:sp>
      <p:sp>
        <p:nvSpPr>
          <p:cNvPr id="77836" name="Oval 16"/>
          <p:cNvSpPr>
            <a:spLocks noChangeArrowheads="1"/>
          </p:cNvSpPr>
          <p:nvPr/>
        </p:nvSpPr>
        <p:spPr bwMode="auto">
          <a:xfrm>
            <a:off x="5867400" y="5805488"/>
            <a:ext cx="2016125" cy="647700"/>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a:r>
              <a:rPr lang="en-GB" sz="2800" b="0" dirty="0">
                <a:solidFill>
                  <a:srgbClr val="FFFFD9"/>
                </a:solidFill>
                <a:latin typeface="Century Gothic" charset="0"/>
                <a:ea typeface="Century Gothic" charset="0"/>
                <a:cs typeface="Century Gothic" charset="0"/>
              </a:rPr>
              <a:t>Creation</a:t>
            </a:r>
          </a:p>
        </p:txBody>
      </p:sp>
      <p:sp>
        <p:nvSpPr>
          <p:cNvPr id="77838" name="Text Box 18"/>
          <p:cNvSpPr txBox="1">
            <a:spLocks noChangeArrowheads="1"/>
          </p:cNvSpPr>
          <p:nvPr/>
        </p:nvSpPr>
        <p:spPr bwMode="auto">
          <a:xfrm>
            <a:off x="447675" y="2582863"/>
            <a:ext cx="1043876" cy="369332"/>
          </a:xfrm>
          <a:prstGeom prst="rect">
            <a:avLst/>
          </a:prstGeom>
          <a:noFill/>
          <a:ln w="9525">
            <a:noFill/>
            <a:miter lim="800000"/>
            <a:headEnd/>
            <a:tailEnd/>
          </a:ln>
        </p:spPr>
        <p:txBody>
          <a:bodyPr wrap="none">
            <a:prstTxWarp prst="textNoShape">
              <a:avLst/>
            </a:prstTxWarp>
            <a:spAutoFit/>
          </a:bodyPr>
          <a:lstStyle/>
          <a:p>
            <a:r>
              <a:rPr lang="en-GB" b="0">
                <a:solidFill>
                  <a:schemeClr val="bg1"/>
                </a:solidFill>
                <a:latin typeface="Century Gothic" charset="0"/>
                <a:ea typeface="Century Gothic" charset="0"/>
                <a:cs typeface="Century Gothic" charset="0"/>
              </a:rPr>
              <a:t>Vertical</a:t>
            </a:r>
          </a:p>
        </p:txBody>
      </p:sp>
      <p:sp>
        <p:nvSpPr>
          <p:cNvPr id="22" name="Text Box 19"/>
          <p:cNvSpPr txBox="1">
            <a:spLocks noChangeArrowheads="1"/>
          </p:cNvSpPr>
          <p:nvPr/>
        </p:nvSpPr>
        <p:spPr bwMode="auto">
          <a:xfrm>
            <a:off x="3098802" y="1367747"/>
            <a:ext cx="5891356" cy="1200329"/>
          </a:xfrm>
          <a:prstGeom prst="rect">
            <a:avLst/>
          </a:prstGeom>
          <a:noFill/>
          <a:ln w="9525">
            <a:noFill/>
            <a:miter lim="800000"/>
            <a:headEnd/>
            <a:tailEnd/>
          </a:ln>
        </p:spPr>
        <p:txBody>
          <a:bodyPr wrap="none">
            <a:prstTxWarp prst="textNoShape">
              <a:avLst/>
            </a:prstTxWarp>
            <a:spAutoFit/>
          </a:bodyPr>
          <a:lstStyle/>
          <a:p>
            <a:r>
              <a:rPr lang="en-US" sz="2800" b="0" dirty="0">
                <a:solidFill>
                  <a:schemeClr val="bg1"/>
                </a:solidFill>
                <a:latin typeface="Century Gothic" charset="0"/>
                <a:ea typeface="Century Gothic" charset="0"/>
                <a:cs typeface="Century Gothic" charset="0"/>
              </a:rPr>
              <a:t>What is faith?</a:t>
            </a:r>
          </a:p>
          <a:p>
            <a:r>
              <a:rPr lang="en-US" sz="2000" b="0" dirty="0">
                <a:solidFill>
                  <a:schemeClr val="bg1"/>
                </a:solidFill>
                <a:latin typeface="Century Gothic" charset="0"/>
                <a:ea typeface="Century Gothic" charset="0"/>
                <a:cs typeface="Century Gothic" charset="0"/>
              </a:rPr>
              <a:t>  </a:t>
            </a:r>
            <a:r>
              <a:rPr lang="en-US" sz="2200" b="0" i="1" dirty="0">
                <a:solidFill>
                  <a:schemeClr val="bg1"/>
                </a:solidFill>
                <a:latin typeface="Century Gothic" charset="0"/>
                <a:ea typeface="Century Gothic" charset="0"/>
                <a:cs typeface="Century Gothic" charset="0"/>
              </a:rPr>
              <a:t>Confident belief or trust in the truth</a:t>
            </a:r>
          </a:p>
          <a:p>
            <a:r>
              <a:rPr lang="en-US" sz="2200" b="0" i="1" dirty="0">
                <a:solidFill>
                  <a:schemeClr val="bg1"/>
                </a:solidFill>
                <a:latin typeface="Century Gothic" charset="0"/>
                <a:ea typeface="Century Gothic" charset="0"/>
                <a:cs typeface="Century Gothic" charset="0"/>
              </a:rPr>
              <a:t>  or trustworthiness of a person or concept</a:t>
            </a:r>
          </a:p>
        </p:txBody>
      </p:sp>
      <p:sp>
        <p:nvSpPr>
          <p:cNvPr id="2" name="TextBox 1"/>
          <p:cNvSpPr txBox="1"/>
          <p:nvPr/>
        </p:nvSpPr>
        <p:spPr>
          <a:xfrm>
            <a:off x="3716052" y="3032032"/>
            <a:ext cx="5262979" cy="1815882"/>
          </a:xfrm>
          <a:prstGeom prst="rect">
            <a:avLst/>
          </a:prstGeom>
          <a:noFill/>
        </p:spPr>
        <p:txBody>
          <a:bodyPr wrap="none" rtlCol="0">
            <a:spAutoFit/>
          </a:bodyPr>
          <a:lstStyle/>
          <a:p>
            <a:r>
              <a:rPr lang="en-US" sz="2200" dirty="0">
                <a:solidFill>
                  <a:srgbClr val="FFFFF7"/>
                </a:solidFill>
                <a:latin typeface="Century Gothic" charset="0"/>
                <a:ea typeface="Century Gothic" charset="0"/>
                <a:cs typeface="Century Gothic" charset="0"/>
              </a:rPr>
              <a:t>Faith is the art of holding onto things </a:t>
            </a:r>
            <a:endParaRPr lang="en-US" sz="2200" dirty="0" smtClean="0">
              <a:solidFill>
                <a:srgbClr val="FFFFF7"/>
              </a:solidFill>
              <a:latin typeface="Century Gothic" charset="0"/>
              <a:ea typeface="Century Gothic" charset="0"/>
              <a:cs typeface="Century Gothic" charset="0"/>
            </a:endParaRPr>
          </a:p>
          <a:p>
            <a:r>
              <a:rPr lang="en-US" sz="2200" dirty="0" smtClean="0">
                <a:solidFill>
                  <a:srgbClr val="FFFFF7"/>
                </a:solidFill>
                <a:latin typeface="Century Gothic" charset="0"/>
                <a:ea typeface="Century Gothic" charset="0"/>
                <a:cs typeface="Century Gothic" charset="0"/>
              </a:rPr>
              <a:t>your </a:t>
            </a:r>
            <a:r>
              <a:rPr lang="en-US" sz="2200" dirty="0">
                <a:solidFill>
                  <a:srgbClr val="FFFFF7"/>
                </a:solidFill>
                <a:latin typeface="Century Gothic" charset="0"/>
                <a:ea typeface="Century Gothic" charset="0"/>
                <a:cs typeface="Century Gothic" charset="0"/>
              </a:rPr>
              <a:t>reason has once accepted, </a:t>
            </a:r>
            <a:endParaRPr lang="en-US" sz="2200" dirty="0" smtClean="0">
              <a:solidFill>
                <a:srgbClr val="FFFFF7"/>
              </a:solidFill>
              <a:latin typeface="Century Gothic" charset="0"/>
              <a:ea typeface="Century Gothic" charset="0"/>
              <a:cs typeface="Century Gothic" charset="0"/>
            </a:endParaRPr>
          </a:p>
          <a:p>
            <a:r>
              <a:rPr lang="en-US" sz="2200" dirty="0" smtClean="0">
                <a:solidFill>
                  <a:srgbClr val="FFFFF7"/>
                </a:solidFill>
                <a:latin typeface="Century Gothic" charset="0"/>
                <a:ea typeface="Century Gothic" charset="0"/>
                <a:cs typeface="Century Gothic" charset="0"/>
              </a:rPr>
              <a:t>in </a:t>
            </a:r>
            <a:r>
              <a:rPr lang="en-US" sz="2200" dirty="0">
                <a:solidFill>
                  <a:srgbClr val="FFFFF7"/>
                </a:solidFill>
                <a:latin typeface="Century Gothic" charset="0"/>
                <a:ea typeface="Century Gothic" charset="0"/>
                <a:cs typeface="Century Gothic" charset="0"/>
              </a:rPr>
              <a:t>spite of your changing moods.  	</a:t>
            </a:r>
            <a:endParaRPr lang="en-US" sz="2200" dirty="0" smtClean="0">
              <a:solidFill>
                <a:srgbClr val="FFFFF7"/>
              </a:solidFill>
              <a:latin typeface="Century Gothic" charset="0"/>
              <a:ea typeface="Century Gothic" charset="0"/>
              <a:cs typeface="Century Gothic" charset="0"/>
            </a:endParaRPr>
          </a:p>
          <a:p>
            <a:r>
              <a:rPr lang="en-US" sz="2200" i="1" dirty="0" smtClean="0">
                <a:solidFill>
                  <a:srgbClr val="FFFFF7"/>
                </a:solidFill>
                <a:latin typeface="Century Gothic" charset="0"/>
                <a:ea typeface="Century Gothic" charset="0"/>
                <a:cs typeface="Century Gothic" charset="0"/>
              </a:rPr>
              <a:t>Mere </a:t>
            </a:r>
            <a:r>
              <a:rPr lang="en-US" sz="2200" i="1" dirty="0">
                <a:solidFill>
                  <a:srgbClr val="FFFFF7"/>
                </a:solidFill>
                <a:latin typeface="Century Gothic" charset="0"/>
                <a:ea typeface="Century Gothic" charset="0"/>
                <a:cs typeface="Century Gothic" charset="0"/>
              </a:rPr>
              <a:t>Christianity </a:t>
            </a:r>
            <a:r>
              <a:rPr lang="en-US" sz="2200" dirty="0">
                <a:solidFill>
                  <a:srgbClr val="FFFFF7"/>
                </a:solidFill>
                <a:latin typeface="Century Gothic" charset="0"/>
                <a:ea typeface="Century Gothic" charset="0"/>
                <a:cs typeface="Century Gothic" charset="0"/>
              </a:rPr>
              <a:t>C.S. Lewis</a:t>
            </a: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350126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4092"/>
            <a:ext cx="7583487" cy="1044388"/>
          </a:xfrm>
        </p:spPr>
        <p:txBody>
          <a:bodyPr/>
          <a:lstStyle/>
          <a:p>
            <a:r>
              <a:rPr lang="en-US" dirty="0" smtClean="0">
                <a:solidFill>
                  <a:srgbClr val="FFFF00"/>
                </a:solidFill>
                <a:latin typeface="Century Gothic" charset="0"/>
                <a:ea typeface="Century Gothic" charset="0"/>
                <a:cs typeface="Century Gothic" charset="0"/>
              </a:rPr>
              <a:t>Why stories?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660895" y="1206247"/>
            <a:ext cx="7956657" cy="5170226"/>
          </a:xfrm>
        </p:spPr>
        <p:txBody>
          <a:bodyPr>
            <a:noAutofit/>
          </a:bodyPr>
          <a:lstStyle/>
          <a:p>
            <a:pPr marL="0" indent="0">
              <a:buNone/>
            </a:pPr>
            <a:r>
              <a:rPr lang="en-US" sz="2400" dirty="0">
                <a:latin typeface="Century Gothic" charset="0"/>
                <a:ea typeface="Century Gothic" charset="0"/>
                <a:cs typeface="Century Gothic" charset="0"/>
              </a:rPr>
              <a:t>Man is </a:t>
            </a:r>
            <a:r>
              <a:rPr lang="en-US" sz="2400" dirty="0" smtClean="0">
                <a:latin typeface="Century Gothic" charset="0"/>
                <a:ea typeface="Century Gothic" charset="0"/>
                <a:cs typeface="Century Gothic" charset="0"/>
              </a:rPr>
              <a:t>essentially </a:t>
            </a:r>
            <a:r>
              <a:rPr lang="en-US" sz="2400" dirty="0">
                <a:latin typeface="Century Gothic" charset="0"/>
                <a:ea typeface="Century Gothic" charset="0"/>
                <a:cs typeface="Century Gothic" charset="0"/>
              </a:rPr>
              <a:t>a story-telling animal. </a:t>
            </a:r>
            <a:r>
              <a:rPr lang="en-US" sz="2400" dirty="0" smtClean="0">
                <a:latin typeface="Century Gothic" charset="0"/>
                <a:ea typeface="Century Gothic" charset="0"/>
                <a:cs typeface="Century Gothic" charset="0"/>
              </a:rPr>
              <a:t>He </a:t>
            </a:r>
            <a:r>
              <a:rPr lang="en-US" sz="2400" dirty="0">
                <a:latin typeface="Century Gothic" charset="0"/>
                <a:ea typeface="Century Gothic" charset="0"/>
                <a:cs typeface="Century Gothic" charset="0"/>
              </a:rPr>
              <a:t>becomes through his history, a teller of stories that aspire to truth. But the key question for men is not about their authorship; I can only answer the question 'What am I to do?' if I can answer the prior question 'Of what story or stories do I find myself a part?' We enter human society, that is, with one or more imputed characters - roles into which we have been drafted - and we have to learn what they are in order to be able to understand how others respond to us and how our responses to them are apt to be </a:t>
            </a:r>
            <a:r>
              <a:rPr lang="en-US" sz="2400" dirty="0" smtClean="0">
                <a:latin typeface="Century Gothic" charset="0"/>
                <a:ea typeface="Century Gothic" charset="0"/>
                <a:cs typeface="Century Gothic" charset="0"/>
              </a:rPr>
              <a:t>misconstrued.</a:t>
            </a:r>
            <a:r>
              <a:rPr lang="en-US" sz="2400" dirty="0">
                <a:latin typeface="Century Gothic" charset="0"/>
                <a:ea typeface="Century Gothic" charset="0"/>
                <a:cs typeface="Century Gothic" charset="0"/>
              </a:rPr>
              <a:t>	</a:t>
            </a:r>
            <a:endParaRPr lang="en-US" sz="2400" dirty="0" smtClean="0">
              <a:latin typeface="Century Gothic" charset="0"/>
              <a:ea typeface="Century Gothic" charset="0"/>
              <a:cs typeface="Century Gothic" charset="0"/>
            </a:endParaRPr>
          </a:p>
          <a:p>
            <a:pPr marL="0" indent="0">
              <a:buNone/>
            </a:pPr>
            <a:r>
              <a:rPr lang="en-US" sz="2000" dirty="0">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		 </a:t>
            </a:r>
            <a:r>
              <a:rPr lang="en-US" sz="2000" dirty="0">
                <a:latin typeface="Century Gothic" charset="0"/>
                <a:ea typeface="Century Gothic" charset="0"/>
                <a:cs typeface="Century Gothic" charset="0"/>
              </a:rPr>
              <a:t>Alasdair Macintyre</a:t>
            </a:r>
            <a:r>
              <a:rPr lang="en-GB" sz="2000" dirty="0">
                <a:latin typeface="Century Gothic" charset="0"/>
                <a:ea typeface="Century Gothic" charset="0"/>
                <a:cs typeface="Century Gothic" charset="0"/>
              </a:rPr>
              <a:t>, </a:t>
            </a:r>
            <a:r>
              <a:rPr lang="en-US" sz="2000" i="1" dirty="0">
                <a:latin typeface="Century Gothic" charset="0"/>
                <a:ea typeface="Century Gothic" charset="0"/>
                <a:cs typeface="Century Gothic" charset="0"/>
              </a:rPr>
              <a:t>After Virtue</a:t>
            </a:r>
            <a:r>
              <a:rPr lang="en-US" sz="2000" dirty="0">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1985</a:t>
            </a:r>
            <a:endParaRPr lang="en-GB"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815379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60907"/>
            <a:ext cx="8229600" cy="1143000"/>
          </a:xfrm>
        </p:spPr>
        <p:txBody>
          <a:bodyPr/>
          <a:lstStyle/>
          <a:p>
            <a:pPr algn="ctr"/>
            <a:r>
              <a:rPr lang="en-GB" altLang="en-US" dirty="0">
                <a:solidFill>
                  <a:srgbClr val="FFFF00"/>
                </a:solidFill>
                <a:latin typeface="Century Gothic" charset="0"/>
                <a:ea typeface="Century Gothic" charset="0"/>
                <a:cs typeface="Century Gothic" charset="0"/>
              </a:rPr>
              <a:t>Adam and Eve should have reached maturity</a:t>
            </a:r>
            <a:endParaRPr lang="en-GB" dirty="0">
              <a:latin typeface="Century Gothic" charset="0"/>
              <a:ea typeface="Century Gothic" charset="0"/>
              <a:cs typeface="Century Gothic" charset="0"/>
            </a:endParaRPr>
          </a:p>
        </p:txBody>
      </p:sp>
      <p:sp>
        <p:nvSpPr>
          <p:cNvPr id="22531" name="Text Box 3"/>
          <p:cNvSpPr txBox="1">
            <a:spLocks noChangeArrowheads="1"/>
          </p:cNvSpPr>
          <p:nvPr/>
        </p:nvSpPr>
        <p:spPr bwMode="auto">
          <a:xfrm>
            <a:off x="3810000" y="1950266"/>
            <a:ext cx="4865688" cy="1200329"/>
          </a:xfrm>
          <a:prstGeom prst="rect">
            <a:avLst/>
          </a:prstGeom>
          <a:noFill/>
          <a:ln w="9525">
            <a:noFill/>
            <a:miter lim="800000"/>
            <a:headEnd/>
            <a:tailEnd/>
          </a:ln>
        </p:spPr>
        <p:txBody>
          <a:bodyPr wrap="square">
            <a:prstTxWarp prst="textNoShape">
              <a:avLst/>
            </a:prstTxWarp>
            <a:spAutoFit/>
          </a:bodyPr>
          <a:lstStyle/>
          <a:p>
            <a:pPr algn="ctr"/>
            <a:r>
              <a:rPr lang="en-GB" sz="2400" b="0" dirty="0" smtClean="0">
                <a:solidFill>
                  <a:srgbClr val="FFFFFF"/>
                </a:solidFill>
                <a:latin typeface="Century Gothic" charset="0"/>
                <a:ea typeface="Century Gothic" charset="0"/>
                <a:cs typeface="Century Gothic" charset="0"/>
              </a:rPr>
              <a:t>Lord of Creation</a:t>
            </a:r>
          </a:p>
          <a:p>
            <a:pPr algn="ctr"/>
            <a:r>
              <a:rPr lang="en-GB" sz="2400" b="0" dirty="0" smtClean="0">
                <a:solidFill>
                  <a:srgbClr val="FFFFFF"/>
                </a:solidFill>
                <a:latin typeface="Century Gothic" charset="0"/>
                <a:ea typeface="Century Gothic" charset="0"/>
                <a:cs typeface="Century Gothic" charset="0"/>
              </a:rPr>
              <a:t>Proper order in the created world</a:t>
            </a:r>
            <a:endParaRPr lang="en-GB" sz="2400" b="0" dirty="0">
              <a:solidFill>
                <a:srgbClr val="FFFFFF"/>
              </a:solidFill>
              <a:latin typeface="Century Gothic" charset="0"/>
              <a:ea typeface="Century Gothic" charset="0"/>
              <a:cs typeface="Century Gothic" charset="0"/>
            </a:endParaRPr>
          </a:p>
        </p:txBody>
      </p:sp>
      <p:sp>
        <p:nvSpPr>
          <p:cNvPr id="22532" name="Text Box 4"/>
          <p:cNvSpPr txBox="1">
            <a:spLocks noChangeArrowheads="1"/>
          </p:cNvSpPr>
          <p:nvPr/>
        </p:nvSpPr>
        <p:spPr bwMode="auto">
          <a:xfrm>
            <a:off x="1846223" y="5329194"/>
            <a:ext cx="1402948" cy="400110"/>
          </a:xfrm>
          <a:prstGeom prst="rect">
            <a:avLst/>
          </a:prstGeom>
          <a:noFill/>
          <a:ln w="9525">
            <a:noFill/>
            <a:miter lim="800000"/>
            <a:headEnd/>
            <a:tailEnd/>
          </a:ln>
        </p:spPr>
        <p:txBody>
          <a:bodyPr wrap="none">
            <a:prstTxWarp prst="textNoShape">
              <a:avLst/>
            </a:prstTxWarp>
            <a:spAutoFit/>
          </a:bodyPr>
          <a:lstStyle/>
          <a:p>
            <a:r>
              <a:rPr lang="en-GB" sz="2000" b="0" dirty="0">
                <a:solidFill>
                  <a:srgbClr val="FFFFFF"/>
                </a:solidFill>
                <a:latin typeface="Century Gothic" charset="0"/>
                <a:ea typeface="Century Gothic" charset="0"/>
                <a:cs typeface="Century Gothic" charset="0"/>
              </a:rPr>
              <a:t>Horizontal</a:t>
            </a:r>
            <a:endParaRPr lang="en-GB" b="0" dirty="0">
              <a:solidFill>
                <a:srgbClr val="FFFFFF"/>
              </a:solidFill>
              <a:latin typeface="Century Gothic" charset="0"/>
              <a:ea typeface="Century Gothic" charset="0"/>
              <a:cs typeface="Century Gothic" charset="0"/>
            </a:endParaRPr>
          </a:p>
        </p:txBody>
      </p:sp>
      <p:pic>
        <p:nvPicPr>
          <p:cNvPr id="22533" name="Picture 5" descr="manoutline"/>
          <p:cNvPicPr>
            <a:picLocks noChangeAspect="1" noChangeArrowheads="1"/>
          </p:cNvPicPr>
          <p:nvPr/>
        </p:nvPicPr>
        <p:blipFill>
          <a:blip r:embed="rId3"/>
          <a:srcRect/>
          <a:stretch>
            <a:fillRect/>
          </a:stretch>
        </p:blipFill>
        <p:spPr bwMode="auto">
          <a:xfrm>
            <a:off x="468313" y="3098756"/>
            <a:ext cx="1528762" cy="2876550"/>
          </a:xfrm>
          <a:prstGeom prst="rect">
            <a:avLst/>
          </a:prstGeom>
          <a:noFill/>
          <a:ln w="9525">
            <a:noFill/>
            <a:miter lim="800000"/>
            <a:headEnd/>
            <a:tailEnd/>
          </a:ln>
        </p:spPr>
      </p:pic>
      <p:pic>
        <p:nvPicPr>
          <p:cNvPr id="22534" name="Picture 6" descr="womanoutline"/>
          <p:cNvPicPr>
            <a:picLocks noChangeAspect="1" noChangeArrowheads="1"/>
          </p:cNvPicPr>
          <p:nvPr/>
        </p:nvPicPr>
        <p:blipFill>
          <a:blip r:embed="rId4"/>
          <a:srcRect/>
          <a:stretch>
            <a:fillRect/>
          </a:stretch>
        </p:blipFill>
        <p:spPr bwMode="auto">
          <a:xfrm>
            <a:off x="2627313" y="3098756"/>
            <a:ext cx="1528762" cy="2873375"/>
          </a:xfrm>
          <a:prstGeom prst="rect">
            <a:avLst/>
          </a:prstGeom>
          <a:noFill/>
          <a:ln w="9525">
            <a:noFill/>
            <a:miter lim="800000"/>
            <a:headEnd/>
            <a:tailEnd/>
          </a:ln>
        </p:spPr>
      </p:pic>
      <p:sp>
        <p:nvSpPr>
          <p:cNvPr id="22535" name="Oval 7"/>
          <p:cNvSpPr>
            <a:spLocks noChangeArrowheads="1"/>
          </p:cNvSpPr>
          <p:nvPr/>
        </p:nvSpPr>
        <p:spPr bwMode="auto">
          <a:xfrm>
            <a:off x="1908175" y="1730331"/>
            <a:ext cx="1008063" cy="1008063"/>
          </a:xfrm>
          <a:prstGeom prst="ellipse">
            <a:avLst/>
          </a:prstGeom>
          <a:solidFill>
            <a:srgbClr val="FFFFFF"/>
          </a:solidFill>
          <a:ln w="9525">
            <a:solidFill>
              <a:schemeClr val="tx1"/>
            </a:solidFill>
            <a:round/>
            <a:headEnd/>
            <a:tailEnd/>
          </a:ln>
        </p:spPr>
        <p:txBody>
          <a:bodyPr wrap="none" anchor="ctr">
            <a:prstTxWarp prst="textNoShape">
              <a:avLst/>
            </a:prstTxWarp>
          </a:bodyPr>
          <a:lstStyle/>
          <a:p>
            <a:pPr algn="ctr"/>
            <a:r>
              <a:rPr lang="en-GB" sz="2800" b="0" dirty="0">
                <a:latin typeface="Century Gothic" charset="0"/>
                <a:ea typeface="Century Gothic" charset="0"/>
                <a:cs typeface="Century Gothic" charset="0"/>
              </a:rPr>
              <a:t>God</a:t>
            </a:r>
            <a:endParaRPr lang="en-GB" sz="2800" b="0" dirty="0">
              <a:solidFill>
                <a:schemeClr val="bg2"/>
              </a:solidFill>
              <a:latin typeface="Century Gothic" charset="0"/>
              <a:ea typeface="Century Gothic" charset="0"/>
              <a:cs typeface="Century Gothic" charset="0"/>
            </a:endParaRPr>
          </a:p>
        </p:txBody>
      </p:sp>
      <p:sp>
        <p:nvSpPr>
          <p:cNvPr id="22536" name="Text Box 8"/>
          <p:cNvSpPr txBox="1">
            <a:spLocks noChangeArrowheads="1"/>
          </p:cNvSpPr>
          <p:nvPr/>
        </p:nvSpPr>
        <p:spPr bwMode="auto">
          <a:xfrm>
            <a:off x="929720" y="4106819"/>
            <a:ext cx="784189" cy="369332"/>
          </a:xfrm>
          <a:prstGeom prst="rect">
            <a:avLst/>
          </a:prstGeom>
          <a:noFill/>
          <a:ln w="9525">
            <a:noFill/>
            <a:miter lim="800000"/>
            <a:headEnd/>
            <a:tailEnd/>
          </a:ln>
        </p:spPr>
        <p:txBody>
          <a:bodyPr wrap="none">
            <a:prstTxWarp prst="textNoShape">
              <a:avLst/>
            </a:prstTxWarp>
            <a:spAutoFit/>
          </a:bodyPr>
          <a:lstStyle/>
          <a:p>
            <a:r>
              <a:rPr lang="en-GB" b="0" dirty="0">
                <a:solidFill>
                  <a:schemeClr val="bg1"/>
                </a:solidFill>
                <a:latin typeface="Century Gothic" charset="0"/>
                <a:ea typeface="Century Gothic" charset="0"/>
                <a:cs typeface="Century Gothic" charset="0"/>
              </a:rPr>
              <a:t>Word</a:t>
            </a:r>
          </a:p>
        </p:txBody>
      </p:sp>
      <p:sp>
        <p:nvSpPr>
          <p:cNvPr id="22537" name="Text Box 9"/>
          <p:cNvSpPr txBox="1">
            <a:spLocks noChangeArrowheads="1"/>
          </p:cNvSpPr>
          <p:nvPr/>
        </p:nvSpPr>
        <p:spPr bwMode="auto">
          <a:xfrm>
            <a:off x="3103136" y="3890919"/>
            <a:ext cx="784189" cy="369332"/>
          </a:xfrm>
          <a:prstGeom prst="rect">
            <a:avLst/>
          </a:prstGeom>
          <a:noFill/>
          <a:ln w="9525">
            <a:noFill/>
            <a:miter lim="800000"/>
            <a:headEnd/>
            <a:tailEnd/>
          </a:ln>
        </p:spPr>
        <p:txBody>
          <a:bodyPr wrap="none">
            <a:prstTxWarp prst="textNoShape">
              <a:avLst/>
            </a:prstTxWarp>
            <a:spAutoFit/>
          </a:bodyPr>
          <a:lstStyle/>
          <a:p>
            <a:r>
              <a:rPr lang="en-GB" b="0" dirty="0">
                <a:solidFill>
                  <a:schemeClr val="bg1"/>
                </a:solidFill>
                <a:latin typeface="Century Gothic" charset="0"/>
                <a:ea typeface="Century Gothic" charset="0"/>
                <a:cs typeface="Century Gothic" charset="0"/>
              </a:rPr>
              <a:t>Word</a:t>
            </a:r>
          </a:p>
        </p:txBody>
      </p:sp>
      <p:grpSp>
        <p:nvGrpSpPr>
          <p:cNvPr id="22538" name="Group 10"/>
          <p:cNvGrpSpPr>
            <a:grpSpLocks/>
          </p:cNvGrpSpPr>
          <p:nvPr/>
        </p:nvGrpSpPr>
        <p:grpSpPr bwMode="auto">
          <a:xfrm rot="-8707511">
            <a:off x="1476375" y="2522494"/>
            <a:ext cx="431800" cy="719137"/>
            <a:chOff x="2016" y="1824"/>
            <a:chExt cx="635" cy="909"/>
          </a:xfrm>
          <a:solidFill>
            <a:srgbClr val="FFFFFF"/>
          </a:solidFill>
        </p:grpSpPr>
        <p:sp>
          <p:nvSpPr>
            <p:cNvPr id="411659" name="Freeform 11"/>
            <p:cNvSpPr>
              <a:spLocks/>
            </p:cNvSpPr>
            <p:nvPr/>
          </p:nvSpPr>
          <p:spPr bwMode="auto">
            <a:xfrm>
              <a:off x="2117" y="1760"/>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1660" name="Freeform 12"/>
            <p:cNvSpPr>
              <a:spLocks/>
            </p:cNvSpPr>
            <p:nvPr/>
          </p:nvSpPr>
          <p:spPr bwMode="auto">
            <a:xfrm>
              <a:off x="2544" y="1776"/>
              <a:ext cx="203" cy="907"/>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solidFill>
                <a:srgbClr val="FFFFFF"/>
              </a:solid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22539" name="Group 13"/>
          <p:cNvGrpSpPr>
            <a:grpSpLocks/>
          </p:cNvGrpSpPr>
          <p:nvPr/>
        </p:nvGrpSpPr>
        <p:grpSpPr bwMode="auto">
          <a:xfrm rot="8356891">
            <a:off x="2843213" y="2522494"/>
            <a:ext cx="431800" cy="719137"/>
            <a:chOff x="2016" y="1824"/>
            <a:chExt cx="635" cy="909"/>
          </a:xfrm>
        </p:grpSpPr>
        <p:sp>
          <p:nvSpPr>
            <p:cNvPr id="411662" name="Freeform 14"/>
            <p:cNvSpPr>
              <a:spLocks/>
            </p:cNvSpPr>
            <p:nvPr/>
          </p:nvSpPr>
          <p:spPr bwMode="auto">
            <a:xfrm>
              <a:off x="2089" y="1863"/>
              <a:ext cx="203" cy="905"/>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1663" name="Freeform 15"/>
            <p:cNvSpPr>
              <a:spLocks/>
            </p:cNvSpPr>
            <p:nvPr/>
          </p:nvSpPr>
          <p:spPr bwMode="auto">
            <a:xfrm>
              <a:off x="2519" y="1884"/>
              <a:ext cx="203" cy="901"/>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FFFFFF"/>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22541" name="Group 19"/>
          <p:cNvGrpSpPr>
            <a:grpSpLocks/>
          </p:cNvGrpSpPr>
          <p:nvPr/>
        </p:nvGrpSpPr>
        <p:grpSpPr bwMode="auto">
          <a:xfrm rot="-5400000">
            <a:off x="4859338" y="3819481"/>
            <a:ext cx="865187" cy="1439863"/>
            <a:chOff x="2016" y="1824"/>
            <a:chExt cx="635" cy="909"/>
          </a:xfrm>
          <a:solidFill>
            <a:srgbClr val="FFFFFF"/>
          </a:solidFill>
        </p:grpSpPr>
        <p:sp>
          <p:nvSpPr>
            <p:cNvPr id="411668" name="Freeform 20"/>
            <p:cNvSpPr>
              <a:spLocks/>
            </p:cNvSpPr>
            <p:nvPr/>
          </p:nvSpPr>
          <p:spPr bwMode="auto">
            <a:xfrm>
              <a:off x="2016" y="179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grp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1669" name="Freeform 21"/>
            <p:cNvSpPr>
              <a:spLocks/>
            </p:cNvSpPr>
            <p:nvPr/>
          </p:nvSpPr>
          <p:spPr bwMode="auto">
            <a:xfrm>
              <a:off x="2448" y="180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grp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pic>
        <p:nvPicPr>
          <p:cNvPr id="22543" name="Picture 23" descr="angel2"/>
          <p:cNvPicPr>
            <a:picLocks noChangeAspect="1" noChangeArrowheads="1"/>
          </p:cNvPicPr>
          <p:nvPr/>
        </p:nvPicPr>
        <p:blipFill>
          <a:blip r:embed="rId5"/>
          <a:srcRect/>
          <a:stretch>
            <a:fillRect/>
          </a:stretch>
        </p:blipFill>
        <p:spPr bwMode="auto">
          <a:xfrm>
            <a:off x="6227763" y="3386094"/>
            <a:ext cx="1485900" cy="2320925"/>
          </a:xfrm>
          <a:prstGeom prst="rect">
            <a:avLst/>
          </a:prstGeom>
          <a:noFill/>
          <a:ln w="9525">
            <a:noFill/>
            <a:miter lim="800000"/>
            <a:headEnd/>
            <a:tailEnd/>
          </a:ln>
        </p:spPr>
      </p:pic>
      <p:sp>
        <p:nvSpPr>
          <p:cNvPr id="2" name="TextBox 1"/>
          <p:cNvSpPr txBox="1"/>
          <p:nvPr/>
        </p:nvSpPr>
        <p:spPr>
          <a:xfrm>
            <a:off x="895247" y="6108192"/>
            <a:ext cx="3275256" cy="400110"/>
          </a:xfrm>
          <a:prstGeom prst="rect">
            <a:avLst/>
          </a:prstGeom>
          <a:noFill/>
        </p:spPr>
        <p:txBody>
          <a:bodyPr wrap="none" rtlCol="0">
            <a:spAutoFit/>
          </a:bodyPr>
          <a:lstStyle/>
          <a:p>
            <a:r>
              <a:rPr lang="en-US" sz="2000" dirty="0" smtClean="0">
                <a:solidFill>
                  <a:srgbClr val="FFFFF7"/>
                </a:solidFill>
                <a:latin typeface="Century Gothic" charset="0"/>
                <a:ea typeface="Century Gothic" charset="0"/>
                <a:cs typeface="Century Gothic" charset="0"/>
              </a:rPr>
              <a:t>Foundation </a:t>
            </a:r>
            <a:r>
              <a:rPr lang="en-US" sz="2000" dirty="0">
                <a:solidFill>
                  <a:srgbClr val="FFFFF7"/>
                </a:solidFill>
                <a:latin typeface="Century Gothic" charset="0"/>
                <a:ea typeface="Century Gothic" charset="0"/>
                <a:cs typeface="Century Gothic" charset="0"/>
              </a:rPr>
              <a:t>of substance</a:t>
            </a:r>
            <a:endParaRPr lang="en-US" sz="2000" dirty="0"/>
          </a:p>
        </p:txBody>
      </p:sp>
    </p:spTree>
    <p:extLst>
      <p:ext uri="{BB962C8B-B14F-4D97-AF65-F5344CB8AC3E}">
        <p14:creationId xmlns:p14="http://schemas.microsoft.com/office/powerpoint/2010/main" val="1829608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1009650"/>
          </a:xfrm>
          <a:prstGeom prst="rect">
            <a:avLst/>
          </a:prstGeom>
          <a:noFill/>
          <a:ln w="9525">
            <a:noFill/>
            <a:miter lim="800000"/>
            <a:headEnd/>
            <a:tailEnd/>
          </a:ln>
        </p:spPr>
        <p:txBody>
          <a:bodyPr anchor="ctr" anchorCtr="1">
            <a:prstTxWarp prst="textNoShape">
              <a:avLst/>
            </a:prstTxWarp>
          </a:bodyPr>
          <a:lstStyle/>
          <a:p>
            <a:pPr algn="ctr"/>
            <a:r>
              <a:rPr lang="en-US" altLang="zh-CN" sz="3800" dirty="0">
                <a:solidFill>
                  <a:schemeClr val="accent2"/>
                </a:solidFill>
                <a:latin typeface="Century Gothic" charset="0"/>
                <a:ea typeface="Century Gothic" charset="0"/>
                <a:cs typeface="Century Gothic" charset="0"/>
              </a:rPr>
              <a:t>First blessing - be fruitful</a:t>
            </a:r>
            <a:endParaRPr lang="sk-SK" sz="3800" dirty="0">
              <a:solidFill>
                <a:schemeClr val="accent2"/>
              </a:solidFill>
              <a:latin typeface="Century Gothic" charset="0"/>
              <a:ea typeface="Century Gothic" charset="0"/>
              <a:cs typeface="Century Gothic" charset="0"/>
            </a:endParaRPr>
          </a:p>
        </p:txBody>
      </p:sp>
      <p:sp>
        <p:nvSpPr>
          <p:cNvPr id="51203" name="Line 3"/>
          <p:cNvSpPr>
            <a:spLocks noChangeShapeType="1"/>
          </p:cNvSpPr>
          <p:nvPr/>
        </p:nvSpPr>
        <p:spPr bwMode="auto">
          <a:xfrm flipH="1" flipV="1">
            <a:off x="2770188" y="4100513"/>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1204" name="Line 4"/>
          <p:cNvSpPr>
            <a:spLocks noChangeShapeType="1"/>
          </p:cNvSpPr>
          <p:nvPr/>
        </p:nvSpPr>
        <p:spPr bwMode="auto">
          <a:xfrm flipV="1">
            <a:off x="4572000" y="4100513"/>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1205" name="Line 5"/>
          <p:cNvSpPr>
            <a:spLocks noChangeShapeType="1"/>
          </p:cNvSpPr>
          <p:nvPr/>
        </p:nvSpPr>
        <p:spPr bwMode="auto">
          <a:xfrm flipH="1" flipV="1">
            <a:off x="4572000" y="2300288"/>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1206" name="Line 6"/>
          <p:cNvSpPr>
            <a:spLocks noChangeShapeType="1"/>
          </p:cNvSpPr>
          <p:nvPr/>
        </p:nvSpPr>
        <p:spPr bwMode="auto">
          <a:xfrm flipV="1">
            <a:off x="2771775" y="2300288"/>
            <a:ext cx="1800225" cy="1800225"/>
          </a:xfrm>
          <a:prstGeom prst="line">
            <a:avLst/>
          </a:prstGeom>
          <a:noFill/>
          <a:ln w="114300">
            <a:solidFill>
              <a:schemeClr val="bg1"/>
            </a:solid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51207" name="Group 7"/>
          <p:cNvGrpSpPr>
            <a:grpSpLocks/>
          </p:cNvGrpSpPr>
          <p:nvPr/>
        </p:nvGrpSpPr>
        <p:grpSpPr bwMode="auto">
          <a:xfrm>
            <a:off x="2159000" y="3302000"/>
            <a:ext cx="1511300" cy="1511300"/>
            <a:chOff x="1360" y="1770"/>
            <a:chExt cx="952" cy="952"/>
          </a:xfrm>
        </p:grpSpPr>
        <p:sp>
          <p:nvSpPr>
            <p:cNvPr id="368648" name="Oval 8"/>
            <p:cNvSpPr>
              <a:spLocks noChangeAspect="1" noChangeArrowheads="1"/>
            </p:cNvSpPr>
            <p:nvPr/>
          </p:nvSpPr>
          <p:spPr bwMode="auto">
            <a:xfrm>
              <a:off x="1360" y="177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4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368649" name="Text Box 9"/>
            <p:cNvSpPr txBox="1">
              <a:spLocks noChangeAspect="1" noChangeArrowheads="1"/>
            </p:cNvSpPr>
            <p:nvPr/>
          </p:nvSpPr>
          <p:spPr bwMode="auto">
            <a:xfrm>
              <a:off x="1360" y="2060"/>
              <a:ext cx="940" cy="321"/>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a:solidFill>
                    <a:srgbClr val="FFFFFF"/>
                  </a:solidFill>
                  <a:latin typeface="Century Gothic" charset="0"/>
                  <a:ea typeface="Century Gothic" charset="0"/>
                  <a:cs typeface="Century Gothic" charset="0"/>
                </a:rPr>
                <a:t>Mind</a:t>
              </a:r>
            </a:p>
          </p:txBody>
        </p:sp>
      </p:grpSp>
      <p:grpSp>
        <p:nvGrpSpPr>
          <p:cNvPr id="51208" name="Group 10"/>
          <p:cNvGrpSpPr>
            <a:grpSpLocks noChangeAspect="1"/>
          </p:cNvGrpSpPr>
          <p:nvPr/>
        </p:nvGrpSpPr>
        <p:grpSpPr bwMode="auto">
          <a:xfrm>
            <a:off x="5494338" y="3302000"/>
            <a:ext cx="1511300" cy="1511300"/>
            <a:chOff x="3408" y="818"/>
            <a:chExt cx="998" cy="998"/>
          </a:xfrm>
        </p:grpSpPr>
        <p:sp>
          <p:nvSpPr>
            <p:cNvPr id="368651" name="Oval 11"/>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28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368652" name="Text Box 12"/>
            <p:cNvSpPr txBox="1">
              <a:spLocks noChangeAspect="1" noChangeArrowheads="1"/>
            </p:cNvSpPr>
            <p:nvPr/>
          </p:nvSpPr>
          <p:spPr bwMode="auto">
            <a:xfrm>
              <a:off x="3421" y="1103"/>
              <a:ext cx="985" cy="337"/>
            </a:xfrm>
            <a:prstGeom prst="rect">
              <a:avLst/>
            </a:prstGeom>
            <a:noFill/>
            <a:ln w="9525">
              <a:noFill/>
              <a:miter lim="800000"/>
              <a:headEnd/>
              <a:tailEnd/>
            </a:ln>
            <a:effectLst/>
          </p:spPr>
          <p:txBody>
            <a:bodyPr lIns="36000" tIns="32400" rIns="36000">
              <a:prstTxWarp prst="textNoShape">
                <a:avLst/>
              </a:prstTxWarp>
              <a:spAutoFit/>
            </a:bodyPr>
            <a:lstStyle/>
            <a:p>
              <a:pPr algn="ctr">
                <a:defRPr/>
              </a:pPr>
              <a:r>
                <a:rPr lang="en-US" sz="2800" dirty="0">
                  <a:solidFill>
                    <a:srgbClr val="FFFFFF"/>
                  </a:solidFill>
                  <a:latin typeface="Century Gothic" charset="0"/>
                  <a:ea typeface="Century Gothic" charset="0"/>
                  <a:cs typeface="Century Gothic" charset="0"/>
                </a:rPr>
                <a:t>Body</a:t>
              </a:r>
            </a:p>
          </p:txBody>
        </p:sp>
      </p:grpSp>
      <p:sp>
        <p:nvSpPr>
          <p:cNvPr id="368653" name="Oval 13"/>
          <p:cNvSpPr>
            <a:spLocks noChangeAspect="1" noChangeArrowheads="1"/>
          </p:cNvSpPr>
          <p:nvPr/>
        </p:nvSpPr>
        <p:spPr bwMode="auto">
          <a:xfrm>
            <a:off x="3800475" y="4965700"/>
            <a:ext cx="1511300" cy="1511300"/>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GB" sz="3200" b="1">
              <a:solidFill>
                <a:srgbClr val="FFFFFF"/>
              </a:solidFill>
              <a:effectLst>
                <a:outerShdw blurRad="38100" dist="38100" dir="2700000" algn="tl">
                  <a:srgbClr val="000000"/>
                </a:outerShdw>
              </a:effectLst>
              <a:latin typeface="Century Gothic" charset="0"/>
              <a:ea typeface="Century Gothic" charset="0"/>
              <a:cs typeface="Century Gothic" charset="0"/>
            </a:endParaRPr>
          </a:p>
        </p:txBody>
      </p:sp>
      <p:sp>
        <p:nvSpPr>
          <p:cNvPr id="368654" name="Text Box 14"/>
          <p:cNvSpPr txBox="1">
            <a:spLocks noChangeAspect="1" noChangeArrowheads="1"/>
          </p:cNvSpPr>
          <p:nvPr/>
        </p:nvSpPr>
        <p:spPr bwMode="auto">
          <a:xfrm>
            <a:off x="3649663" y="5301208"/>
            <a:ext cx="1843087" cy="861661"/>
          </a:xfrm>
          <a:prstGeom prst="rect">
            <a:avLst/>
          </a:prstGeom>
          <a:noFill/>
          <a:ln w="9525">
            <a:noFill/>
            <a:miter lim="800000"/>
            <a:headEnd/>
            <a:tailEnd/>
          </a:ln>
          <a:effectLst/>
        </p:spPr>
        <p:txBody>
          <a:bodyPr lIns="36000" tIns="32400" rIns="36000">
            <a:prstTxWarp prst="textNoShape">
              <a:avLst/>
            </a:prstTxWarp>
            <a:spAutoFit/>
          </a:bodyPr>
          <a:lstStyle/>
          <a:p>
            <a:pPr algn="ctr">
              <a:lnSpc>
                <a:spcPct val="90000"/>
              </a:lnSpc>
              <a:defRPr/>
            </a:pPr>
            <a:r>
              <a:rPr lang="en-US" sz="2800" dirty="0">
                <a:solidFill>
                  <a:srgbClr val="FFFFFF"/>
                </a:solidFill>
                <a:latin typeface="Century Gothic" charset="0"/>
                <a:ea typeface="Century Gothic" charset="0"/>
                <a:cs typeface="Century Gothic" charset="0"/>
              </a:rPr>
              <a:t>True Person</a:t>
            </a:r>
          </a:p>
        </p:txBody>
      </p:sp>
      <p:grpSp>
        <p:nvGrpSpPr>
          <p:cNvPr id="51211" name="Group 15"/>
          <p:cNvGrpSpPr>
            <a:grpSpLocks/>
          </p:cNvGrpSpPr>
          <p:nvPr/>
        </p:nvGrpSpPr>
        <p:grpSpPr bwMode="auto">
          <a:xfrm>
            <a:off x="3713163" y="3236913"/>
            <a:ext cx="1716087" cy="1716087"/>
            <a:chOff x="2339" y="1729"/>
            <a:chExt cx="1081" cy="1081"/>
          </a:xfrm>
        </p:grpSpPr>
        <p:sp>
          <p:nvSpPr>
            <p:cNvPr id="51230" name="Freeform 16"/>
            <p:cNvSpPr>
              <a:spLocks noChangeAspect="1"/>
            </p:cNvSpPr>
            <p:nvPr/>
          </p:nvSpPr>
          <p:spPr bwMode="auto">
            <a:xfrm>
              <a:off x="2339"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nvGrpSpPr>
            <p:cNvPr id="51231" name="Group 17"/>
            <p:cNvGrpSpPr>
              <a:grpSpLocks/>
            </p:cNvGrpSpPr>
            <p:nvPr/>
          </p:nvGrpSpPr>
          <p:grpSpPr bwMode="auto">
            <a:xfrm rot="5400000">
              <a:off x="2339" y="1929"/>
              <a:ext cx="1081" cy="681"/>
              <a:chOff x="128" y="1933"/>
              <a:chExt cx="1081" cy="681"/>
            </a:xfrm>
          </p:grpSpPr>
          <p:sp>
            <p:nvSpPr>
              <p:cNvPr id="51233" name="Freeform 18"/>
              <p:cNvSpPr>
                <a:spLocks noChangeAspect="1"/>
              </p:cNvSpPr>
              <p:nvPr/>
            </p:nvSpPr>
            <p:spPr bwMode="auto">
              <a:xfrm>
                <a:off x="128" y="1933"/>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51234" name="Freeform 19"/>
              <p:cNvSpPr>
                <a:spLocks noChangeAspect="1"/>
              </p:cNvSpPr>
              <p:nvPr/>
            </p:nvSpPr>
            <p:spPr bwMode="auto">
              <a:xfrm rot="10800000">
                <a:off x="128"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51232" name="Freeform 20"/>
            <p:cNvSpPr>
              <a:spLocks noChangeAspect="1"/>
            </p:cNvSpPr>
            <p:nvPr/>
          </p:nvSpPr>
          <p:spPr bwMode="auto">
            <a:xfrm rot="10800000">
              <a:off x="2339" y="2367"/>
              <a:ext cx="1081" cy="247"/>
            </a:xfrm>
            <a:custGeom>
              <a:avLst/>
              <a:gdLst>
                <a:gd name="T0" fmla="*/ 0 w 861"/>
                <a:gd name="T1" fmla="*/ 3030 h 197"/>
                <a:gd name="T2" fmla="*/ 9858 w 861"/>
                <a:gd name="T3" fmla="*/ 0 h 197"/>
                <a:gd name="T4" fmla="*/ 18176 w 861"/>
                <a:gd name="T5" fmla="*/ 2267 h 197"/>
                <a:gd name="T6" fmla="*/ 18631 w 861"/>
                <a:gd name="T7" fmla="*/ 1561 h 197"/>
                <a:gd name="T8" fmla="*/ 20820 w 861"/>
                <a:gd name="T9" fmla="*/ 4619 h 197"/>
                <a:gd name="T10" fmla="*/ 16948 w 861"/>
                <a:gd name="T11" fmla="*/ 4565 h 197"/>
                <a:gd name="T12" fmla="*/ 17401 w 861"/>
                <a:gd name="T13" fmla="*/ 3808 h 197"/>
                <a:gd name="T14" fmla="*/ 9858 w 861"/>
                <a:gd name="T15" fmla="*/ 1847 h 197"/>
                <a:gd name="T16" fmla="*/ 976 w 861"/>
                <a:gd name="T17" fmla="*/ 4684 h 197"/>
                <a:gd name="T18" fmla="*/ 0 w 861"/>
                <a:gd name="T19" fmla="*/ 303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solidFill>
                  <a:srgbClr val="FFFFFF"/>
                </a:solidFill>
                <a:latin typeface="Century Gothic" charset="0"/>
                <a:ea typeface="Century Gothic" charset="0"/>
                <a:cs typeface="Century Gothic" charset="0"/>
              </a:endParaRPr>
            </a:p>
          </p:txBody>
        </p:sp>
      </p:grpSp>
      <p:sp>
        <p:nvSpPr>
          <p:cNvPr id="51212" name="Rectangle 31"/>
          <p:cNvSpPr>
            <a:spLocks noChangeArrowheads="1"/>
          </p:cNvSpPr>
          <p:nvPr/>
        </p:nvSpPr>
        <p:spPr bwMode="auto">
          <a:xfrm>
            <a:off x="795338" y="908050"/>
            <a:ext cx="7553325" cy="461665"/>
          </a:xfrm>
          <a:prstGeom prst="rect">
            <a:avLst/>
          </a:prstGeom>
          <a:noFill/>
          <a:ln w="9525">
            <a:noFill/>
            <a:miter lim="800000"/>
            <a:headEnd/>
            <a:tailEnd/>
          </a:ln>
        </p:spPr>
        <p:txBody>
          <a:bodyPr>
            <a:prstTxWarp prst="textNoShape">
              <a:avLst/>
            </a:prstTxWarp>
            <a:spAutoFit/>
          </a:bodyPr>
          <a:lstStyle/>
          <a:p>
            <a:pPr algn="ctr">
              <a:spcAft>
                <a:spcPct val="20000"/>
              </a:spcAft>
            </a:pPr>
            <a:r>
              <a:rPr lang="en-US" sz="2400" dirty="0">
                <a:solidFill>
                  <a:srgbClr val="FFFFFF"/>
                </a:solidFill>
                <a:latin typeface="Century Gothic" charset="0"/>
                <a:ea typeface="Century Gothic" charset="0"/>
                <a:cs typeface="Century Gothic" charset="0"/>
              </a:rPr>
              <a:t>The ability to create and complete our character</a:t>
            </a:r>
          </a:p>
        </p:txBody>
      </p:sp>
      <p:sp>
        <p:nvSpPr>
          <p:cNvPr id="51213" name="Text Box 32"/>
          <p:cNvSpPr txBox="1">
            <a:spLocks noChangeArrowheads="1"/>
          </p:cNvSpPr>
          <p:nvPr/>
        </p:nvSpPr>
        <p:spPr bwMode="auto">
          <a:xfrm>
            <a:off x="238125" y="4895850"/>
            <a:ext cx="3167063" cy="1261884"/>
          </a:xfrm>
          <a:prstGeom prst="rect">
            <a:avLst/>
          </a:prstGeom>
          <a:noFill/>
          <a:ln w="9525">
            <a:noFill/>
            <a:miter lim="800000"/>
            <a:headEnd/>
            <a:tailEnd/>
          </a:ln>
        </p:spPr>
        <p:txBody>
          <a:bodyPr>
            <a:prstTxWarp prst="textNoShape">
              <a:avLst/>
            </a:prstTxWarp>
            <a:spAutoFit/>
          </a:bodyPr>
          <a:lstStyle/>
          <a:p>
            <a:pPr>
              <a:spcBef>
                <a:spcPct val="50000"/>
              </a:spcBef>
            </a:pPr>
            <a:r>
              <a:rPr lang="en-GB" sz="2000" dirty="0">
                <a:solidFill>
                  <a:srgbClr val="FFFFFF"/>
                </a:solidFill>
                <a:latin typeface="Century Gothic" charset="0"/>
                <a:ea typeface="Century Gothic" charset="0"/>
                <a:cs typeface="Century Gothic" charset="0"/>
              </a:rPr>
              <a:t>“You are the temple of God and God’s spirit dwells in you.”</a:t>
            </a:r>
            <a:r>
              <a:rPr lang="en-GB" dirty="0">
                <a:solidFill>
                  <a:srgbClr val="FFFFFF"/>
                </a:solidFill>
                <a:latin typeface="Century Gothic" charset="0"/>
                <a:ea typeface="Century Gothic" charset="0"/>
                <a:cs typeface="Century Gothic" charset="0"/>
              </a:rPr>
              <a:t> </a:t>
            </a:r>
            <a:r>
              <a:rPr lang="en-GB" sz="2000" dirty="0">
                <a:solidFill>
                  <a:srgbClr val="FFFFFF"/>
                </a:solidFill>
                <a:latin typeface="Century Gothic" charset="0"/>
                <a:ea typeface="Century Gothic" charset="0"/>
                <a:cs typeface="Century Gothic" charset="0"/>
              </a:rPr>
              <a:t> </a:t>
            </a:r>
            <a:r>
              <a:rPr lang="en-GB" sz="2000" dirty="0" smtClean="0">
                <a:solidFill>
                  <a:srgbClr val="FFFFFF"/>
                </a:solidFill>
                <a:latin typeface="Century Gothic" charset="0"/>
                <a:ea typeface="Century Gothic" charset="0"/>
                <a:cs typeface="Century Gothic" charset="0"/>
              </a:rPr>
              <a:t>      </a:t>
            </a:r>
            <a:br>
              <a:rPr lang="en-GB" sz="2000" dirty="0" smtClean="0">
                <a:solidFill>
                  <a:srgbClr val="FFFFFF"/>
                </a:solidFill>
                <a:latin typeface="Century Gothic" charset="0"/>
                <a:ea typeface="Century Gothic" charset="0"/>
                <a:cs typeface="Century Gothic" charset="0"/>
              </a:rPr>
            </a:br>
            <a:r>
              <a:rPr lang="en-GB" sz="1600" dirty="0" smtClean="0">
                <a:solidFill>
                  <a:srgbClr val="FFFFFF"/>
                </a:solidFill>
                <a:latin typeface="Century Gothic" charset="0"/>
                <a:ea typeface="Century Gothic" charset="0"/>
                <a:cs typeface="Century Gothic" charset="0"/>
              </a:rPr>
              <a:t>1 </a:t>
            </a:r>
            <a:r>
              <a:rPr lang="en-GB" sz="1600" dirty="0">
                <a:solidFill>
                  <a:srgbClr val="FFFFFF"/>
                </a:solidFill>
                <a:latin typeface="Century Gothic" charset="0"/>
                <a:ea typeface="Century Gothic" charset="0"/>
                <a:cs typeface="Century Gothic" charset="0"/>
              </a:rPr>
              <a:t>Corinthians 3:16</a:t>
            </a:r>
          </a:p>
        </p:txBody>
      </p:sp>
      <p:sp>
        <p:nvSpPr>
          <p:cNvPr id="51214" name="Text Box 33"/>
          <p:cNvSpPr txBox="1">
            <a:spLocks noChangeArrowheads="1"/>
          </p:cNvSpPr>
          <p:nvPr/>
        </p:nvSpPr>
        <p:spPr bwMode="auto">
          <a:xfrm>
            <a:off x="414286" y="2820988"/>
            <a:ext cx="2214562" cy="707886"/>
          </a:xfrm>
          <a:prstGeom prst="rect">
            <a:avLst/>
          </a:prstGeom>
          <a:noFill/>
          <a:ln w="38100">
            <a:solidFill>
              <a:schemeClr val="bg1"/>
            </a:solidFill>
            <a:miter lim="800000"/>
            <a:headEnd/>
            <a:tailEnd/>
          </a:ln>
        </p:spPr>
        <p:txBody>
          <a:bodyPr>
            <a:prstTxWarp prst="textNoShape">
              <a:avLst/>
            </a:prstTxWarp>
            <a:spAutoFit/>
          </a:bodyPr>
          <a:lstStyle/>
          <a:p>
            <a:r>
              <a:rPr lang="en-GB" sz="2000" dirty="0">
                <a:solidFill>
                  <a:srgbClr val="FFFFFF"/>
                </a:solidFill>
                <a:latin typeface="Century Gothic" charset="0"/>
                <a:ea typeface="Century Gothic" charset="0"/>
                <a:cs typeface="Century Gothic" charset="0"/>
              </a:rPr>
              <a:t>Sensitivity to the Heart of God</a:t>
            </a:r>
          </a:p>
        </p:txBody>
      </p:sp>
      <p:sp>
        <p:nvSpPr>
          <p:cNvPr id="51215" name="Text Box 34"/>
          <p:cNvSpPr txBox="1">
            <a:spLocks noChangeArrowheads="1"/>
          </p:cNvSpPr>
          <p:nvPr/>
        </p:nvSpPr>
        <p:spPr bwMode="auto">
          <a:xfrm>
            <a:off x="2419346" y="4191000"/>
            <a:ext cx="1116011" cy="400110"/>
          </a:xfrm>
          <a:prstGeom prst="rect">
            <a:avLst/>
          </a:prstGeom>
          <a:noFill/>
          <a:ln w="9525">
            <a:noFill/>
            <a:miter lim="800000"/>
            <a:headEnd/>
            <a:tailEnd/>
          </a:ln>
        </p:spPr>
        <p:txBody>
          <a:bodyPr wrap="none">
            <a:prstTxWarp prst="textNoShape">
              <a:avLst/>
            </a:prstTxWarp>
            <a:spAutoFit/>
          </a:bodyPr>
          <a:lstStyle/>
          <a:p>
            <a:r>
              <a:rPr lang="en-GB" sz="2000" dirty="0">
                <a:solidFill>
                  <a:srgbClr val="FFFFFF"/>
                </a:solidFill>
                <a:latin typeface="Century Gothic" charset="0"/>
                <a:ea typeface="Century Gothic" charset="0"/>
                <a:cs typeface="Century Gothic" charset="0"/>
              </a:rPr>
              <a:t>Subject</a:t>
            </a:r>
          </a:p>
        </p:txBody>
      </p:sp>
      <p:sp>
        <p:nvSpPr>
          <p:cNvPr id="51216" name="Text Box 35"/>
          <p:cNvSpPr txBox="1">
            <a:spLocks noChangeArrowheads="1"/>
          </p:cNvSpPr>
          <p:nvPr/>
        </p:nvSpPr>
        <p:spPr bwMode="auto">
          <a:xfrm>
            <a:off x="481321" y="1725613"/>
            <a:ext cx="3296095" cy="1015663"/>
          </a:xfrm>
          <a:prstGeom prst="rect">
            <a:avLst/>
          </a:prstGeom>
          <a:noFill/>
          <a:ln w="9525">
            <a:noFill/>
            <a:miter lim="800000"/>
            <a:headEnd/>
            <a:tailEnd/>
          </a:ln>
        </p:spPr>
        <p:txBody>
          <a:bodyPr wrap="none">
            <a:prstTxWarp prst="textNoShape">
              <a:avLst/>
            </a:prstTxWarp>
            <a:spAutoFit/>
          </a:bodyPr>
          <a:lstStyle/>
          <a:p>
            <a:r>
              <a:rPr lang="en-US" sz="2000" dirty="0">
                <a:solidFill>
                  <a:srgbClr val="FFFFFF"/>
                </a:solidFill>
                <a:latin typeface="Century Gothic" charset="0"/>
                <a:ea typeface="Century Gothic" charset="0"/>
                <a:cs typeface="Century Gothic" charset="0"/>
              </a:rPr>
              <a:t>We create our character</a:t>
            </a:r>
          </a:p>
          <a:p>
            <a:r>
              <a:rPr lang="en-US" sz="2000" dirty="0">
                <a:solidFill>
                  <a:srgbClr val="FFFFFF"/>
                </a:solidFill>
                <a:latin typeface="Century Gothic" charset="0"/>
                <a:ea typeface="Century Gothic" charset="0"/>
                <a:cs typeface="Century Gothic" charset="0"/>
              </a:rPr>
              <a:t>through our thoughts,</a:t>
            </a:r>
          </a:p>
          <a:p>
            <a:r>
              <a:rPr lang="en-US" sz="2000" dirty="0">
                <a:solidFill>
                  <a:srgbClr val="FFFFFF"/>
                </a:solidFill>
                <a:latin typeface="Century Gothic" charset="0"/>
                <a:ea typeface="Century Gothic" charset="0"/>
                <a:cs typeface="Century Gothic" charset="0"/>
              </a:rPr>
              <a:t>words and deeds</a:t>
            </a:r>
          </a:p>
        </p:txBody>
      </p:sp>
      <p:sp>
        <p:nvSpPr>
          <p:cNvPr id="51217" name="Text Box 36"/>
          <p:cNvSpPr txBox="1">
            <a:spLocks noChangeArrowheads="1"/>
          </p:cNvSpPr>
          <p:nvPr/>
        </p:nvSpPr>
        <p:spPr bwMode="auto">
          <a:xfrm>
            <a:off x="6494463" y="4975225"/>
            <a:ext cx="2356735" cy="461665"/>
          </a:xfrm>
          <a:prstGeom prst="rect">
            <a:avLst/>
          </a:prstGeom>
          <a:noFill/>
          <a:ln w="9525">
            <a:noFill/>
            <a:miter lim="800000"/>
            <a:headEnd/>
            <a:tailEnd/>
          </a:ln>
        </p:spPr>
        <p:txBody>
          <a:bodyPr wrap="none">
            <a:prstTxWarp prst="textNoShape">
              <a:avLst/>
            </a:prstTxWarp>
            <a:spAutoFit/>
          </a:bodyPr>
          <a:lstStyle/>
          <a:p>
            <a:r>
              <a:rPr lang="en-US" sz="2400" dirty="0">
                <a:solidFill>
                  <a:srgbClr val="FFFFFF"/>
                </a:solidFill>
                <a:latin typeface="Century Gothic" charset="0"/>
                <a:ea typeface="Century Gothic" charset="0"/>
                <a:cs typeface="Century Gothic" charset="0"/>
              </a:rPr>
              <a:t>Keep promises</a:t>
            </a:r>
          </a:p>
        </p:txBody>
      </p:sp>
      <p:sp>
        <p:nvSpPr>
          <p:cNvPr id="51218" name="Text Box 37"/>
          <p:cNvSpPr txBox="1">
            <a:spLocks noChangeArrowheads="1"/>
          </p:cNvSpPr>
          <p:nvPr/>
        </p:nvSpPr>
        <p:spPr bwMode="auto">
          <a:xfrm>
            <a:off x="5449363" y="5721350"/>
            <a:ext cx="3438762" cy="707886"/>
          </a:xfrm>
          <a:prstGeom prst="rect">
            <a:avLst/>
          </a:prstGeom>
          <a:noFill/>
          <a:ln w="9525">
            <a:noFill/>
            <a:miter lim="800000"/>
            <a:headEnd/>
            <a:tailEnd/>
          </a:ln>
        </p:spPr>
        <p:txBody>
          <a:bodyPr wrap="none">
            <a:prstTxWarp prst="textNoShape">
              <a:avLst/>
            </a:prstTxWarp>
            <a:spAutoFit/>
          </a:bodyPr>
          <a:lstStyle/>
          <a:p>
            <a:r>
              <a:rPr lang="en-GB" sz="2000" dirty="0">
                <a:solidFill>
                  <a:srgbClr val="FFFFFF"/>
                </a:solidFill>
                <a:latin typeface="Century Gothic" charset="0"/>
                <a:ea typeface="Century Gothic" charset="0"/>
                <a:cs typeface="Century Gothic" charset="0"/>
              </a:rPr>
              <a:t>Unity of mind and body</a:t>
            </a:r>
          </a:p>
          <a:p>
            <a:r>
              <a:rPr lang="en-GB" sz="2000" dirty="0">
                <a:solidFill>
                  <a:srgbClr val="FFFFFF"/>
                </a:solidFill>
                <a:latin typeface="Century Gothic" charset="0"/>
                <a:ea typeface="Century Gothic" charset="0"/>
                <a:cs typeface="Century Gothic" charset="0"/>
              </a:rPr>
              <a:t>Words and deeds are one</a:t>
            </a:r>
          </a:p>
        </p:txBody>
      </p:sp>
      <p:sp>
        <p:nvSpPr>
          <p:cNvPr id="51219" name="Text Box 38"/>
          <p:cNvSpPr txBox="1">
            <a:spLocks noChangeArrowheads="1"/>
          </p:cNvSpPr>
          <p:nvPr/>
        </p:nvSpPr>
        <p:spPr bwMode="auto">
          <a:xfrm>
            <a:off x="8162925" y="3692525"/>
            <a:ext cx="785793" cy="523220"/>
          </a:xfrm>
          <a:prstGeom prst="rect">
            <a:avLst/>
          </a:prstGeom>
          <a:noFill/>
          <a:ln w="9525">
            <a:noFill/>
            <a:miter lim="800000"/>
            <a:headEnd/>
            <a:tailEnd/>
          </a:ln>
        </p:spPr>
        <p:txBody>
          <a:bodyPr wrap="none">
            <a:prstTxWarp prst="textNoShape">
              <a:avLst/>
            </a:prstTxWarp>
            <a:spAutoFit/>
          </a:bodyPr>
          <a:lstStyle/>
          <a:p>
            <a:r>
              <a:rPr lang="en-GB" sz="2800">
                <a:solidFill>
                  <a:srgbClr val="FFFFFF"/>
                </a:solidFill>
                <a:latin typeface="Century Gothic" charset="0"/>
                <a:ea typeface="Century Gothic" charset="0"/>
                <a:cs typeface="Century Gothic" charset="0"/>
              </a:rPr>
              <a:t>Joy</a:t>
            </a:r>
          </a:p>
        </p:txBody>
      </p:sp>
      <p:sp>
        <p:nvSpPr>
          <p:cNvPr id="51220" name="Text Box 40"/>
          <p:cNvSpPr txBox="1">
            <a:spLocks noChangeArrowheads="1"/>
          </p:cNvSpPr>
          <p:nvPr/>
        </p:nvSpPr>
        <p:spPr bwMode="auto">
          <a:xfrm>
            <a:off x="5329368" y="1597025"/>
            <a:ext cx="3903633" cy="954107"/>
          </a:xfrm>
          <a:prstGeom prst="rect">
            <a:avLst/>
          </a:prstGeom>
          <a:noFill/>
          <a:ln w="9525">
            <a:noFill/>
            <a:miter lim="800000"/>
            <a:headEnd/>
            <a:tailEnd/>
          </a:ln>
        </p:spPr>
        <p:txBody>
          <a:bodyPr wrap="none">
            <a:prstTxWarp prst="textNoShape">
              <a:avLst/>
            </a:prstTxWarp>
            <a:spAutoFit/>
          </a:bodyPr>
          <a:lstStyle/>
          <a:p>
            <a:r>
              <a:rPr lang="en-GB" sz="2000" dirty="0">
                <a:solidFill>
                  <a:srgbClr val="FFFFFF"/>
                </a:solidFill>
                <a:latin typeface="Century Gothic" charset="0"/>
                <a:ea typeface="Century Gothic" charset="0"/>
                <a:cs typeface="Century Gothic" charset="0"/>
              </a:rPr>
              <a:t>“Be complete as your</a:t>
            </a:r>
            <a:br>
              <a:rPr lang="en-GB" sz="2000" dirty="0">
                <a:solidFill>
                  <a:srgbClr val="FFFFFF"/>
                </a:solidFill>
                <a:latin typeface="Century Gothic" charset="0"/>
                <a:ea typeface="Century Gothic" charset="0"/>
                <a:cs typeface="Century Gothic" charset="0"/>
              </a:rPr>
            </a:br>
            <a:r>
              <a:rPr lang="en-GB" sz="2000" dirty="0">
                <a:solidFill>
                  <a:srgbClr val="FFFFFF"/>
                </a:solidFill>
                <a:latin typeface="Century Gothic" charset="0"/>
                <a:ea typeface="Century Gothic" charset="0"/>
                <a:cs typeface="Century Gothic" charset="0"/>
              </a:rPr>
              <a:t>heavenly Father is complete.”</a:t>
            </a:r>
            <a:endParaRPr lang="en-GB" dirty="0">
              <a:solidFill>
                <a:srgbClr val="FFFFFF"/>
              </a:solidFill>
              <a:latin typeface="Century Gothic" charset="0"/>
              <a:ea typeface="Century Gothic" charset="0"/>
              <a:cs typeface="Century Gothic" charset="0"/>
            </a:endParaRPr>
          </a:p>
          <a:p>
            <a:r>
              <a:rPr lang="en-GB" sz="1600" dirty="0">
                <a:solidFill>
                  <a:srgbClr val="FFFFFF"/>
                </a:solidFill>
                <a:latin typeface="Century Gothic" charset="0"/>
                <a:ea typeface="Century Gothic" charset="0"/>
                <a:cs typeface="Century Gothic" charset="0"/>
              </a:rPr>
              <a:t>                   Matthew 5:48</a:t>
            </a:r>
          </a:p>
        </p:txBody>
      </p:sp>
      <p:sp>
        <p:nvSpPr>
          <p:cNvPr id="51221" name="Text Box 41"/>
          <p:cNvSpPr txBox="1">
            <a:spLocks noChangeArrowheads="1"/>
          </p:cNvSpPr>
          <p:nvPr/>
        </p:nvSpPr>
        <p:spPr bwMode="auto">
          <a:xfrm>
            <a:off x="5763125" y="4191000"/>
            <a:ext cx="1055097" cy="400110"/>
          </a:xfrm>
          <a:prstGeom prst="rect">
            <a:avLst/>
          </a:prstGeom>
          <a:noFill/>
          <a:ln w="9525">
            <a:noFill/>
            <a:miter lim="800000"/>
            <a:headEnd/>
            <a:tailEnd/>
          </a:ln>
        </p:spPr>
        <p:txBody>
          <a:bodyPr wrap="none">
            <a:prstTxWarp prst="textNoShape">
              <a:avLst/>
            </a:prstTxWarp>
            <a:spAutoFit/>
          </a:bodyPr>
          <a:lstStyle/>
          <a:p>
            <a:pPr algn="ctr"/>
            <a:r>
              <a:rPr lang="en-GB" sz="2000" dirty="0">
                <a:solidFill>
                  <a:srgbClr val="FFFFFF"/>
                </a:solidFill>
                <a:latin typeface="Century Gothic" charset="0"/>
                <a:ea typeface="Century Gothic" charset="0"/>
                <a:cs typeface="Century Gothic" charset="0"/>
              </a:rPr>
              <a:t>Object</a:t>
            </a:r>
          </a:p>
        </p:txBody>
      </p:sp>
      <p:sp>
        <p:nvSpPr>
          <p:cNvPr id="51222" name="Text Box 42"/>
          <p:cNvSpPr txBox="1">
            <a:spLocks noChangeArrowheads="1"/>
          </p:cNvSpPr>
          <p:nvPr/>
        </p:nvSpPr>
        <p:spPr bwMode="auto">
          <a:xfrm>
            <a:off x="6781800" y="2876550"/>
            <a:ext cx="1938351" cy="400110"/>
          </a:xfrm>
          <a:prstGeom prst="rect">
            <a:avLst/>
          </a:prstGeom>
          <a:noFill/>
          <a:ln w="9525">
            <a:noFill/>
            <a:miter lim="800000"/>
            <a:headEnd/>
            <a:tailEnd/>
          </a:ln>
        </p:spPr>
        <p:txBody>
          <a:bodyPr wrap="none">
            <a:prstTxWarp prst="textNoShape">
              <a:avLst/>
            </a:prstTxWarp>
            <a:spAutoFit/>
          </a:bodyPr>
          <a:lstStyle/>
          <a:p>
            <a:r>
              <a:rPr lang="en-US" sz="2000">
                <a:solidFill>
                  <a:srgbClr val="FFFFFF"/>
                </a:solidFill>
                <a:latin typeface="Century Gothic" charset="0"/>
                <a:ea typeface="Century Gothic" charset="0"/>
                <a:cs typeface="Century Gothic" charset="0"/>
              </a:rPr>
              <a:t>Fulfill potential</a:t>
            </a:r>
          </a:p>
        </p:txBody>
      </p:sp>
      <p:sp>
        <p:nvSpPr>
          <p:cNvPr id="51223" name="Oval 43"/>
          <p:cNvSpPr>
            <a:spLocks noChangeAspect="1" noChangeArrowheads="1"/>
          </p:cNvSpPr>
          <p:nvPr/>
        </p:nvSpPr>
        <p:spPr bwMode="auto">
          <a:xfrm>
            <a:off x="3886200" y="1524000"/>
            <a:ext cx="1447800" cy="1446213"/>
          </a:xfrm>
          <a:prstGeom prst="ellipse">
            <a:avLst/>
          </a:prstGeom>
          <a:gradFill rotWithShape="1">
            <a:gsLst>
              <a:gs pos="0">
                <a:srgbClr val="FFB482"/>
              </a:gs>
              <a:gs pos="100000">
                <a:srgbClr val="FF7832"/>
              </a:gs>
            </a:gsLst>
            <a:path path="shape">
              <a:fillToRect l="50000" t="50000" r="50000" b="50000"/>
            </a:path>
          </a:gradFill>
          <a:ln w="9525">
            <a:noFill/>
            <a:round/>
            <a:headEnd/>
            <a:tailEnd/>
          </a:ln>
        </p:spPr>
        <p:txBody>
          <a:bodyPr anchor="ctr">
            <a:prstTxWarp prst="textNoShape">
              <a:avLst/>
            </a:prstTxWarp>
          </a:bodyPr>
          <a:lstStyle/>
          <a:p>
            <a:pPr algn="ctr"/>
            <a:endParaRPr lang="en-GB" sz="3200" b="1">
              <a:solidFill>
                <a:srgbClr val="FFFFFF"/>
              </a:solidFill>
              <a:latin typeface="Century Gothic" charset="0"/>
              <a:ea typeface="Century Gothic" charset="0"/>
              <a:cs typeface="Century Gothic" charset="0"/>
            </a:endParaRPr>
          </a:p>
        </p:txBody>
      </p:sp>
      <p:sp>
        <p:nvSpPr>
          <p:cNvPr id="51224" name="Text Box 44"/>
          <p:cNvSpPr txBox="1">
            <a:spLocks noChangeArrowheads="1"/>
          </p:cNvSpPr>
          <p:nvPr/>
        </p:nvSpPr>
        <p:spPr bwMode="auto">
          <a:xfrm>
            <a:off x="4068518" y="1981200"/>
            <a:ext cx="978153" cy="523220"/>
          </a:xfrm>
          <a:prstGeom prst="rect">
            <a:avLst/>
          </a:prstGeom>
          <a:noFill/>
          <a:ln w="9525">
            <a:noFill/>
            <a:miter lim="800000"/>
            <a:headEnd/>
            <a:tailEnd/>
          </a:ln>
        </p:spPr>
        <p:txBody>
          <a:bodyPr wrap="none">
            <a:prstTxWarp prst="textNoShape">
              <a:avLst/>
            </a:prstTxWarp>
            <a:spAutoFit/>
          </a:bodyPr>
          <a:lstStyle/>
          <a:p>
            <a:pPr algn="ctr"/>
            <a:r>
              <a:rPr lang="en-US" sz="2800" dirty="0">
                <a:solidFill>
                  <a:srgbClr val="FFFFFF"/>
                </a:solidFill>
                <a:latin typeface="Century Gothic" charset="0"/>
                <a:ea typeface="Century Gothic" charset="0"/>
                <a:cs typeface="Century Gothic" charset="0"/>
              </a:rPr>
              <a:t>God</a:t>
            </a:r>
          </a:p>
        </p:txBody>
      </p:sp>
      <p:sp>
        <p:nvSpPr>
          <p:cNvPr id="51226" name="Line 46"/>
          <p:cNvSpPr>
            <a:spLocks noChangeShapeType="1"/>
          </p:cNvSpPr>
          <p:nvPr/>
        </p:nvSpPr>
        <p:spPr bwMode="auto">
          <a:xfrm>
            <a:off x="7239000" y="3952875"/>
            <a:ext cx="923925" cy="0"/>
          </a:xfrm>
          <a:prstGeom prst="line">
            <a:avLst/>
          </a:prstGeom>
          <a:noFill/>
          <a:ln w="76200">
            <a:solidFill>
              <a:srgbClr val="FFFFFF"/>
            </a:solidFill>
            <a:round/>
            <a:headEnd/>
            <a:tailEnd type="triangle" w="med" len="med"/>
          </a:ln>
        </p:spPr>
        <p:txBody>
          <a:bodyPr wrap="none" anchor="ctr">
            <a:prstTxWarp prst="textNoShape">
              <a:avLst/>
            </a:prstTxWarp>
          </a:bodyPr>
          <a:lstStyle/>
          <a:p>
            <a:endParaRPr lang="en-US">
              <a:solidFill>
                <a:srgbClr val="FFFFFF"/>
              </a:solidFill>
              <a:latin typeface="Century Gothic" charset="0"/>
              <a:ea typeface="Century Gothic" charset="0"/>
              <a:cs typeface="Century Gothic" charset="0"/>
            </a:endParaRPr>
          </a:p>
        </p:txBody>
      </p:sp>
      <p:sp>
        <p:nvSpPr>
          <p:cNvPr id="36" name="TextBox 35"/>
          <p:cNvSpPr txBox="1"/>
          <p:nvPr/>
        </p:nvSpPr>
        <p:spPr>
          <a:xfrm>
            <a:off x="263743" y="4211638"/>
            <a:ext cx="2050561" cy="400110"/>
          </a:xfrm>
          <a:prstGeom prst="rect">
            <a:avLst/>
          </a:prstGeom>
          <a:noFill/>
        </p:spPr>
        <p:txBody>
          <a:bodyPr wrap="none">
            <a:spAutoFit/>
          </a:bodyPr>
          <a:lstStyle/>
          <a:p>
            <a:pPr>
              <a:defRPr/>
            </a:pPr>
            <a:r>
              <a:rPr lang="en-US" sz="2000" dirty="0">
                <a:solidFill>
                  <a:srgbClr val="FFFFFF"/>
                </a:solidFill>
                <a:latin typeface="Century Gothic" charset="0"/>
                <a:ea typeface="Century Gothic" charset="0"/>
                <a:cs typeface="Century Gothic" charset="0"/>
              </a:rPr>
              <a:t>Whole hearted</a:t>
            </a:r>
          </a:p>
        </p:txBody>
      </p:sp>
      <p:sp>
        <p:nvSpPr>
          <p:cNvPr id="37" name="TextBox 36"/>
          <p:cNvSpPr txBox="1"/>
          <p:nvPr/>
        </p:nvSpPr>
        <p:spPr>
          <a:xfrm>
            <a:off x="795338" y="6248400"/>
            <a:ext cx="1404552" cy="369332"/>
          </a:xfrm>
          <a:prstGeom prst="rect">
            <a:avLst/>
          </a:prstGeom>
          <a:noFill/>
        </p:spPr>
        <p:txBody>
          <a:bodyPr wrap="none">
            <a:spAutoFit/>
          </a:bodyPr>
          <a:lstStyle/>
          <a:p>
            <a:pPr>
              <a:defRPr/>
            </a:pPr>
            <a:r>
              <a:rPr lang="en-US" sz="1800" dirty="0">
                <a:solidFill>
                  <a:srgbClr val="FFFFFF"/>
                </a:solidFill>
                <a:latin typeface="Century Gothic" charset="0"/>
                <a:ea typeface="Century Gothic" charset="0"/>
                <a:cs typeface="Century Gothic" charset="0"/>
              </a:rPr>
              <a:t>Meditation</a:t>
            </a:r>
          </a:p>
        </p:txBody>
      </p:sp>
      <p:sp>
        <p:nvSpPr>
          <p:cNvPr id="51229" name="TextBox 37"/>
          <p:cNvSpPr txBox="1">
            <a:spLocks noChangeArrowheads="1"/>
          </p:cNvSpPr>
          <p:nvPr/>
        </p:nvSpPr>
        <p:spPr bwMode="auto">
          <a:xfrm>
            <a:off x="7239000" y="4419600"/>
            <a:ext cx="1063112" cy="369332"/>
          </a:xfrm>
          <a:prstGeom prst="rect">
            <a:avLst/>
          </a:prstGeom>
          <a:noFill/>
          <a:ln w="9525">
            <a:noFill/>
            <a:miter lim="800000"/>
            <a:headEnd/>
            <a:tailEnd/>
          </a:ln>
        </p:spPr>
        <p:txBody>
          <a:bodyPr wrap="none">
            <a:prstTxWarp prst="textNoShape">
              <a:avLst/>
            </a:prstTxWarp>
            <a:spAutoFit/>
          </a:bodyPr>
          <a:lstStyle/>
          <a:p>
            <a:r>
              <a:rPr lang="en-US" dirty="0">
                <a:solidFill>
                  <a:srgbClr val="FFFFFF"/>
                </a:solidFill>
                <a:latin typeface="Century Gothic" charset="0"/>
                <a:ea typeface="Century Gothic" charset="0"/>
                <a:cs typeface="Century Gothic" charset="0"/>
              </a:rPr>
              <a:t>Virtuous</a:t>
            </a:r>
          </a:p>
        </p:txBody>
      </p:sp>
    </p:spTree>
    <p:extLst>
      <p:ext uri="{BB962C8B-B14F-4D97-AF65-F5344CB8AC3E}">
        <p14:creationId xmlns:p14="http://schemas.microsoft.com/office/powerpoint/2010/main" val="3057656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dirty="0">
                <a:solidFill>
                  <a:srgbClr val="FFFF00"/>
                </a:solidFill>
                <a:latin typeface="Century Gothic" charset="0"/>
                <a:ea typeface="Century Gothic" charset="0"/>
                <a:cs typeface="Century Gothic" charset="0"/>
              </a:rPr>
              <a:t>No foundation of faith or substance established</a:t>
            </a:r>
          </a:p>
        </p:txBody>
      </p:sp>
      <p:sp>
        <p:nvSpPr>
          <p:cNvPr id="34819" name="Oval 3"/>
          <p:cNvSpPr>
            <a:spLocks noChangeArrowheads="1"/>
          </p:cNvSpPr>
          <p:nvPr/>
        </p:nvSpPr>
        <p:spPr bwMode="auto">
          <a:xfrm>
            <a:off x="1835150" y="1628775"/>
            <a:ext cx="1081088" cy="1008063"/>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a:r>
              <a:rPr lang="en-GB" sz="2800" b="0">
                <a:latin typeface="Century Gothic" charset="0"/>
                <a:ea typeface="Century Gothic" charset="0"/>
                <a:cs typeface="Century Gothic" charset="0"/>
              </a:rPr>
              <a:t>God</a:t>
            </a:r>
            <a:endParaRPr lang="en-GB" sz="2800" b="0">
              <a:solidFill>
                <a:schemeClr val="bg2"/>
              </a:solidFill>
              <a:latin typeface="Century Gothic" charset="0"/>
              <a:ea typeface="Century Gothic" charset="0"/>
              <a:cs typeface="Century Gothic" charset="0"/>
            </a:endParaRPr>
          </a:p>
        </p:txBody>
      </p:sp>
      <p:sp>
        <p:nvSpPr>
          <p:cNvPr id="34820" name="Rectangle 4"/>
          <p:cNvSpPr>
            <a:spLocks noChangeArrowheads="1"/>
          </p:cNvSpPr>
          <p:nvPr/>
        </p:nvSpPr>
        <p:spPr bwMode="auto">
          <a:xfrm>
            <a:off x="1908175" y="3357563"/>
            <a:ext cx="936625" cy="504825"/>
          </a:xfrm>
          <a:prstGeom prst="rect">
            <a:avLst/>
          </a:prstGeom>
          <a:solidFill>
            <a:srgbClr val="0000FF"/>
          </a:solidFill>
          <a:ln w="9525">
            <a:solidFill>
              <a:schemeClr val="bg1"/>
            </a:solidFill>
            <a:miter lim="800000"/>
            <a:headEnd/>
            <a:tailEnd/>
          </a:ln>
        </p:spPr>
        <p:txBody>
          <a:bodyPr wrap="none" anchor="ctr">
            <a:prstTxWarp prst="textNoShape">
              <a:avLst/>
            </a:prstTxWarp>
          </a:bodyPr>
          <a:lstStyle/>
          <a:p>
            <a:pPr algn="ctr"/>
            <a:r>
              <a:rPr lang="en-GB" b="0" dirty="0">
                <a:solidFill>
                  <a:srgbClr val="FFFFF7"/>
                </a:solidFill>
                <a:latin typeface="Century Gothic" charset="0"/>
                <a:ea typeface="Century Gothic" charset="0"/>
                <a:cs typeface="Century Gothic" charset="0"/>
              </a:rPr>
              <a:t>Word</a:t>
            </a:r>
          </a:p>
        </p:txBody>
      </p:sp>
      <p:sp>
        <p:nvSpPr>
          <p:cNvPr id="34821" name="Oval 5"/>
          <p:cNvSpPr>
            <a:spLocks noChangeArrowheads="1"/>
          </p:cNvSpPr>
          <p:nvPr/>
        </p:nvSpPr>
        <p:spPr bwMode="auto">
          <a:xfrm>
            <a:off x="395288" y="5086350"/>
            <a:ext cx="1439862" cy="649288"/>
          </a:xfrm>
          <a:prstGeom prst="ellipse">
            <a:avLst/>
          </a:prstGeom>
          <a:solidFill>
            <a:srgbClr val="FF00FF"/>
          </a:solidFill>
          <a:ln w="9525">
            <a:solidFill>
              <a:schemeClr val="tx1"/>
            </a:solidFill>
            <a:round/>
            <a:headEnd/>
            <a:tailEnd/>
          </a:ln>
        </p:spPr>
        <p:txBody>
          <a:bodyPr wrap="none" anchor="ctr">
            <a:prstTxWarp prst="textNoShape">
              <a:avLst/>
            </a:prstTxWarp>
          </a:bodyPr>
          <a:lstStyle/>
          <a:p>
            <a:pPr algn="ctr"/>
            <a:r>
              <a:rPr lang="en-GB" sz="2800" b="0" dirty="0">
                <a:solidFill>
                  <a:srgbClr val="FFFFF7"/>
                </a:solidFill>
                <a:latin typeface="Century Gothic" charset="0"/>
                <a:ea typeface="Century Gothic" charset="0"/>
                <a:cs typeface="Century Gothic" charset="0"/>
              </a:rPr>
              <a:t>Adam</a:t>
            </a:r>
          </a:p>
        </p:txBody>
      </p:sp>
      <p:sp>
        <p:nvSpPr>
          <p:cNvPr id="34822" name="Oval 6"/>
          <p:cNvSpPr>
            <a:spLocks noChangeArrowheads="1"/>
          </p:cNvSpPr>
          <p:nvPr/>
        </p:nvSpPr>
        <p:spPr bwMode="auto">
          <a:xfrm>
            <a:off x="2843213" y="5013325"/>
            <a:ext cx="1439862" cy="649288"/>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a:r>
              <a:rPr lang="en-GB" sz="2800" b="0" dirty="0">
                <a:solidFill>
                  <a:srgbClr val="FFFFF7"/>
                </a:solidFill>
                <a:latin typeface="Century Gothic" charset="0"/>
                <a:ea typeface="Century Gothic" charset="0"/>
                <a:cs typeface="Century Gothic" charset="0"/>
              </a:rPr>
              <a:t>Eve</a:t>
            </a:r>
          </a:p>
        </p:txBody>
      </p:sp>
      <p:sp>
        <p:nvSpPr>
          <p:cNvPr id="34823" name="Line 7"/>
          <p:cNvSpPr>
            <a:spLocks noChangeShapeType="1"/>
          </p:cNvSpPr>
          <p:nvPr/>
        </p:nvSpPr>
        <p:spPr bwMode="auto">
          <a:xfrm>
            <a:off x="2268538" y="2636838"/>
            <a:ext cx="0" cy="720725"/>
          </a:xfrm>
          <a:prstGeom prst="line">
            <a:avLst/>
          </a:prstGeom>
          <a:noFill/>
          <a:ln w="381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34824" name="Line 8"/>
          <p:cNvSpPr>
            <a:spLocks noChangeShapeType="1"/>
          </p:cNvSpPr>
          <p:nvPr/>
        </p:nvSpPr>
        <p:spPr bwMode="auto">
          <a:xfrm>
            <a:off x="2484438" y="2636838"/>
            <a:ext cx="0" cy="720725"/>
          </a:xfrm>
          <a:prstGeom prst="line">
            <a:avLst/>
          </a:prstGeom>
          <a:noFill/>
          <a:ln w="38100">
            <a:solidFill>
              <a:schemeClr val="bg1"/>
            </a:solid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grpSp>
        <p:nvGrpSpPr>
          <p:cNvPr id="34825" name="Group 9"/>
          <p:cNvGrpSpPr>
            <a:grpSpLocks/>
          </p:cNvGrpSpPr>
          <p:nvPr/>
        </p:nvGrpSpPr>
        <p:grpSpPr bwMode="auto">
          <a:xfrm rot="-8707511">
            <a:off x="1254125" y="3973513"/>
            <a:ext cx="638175" cy="914400"/>
            <a:chOff x="2016" y="1824"/>
            <a:chExt cx="635" cy="909"/>
          </a:xfrm>
        </p:grpSpPr>
        <p:sp>
          <p:nvSpPr>
            <p:cNvPr id="419850" name="Freeform 10"/>
            <p:cNvSpPr>
              <a:spLocks/>
            </p:cNvSpPr>
            <p:nvPr/>
          </p:nvSpPr>
          <p:spPr bwMode="auto">
            <a:xfrm>
              <a:off x="2065" y="1859"/>
              <a:ext cx="205" cy="900"/>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accent1"/>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9851" name="Freeform 11"/>
            <p:cNvSpPr>
              <a:spLocks/>
            </p:cNvSpPr>
            <p:nvPr/>
          </p:nvSpPr>
          <p:spPr bwMode="auto">
            <a:xfrm>
              <a:off x="2539" y="1876"/>
              <a:ext cx="204"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accent1"/>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34826" name="Group 12"/>
          <p:cNvGrpSpPr>
            <a:grpSpLocks/>
          </p:cNvGrpSpPr>
          <p:nvPr/>
        </p:nvGrpSpPr>
        <p:grpSpPr bwMode="auto">
          <a:xfrm rot="-1372033">
            <a:off x="2700338" y="4038600"/>
            <a:ext cx="638175" cy="914400"/>
            <a:chOff x="2016" y="1824"/>
            <a:chExt cx="635" cy="909"/>
          </a:xfrm>
        </p:grpSpPr>
        <p:sp>
          <p:nvSpPr>
            <p:cNvPr id="419853" name="Freeform 13"/>
            <p:cNvSpPr>
              <a:spLocks/>
            </p:cNvSpPr>
            <p:nvPr/>
          </p:nvSpPr>
          <p:spPr bwMode="auto">
            <a:xfrm>
              <a:off x="2016" y="1822"/>
              <a:ext cx="204"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chemeClr val="accent1"/>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9854" name="Freeform 14"/>
            <p:cNvSpPr>
              <a:spLocks/>
            </p:cNvSpPr>
            <p:nvPr/>
          </p:nvSpPr>
          <p:spPr bwMode="auto">
            <a:xfrm>
              <a:off x="2448" y="1828"/>
              <a:ext cx="205"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chemeClr val="accent1"/>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sp>
        <p:nvSpPr>
          <p:cNvPr id="34827" name="Oval 15"/>
          <p:cNvSpPr>
            <a:spLocks noChangeArrowheads="1"/>
          </p:cNvSpPr>
          <p:nvPr/>
        </p:nvSpPr>
        <p:spPr bwMode="auto">
          <a:xfrm>
            <a:off x="5867400" y="4941888"/>
            <a:ext cx="2016125" cy="647700"/>
          </a:xfrm>
          <a:prstGeom prst="ellipse">
            <a:avLst/>
          </a:prstGeom>
          <a:solidFill>
            <a:srgbClr val="993300"/>
          </a:solidFill>
          <a:ln w="9525">
            <a:solidFill>
              <a:schemeClr val="tx1"/>
            </a:solidFill>
            <a:round/>
            <a:headEnd/>
            <a:tailEnd/>
          </a:ln>
        </p:spPr>
        <p:txBody>
          <a:bodyPr wrap="none" anchor="ctr">
            <a:prstTxWarp prst="textNoShape">
              <a:avLst/>
            </a:prstTxWarp>
          </a:bodyPr>
          <a:lstStyle/>
          <a:p>
            <a:pPr algn="ctr"/>
            <a:r>
              <a:rPr lang="en-GB" sz="2800" b="0">
                <a:solidFill>
                  <a:schemeClr val="bg1"/>
                </a:solidFill>
                <a:latin typeface="Century Gothic" charset="0"/>
                <a:ea typeface="Century Gothic" charset="0"/>
                <a:cs typeface="Century Gothic" charset="0"/>
              </a:rPr>
              <a:t>Archangel</a:t>
            </a:r>
            <a:endParaRPr lang="en-GB" sz="2800" b="0">
              <a:latin typeface="Century Gothic" charset="0"/>
              <a:ea typeface="Century Gothic" charset="0"/>
              <a:cs typeface="Century Gothic" charset="0"/>
            </a:endParaRPr>
          </a:p>
        </p:txBody>
      </p:sp>
      <p:sp>
        <p:nvSpPr>
          <p:cNvPr id="34828" name="Oval 16"/>
          <p:cNvSpPr>
            <a:spLocks noChangeArrowheads="1"/>
          </p:cNvSpPr>
          <p:nvPr/>
        </p:nvSpPr>
        <p:spPr bwMode="auto">
          <a:xfrm>
            <a:off x="5867400" y="5949950"/>
            <a:ext cx="2016125" cy="647700"/>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a:r>
              <a:rPr lang="en-GB" sz="2800" b="0">
                <a:latin typeface="Century Gothic" charset="0"/>
                <a:ea typeface="Century Gothic" charset="0"/>
                <a:cs typeface="Century Gothic" charset="0"/>
              </a:rPr>
              <a:t>Creation</a:t>
            </a:r>
            <a:endParaRPr lang="en-GB" sz="2800" b="0">
              <a:solidFill>
                <a:schemeClr val="bg2"/>
              </a:solidFill>
              <a:latin typeface="Century Gothic" charset="0"/>
              <a:ea typeface="Century Gothic" charset="0"/>
              <a:cs typeface="Century Gothic" charset="0"/>
            </a:endParaRPr>
          </a:p>
        </p:txBody>
      </p:sp>
      <p:grpSp>
        <p:nvGrpSpPr>
          <p:cNvPr id="34829" name="Group 17"/>
          <p:cNvGrpSpPr>
            <a:grpSpLocks noChangeAspect="1"/>
          </p:cNvGrpSpPr>
          <p:nvPr/>
        </p:nvGrpSpPr>
        <p:grpSpPr bwMode="auto">
          <a:xfrm rot="-1127141">
            <a:off x="2555875" y="4005263"/>
            <a:ext cx="954088" cy="954087"/>
            <a:chOff x="1335" y="2432"/>
            <a:chExt cx="960" cy="960"/>
          </a:xfrm>
        </p:grpSpPr>
        <p:sp>
          <p:nvSpPr>
            <p:cNvPr id="34840" name="Rectangle 18"/>
            <p:cNvSpPr>
              <a:spLocks noChangeAspect="1" noChangeArrowheads="1"/>
            </p:cNvSpPr>
            <p:nvPr/>
          </p:nvSpPr>
          <p:spPr bwMode="auto">
            <a:xfrm rot="-2700000">
              <a:off x="1765" y="2432"/>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latin typeface="Century Gothic" charset="0"/>
                <a:ea typeface="Century Gothic" charset="0"/>
                <a:cs typeface="Century Gothic" charset="0"/>
              </a:endParaRPr>
            </a:p>
          </p:txBody>
        </p:sp>
        <p:sp>
          <p:nvSpPr>
            <p:cNvPr id="34841" name="Rectangle 19"/>
            <p:cNvSpPr>
              <a:spLocks noChangeAspect="1" noChangeArrowheads="1"/>
            </p:cNvSpPr>
            <p:nvPr/>
          </p:nvSpPr>
          <p:spPr bwMode="auto">
            <a:xfrm rot="2700000">
              <a:off x="1766" y="2440"/>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latin typeface="Century Gothic" charset="0"/>
                <a:ea typeface="Century Gothic" charset="0"/>
                <a:cs typeface="Century Gothic" charset="0"/>
              </a:endParaRPr>
            </a:p>
          </p:txBody>
        </p:sp>
      </p:grpSp>
      <p:grpSp>
        <p:nvGrpSpPr>
          <p:cNvPr id="34830" name="Group 20"/>
          <p:cNvGrpSpPr>
            <a:grpSpLocks noChangeAspect="1"/>
          </p:cNvGrpSpPr>
          <p:nvPr/>
        </p:nvGrpSpPr>
        <p:grpSpPr bwMode="auto">
          <a:xfrm rot="-4062612">
            <a:off x="1116013" y="3933825"/>
            <a:ext cx="954088" cy="954087"/>
            <a:chOff x="1335" y="2432"/>
            <a:chExt cx="960" cy="960"/>
          </a:xfrm>
        </p:grpSpPr>
        <p:sp>
          <p:nvSpPr>
            <p:cNvPr id="34838" name="Rectangle 21"/>
            <p:cNvSpPr>
              <a:spLocks noChangeAspect="1" noChangeArrowheads="1"/>
            </p:cNvSpPr>
            <p:nvPr/>
          </p:nvSpPr>
          <p:spPr bwMode="auto">
            <a:xfrm rot="-2700000">
              <a:off x="1765" y="2432"/>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latin typeface="Century Gothic" charset="0"/>
                <a:ea typeface="Century Gothic" charset="0"/>
                <a:cs typeface="Century Gothic" charset="0"/>
              </a:endParaRPr>
            </a:p>
          </p:txBody>
        </p:sp>
        <p:sp>
          <p:nvSpPr>
            <p:cNvPr id="34839" name="Rectangle 22"/>
            <p:cNvSpPr>
              <a:spLocks noChangeAspect="1" noChangeArrowheads="1"/>
            </p:cNvSpPr>
            <p:nvPr/>
          </p:nvSpPr>
          <p:spPr bwMode="auto">
            <a:xfrm rot="2700000">
              <a:off x="1766" y="2440"/>
              <a:ext cx="97" cy="96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latin typeface="Century Gothic" charset="0"/>
                <a:ea typeface="Century Gothic" charset="0"/>
                <a:cs typeface="Century Gothic" charset="0"/>
              </a:endParaRPr>
            </a:p>
          </p:txBody>
        </p:sp>
      </p:grpSp>
      <p:grpSp>
        <p:nvGrpSpPr>
          <p:cNvPr id="34831" name="Group 23"/>
          <p:cNvGrpSpPr>
            <a:grpSpLocks noChangeAspect="1"/>
          </p:cNvGrpSpPr>
          <p:nvPr/>
        </p:nvGrpSpPr>
        <p:grpSpPr bwMode="auto">
          <a:xfrm rot="-5400000">
            <a:off x="4710112" y="4803776"/>
            <a:ext cx="638175" cy="914400"/>
            <a:chOff x="2016" y="1824"/>
            <a:chExt cx="635" cy="909"/>
          </a:xfrm>
        </p:grpSpPr>
        <p:sp>
          <p:nvSpPr>
            <p:cNvPr id="419864" name="Freeform 24"/>
            <p:cNvSpPr>
              <a:spLocks noChangeAspect="1"/>
            </p:cNvSpPr>
            <p:nvPr/>
          </p:nvSpPr>
          <p:spPr bwMode="auto">
            <a:xfrm>
              <a:off x="2111" y="1777"/>
              <a:ext cx="204"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000000"/>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9865" name="Freeform 25"/>
            <p:cNvSpPr>
              <a:spLocks noChangeAspect="1"/>
            </p:cNvSpPr>
            <p:nvPr/>
          </p:nvSpPr>
          <p:spPr bwMode="auto">
            <a:xfrm>
              <a:off x="2542" y="1788"/>
              <a:ext cx="204"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000000"/>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grpSp>
        <p:nvGrpSpPr>
          <p:cNvPr id="34832" name="Group 26"/>
          <p:cNvGrpSpPr>
            <a:grpSpLocks/>
          </p:cNvGrpSpPr>
          <p:nvPr/>
        </p:nvGrpSpPr>
        <p:grpSpPr bwMode="auto">
          <a:xfrm rot="-5202759">
            <a:off x="1973262" y="4948238"/>
            <a:ext cx="638175" cy="914400"/>
            <a:chOff x="2016" y="1824"/>
            <a:chExt cx="635" cy="909"/>
          </a:xfrm>
        </p:grpSpPr>
        <p:sp>
          <p:nvSpPr>
            <p:cNvPr id="419867" name="Freeform 27"/>
            <p:cNvSpPr>
              <a:spLocks/>
            </p:cNvSpPr>
            <p:nvPr/>
          </p:nvSpPr>
          <p:spPr bwMode="auto">
            <a:xfrm>
              <a:off x="2023" y="1822"/>
              <a:ext cx="205"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000000"/>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sp>
          <p:nvSpPr>
            <p:cNvPr id="419868" name="Freeform 28"/>
            <p:cNvSpPr>
              <a:spLocks/>
            </p:cNvSpPr>
            <p:nvPr/>
          </p:nvSpPr>
          <p:spPr bwMode="auto">
            <a:xfrm>
              <a:off x="2477" y="1796"/>
              <a:ext cx="205"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000000"/>
            </a:solidFill>
            <a:ln w="9525">
              <a:noFill/>
              <a:round/>
              <a:headEnd/>
              <a:tailEnd/>
            </a:ln>
            <a:effectLst>
              <a:outerShdw blurRad="63500" dist="35921" dir="2700000" algn="ctr" rotWithShape="0">
                <a:schemeClr val="bg2">
                  <a:alpha val="74998"/>
                </a:schemeClr>
              </a:outerShdw>
            </a:effectLst>
          </p:spPr>
          <p:txBody>
            <a:bodyPr>
              <a:prstTxWarp prst="textNoShape">
                <a:avLst/>
              </a:prstTxWarp>
            </a:bodyPr>
            <a:lstStyle/>
            <a:p>
              <a:pPr>
                <a:defRPr/>
              </a:pPr>
              <a:endParaRPr lang="en-US">
                <a:latin typeface="Century Gothic" charset="0"/>
                <a:ea typeface="Century Gothic" charset="0"/>
                <a:cs typeface="Century Gothic" charset="0"/>
              </a:endParaRPr>
            </a:p>
          </p:txBody>
        </p:sp>
      </p:grpSp>
      <p:sp>
        <p:nvSpPr>
          <p:cNvPr id="34833" name="Text Box 29"/>
          <p:cNvSpPr txBox="1">
            <a:spLocks noChangeArrowheads="1"/>
          </p:cNvSpPr>
          <p:nvPr/>
        </p:nvSpPr>
        <p:spPr bwMode="auto">
          <a:xfrm>
            <a:off x="3814354" y="1871571"/>
            <a:ext cx="4387740" cy="2677656"/>
          </a:xfrm>
          <a:prstGeom prst="rect">
            <a:avLst/>
          </a:prstGeom>
          <a:noFill/>
          <a:ln w="9525">
            <a:noFill/>
            <a:miter lim="800000"/>
            <a:headEnd/>
            <a:tailEnd/>
          </a:ln>
        </p:spPr>
        <p:txBody>
          <a:bodyPr wrap="none">
            <a:prstTxWarp prst="textNoShape">
              <a:avLst/>
            </a:prstTxWarp>
            <a:spAutoFit/>
          </a:bodyPr>
          <a:lstStyle/>
          <a:p>
            <a:r>
              <a:rPr lang="en-GB" sz="2400" b="0" dirty="0">
                <a:solidFill>
                  <a:schemeClr val="bg1"/>
                </a:solidFill>
                <a:latin typeface="Century Gothic" charset="0"/>
                <a:ea typeface="Century Gothic" charset="0"/>
                <a:cs typeface="Century Gothic" charset="0"/>
              </a:rPr>
              <a:t>Lost faith in God’s Word</a:t>
            </a:r>
          </a:p>
          <a:p>
            <a:r>
              <a:rPr lang="en-GB" sz="2400" b="0" dirty="0">
                <a:solidFill>
                  <a:schemeClr val="bg1"/>
                </a:solidFill>
                <a:latin typeface="Century Gothic" charset="0"/>
                <a:ea typeface="Century Gothic" charset="0"/>
                <a:cs typeface="Century Gothic" charset="0"/>
              </a:rPr>
              <a:t>Didn’t keep commandment</a:t>
            </a:r>
          </a:p>
          <a:p>
            <a:endParaRPr lang="en-GB" sz="2400" b="0" dirty="0">
              <a:solidFill>
                <a:schemeClr val="bg1"/>
              </a:solidFill>
              <a:latin typeface="Century Gothic" charset="0"/>
              <a:ea typeface="Century Gothic" charset="0"/>
              <a:cs typeface="Century Gothic" charset="0"/>
            </a:endParaRPr>
          </a:p>
          <a:p>
            <a:endParaRPr lang="en-GB" sz="2400" b="0" dirty="0">
              <a:solidFill>
                <a:schemeClr val="bg1"/>
              </a:solidFill>
              <a:latin typeface="Century Gothic" charset="0"/>
              <a:ea typeface="Century Gothic" charset="0"/>
              <a:cs typeface="Century Gothic" charset="0"/>
            </a:endParaRPr>
          </a:p>
          <a:p>
            <a:r>
              <a:rPr lang="en-GB" sz="2400" b="0" dirty="0">
                <a:solidFill>
                  <a:schemeClr val="bg1"/>
                </a:solidFill>
                <a:latin typeface="Century Gothic" charset="0"/>
                <a:ea typeface="Century Gothic" charset="0"/>
                <a:cs typeface="Century Gothic" charset="0"/>
              </a:rPr>
              <a:t>Dominated by Archangel </a:t>
            </a:r>
          </a:p>
          <a:p>
            <a:r>
              <a:rPr lang="en-GB" sz="2400" b="0" dirty="0">
                <a:solidFill>
                  <a:schemeClr val="bg1"/>
                </a:solidFill>
                <a:latin typeface="Century Gothic" charset="0"/>
                <a:ea typeface="Century Gothic" charset="0"/>
                <a:cs typeface="Century Gothic" charset="0"/>
              </a:rPr>
              <a:t>Developed Fallen Nature</a:t>
            </a:r>
          </a:p>
          <a:p>
            <a:endParaRPr lang="en-GB" sz="2400" b="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62455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04800" y="496709"/>
            <a:ext cx="8610600" cy="1143000"/>
          </a:xfrm>
        </p:spPr>
        <p:txBody>
          <a:bodyPr/>
          <a:lstStyle/>
          <a:p>
            <a:pPr eaLnBrk="1" hangingPunct="1"/>
            <a:r>
              <a:rPr lang="en-US" dirty="0" smtClean="0">
                <a:solidFill>
                  <a:srgbClr val="FFFF00"/>
                </a:solidFill>
                <a:latin typeface="Century Gothic" charset="0"/>
                <a:ea typeface="Century Gothic" charset="0"/>
                <a:cs typeface="Century Gothic" charset="0"/>
              </a:rPr>
              <a:t>How is the foundation of faith restored?</a:t>
            </a:r>
          </a:p>
        </p:txBody>
      </p:sp>
      <p:sp>
        <p:nvSpPr>
          <p:cNvPr id="77827" name="Rectangle 3"/>
          <p:cNvSpPr>
            <a:spLocks noGrp="1" noChangeArrowheads="1"/>
          </p:cNvSpPr>
          <p:nvPr>
            <p:ph type="body" idx="1"/>
          </p:nvPr>
        </p:nvSpPr>
        <p:spPr>
          <a:xfrm>
            <a:off x="304799" y="3200400"/>
            <a:ext cx="6912429" cy="3429000"/>
          </a:xfrm>
        </p:spPr>
        <p:txBody>
          <a:bodyPr>
            <a:normAutofit/>
          </a:bodyPr>
          <a:lstStyle/>
          <a:p>
            <a:pPr eaLnBrk="1" hangingPunct="1"/>
            <a:r>
              <a:rPr lang="en-US" sz="2400" dirty="0">
                <a:latin typeface="Century Gothic" charset="0"/>
                <a:ea typeface="Century Gothic" charset="0"/>
                <a:cs typeface="Century Gothic" charset="0"/>
              </a:rPr>
              <a:t>Central figure</a:t>
            </a:r>
          </a:p>
          <a:p>
            <a:pPr lvl="1" eaLnBrk="1" hangingPunct="1"/>
            <a:r>
              <a:rPr lang="en-US" dirty="0">
                <a:latin typeface="Century Gothic" charset="0"/>
                <a:ea typeface="Century Gothic" charset="0"/>
                <a:cs typeface="Century Gothic" charset="0"/>
              </a:rPr>
              <a:t>Me</a:t>
            </a:r>
          </a:p>
          <a:p>
            <a:pPr eaLnBrk="1" hangingPunct="1"/>
            <a:r>
              <a:rPr lang="en-US" sz="2400" dirty="0">
                <a:latin typeface="Century Gothic" charset="0"/>
                <a:ea typeface="Century Gothic" charset="0"/>
                <a:cs typeface="Century Gothic" charset="0"/>
              </a:rPr>
              <a:t>Object or gift/offering</a:t>
            </a:r>
          </a:p>
          <a:p>
            <a:pPr eaLnBrk="1" hangingPunct="1">
              <a:spcBef>
                <a:spcPct val="0"/>
              </a:spcBef>
              <a:buFontTx/>
              <a:buNone/>
            </a:pPr>
            <a:r>
              <a:rPr lang="en-US" sz="1800" dirty="0">
                <a:latin typeface="Century Gothic" charset="0"/>
                <a:ea typeface="Century Gothic" charset="0"/>
                <a:cs typeface="Century Gothic" charset="0"/>
              </a:rPr>
              <a:t>		Foundation to restore creation - e.g. gift</a:t>
            </a:r>
          </a:p>
          <a:p>
            <a:pPr eaLnBrk="1" hangingPunct="1">
              <a:spcBef>
                <a:spcPct val="0"/>
              </a:spcBef>
              <a:buFontTx/>
              <a:buNone/>
            </a:pPr>
            <a:r>
              <a:rPr lang="en-US" sz="1800" dirty="0">
                <a:latin typeface="Century Gothic" charset="0"/>
                <a:ea typeface="Century Gothic" charset="0"/>
                <a:cs typeface="Century Gothic" charset="0"/>
              </a:rPr>
              <a:t> 		Restore oneself symbolically</a:t>
            </a:r>
          </a:p>
          <a:p>
            <a:pPr eaLnBrk="1" hangingPunct="1">
              <a:spcBef>
                <a:spcPct val="0"/>
              </a:spcBef>
              <a:buFontTx/>
              <a:buNone/>
            </a:pPr>
            <a:r>
              <a:rPr lang="en-US" sz="1800" dirty="0">
                <a:latin typeface="Century Gothic" charset="0"/>
                <a:ea typeface="Century Gothic" charset="0"/>
                <a:cs typeface="Century Gothic" charset="0"/>
              </a:rPr>
              <a:t>		</a:t>
            </a:r>
            <a:r>
              <a:rPr lang="en-US" sz="1800" dirty="0" smtClean="0">
                <a:latin typeface="Century Gothic" charset="0"/>
                <a:ea typeface="Century Gothic" charset="0"/>
                <a:cs typeface="Century Gothic" charset="0"/>
              </a:rPr>
              <a:t>Tithing, reading, prayer, bows etc. </a:t>
            </a:r>
            <a:r>
              <a:rPr lang="en-US" sz="1800" dirty="0">
                <a:latin typeface="Century Gothic" charset="0"/>
                <a:ea typeface="Century Gothic" charset="0"/>
                <a:cs typeface="Century Gothic" charset="0"/>
              </a:rPr>
              <a:t>- consistent</a:t>
            </a:r>
            <a:endParaRPr lang="en-US" sz="2400" dirty="0">
              <a:latin typeface="Century Gothic" charset="0"/>
              <a:ea typeface="Century Gothic" charset="0"/>
              <a:cs typeface="Century Gothic" charset="0"/>
            </a:endParaRPr>
          </a:p>
          <a:p>
            <a:pPr eaLnBrk="1" hangingPunct="1"/>
            <a:r>
              <a:rPr lang="en-US" sz="2400" dirty="0">
                <a:latin typeface="Century Gothic" charset="0"/>
                <a:ea typeface="Century Gothic" charset="0"/>
                <a:cs typeface="Century Gothic" charset="0"/>
              </a:rPr>
              <a:t>Time period</a:t>
            </a:r>
          </a:p>
        </p:txBody>
      </p:sp>
      <p:sp>
        <p:nvSpPr>
          <p:cNvPr id="77828" name="Text Box 4"/>
          <p:cNvSpPr txBox="1">
            <a:spLocks noChangeArrowheads="1"/>
          </p:cNvSpPr>
          <p:nvPr/>
        </p:nvSpPr>
        <p:spPr bwMode="auto">
          <a:xfrm>
            <a:off x="914400" y="1800225"/>
            <a:ext cx="7311617" cy="1231106"/>
          </a:xfrm>
          <a:prstGeom prst="rect">
            <a:avLst/>
          </a:prstGeom>
          <a:noFill/>
          <a:ln w="28575">
            <a:solidFill>
              <a:schemeClr val="accent1"/>
            </a:solidFill>
            <a:miter lim="800000"/>
            <a:headEnd/>
            <a:tailEnd/>
          </a:ln>
        </p:spPr>
        <p:txBody>
          <a:bodyPr wrap="none">
            <a:prstTxWarp prst="textNoShape">
              <a:avLst/>
            </a:prstTxWarp>
            <a:spAutoFit/>
          </a:bodyPr>
          <a:lstStyle/>
          <a:p>
            <a:r>
              <a:rPr lang="en-US" sz="2800" b="0">
                <a:solidFill>
                  <a:schemeClr val="bg1"/>
                </a:solidFill>
                <a:latin typeface="Century Gothic" charset="0"/>
                <a:ea typeface="Century Gothic" charset="0"/>
                <a:cs typeface="Century Gothic" charset="0"/>
              </a:rPr>
              <a:t>The foundation of faith is restored by </a:t>
            </a:r>
          </a:p>
          <a:p>
            <a:r>
              <a:rPr lang="en-US" sz="2800" b="0">
                <a:solidFill>
                  <a:schemeClr val="bg1"/>
                </a:solidFill>
                <a:latin typeface="Century Gothic" charset="0"/>
                <a:ea typeface="Century Gothic" charset="0"/>
                <a:cs typeface="Century Gothic" charset="0"/>
              </a:rPr>
              <a:t>making an acceptable </a:t>
            </a:r>
            <a:r>
              <a:rPr lang="en-US" sz="2800" b="0" i="1">
                <a:solidFill>
                  <a:schemeClr val="bg1"/>
                </a:solidFill>
                <a:latin typeface="Century Gothic" charset="0"/>
                <a:ea typeface="Century Gothic" charset="0"/>
                <a:cs typeface="Century Gothic" charset="0"/>
              </a:rPr>
              <a:t>symbolic</a:t>
            </a:r>
            <a:r>
              <a:rPr lang="en-US" sz="2800" b="0">
                <a:solidFill>
                  <a:schemeClr val="bg1"/>
                </a:solidFill>
                <a:latin typeface="Century Gothic" charset="0"/>
                <a:ea typeface="Century Gothic" charset="0"/>
                <a:cs typeface="Century Gothic" charset="0"/>
              </a:rPr>
              <a:t> offering</a:t>
            </a:r>
          </a:p>
          <a:p>
            <a:r>
              <a:rPr lang="en-US" b="0">
                <a:solidFill>
                  <a:schemeClr val="bg1"/>
                </a:solidFill>
                <a:latin typeface="Century Gothic" charset="0"/>
                <a:ea typeface="Century Gothic" charset="0"/>
                <a:cs typeface="Century Gothic" charset="0"/>
              </a:rPr>
              <a:t>						</a:t>
            </a:r>
            <a:r>
              <a:rPr lang="en-US" sz="1800" b="0">
                <a:solidFill>
                  <a:schemeClr val="bg1"/>
                </a:solidFill>
                <a:latin typeface="Century Gothic" charset="0"/>
                <a:ea typeface="Century Gothic" charset="0"/>
                <a:cs typeface="Century Gothic" charset="0"/>
              </a:rPr>
              <a:t>EDP, 195 </a:t>
            </a:r>
            <a:endParaRPr lang="en-US" b="0">
              <a:solidFill>
                <a:schemeClr val="bg1"/>
              </a:solidFill>
              <a:latin typeface="Century Gothic" charset="0"/>
              <a:ea typeface="Century Gothic" charset="0"/>
              <a:cs typeface="Century Gothic" charset="0"/>
            </a:endParaRPr>
          </a:p>
        </p:txBody>
      </p:sp>
      <p:sp>
        <p:nvSpPr>
          <p:cNvPr id="77829" name="Text Box 11"/>
          <p:cNvSpPr txBox="1">
            <a:spLocks noChangeArrowheads="1"/>
          </p:cNvSpPr>
          <p:nvPr/>
        </p:nvSpPr>
        <p:spPr bwMode="auto">
          <a:xfrm>
            <a:off x="6918325" y="3933825"/>
            <a:ext cx="1603324" cy="707886"/>
          </a:xfrm>
          <a:prstGeom prst="rect">
            <a:avLst/>
          </a:prstGeom>
          <a:noFill/>
          <a:ln w="9525">
            <a:noFill/>
            <a:miter lim="800000"/>
            <a:headEnd/>
            <a:tailEnd/>
          </a:ln>
        </p:spPr>
        <p:txBody>
          <a:bodyPr wrap="none">
            <a:prstTxWarp prst="textNoShape">
              <a:avLst/>
            </a:prstTxWarp>
            <a:spAutoFit/>
          </a:bodyPr>
          <a:lstStyle/>
          <a:p>
            <a:r>
              <a:rPr lang="en-US" sz="2000" b="0">
                <a:solidFill>
                  <a:schemeClr val="bg1"/>
                </a:solidFill>
                <a:latin typeface="Century Gothic" charset="0"/>
                <a:ea typeface="Century Gothic" charset="0"/>
                <a:cs typeface="Century Gothic" charset="0"/>
              </a:rPr>
              <a:t>Moses and </a:t>
            </a:r>
          </a:p>
          <a:p>
            <a:r>
              <a:rPr lang="en-US" sz="2000" b="0">
                <a:solidFill>
                  <a:schemeClr val="bg1"/>
                </a:solidFill>
                <a:latin typeface="Century Gothic" charset="0"/>
                <a:ea typeface="Century Gothic" charset="0"/>
                <a:cs typeface="Century Gothic" charset="0"/>
              </a:rPr>
              <a:t>the fox</a:t>
            </a:r>
          </a:p>
        </p:txBody>
      </p:sp>
      <p:sp>
        <p:nvSpPr>
          <p:cNvPr id="77830" name="Text Box 12"/>
          <p:cNvSpPr txBox="1">
            <a:spLocks noChangeArrowheads="1"/>
          </p:cNvSpPr>
          <p:nvPr/>
        </p:nvSpPr>
        <p:spPr bwMode="auto">
          <a:xfrm>
            <a:off x="6994525" y="5305425"/>
            <a:ext cx="1449436" cy="707886"/>
          </a:xfrm>
          <a:prstGeom prst="rect">
            <a:avLst/>
          </a:prstGeom>
          <a:noFill/>
          <a:ln w="9525">
            <a:noFill/>
            <a:miter lim="800000"/>
            <a:headEnd/>
            <a:tailEnd/>
          </a:ln>
        </p:spPr>
        <p:txBody>
          <a:bodyPr wrap="none">
            <a:prstTxWarp prst="textNoShape">
              <a:avLst/>
            </a:prstTxWarp>
            <a:spAutoFit/>
          </a:bodyPr>
          <a:lstStyle/>
          <a:p>
            <a:r>
              <a:rPr lang="en-US" sz="2000" b="0">
                <a:solidFill>
                  <a:schemeClr val="bg1"/>
                </a:solidFill>
                <a:latin typeface="Century Gothic" charset="0"/>
                <a:ea typeface="Century Gothic" charset="0"/>
                <a:cs typeface="Century Gothic" charset="0"/>
              </a:rPr>
              <a:t>Decides</a:t>
            </a:r>
          </a:p>
          <a:p>
            <a:r>
              <a:rPr lang="en-US" sz="2000" b="0">
                <a:solidFill>
                  <a:schemeClr val="bg1"/>
                </a:solidFill>
                <a:latin typeface="Century Gothic" charset="0"/>
                <a:ea typeface="Century Gothic" charset="0"/>
                <a:cs typeface="Century Gothic" charset="0"/>
              </a:rPr>
              <a:t>ownership</a:t>
            </a:r>
          </a:p>
        </p:txBody>
      </p:sp>
      <p:sp>
        <p:nvSpPr>
          <p:cNvPr id="7" name="TextBox 6"/>
          <p:cNvSpPr txBox="1"/>
          <p:nvPr/>
        </p:nvSpPr>
        <p:spPr>
          <a:xfrm>
            <a:off x="796925" y="6172200"/>
            <a:ext cx="8103500" cy="400110"/>
          </a:xfrm>
          <a:prstGeom prst="rect">
            <a:avLst/>
          </a:prstGeom>
          <a:noFill/>
        </p:spPr>
        <p:txBody>
          <a:bodyPr wrap="none">
            <a:spAutoFit/>
          </a:bodyPr>
          <a:lstStyle/>
          <a:p>
            <a:pPr>
              <a:defRPr/>
            </a:pPr>
            <a:r>
              <a:rPr lang="en-US" sz="2000" b="0" dirty="0">
                <a:solidFill>
                  <a:schemeClr val="bg1"/>
                </a:solidFill>
                <a:latin typeface="Century Gothic" charset="0"/>
                <a:ea typeface="Century Gothic" charset="0"/>
                <a:cs typeface="Century Gothic" charset="0"/>
              </a:rPr>
              <a:t>Condition to stand as central person in foundation of substance</a:t>
            </a:r>
          </a:p>
        </p:txBody>
      </p:sp>
    </p:spTree>
    <p:extLst>
      <p:ext uri="{BB962C8B-B14F-4D97-AF65-F5344CB8AC3E}">
        <p14:creationId xmlns:p14="http://schemas.microsoft.com/office/powerpoint/2010/main" val="3076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8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8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77828" grpId="0" animBg="1"/>
      <p:bldP spid="77829" grpId="0"/>
      <p:bldP spid="77830"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0" y="561070"/>
            <a:ext cx="9144000" cy="1082675"/>
          </a:xfrm>
          <a:prstGeom prst="rect">
            <a:avLst/>
          </a:prstGeom>
          <a:noFill/>
          <a:ln w="9525">
            <a:noFill/>
            <a:miter lim="800000"/>
            <a:headEnd/>
            <a:tailEnd/>
          </a:ln>
        </p:spPr>
        <p:txBody>
          <a:bodyPr anchor="ctr" anchorCtr="1">
            <a:prstTxWarp prst="textNoShape">
              <a:avLst/>
            </a:prstTxWarp>
          </a:bodyPr>
          <a:lstStyle/>
          <a:p>
            <a:pPr algn="ctr"/>
            <a:r>
              <a:rPr lang="en-US" altLang="zh-CN" sz="3800" b="0" dirty="0">
                <a:solidFill>
                  <a:srgbClr val="FFFF00"/>
                </a:solidFill>
                <a:latin typeface="Century Gothic" charset="0"/>
                <a:ea typeface="Century Gothic" charset="0"/>
                <a:cs typeface="Century Gothic" charset="0"/>
              </a:rPr>
              <a:t>How is the foundation </a:t>
            </a:r>
            <a:r>
              <a:rPr lang="en-US" altLang="zh-CN" sz="3800" b="0" dirty="0" smtClean="0">
                <a:solidFill>
                  <a:srgbClr val="FFFF00"/>
                </a:solidFill>
                <a:latin typeface="Century Gothic" charset="0"/>
                <a:ea typeface="Century Gothic" charset="0"/>
                <a:cs typeface="Century Gothic" charset="0"/>
              </a:rPr>
              <a:t>of </a:t>
            </a:r>
            <a:r>
              <a:rPr lang="en-US" altLang="zh-CN" sz="3800" b="0" dirty="0">
                <a:solidFill>
                  <a:srgbClr val="FFFF00"/>
                </a:solidFill>
                <a:latin typeface="Century Gothic" charset="0"/>
                <a:ea typeface="Century Gothic" charset="0"/>
                <a:cs typeface="Century Gothic" charset="0"/>
              </a:rPr>
              <a:t>substance restored?</a:t>
            </a:r>
            <a:endParaRPr lang="sk-SK" sz="3800" b="0" dirty="0">
              <a:solidFill>
                <a:srgbClr val="FFFF00"/>
              </a:solidFill>
              <a:latin typeface="Century Gothic" charset="0"/>
              <a:ea typeface="Century Gothic" charset="0"/>
              <a:cs typeface="Century Gothic" charset="0"/>
            </a:endParaRPr>
          </a:p>
        </p:txBody>
      </p:sp>
      <p:sp>
        <p:nvSpPr>
          <p:cNvPr id="83971" name="Line 5"/>
          <p:cNvSpPr>
            <a:spLocks noChangeShapeType="1"/>
          </p:cNvSpPr>
          <p:nvPr/>
        </p:nvSpPr>
        <p:spPr bwMode="auto">
          <a:xfrm>
            <a:off x="5710238" y="1752600"/>
            <a:ext cx="0" cy="1439863"/>
          </a:xfrm>
          <a:prstGeom prst="line">
            <a:avLst/>
          </a:prstGeom>
          <a:noFill/>
          <a:ln w="28575" cap="sq">
            <a:noFill/>
            <a:round/>
            <a:headEnd/>
            <a:tailEnd/>
          </a:ln>
        </p:spPr>
        <p:txBody>
          <a:bodyPr>
            <a:prstTxWarp prst="textNoShape">
              <a:avLst/>
            </a:prstTxWarp>
          </a:bodyPr>
          <a:lstStyle/>
          <a:p>
            <a:endParaRPr lang="en-US" sz="1600">
              <a:solidFill>
                <a:schemeClr val="bg1"/>
              </a:solidFill>
              <a:latin typeface="Century Gothic" charset="0"/>
              <a:ea typeface="Century Gothic" charset="0"/>
              <a:cs typeface="Century Gothic" charset="0"/>
            </a:endParaRPr>
          </a:p>
        </p:txBody>
      </p:sp>
      <p:sp>
        <p:nvSpPr>
          <p:cNvPr id="83972" name="Line 6"/>
          <p:cNvSpPr>
            <a:spLocks noChangeShapeType="1"/>
          </p:cNvSpPr>
          <p:nvPr/>
        </p:nvSpPr>
        <p:spPr bwMode="auto">
          <a:xfrm>
            <a:off x="5710238" y="3192463"/>
            <a:ext cx="0" cy="1438275"/>
          </a:xfrm>
          <a:prstGeom prst="line">
            <a:avLst/>
          </a:prstGeom>
          <a:noFill/>
          <a:ln w="28575" cap="sq">
            <a:noFill/>
            <a:round/>
            <a:headEnd/>
            <a:tailEnd/>
          </a:ln>
        </p:spPr>
        <p:txBody>
          <a:bodyPr>
            <a:prstTxWarp prst="textNoShape">
              <a:avLst/>
            </a:prstTxWarp>
          </a:bodyPr>
          <a:lstStyle/>
          <a:p>
            <a:endParaRPr lang="en-US" sz="1600">
              <a:solidFill>
                <a:schemeClr val="bg1"/>
              </a:solidFill>
              <a:latin typeface="Century Gothic" charset="0"/>
              <a:ea typeface="Century Gothic" charset="0"/>
              <a:cs typeface="Century Gothic" charset="0"/>
            </a:endParaRPr>
          </a:p>
        </p:txBody>
      </p:sp>
      <p:sp>
        <p:nvSpPr>
          <p:cNvPr id="83973" name="Line 7"/>
          <p:cNvSpPr>
            <a:spLocks noChangeShapeType="1"/>
          </p:cNvSpPr>
          <p:nvPr/>
        </p:nvSpPr>
        <p:spPr bwMode="auto">
          <a:xfrm>
            <a:off x="8377238" y="3192463"/>
            <a:ext cx="0" cy="1438275"/>
          </a:xfrm>
          <a:prstGeom prst="line">
            <a:avLst/>
          </a:prstGeom>
          <a:noFill/>
          <a:ln w="28575" cap="sq">
            <a:noFill/>
            <a:round/>
            <a:headEnd/>
            <a:tailEnd/>
          </a:ln>
        </p:spPr>
        <p:txBody>
          <a:bodyPr>
            <a:prstTxWarp prst="textNoShape">
              <a:avLst/>
            </a:prstTxWarp>
          </a:bodyPr>
          <a:lstStyle/>
          <a:p>
            <a:endParaRPr lang="en-US" sz="1600">
              <a:solidFill>
                <a:schemeClr val="bg1"/>
              </a:solidFill>
              <a:latin typeface="Century Gothic" charset="0"/>
              <a:ea typeface="Century Gothic" charset="0"/>
              <a:cs typeface="Century Gothic" charset="0"/>
            </a:endParaRPr>
          </a:p>
        </p:txBody>
      </p:sp>
      <p:sp>
        <p:nvSpPr>
          <p:cNvPr id="83974" name="Line 8"/>
          <p:cNvSpPr>
            <a:spLocks noChangeShapeType="1"/>
          </p:cNvSpPr>
          <p:nvPr/>
        </p:nvSpPr>
        <p:spPr bwMode="auto">
          <a:xfrm>
            <a:off x="5710238" y="4630738"/>
            <a:ext cx="0" cy="1439862"/>
          </a:xfrm>
          <a:prstGeom prst="line">
            <a:avLst/>
          </a:prstGeom>
          <a:noFill/>
          <a:ln w="28575" cap="sq">
            <a:noFill/>
            <a:round/>
            <a:headEnd/>
            <a:tailEnd/>
          </a:ln>
        </p:spPr>
        <p:txBody>
          <a:bodyPr>
            <a:prstTxWarp prst="textNoShape">
              <a:avLst/>
            </a:prstTxWarp>
          </a:bodyPr>
          <a:lstStyle/>
          <a:p>
            <a:endParaRPr lang="en-US" sz="1600">
              <a:solidFill>
                <a:schemeClr val="bg1"/>
              </a:solidFill>
              <a:latin typeface="Century Gothic" charset="0"/>
              <a:ea typeface="Century Gothic" charset="0"/>
              <a:cs typeface="Century Gothic" charset="0"/>
            </a:endParaRPr>
          </a:p>
        </p:txBody>
      </p:sp>
      <p:sp>
        <p:nvSpPr>
          <p:cNvPr id="83975" name="Text Box 20"/>
          <p:cNvSpPr txBox="1">
            <a:spLocks noChangeArrowheads="1"/>
          </p:cNvSpPr>
          <p:nvPr/>
        </p:nvSpPr>
        <p:spPr bwMode="auto">
          <a:xfrm>
            <a:off x="2574925" y="6324600"/>
            <a:ext cx="184731" cy="338554"/>
          </a:xfrm>
          <a:prstGeom prst="rect">
            <a:avLst/>
          </a:prstGeom>
          <a:noFill/>
          <a:ln w="9525">
            <a:noFill/>
            <a:miter lim="800000"/>
            <a:headEnd/>
            <a:tailEnd/>
          </a:ln>
        </p:spPr>
        <p:txBody>
          <a:bodyPr wrap="none">
            <a:prstTxWarp prst="textNoShape">
              <a:avLst/>
            </a:prstTxWarp>
            <a:spAutoFit/>
          </a:bodyPr>
          <a:lstStyle/>
          <a:p>
            <a:endParaRPr lang="en-US" sz="1600">
              <a:solidFill>
                <a:schemeClr val="bg1"/>
              </a:solidFill>
              <a:latin typeface="Century Gothic" charset="0"/>
              <a:ea typeface="Century Gothic" charset="0"/>
              <a:cs typeface="Century Gothic" charset="0"/>
            </a:endParaRPr>
          </a:p>
        </p:txBody>
      </p:sp>
      <p:sp>
        <p:nvSpPr>
          <p:cNvPr id="72712" name="Text Box 21"/>
          <p:cNvSpPr txBox="1">
            <a:spLocks noChangeArrowheads="1"/>
          </p:cNvSpPr>
          <p:nvPr/>
        </p:nvSpPr>
        <p:spPr bwMode="auto">
          <a:xfrm>
            <a:off x="533400" y="2175564"/>
            <a:ext cx="7850226" cy="1200329"/>
          </a:xfrm>
          <a:prstGeom prst="rect">
            <a:avLst/>
          </a:prstGeom>
          <a:noFill/>
          <a:ln w="38100">
            <a:solidFill>
              <a:schemeClr val="accent1"/>
            </a:solidFill>
            <a:miter lim="800000"/>
            <a:headEnd/>
            <a:tailEnd/>
          </a:ln>
        </p:spPr>
        <p:txBody>
          <a:bodyPr wrap="none">
            <a:prstTxWarp prst="textNoShape">
              <a:avLst/>
            </a:prstTxWarp>
            <a:spAutoFit/>
          </a:bodyPr>
          <a:lstStyle/>
          <a:p>
            <a:r>
              <a:rPr lang="en-US" sz="2400" b="0" dirty="0">
                <a:solidFill>
                  <a:schemeClr val="bg1"/>
                </a:solidFill>
                <a:latin typeface="Century Gothic" charset="0"/>
                <a:ea typeface="Century Gothic" charset="0"/>
                <a:cs typeface="Century Gothic" charset="0"/>
              </a:rPr>
              <a:t>The foundation of substance is restored by making </a:t>
            </a:r>
          </a:p>
          <a:p>
            <a:r>
              <a:rPr lang="en-US" sz="2400" b="0" dirty="0">
                <a:solidFill>
                  <a:schemeClr val="bg1"/>
                </a:solidFill>
                <a:latin typeface="Century Gothic" charset="0"/>
                <a:ea typeface="Century Gothic" charset="0"/>
                <a:cs typeface="Century Gothic" charset="0"/>
              </a:rPr>
              <a:t>an acceptable </a:t>
            </a:r>
            <a:r>
              <a:rPr lang="en-US" sz="2400" b="0" i="1" dirty="0">
                <a:solidFill>
                  <a:schemeClr val="bg1"/>
                </a:solidFill>
                <a:latin typeface="Century Gothic" charset="0"/>
                <a:ea typeface="Century Gothic" charset="0"/>
                <a:cs typeface="Century Gothic" charset="0"/>
              </a:rPr>
              <a:t>substantial </a:t>
            </a:r>
            <a:r>
              <a:rPr lang="en-US" sz="2400" b="0" dirty="0">
                <a:solidFill>
                  <a:schemeClr val="bg1"/>
                </a:solidFill>
                <a:latin typeface="Century Gothic" charset="0"/>
                <a:ea typeface="Century Gothic" charset="0"/>
                <a:cs typeface="Century Gothic" charset="0"/>
              </a:rPr>
              <a:t>offering which is fulfilling </a:t>
            </a:r>
          </a:p>
          <a:p>
            <a:r>
              <a:rPr lang="en-US" sz="2400" b="0" dirty="0">
                <a:solidFill>
                  <a:schemeClr val="bg1"/>
                </a:solidFill>
                <a:latin typeface="Century Gothic" charset="0"/>
                <a:ea typeface="Century Gothic" charset="0"/>
                <a:cs typeface="Century Gothic" charset="0"/>
              </a:rPr>
              <a:t>the indemnity condition to remove fallen nature.  </a:t>
            </a:r>
          </a:p>
        </p:txBody>
      </p:sp>
      <p:sp>
        <p:nvSpPr>
          <p:cNvPr id="72713" name="Text Box 22"/>
          <p:cNvSpPr txBox="1">
            <a:spLocks noChangeArrowheads="1"/>
          </p:cNvSpPr>
          <p:nvPr/>
        </p:nvSpPr>
        <p:spPr bwMode="auto">
          <a:xfrm>
            <a:off x="463734" y="3732213"/>
            <a:ext cx="8042586" cy="830997"/>
          </a:xfrm>
          <a:prstGeom prst="rect">
            <a:avLst/>
          </a:prstGeom>
          <a:noFill/>
          <a:ln w="9525">
            <a:noFill/>
            <a:miter lim="800000"/>
            <a:headEnd/>
            <a:tailEnd/>
          </a:ln>
        </p:spPr>
        <p:txBody>
          <a:bodyPr wrap="none">
            <a:prstTxWarp prst="textNoShape">
              <a:avLst/>
            </a:prstTxWarp>
            <a:spAutoFit/>
          </a:bodyPr>
          <a:lstStyle/>
          <a:p>
            <a:r>
              <a:rPr lang="en-US" sz="2400" b="0" dirty="0">
                <a:solidFill>
                  <a:schemeClr val="bg1"/>
                </a:solidFill>
                <a:latin typeface="Century Gothic" charset="0"/>
                <a:ea typeface="Century Gothic" charset="0"/>
                <a:cs typeface="Century Gothic" charset="0"/>
              </a:rPr>
              <a:t>Person in Cain’s position </a:t>
            </a:r>
            <a:r>
              <a:rPr lang="en-US" sz="2400" b="0" dirty="0" err="1">
                <a:solidFill>
                  <a:schemeClr val="bg1"/>
                </a:solidFill>
                <a:latin typeface="Century Gothic" charset="0"/>
                <a:ea typeface="Century Gothic" charset="0"/>
                <a:cs typeface="Century Gothic" charset="0"/>
              </a:rPr>
              <a:t>honours</a:t>
            </a:r>
            <a:r>
              <a:rPr lang="en-US" sz="2400" b="0" dirty="0">
                <a:solidFill>
                  <a:schemeClr val="bg1"/>
                </a:solidFill>
                <a:latin typeface="Century Gothic" charset="0"/>
                <a:ea typeface="Century Gothic" charset="0"/>
                <a:cs typeface="Century Gothic" charset="0"/>
              </a:rPr>
              <a:t> the person in Abel’s</a:t>
            </a:r>
          </a:p>
          <a:p>
            <a:r>
              <a:rPr lang="en-US" sz="2400" b="0" dirty="0">
                <a:solidFill>
                  <a:schemeClr val="bg1"/>
                </a:solidFill>
                <a:latin typeface="Century Gothic" charset="0"/>
                <a:ea typeface="Century Gothic" charset="0"/>
                <a:cs typeface="Century Gothic" charset="0"/>
              </a:rPr>
              <a:t>position and sets him above himself as an offering.</a:t>
            </a:r>
          </a:p>
        </p:txBody>
      </p:sp>
      <p:sp>
        <p:nvSpPr>
          <p:cNvPr id="72714" name="Text Box 23"/>
          <p:cNvSpPr txBox="1">
            <a:spLocks noChangeArrowheads="1"/>
          </p:cNvSpPr>
          <p:nvPr/>
        </p:nvSpPr>
        <p:spPr bwMode="auto">
          <a:xfrm>
            <a:off x="685800" y="5502176"/>
            <a:ext cx="7271542" cy="461665"/>
          </a:xfrm>
          <a:prstGeom prst="rect">
            <a:avLst/>
          </a:prstGeom>
          <a:noFill/>
          <a:ln w="9525">
            <a:noFill/>
            <a:miter lim="800000"/>
            <a:headEnd/>
            <a:tailEnd/>
          </a:ln>
        </p:spPr>
        <p:txBody>
          <a:bodyPr wrap="none">
            <a:prstTxWarp prst="textNoShape">
              <a:avLst/>
            </a:prstTxWarp>
            <a:spAutoFit/>
          </a:bodyPr>
          <a:lstStyle/>
          <a:p>
            <a:r>
              <a:rPr lang="en-US" sz="2400" b="0" dirty="0">
                <a:solidFill>
                  <a:schemeClr val="bg1"/>
                </a:solidFill>
                <a:latin typeface="Century Gothic" charset="0"/>
                <a:ea typeface="Century Gothic" charset="0"/>
                <a:cs typeface="Century Gothic" charset="0"/>
              </a:rPr>
              <a:t>Through this they are restored as good children.</a:t>
            </a:r>
          </a:p>
        </p:txBody>
      </p:sp>
      <p:sp>
        <p:nvSpPr>
          <p:cNvPr id="11" name="TextBox 10"/>
          <p:cNvSpPr txBox="1">
            <a:spLocks noChangeArrowheads="1"/>
          </p:cNvSpPr>
          <p:nvPr/>
        </p:nvSpPr>
        <p:spPr bwMode="auto">
          <a:xfrm>
            <a:off x="1897063" y="6073477"/>
            <a:ext cx="5383205" cy="461665"/>
          </a:xfrm>
          <a:prstGeom prst="rect">
            <a:avLst/>
          </a:prstGeom>
          <a:noFill/>
          <a:ln w="9525">
            <a:noFill/>
            <a:miter lim="800000"/>
            <a:headEnd/>
            <a:tailEnd/>
          </a:ln>
        </p:spPr>
        <p:txBody>
          <a:bodyPr wrap="none">
            <a:prstTxWarp prst="textNoShape">
              <a:avLst/>
            </a:prstTxWarp>
            <a:spAutoFit/>
          </a:bodyPr>
          <a:lstStyle/>
          <a:p>
            <a:r>
              <a:rPr lang="en-US" sz="2400" dirty="0">
                <a:solidFill>
                  <a:schemeClr val="bg1"/>
                </a:solidFill>
                <a:latin typeface="Century Gothic" charset="0"/>
                <a:ea typeface="Century Gothic" charset="0"/>
                <a:cs typeface="Century Gothic" charset="0"/>
              </a:rPr>
              <a:t>Condition for restoration of parents</a:t>
            </a:r>
          </a:p>
        </p:txBody>
      </p:sp>
      <p:sp>
        <p:nvSpPr>
          <p:cNvPr id="2" name="TextBox 1"/>
          <p:cNvSpPr txBox="1"/>
          <p:nvPr/>
        </p:nvSpPr>
        <p:spPr>
          <a:xfrm>
            <a:off x="219027" y="4797152"/>
            <a:ext cx="8707833" cy="461665"/>
          </a:xfrm>
          <a:prstGeom prst="rect">
            <a:avLst/>
          </a:prstGeom>
          <a:noFill/>
        </p:spPr>
        <p:txBody>
          <a:bodyPr wrap="none" rtlCol="0">
            <a:spAutoFit/>
          </a:bodyPr>
          <a:lstStyle/>
          <a:p>
            <a:r>
              <a:rPr lang="en-US" sz="2400" dirty="0" smtClean="0">
                <a:solidFill>
                  <a:schemeClr val="bg1"/>
                </a:solidFill>
                <a:latin typeface="Century Gothic" charset="0"/>
                <a:ea typeface="Century Gothic" charset="0"/>
                <a:cs typeface="Century Gothic" charset="0"/>
              </a:rPr>
              <a:t>Restoring the relationship between archangel and Adam</a:t>
            </a:r>
            <a:endParaRPr lang="en-US" sz="2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1209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animBg="1"/>
      <p:bldP spid="72713" grpId="0"/>
      <p:bldP spid="72714"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4. Rethinking </a:t>
            </a:r>
            <a:r>
              <a:rPr lang="en-US" b="0" dirty="0">
                <a:solidFill>
                  <a:srgbClr val="FFFF00"/>
                </a:solidFill>
                <a:latin typeface="Century Gothic" charset="0"/>
                <a:ea typeface="Century Gothic" charset="0"/>
                <a:cs typeface="Century Gothic" charset="0"/>
              </a:rPr>
              <a:t>Cain and Abel</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2355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779463" y="691247"/>
            <a:ext cx="7583487" cy="1044388"/>
          </a:xfrm>
        </p:spPr>
        <p:txBody>
          <a:bodyPr/>
          <a:lstStyle/>
          <a:p>
            <a:r>
              <a:rPr lang="en-US" dirty="0" smtClean="0">
                <a:solidFill>
                  <a:srgbClr val="FFFF00"/>
                </a:solidFill>
                <a:latin typeface="Century Gothic" charset="0"/>
                <a:ea typeface="Century Gothic" charset="0"/>
                <a:cs typeface="Century Gothic" charset="0"/>
              </a:rPr>
              <a:t>How important is Cain and Abel?</a:t>
            </a:r>
          </a:p>
        </p:txBody>
      </p:sp>
      <p:sp>
        <p:nvSpPr>
          <p:cNvPr id="3" name="Content Placeholder 2"/>
          <p:cNvSpPr>
            <a:spLocks noGrp="1"/>
          </p:cNvSpPr>
          <p:nvPr>
            <p:ph idx="1"/>
          </p:nvPr>
        </p:nvSpPr>
        <p:spPr>
          <a:xfrm>
            <a:off x="457200" y="2185085"/>
            <a:ext cx="8229600" cy="4525962"/>
          </a:xfrm>
        </p:spPr>
        <p:txBody>
          <a:bodyPr/>
          <a:lstStyle/>
          <a:p>
            <a:pPr>
              <a:buFontTx/>
              <a:buNone/>
              <a:defRPr/>
            </a:pPr>
            <a:r>
              <a:rPr lang="en-US" sz="2600" dirty="0" smtClean="0">
                <a:latin typeface="Century Gothic" charset="0"/>
                <a:ea typeface="Century Gothic" charset="0"/>
                <a:cs typeface="Century Gothic" charset="0"/>
              </a:rPr>
              <a:t>	What impressed me recently is that only I have discovered and clarified that the principle of Cain and Abel is the fundamental principle of the cosmos.  If one understands this principle, one understands 70% of the secret of the cosmos.  All the relationships in the cosmos are based on the principle of Cain and Abel.  Then where should be the centre of it?  It is exactly in the middle.</a:t>
            </a:r>
          </a:p>
          <a:p>
            <a:pPr>
              <a:buFontTx/>
              <a:buNone/>
              <a:defRPr/>
            </a:pPr>
            <a:r>
              <a:rPr lang="en-US" sz="2400" dirty="0" smtClean="0">
                <a:latin typeface="Century Gothic" charset="0"/>
                <a:ea typeface="Century Gothic" charset="0"/>
                <a:cs typeface="Century Gothic" charset="0"/>
              </a:rPr>
              <a:t>						True Father 24.11.2011</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8119202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Oval 2"/>
          <p:cNvSpPr>
            <a:spLocks noChangeArrowheads="1"/>
          </p:cNvSpPr>
          <p:nvPr/>
        </p:nvSpPr>
        <p:spPr bwMode="auto">
          <a:xfrm>
            <a:off x="2052638" y="1940457"/>
            <a:ext cx="1439862" cy="143986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b="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86019" name="Oval 3"/>
          <p:cNvSpPr>
            <a:spLocks noChangeArrowheads="1"/>
          </p:cNvSpPr>
          <p:nvPr/>
        </p:nvSpPr>
        <p:spPr bwMode="auto">
          <a:xfrm>
            <a:off x="5710238" y="1940457"/>
            <a:ext cx="1439862" cy="1439862"/>
          </a:xfrm>
          <a:prstGeom prst="ellipse">
            <a:avLst/>
          </a:prstGeom>
          <a:gradFill rotWithShape="1">
            <a:gsLst>
              <a:gs pos="0">
                <a:srgbClr val="5AA0FF"/>
              </a:gs>
              <a:gs pos="100000">
                <a:srgbClr val="005AD7"/>
              </a:gs>
            </a:gsLst>
            <a:path path="shape">
              <a:fillToRect l="50000" t="50000" r="50000" b="50000"/>
            </a:path>
          </a:gradFill>
          <a:ln w="9525">
            <a:noFill/>
            <a:round/>
            <a:headEnd/>
            <a:tailEnd/>
          </a:ln>
        </p:spPr>
        <p:txBody>
          <a:bodyPr lIns="0" rIns="0" anchor="ctr">
            <a:prstTxWarp prst="textNoShape">
              <a:avLst/>
            </a:prstTxWarp>
          </a:bodyPr>
          <a:lstStyle/>
          <a:p>
            <a:pPr algn="ctr"/>
            <a:endParaRPr lang="en-US" b="0">
              <a:solidFill>
                <a:schemeClr val="bg1"/>
              </a:solidFill>
              <a:latin typeface="Century Gothic" charset="0"/>
              <a:ea typeface="Century Gothic" charset="0"/>
              <a:cs typeface="Century Gothic" charset="0"/>
            </a:endParaRPr>
          </a:p>
        </p:txBody>
      </p:sp>
      <p:sp>
        <p:nvSpPr>
          <p:cNvPr id="86021" name="Text Box 5"/>
          <p:cNvSpPr txBox="1">
            <a:spLocks noChangeArrowheads="1"/>
          </p:cNvSpPr>
          <p:nvPr/>
        </p:nvSpPr>
        <p:spPr bwMode="auto">
          <a:xfrm>
            <a:off x="406399" y="4470402"/>
            <a:ext cx="8348133" cy="1938992"/>
          </a:xfrm>
          <a:prstGeom prst="rect">
            <a:avLst/>
          </a:prstGeom>
          <a:noFill/>
          <a:ln w="25400">
            <a:solidFill>
              <a:schemeClr val="bg1"/>
            </a:solidFill>
            <a:miter lim="800000"/>
            <a:headEnd/>
            <a:tailEnd/>
          </a:ln>
        </p:spPr>
        <p:txBody>
          <a:bodyPr wrap="square">
            <a:prstTxWarp prst="textNoShape">
              <a:avLst/>
            </a:prstTxWarp>
            <a:spAutoFit/>
          </a:bodyPr>
          <a:lstStyle/>
          <a:p>
            <a:r>
              <a:rPr lang="en-US" sz="2400" b="0" dirty="0">
                <a:solidFill>
                  <a:schemeClr val="bg1"/>
                </a:solidFill>
                <a:latin typeface="Century Gothic" charset="0"/>
                <a:ea typeface="Century Gothic" charset="0"/>
                <a:cs typeface="Century Gothic" charset="0"/>
              </a:rPr>
              <a:t>In relationships at every level of society – from those between individuals to those at the level of families, communities, societies, nations and the world – we find that one party is in the role of Abel and the other is in the role of Cain</a:t>
            </a:r>
            <a:r>
              <a:rPr lang="en-US" sz="2000" b="0" dirty="0">
                <a:solidFill>
                  <a:schemeClr val="bg1"/>
                </a:solidFill>
                <a:latin typeface="Century Gothic" charset="0"/>
                <a:ea typeface="Century Gothic" charset="0"/>
                <a:cs typeface="Century Gothic" charset="0"/>
              </a:rPr>
              <a:t>. 							EDP, 194</a:t>
            </a:r>
            <a:endParaRPr lang="en-US" sz="2400" b="0" dirty="0">
              <a:solidFill>
                <a:schemeClr val="bg1"/>
              </a:solidFill>
              <a:latin typeface="Century Gothic" charset="0"/>
              <a:ea typeface="Century Gothic" charset="0"/>
              <a:cs typeface="Century Gothic" charset="0"/>
            </a:endParaRPr>
          </a:p>
        </p:txBody>
      </p:sp>
      <p:sp>
        <p:nvSpPr>
          <p:cNvPr id="86022" name="Freeform 6"/>
          <p:cNvSpPr>
            <a:spLocks/>
          </p:cNvSpPr>
          <p:nvPr/>
        </p:nvSpPr>
        <p:spPr bwMode="auto">
          <a:xfrm>
            <a:off x="3595688" y="2021419"/>
            <a:ext cx="1990725" cy="385763"/>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AB57FF"/>
              </a:gs>
              <a:gs pos="100000">
                <a:srgbClr val="CBE1F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86023" name="Freeform 7"/>
          <p:cNvSpPr>
            <a:spLocks/>
          </p:cNvSpPr>
          <p:nvPr/>
        </p:nvSpPr>
        <p:spPr bwMode="auto">
          <a:xfrm rot="10800000">
            <a:off x="3595688" y="2892957"/>
            <a:ext cx="1990725" cy="385762"/>
          </a:xfrm>
          <a:custGeom>
            <a:avLst/>
            <a:gdLst>
              <a:gd name="T0" fmla="*/ 0 w 861"/>
              <a:gd name="T1" fmla="*/ 2147483647 h 197"/>
              <a:gd name="T2" fmla="*/ 2147483647 w 861"/>
              <a:gd name="T3" fmla="*/ 0 h 197"/>
              <a:gd name="T4" fmla="*/ 2147483647 w 861"/>
              <a:gd name="T5" fmla="*/ 2147483647 h 197"/>
              <a:gd name="T6" fmla="*/ 2147483647 w 861"/>
              <a:gd name="T7" fmla="*/ 2147483647 h 197"/>
              <a:gd name="T8" fmla="*/ 2147483647 w 861"/>
              <a:gd name="T9" fmla="*/ 2147483647 h 197"/>
              <a:gd name="T10" fmla="*/ 2147483647 w 861"/>
              <a:gd name="T11" fmla="*/ 2147483647 h 197"/>
              <a:gd name="T12" fmla="*/ 2147483647 w 861"/>
              <a:gd name="T13" fmla="*/ 2147483647 h 197"/>
              <a:gd name="T14" fmla="*/ 2147483647 w 861"/>
              <a:gd name="T15" fmla="*/ 2147483647 h 197"/>
              <a:gd name="T16" fmla="*/ 2147483647 w 861"/>
              <a:gd name="T17" fmla="*/ 2147483647 h 197"/>
              <a:gd name="T18" fmla="*/ 0 w 861"/>
              <a:gd name="T19" fmla="*/ 214748364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chemeClr val="accent2"/>
              </a:gs>
              <a:gs pos="100000">
                <a:srgbClr val="CBE1FF"/>
              </a:gs>
            </a:gsLst>
            <a:lin ang="0" scaled="1"/>
          </a:gradFill>
          <a:ln w="3175">
            <a:noFill/>
            <a:round/>
            <a:headEnd/>
            <a:tailEnd/>
          </a:ln>
        </p:spPr>
        <p:txBody>
          <a:bodyPr>
            <a:prstTxWarp prst="textNoShape">
              <a:avLst/>
            </a:prstTxWarp>
          </a:bodyPr>
          <a:lstStyle/>
          <a:p>
            <a:endParaRPr lang="en-US">
              <a:latin typeface="Century Gothic" charset="0"/>
              <a:ea typeface="Century Gothic" charset="0"/>
              <a:cs typeface="Century Gothic" charset="0"/>
            </a:endParaRPr>
          </a:p>
        </p:txBody>
      </p:sp>
      <p:sp>
        <p:nvSpPr>
          <p:cNvPr id="86024" name="Rectangle 8"/>
          <p:cNvSpPr>
            <a:spLocks noChangeArrowheads="1"/>
          </p:cNvSpPr>
          <p:nvPr/>
        </p:nvSpPr>
        <p:spPr bwMode="auto">
          <a:xfrm>
            <a:off x="0" y="391890"/>
            <a:ext cx="9144000" cy="1082675"/>
          </a:xfrm>
          <a:prstGeom prst="rect">
            <a:avLst/>
          </a:prstGeom>
          <a:noFill/>
          <a:ln w="9525">
            <a:noFill/>
            <a:miter lim="800000"/>
            <a:headEnd/>
            <a:tailEnd/>
          </a:ln>
        </p:spPr>
        <p:txBody>
          <a:bodyPr anchor="ctr" anchorCtr="1">
            <a:prstTxWarp prst="textNoShape">
              <a:avLst/>
            </a:prstTxWarp>
          </a:bodyPr>
          <a:lstStyle/>
          <a:p>
            <a:pPr algn="ctr"/>
            <a:r>
              <a:rPr lang="en-US" altLang="zh-CN" sz="4000" b="0" dirty="0">
                <a:solidFill>
                  <a:srgbClr val="FFFF00"/>
                </a:solidFill>
                <a:latin typeface="Century Gothic" charset="0"/>
                <a:ea typeface="Century Gothic" charset="0"/>
                <a:cs typeface="Century Gothic" charset="0"/>
              </a:rPr>
              <a:t>Foundation of substance</a:t>
            </a:r>
            <a:endParaRPr lang="en-US" sz="3200" b="0" dirty="0">
              <a:solidFill>
                <a:srgbClr val="FFFF00"/>
              </a:solidFill>
              <a:latin typeface="Century Gothic" charset="0"/>
              <a:ea typeface="Century Gothic" charset="0"/>
              <a:cs typeface="Century Gothic" charset="0"/>
            </a:endParaRPr>
          </a:p>
        </p:txBody>
      </p:sp>
      <p:sp>
        <p:nvSpPr>
          <p:cNvPr id="463881" name="Text Box 9"/>
          <p:cNvSpPr txBox="1">
            <a:spLocks noChangeAspect="1" noChangeArrowheads="1"/>
          </p:cNvSpPr>
          <p:nvPr/>
        </p:nvSpPr>
        <p:spPr bwMode="auto">
          <a:xfrm>
            <a:off x="1900238" y="2374371"/>
            <a:ext cx="1720850" cy="687166"/>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Fallen</a:t>
            </a:r>
          </a:p>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person</a:t>
            </a:r>
          </a:p>
        </p:txBody>
      </p:sp>
      <p:sp>
        <p:nvSpPr>
          <p:cNvPr id="463884" name="Text Box 12"/>
          <p:cNvSpPr txBox="1">
            <a:spLocks noChangeAspect="1" noChangeArrowheads="1"/>
          </p:cNvSpPr>
          <p:nvPr/>
        </p:nvSpPr>
        <p:spPr bwMode="auto">
          <a:xfrm>
            <a:off x="7239000" y="2230969"/>
            <a:ext cx="1676400" cy="902609"/>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b="0" dirty="0">
                <a:solidFill>
                  <a:schemeClr val="bg1"/>
                </a:solidFill>
                <a:effectLst>
                  <a:outerShdw blurRad="38100" dist="38100" dir="2700000" algn="tl">
                    <a:srgbClr val="000000"/>
                  </a:outerShdw>
                </a:effectLst>
                <a:latin typeface="Century Gothic" charset="0"/>
                <a:ea typeface="Century Gothic" charset="0"/>
                <a:cs typeface="Century Gothic" charset="0"/>
              </a:rPr>
              <a:t>Relatively</a:t>
            </a:r>
          </a:p>
          <a:p>
            <a:pPr algn="ctr">
              <a:defRPr/>
            </a:pPr>
            <a:r>
              <a:rPr lang="en-US" b="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Better</a:t>
            </a:r>
          </a:p>
          <a:p>
            <a:pPr algn="ctr">
              <a:defRPr/>
            </a:pPr>
            <a:r>
              <a:rPr lang="en-US" b="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Abel</a:t>
            </a:r>
            <a:endParaRPr lang="en-US" b="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463885" name="Text Box 13"/>
          <p:cNvSpPr txBox="1">
            <a:spLocks noChangeAspect="1" noChangeArrowheads="1"/>
          </p:cNvSpPr>
          <p:nvPr/>
        </p:nvSpPr>
        <p:spPr bwMode="auto">
          <a:xfrm>
            <a:off x="271463" y="2230969"/>
            <a:ext cx="1676400" cy="994942"/>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Relatively</a:t>
            </a:r>
          </a:p>
          <a:p>
            <a:pPr algn="ctr">
              <a:defRPr/>
            </a:pPr>
            <a:r>
              <a:rPr lang="en-US" sz="2000" b="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Worse</a:t>
            </a:r>
          </a:p>
          <a:p>
            <a:pPr algn="ctr">
              <a:defRPr/>
            </a:pPr>
            <a:r>
              <a:rPr lang="en-US" sz="2000" b="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Cain</a:t>
            </a:r>
            <a:endPar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463886" name="Text Box 14"/>
          <p:cNvSpPr txBox="1">
            <a:spLocks noChangeAspect="1" noChangeArrowheads="1"/>
          </p:cNvSpPr>
          <p:nvPr/>
        </p:nvSpPr>
        <p:spPr bwMode="auto">
          <a:xfrm>
            <a:off x="4932040" y="3558119"/>
            <a:ext cx="2473648" cy="687166"/>
          </a:xfrm>
          <a:prstGeom prst="rect">
            <a:avLst/>
          </a:prstGeom>
          <a:noFill/>
          <a:ln w="9525">
            <a:noFill/>
            <a:miter lim="800000"/>
            <a:headEnd/>
            <a:tailEnd/>
          </a:ln>
          <a:effectLst/>
        </p:spPr>
        <p:txBody>
          <a:bodyPr wrap="square" lIns="36000" tIns="25200" rIns="36000">
            <a:prstTxWarp prst="textNoShape">
              <a:avLst/>
            </a:prstTxWarp>
            <a:spAutoFit/>
          </a:bodyPr>
          <a:lstStyle/>
          <a:p>
            <a:pPr algn="ctr">
              <a:defRPr/>
            </a:pPr>
            <a:r>
              <a:rPr lang="en-US" sz="2000" b="0" dirty="0">
                <a:solidFill>
                  <a:srgbClr val="FFFF00"/>
                </a:solidFill>
                <a:effectLst>
                  <a:outerShdw blurRad="38100" dist="38100" dir="2700000" algn="tl">
                    <a:srgbClr val="000000"/>
                  </a:outerShdw>
                </a:effectLst>
                <a:latin typeface="Century Gothic" charset="0"/>
                <a:ea typeface="Century Gothic" charset="0"/>
                <a:cs typeface="Century Gothic" charset="0"/>
              </a:rPr>
              <a:t>Adam position</a:t>
            </a:r>
          </a:p>
          <a:p>
            <a:pPr algn="ctr">
              <a:defRPr/>
            </a:pPr>
            <a:r>
              <a:rPr lang="en-US" sz="2000" b="0" dirty="0" smtClean="0">
                <a:solidFill>
                  <a:srgbClr val="FFFF00"/>
                </a:solidFill>
                <a:effectLst>
                  <a:outerShdw blurRad="38100" dist="38100" dir="2700000" algn="tl">
                    <a:srgbClr val="000000"/>
                  </a:outerShdw>
                </a:effectLst>
                <a:latin typeface="Century Gothic" charset="0"/>
                <a:ea typeface="Century Gothic" charset="0"/>
                <a:cs typeface="Century Gothic" charset="0"/>
              </a:rPr>
              <a:t>Younger brother</a:t>
            </a:r>
            <a:endParaRPr lang="en-US" sz="2000" b="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sp>
        <p:nvSpPr>
          <p:cNvPr id="463887" name="Text Box 15"/>
          <p:cNvSpPr txBox="1">
            <a:spLocks noChangeAspect="1" noChangeArrowheads="1"/>
          </p:cNvSpPr>
          <p:nvPr/>
        </p:nvSpPr>
        <p:spPr bwMode="auto">
          <a:xfrm>
            <a:off x="1571625" y="3540657"/>
            <a:ext cx="2619375" cy="687166"/>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000" b="0" dirty="0">
                <a:solidFill>
                  <a:srgbClr val="FFFF00"/>
                </a:solidFill>
                <a:effectLst>
                  <a:outerShdw blurRad="38100" dist="38100" dir="2700000" algn="tl">
                    <a:srgbClr val="000000"/>
                  </a:outerShdw>
                </a:effectLst>
                <a:latin typeface="Century Gothic" charset="0"/>
                <a:ea typeface="Century Gothic" charset="0"/>
                <a:cs typeface="Century Gothic" charset="0"/>
              </a:rPr>
              <a:t>Archangel position</a:t>
            </a:r>
          </a:p>
          <a:p>
            <a:pPr algn="ctr">
              <a:defRPr/>
            </a:pPr>
            <a:r>
              <a:rPr lang="en-US" sz="2000" b="0" dirty="0" smtClean="0">
                <a:solidFill>
                  <a:srgbClr val="FFFF00"/>
                </a:solidFill>
                <a:effectLst>
                  <a:outerShdw blurRad="38100" dist="38100" dir="2700000" algn="tl">
                    <a:srgbClr val="000000"/>
                  </a:outerShdw>
                </a:effectLst>
                <a:latin typeface="Century Gothic" charset="0"/>
                <a:ea typeface="Century Gothic" charset="0"/>
                <a:cs typeface="Century Gothic" charset="0"/>
              </a:rPr>
              <a:t>Older brother</a:t>
            </a:r>
            <a:endParaRPr lang="en-US" sz="2000" b="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sp>
        <p:nvSpPr>
          <p:cNvPr id="463888" name="Text Box 16"/>
          <p:cNvSpPr txBox="1">
            <a:spLocks noChangeAspect="1" noChangeArrowheads="1"/>
          </p:cNvSpPr>
          <p:nvPr/>
        </p:nvSpPr>
        <p:spPr bwMode="auto">
          <a:xfrm>
            <a:off x="5589588" y="2403474"/>
            <a:ext cx="1720850" cy="687166"/>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Fallen</a:t>
            </a:r>
          </a:p>
          <a:p>
            <a:pPr algn="ctr">
              <a:defRPr/>
            </a:pPr>
            <a:r>
              <a:rPr lang="en-US" sz="2000" b="0" dirty="0">
                <a:solidFill>
                  <a:schemeClr val="bg1"/>
                </a:solidFill>
                <a:effectLst>
                  <a:outerShdw blurRad="38100" dist="38100" dir="2700000" algn="tl">
                    <a:srgbClr val="000000"/>
                  </a:outerShdw>
                </a:effectLst>
                <a:latin typeface="Century Gothic" charset="0"/>
                <a:ea typeface="Century Gothic" charset="0"/>
                <a:cs typeface="Century Gothic" charset="0"/>
              </a:rPr>
              <a:t>person</a:t>
            </a:r>
          </a:p>
        </p:txBody>
      </p:sp>
      <p:sp>
        <p:nvSpPr>
          <p:cNvPr id="463889" name="Text Box 17"/>
          <p:cNvSpPr txBox="1">
            <a:spLocks noChangeAspect="1" noChangeArrowheads="1"/>
          </p:cNvSpPr>
          <p:nvPr/>
        </p:nvSpPr>
        <p:spPr bwMode="auto">
          <a:xfrm>
            <a:off x="3762375" y="2454807"/>
            <a:ext cx="1662113" cy="406400"/>
          </a:xfrm>
          <a:prstGeom prst="rect">
            <a:avLst/>
          </a:prstGeom>
          <a:noFill/>
          <a:ln w="9525">
            <a:noFill/>
            <a:miter lim="800000"/>
            <a:headEnd/>
            <a:tailEnd/>
          </a:ln>
          <a:effectLst/>
        </p:spPr>
        <p:txBody>
          <a:bodyPr lIns="36000" tIns="25200" rIns="36000">
            <a:prstTxWarp prst="textNoShape">
              <a:avLst/>
            </a:prstTxWarp>
            <a:spAutoFit/>
          </a:bodyPr>
          <a:lstStyle/>
          <a:p>
            <a:pPr algn="ctr">
              <a:defRPr/>
            </a:pPr>
            <a:r>
              <a:rPr lang="en-US" sz="2200" b="0">
                <a:solidFill>
                  <a:schemeClr val="bg1"/>
                </a:solidFill>
                <a:effectLst>
                  <a:outerShdw blurRad="38100" dist="38100" dir="2700000" algn="tl">
                    <a:srgbClr val="000000"/>
                  </a:outerShdw>
                </a:effectLst>
                <a:latin typeface="Century Gothic" charset="0"/>
                <a:ea typeface="Century Gothic" charset="0"/>
                <a:cs typeface="Century Gothic" charset="0"/>
              </a:rPr>
              <a:t>Horizontal</a:t>
            </a:r>
          </a:p>
        </p:txBody>
      </p:sp>
    </p:spTree>
    <p:extLst>
      <p:ext uri="{BB962C8B-B14F-4D97-AF65-F5344CB8AC3E}">
        <p14:creationId xmlns:p14="http://schemas.microsoft.com/office/powerpoint/2010/main" val="293486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a:solidFill>
                  <a:srgbClr val="FFFF00"/>
                </a:solidFill>
                <a:latin typeface="Century Gothic" charset="0"/>
                <a:ea typeface="Century Gothic" charset="0"/>
                <a:cs typeface="Century Gothic" charset="0"/>
              </a:rPr>
              <a:t>Who decides who is Abel?</a:t>
            </a:r>
          </a:p>
        </p:txBody>
      </p:sp>
      <p:sp>
        <p:nvSpPr>
          <p:cNvPr id="76803" name="Rectangle 3"/>
          <p:cNvSpPr>
            <a:spLocks noGrp="1" noChangeArrowheads="1"/>
          </p:cNvSpPr>
          <p:nvPr>
            <p:ph type="body" idx="1"/>
          </p:nvPr>
        </p:nvSpPr>
        <p:spPr/>
        <p:txBody>
          <a:bodyPr>
            <a:normAutofit fontScale="77500" lnSpcReduction="20000"/>
          </a:bodyPr>
          <a:lstStyle/>
          <a:p>
            <a:pPr eaLnBrk="1" hangingPunct="1">
              <a:lnSpc>
                <a:spcPct val="120000"/>
              </a:lnSpc>
            </a:pPr>
            <a:r>
              <a:rPr lang="en-US" sz="2800" dirty="0">
                <a:latin typeface="Century Gothic" charset="0"/>
                <a:ea typeface="Century Gothic" charset="0"/>
                <a:cs typeface="Century Gothic" charset="0"/>
              </a:rPr>
              <a:t>God teaches us that fallen people must constantly seek for an Abel-type person. By </a:t>
            </a:r>
            <a:r>
              <a:rPr lang="en-US" sz="2800" dirty="0" err="1">
                <a:latin typeface="Century Gothic" charset="0"/>
                <a:ea typeface="Century Gothic" charset="0"/>
                <a:cs typeface="Century Gothic" charset="0"/>
              </a:rPr>
              <a:t>honouring</a:t>
            </a:r>
            <a:r>
              <a:rPr lang="en-US" sz="2800" dirty="0">
                <a:latin typeface="Century Gothic" charset="0"/>
                <a:ea typeface="Century Gothic" charset="0"/>
                <a:cs typeface="Century Gothic" charset="0"/>
              </a:rPr>
              <a:t>, obeying and following him, we can accomplish God's Will even without understanding every aspect of it. </a:t>
            </a:r>
            <a:r>
              <a:rPr lang="en-US" sz="2800" dirty="0" smtClean="0">
                <a:latin typeface="Century Gothic" charset="0"/>
                <a:ea typeface="Century Gothic" charset="0"/>
                <a:cs typeface="Century Gothic" charset="0"/>
              </a:rPr>
              <a:t>	</a:t>
            </a:r>
          </a:p>
          <a:p>
            <a:pPr eaLnBrk="1" hangingPunct="1">
              <a:lnSpc>
                <a:spcPct val="120000"/>
              </a:lnSpc>
            </a:pPr>
            <a:endParaRPr lang="en-US" sz="2800" dirty="0">
              <a:latin typeface="Century Gothic" charset="0"/>
              <a:ea typeface="Century Gothic" charset="0"/>
              <a:cs typeface="Century Gothic" charset="0"/>
            </a:endParaRPr>
          </a:p>
          <a:p>
            <a:pPr eaLnBrk="1" hangingPunct="1">
              <a:lnSpc>
                <a:spcPct val="120000"/>
              </a:lnSpc>
            </a:pPr>
            <a:r>
              <a:rPr lang="en-US" sz="2800" dirty="0">
                <a:latin typeface="Century Gothic" charset="0"/>
                <a:ea typeface="Century Gothic" charset="0"/>
                <a:cs typeface="Century Gothic" charset="0"/>
              </a:rPr>
              <a:t>Universal tendency to seek out good leaders and righteous friends stems from our innermost desire to come before God through an Abel figure who is closer to God. 	</a:t>
            </a:r>
            <a:r>
              <a:rPr lang="en-US" sz="2400" dirty="0">
                <a:latin typeface="Century Gothic" charset="0"/>
                <a:ea typeface="Century Gothic" charset="0"/>
                <a:cs typeface="Century Gothic" charset="0"/>
              </a:rPr>
              <a:t>EDP, </a:t>
            </a:r>
            <a:r>
              <a:rPr lang="en-US" sz="2400" dirty="0" smtClean="0">
                <a:latin typeface="Century Gothic" charset="0"/>
                <a:ea typeface="Century Gothic" charset="0"/>
                <a:cs typeface="Century Gothic" charset="0"/>
              </a:rPr>
              <a:t>194</a:t>
            </a:r>
          </a:p>
          <a:p>
            <a:pPr eaLnBrk="1" hangingPunct="1">
              <a:lnSpc>
                <a:spcPct val="120000"/>
              </a:lnSpc>
            </a:pPr>
            <a:endParaRPr lang="en-US" sz="2800" dirty="0" smtClean="0">
              <a:latin typeface="Century Gothic" charset="0"/>
              <a:ea typeface="Century Gothic" charset="0"/>
              <a:cs typeface="Century Gothic" charset="0"/>
            </a:endParaRPr>
          </a:p>
          <a:p>
            <a:pPr eaLnBrk="1" hangingPunct="1">
              <a:lnSpc>
                <a:spcPct val="120000"/>
              </a:lnSpc>
            </a:pP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254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656404"/>
            <a:ext cx="7583487" cy="4208930"/>
          </a:xfrm>
        </p:spPr>
        <p:txBody>
          <a:bodyPr>
            <a:noAutofit/>
          </a:bodyPr>
          <a:lstStyle/>
          <a:p>
            <a:r>
              <a:rPr lang="en-US" sz="2600" dirty="0">
                <a:solidFill>
                  <a:schemeClr val="bg1"/>
                </a:solidFill>
                <a:latin typeface="Century Gothic" charset="0"/>
                <a:ea typeface="Century Gothic" charset="0"/>
                <a:cs typeface="Century Gothic" charset="0"/>
              </a:rPr>
              <a:t>Originally the eldest should be first when everyone goes to stand before God. But because of fallen history it is </a:t>
            </a:r>
            <a:r>
              <a:rPr lang="en-US" sz="2600" dirty="0" smtClean="0">
                <a:solidFill>
                  <a:schemeClr val="bg1"/>
                </a:solidFill>
                <a:latin typeface="Century Gothic" charset="0"/>
                <a:ea typeface="Century Gothic" charset="0"/>
                <a:cs typeface="Century Gothic" charset="0"/>
              </a:rPr>
              <a:t>Abel </a:t>
            </a:r>
            <a:r>
              <a:rPr lang="en-US" sz="2600" dirty="0">
                <a:solidFill>
                  <a:schemeClr val="bg1"/>
                </a:solidFill>
                <a:latin typeface="Century Gothic" charset="0"/>
                <a:ea typeface="Century Gothic" charset="0"/>
                <a:cs typeface="Century Gothic" charset="0"/>
              </a:rPr>
              <a:t>who should be first. Cain will say, "Abel is better than me and therefore he ought to go first. I will follow after him and then meet God." It is Cain who will point out Abel. Abel cannot say, "This person is my Cain." It is not Abel who decides the situation, but </a:t>
            </a:r>
            <a:r>
              <a:rPr lang="en-US" sz="2600" dirty="0" smtClean="0">
                <a:solidFill>
                  <a:schemeClr val="bg1"/>
                </a:solidFill>
                <a:latin typeface="Century Gothic" charset="0"/>
                <a:ea typeface="Century Gothic" charset="0"/>
                <a:cs typeface="Century Gothic" charset="0"/>
              </a:rPr>
              <a:t>Cain. </a:t>
            </a:r>
            <a:r>
              <a:rPr lang="en-US" sz="2600" dirty="0">
                <a:solidFill>
                  <a:schemeClr val="bg1"/>
                </a:solidFill>
                <a:latin typeface="Century Gothic" charset="0"/>
                <a:ea typeface="Century Gothic" charset="0"/>
                <a:cs typeface="Century Gothic" charset="0"/>
              </a:rPr>
              <a:t>You have to work out among yourselves who is Cain and who is Abel.</a:t>
            </a:r>
            <a:endParaRPr lang="en-US" sz="2600" dirty="0" smtClean="0">
              <a:solidFill>
                <a:schemeClr val="bg1"/>
              </a:solidFill>
              <a:latin typeface="Century Gothic" charset="0"/>
              <a:ea typeface="Century Gothic" charset="0"/>
              <a:cs typeface="Century Gothic" charset="0"/>
            </a:endParaRPr>
          </a:p>
          <a:p>
            <a:r>
              <a:rPr lang="en-US" sz="2000" dirty="0" smtClean="0">
                <a:solidFill>
                  <a:schemeClr val="bg1"/>
                </a:solidFill>
                <a:latin typeface="Century Gothic" charset="0"/>
                <a:ea typeface="Century Gothic" charset="0"/>
                <a:cs typeface="Century Gothic" charset="0"/>
              </a:rPr>
              <a:t>Sun </a:t>
            </a:r>
            <a:r>
              <a:rPr lang="en-US" sz="2000" dirty="0" err="1" smtClean="0">
                <a:solidFill>
                  <a:schemeClr val="bg1"/>
                </a:solidFill>
                <a:latin typeface="Century Gothic" charset="0"/>
                <a:ea typeface="Century Gothic" charset="0"/>
                <a:cs typeface="Century Gothic" charset="0"/>
              </a:rPr>
              <a:t>Myung</a:t>
            </a:r>
            <a:r>
              <a:rPr lang="en-US" sz="2000" dirty="0" smtClean="0">
                <a:solidFill>
                  <a:schemeClr val="bg1"/>
                </a:solidFill>
                <a:latin typeface="Century Gothic" charset="0"/>
                <a:ea typeface="Century Gothic" charset="0"/>
                <a:cs typeface="Century Gothic" charset="0"/>
              </a:rPr>
              <a:t> Moon</a:t>
            </a:r>
            <a:r>
              <a:rPr lang="en-US" sz="2000" i="1" dirty="0" smtClean="0">
                <a:solidFill>
                  <a:schemeClr val="bg1"/>
                </a:solidFill>
                <a:latin typeface="Century Gothic" charset="0"/>
                <a:ea typeface="Century Gothic" charset="0"/>
                <a:cs typeface="Century Gothic" charset="0"/>
              </a:rPr>
              <a:t>, Abel’s right path from the providential point of view, </a:t>
            </a:r>
            <a:r>
              <a:rPr lang="en-US" sz="2000" dirty="0" smtClean="0">
                <a:solidFill>
                  <a:schemeClr val="bg1"/>
                </a:solidFill>
                <a:latin typeface="Century Gothic" charset="0"/>
                <a:ea typeface="Century Gothic" charset="0"/>
                <a:cs typeface="Century Gothic" charset="0"/>
              </a:rPr>
              <a:t>30.12.1979</a:t>
            </a:r>
            <a:r>
              <a:rPr lang="en-US" sz="2000" i="1" dirty="0">
                <a:solidFill>
                  <a:schemeClr val="bg1"/>
                </a:solidFill>
                <a:latin typeface="Century Gothic" charset="0"/>
                <a:ea typeface="Century Gothic" charset="0"/>
                <a:cs typeface="Century Gothic" charset="0"/>
              </a:rPr>
              <a:t> </a:t>
            </a:r>
          </a:p>
          <a:p>
            <a:r>
              <a:rPr lang="en-US" sz="2400" dirty="0">
                <a:solidFill>
                  <a:schemeClr val="bg1"/>
                </a:solidFill>
                <a:latin typeface="Century Gothic" charset="0"/>
                <a:ea typeface="Century Gothic" charset="0"/>
                <a:cs typeface="Century Gothic" charset="0"/>
              </a:rPr>
              <a:t/>
            </a:r>
            <a:br>
              <a:rPr lang="en-US" sz="2400" dirty="0">
                <a:solidFill>
                  <a:schemeClr val="bg1"/>
                </a:solidFill>
                <a:latin typeface="Century Gothic" charset="0"/>
                <a:ea typeface="Century Gothic" charset="0"/>
                <a:cs typeface="Century Gothic" charset="0"/>
              </a:rPr>
            </a:br>
            <a:endParaRPr lang="en-US" sz="2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78783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45" y="445383"/>
            <a:ext cx="8362585" cy="5773422"/>
          </a:xfrm>
        </p:spPr>
        <p:txBody>
          <a:bodyPr>
            <a:noAutofit/>
          </a:bodyPr>
          <a:lstStyle/>
          <a:p>
            <a:r>
              <a:rPr lang="en-US" sz="2400" dirty="0" smtClean="0">
                <a:latin typeface="Century Gothic"/>
                <a:cs typeface="Century Gothic"/>
              </a:rPr>
              <a:t>It </a:t>
            </a:r>
            <a:r>
              <a:rPr lang="en-US" sz="2400" dirty="0">
                <a:latin typeface="Century Gothic"/>
                <a:cs typeface="Century Gothic"/>
              </a:rPr>
              <a:t>is through hearing stories about wicked </a:t>
            </a:r>
            <a:r>
              <a:rPr lang="en-US" sz="2400" dirty="0" smtClean="0">
                <a:latin typeface="Century Gothic"/>
                <a:cs typeface="Century Gothic"/>
              </a:rPr>
              <a:t>step-mothers</a:t>
            </a:r>
            <a:r>
              <a:rPr lang="en-US" sz="2400" dirty="0">
                <a:latin typeface="Century Gothic"/>
                <a:cs typeface="Century Gothic"/>
              </a:rPr>
              <a:t>, lost children, good but misguided kings, wolves that suckle twin boys, oldest sons who receive no inheritance but must make their own way in the world and youngest sons who waste their inheritance on riotous living and go into exile to live with the swine, that children learn or </a:t>
            </a:r>
            <a:r>
              <a:rPr lang="en-US" sz="2400" dirty="0" err="1" smtClean="0">
                <a:latin typeface="Century Gothic"/>
                <a:cs typeface="Century Gothic"/>
              </a:rPr>
              <a:t>mis</a:t>
            </a:r>
            <a:r>
              <a:rPr lang="en-US" sz="2400" dirty="0" smtClean="0">
                <a:latin typeface="Century Gothic"/>
                <a:cs typeface="Century Gothic"/>
              </a:rPr>
              <a:t>-learn </a:t>
            </a:r>
            <a:r>
              <a:rPr lang="en-US" sz="2400" dirty="0">
                <a:latin typeface="Century Gothic"/>
                <a:cs typeface="Century Gothic"/>
              </a:rPr>
              <a:t>both what a child and what a parent is, what the cast of characters may be in the drama into which they have been born and what the ways of the world are. Deprive children of stories and you leave them unscripted, anxious stutterers in their actions as in their words. Hence there is no way to give us an understanding of any society, including our own, except through the stock of stories which constitute its initial dramatic resources. </a:t>
            </a:r>
          </a:p>
        </p:txBody>
      </p:sp>
    </p:spTree>
    <p:extLst>
      <p:ext uri="{BB962C8B-B14F-4D97-AF65-F5344CB8AC3E}">
        <p14:creationId xmlns:p14="http://schemas.microsoft.com/office/powerpoint/2010/main" val="9894327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Cain and Abel relationships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710269"/>
            <a:ext cx="7583487" cy="4208930"/>
          </a:xfrm>
        </p:spPr>
        <p:txBody>
          <a:bodyPr>
            <a:noAutofit/>
          </a:bodyPr>
          <a:lstStyle/>
          <a:p>
            <a:r>
              <a:rPr lang="en-US" sz="2400" dirty="0">
                <a:solidFill>
                  <a:schemeClr val="bg1"/>
                </a:solidFill>
                <a:latin typeface="Century Gothic" charset="0"/>
                <a:ea typeface="Century Gothic" charset="0"/>
                <a:cs typeface="Century Gothic" charset="0"/>
              </a:rPr>
              <a:t>In relationships at every level of society – from those between individuals to those at the level of families, communities, societies, nations and the world – we find that one party is in the role of Abel and the other is in the role of Cain</a:t>
            </a:r>
            <a:r>
              <a:rPr lang="en-US" sz="2000" dirty="0">
                <a:solidFill>
                  <a:schemeClr val="bg1"/>
                </a:solidFill>
                <a:latin typeface="Century Gothic" charset="0"/>
                <a:ea typeface="Century Gothic" charset="0"/>
                <a:cs typeface="Century Gothic" charset="0"/>
              </a:rPr>
              <a:t>. 			EDP, </a:t>
            </a:r>
            <a:r>
              <a:rPr lang="en-US" sz="2000" dirty="0" smtClean="0">
                <a:solidFill>
                  <a:schemeClr val="bg1"/>
                </a:solidFill>
                <a:latin typeface="Century Gothic" charset="0"/>
                <a:ea typeface="Century Gothic" charset="0"/>
                <a:cs typeface="Century Gothic" charset="0"/>
              </a:rPr>
              <a:t>194</a:t>
            </a:r>
          </a:p>
          <a:p>
            <a:r>
              <a:rPr lang="en-US" sz="2400" dirty="0" smtClean="0">
                <a:solidFill>
                  <a:schemeClr val="bg1"/>
                </a:solidFill>
                <a:latin typeface="Century Gothic" charset="0"/>
                <a:ea typeface="Century Gothic" charset="0"/>
                <a:cs typeface="Century Gothic" charset="0"/>
              </a:rPr>
              <a:t>Cain is the older brother / Abel is the younger brother</a:t>
            </a:r>
          </a:p>
          <a:p>
            <a:r>
              <a:rPr lang="en-US" sz="2400" dirty="0" smtClean="0">
                <a:solidFill>
                  <a:schemeClr val="bg1"/>
                </a:solidFill>
                <a:latin typeface="Century Gothic" charset="0"/>
                <a:ea typeface="Century Gothic" charset="0"/>
                <a:cs typeface="Century Gothic" charset="0"/>
              </a:rPr>
              <a:t>Abel is relatively better than Cain at something</a:t>
            </a:r>
          </a:p>
          <a:p>
            <a:r>
              <a:rPr lang="en-US" sz="2400" dirty="0" smtClean="0">
                <a:solidFill>
                  <a:schemeClr val="bg1"/>
                </a:solidFill>
                <a:latin typeface="Century Gothic" charset="0"/>
                <a:ea typeface="Century Gothic" charset="0"/>
                <a:cs typeface="Century Gothic" charset="0"/>
              </a:rPr>
              <a:t>Sometimes both</a:t>
            </a:r>
            <a:endParaRPr lang="en-US" sz="2400" dirty="0">
              <a:solidFill>
                <a:schemeClr val="bg1"/>
              </a:solidFill>
              <a:latin typeface="Century Gothic" charset="0"/>
              <a:ea typeface="Century Gothic" charset="0"/>
              <a:cs typeface="Century Gothic" charset="0"/>
            </a:endParaRPr>
          </a:p>
          <a:p>
            <a:endParaRPr lang="en-US" sz="24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749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Fallen nature</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endParaRPr lang="en-US" sz="2800" dirty="0">
              <a:solidFill>
                <a:schemeClr val="bg1"/>
              </a:solidFill>
              <a:latin typeface="Century Gothic" charset="0"/>
              <a:ea typeface="Century Gothic" charset="0"/>
              <a:cs typeface="Century Gothic" charset="0"/>
            </a:endParaRPr>
          </a:p>
          <a:p>
            <a:r>
              <a:rPr lang="en-US" sz="2800" dirty="0" smtClean="0">
                <a:solidFill>
                  <a:srgbClr val="FFFFD9"/>
                </a:solidFill>
                <a:latin typeface="Century Gothic" charset="0"/>
                <a:ea typeface="Century Gothic" charset="0"/>
                <a:cs typeface="Century Gothic" charset="0"/>
              </a:rPr>
              <a:t>Due to the fall all human beings inherited fallen nature</a:t>
            </a:r>
          </a:p>
          <a:p>
            <a:r>
              <a:rPr lang="en-US" sz="2800" dirty="0" smtClean="0">
                <a:solidFill>
                  <a:srgbClr val="FFFFD9"/>
                </a:solidFill>
                <a:latin typeface="Century Gothic" charset="0"/>
                <a:ea typeface="Century Gothic" charset="0"/>
                <a:cs typeface="Century Gothic" charset="0"/>
              </a:rPr>
              <a:t>Fallen nature </a:t>
            </a:r>
            <a:r>
              <a:rPr lang="en-US" sz="2800" dirty="0">
                <a:solidFill>
                  <a:srgbClr val="FFFFD9"/>
                </a:solidFill>
                <a:latin typeface="Century Gothic" charset="0"/>
                <a:ea typeface="Century Gothic" charset="0"/>
                <a:cs typeface="Century Gothic" charset="0"/>
              </a:rPr>
              <a:t>i</a:t>
            </a:r>
            <a:r>
              <a:rPr lang="en-US" sz="2800" dirty="0" smtClean="0">
                <a:solidFill>
                  <a:srgbClr val="FFFFD9"/>
                </a:solidFill>
                <a:latin typeface="Century Gothic" charset="0"/>
                <a:ea typeface="Century Gothic" charset="0"/>
                <a:cs typeface="Century Gothic" charset="0"/>
              </a:rPr>
              <a:t>s misdirected original nature</a:t>
            </a:r>
          </a:p>
          <a:p>
            <a:r>
              <a:rPr lang="en-US" sz="2800" dirty="0" smtClean="0">
                <a:solidFill>
                  <a:srgbClr val="FFFFD9"/>
                </a:solidFill>
                <a:latin typeface="Century Gothic" charset="0"/>
                <a:ea typeface="Century Gothic" charset="0"/>
                <a:cs typeface="Century Gothic" charset="0"/>
              </a:rPr>
              <a:t>Both Cain and Abel have fallen nature</a:t>
            </a:r>
            <a:endParaRPr lang="en-US" sz="28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154772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Different ways to be Abel</a:t>
            </a:r>
            <a:endParaRPr lang="en-US" sz="4000" dirty="0">
              <a:solidFill>
                <a:srgbClr val="FFFF00"/>
              </a:solidFill>
              <a:latin typeface="Century Gothic" charset="0"/>
              <a:ea typeface="Century Gothic" charset="0"/>
              <a:cs typeface="Century Gothic" charset="0"/>
            </a:endParaRPr>
          </a:p>
        </p:txBody>
      </p:sp>
      <p:sp>
        <p:nvSpPr>
          <p:cNvPr id="4" name="Text Placeholder 3"/>
          <p:cNvSpPr>
            <a:spLocks noGrp="1"/>
          </p:cNvSpPr>
          <p:nvPr>
            <p:ph type="body" idx="1"/>
          </p:nvPr>
        </p:nvSpPr>
        <p:spPr/>
        <p:txBody>
          <a:bodyPr/>
          <a:lstStyle/>
          <a:p>
            <a:pPr algn="l"/>
            <a:r>
              <a:rPr lang="en-US" sz="3600" dirty="0" smtClean="0">
                <a:solidFill>
                  <a:srgbClr val="FFFFD9"/>
                </a:solidFill>
                <a:latin typeface="Century Gothic" charset="0"/>
                <a:ea typeface="Century Gothic" charset="0"/>
                <a:cs typeface="Century Gothic" charset="0"/>
              </a:rPr>
              <a:t>Original nature</a:t>
            </a:r>
            <a:endParaRPr lang="en-US" sz="3600" dirty="0">
              <a:solidFill>
                <a:srgbClr val="FFFFD9"/>
              </a:solidFill>
              <a:latin typeface="Century Gothic" charset="0"/>
              <a:ea typeface="Century Gothic" charset="0"/>
              <a:cs typeface="Century Gothic" charset="0"/>
            </a:endParaRPr>
          </a:p>
        </p:txBody>
      </p:sp>
      <p:sp>
        <p:nvSpPr>
          <p:cNvPr id="5" name="Content Placeholder 4"/>
          <p:cNvSpPr>
            <a:spLocks noGrp="1"/>
          </p:cNvSpPr>
          <p:nvPr>
            <p:ph sz="half" idx="2"/>
          </p:nvPr>
        </p:nvSpPr>
        <p:spPr/>
        <p:txBody>
          <a:bodyPr/>
          <a:lstStyle/>
          <a:p>
            <a:r>
              <a:rPr lang="en-US" sz="2800" dirty="0" smtClean="0">
                <a:solidFill>
                  <a:srgbClr val="FFFFD9"/>
                </a:solidFill>
                <a:latin typeface="Century Gothic" charset="0"/>
                <a:ea typeface="Century Gothic" charset="0"/>
                <a:cs typeface="Century Gothic" charset="0"/>
              </a:rPr>
              <a:t>Loveable</a:t>
            </a:r>
          </a:p>
          <a:p>
            <a:r>
              <a:rPr lang="en-US" sz="2800" dirty="0" smtClean="0">
                <a:solidFill>
                  <a:srgbClr val="FFFFD9"/>
                </a:solidFill>
                <a:latin typeface="Century Gothic" charset="0"/>
                <a:ea typeface="Century Gothic" charset="0"/>
                <a:cs typeface="Century Gothic" charset="0"/>
              </a:rPr>
              <a:t>Humble</a:t>
            </a:r>
          </a:p>
          <a:p>
            <a:r>
              <a:rPr lang="en-US" sz="2800" dirty="0" smtClean="0">
                <a:solidFill>
                  <a:srgbClr val="FFFFD9"/>
                </a:solidFill>
                <a:latin typeface="Century Gothic" charset="0"/>
                <a:ea typeface="Century Gothic" charset="0"/>
                <a:cs typeface="Century Gothic" charset="0"/>
              </a:rPr>
              <a:t>Sharing</a:t>
            </a:r>
          </a:p>
          <a:p>
            <a:r>
              <a:rPr lang="en-US" sz="2800" dirty="0" smtClean="0">
                <a:solidFill>
                  <a:srgbClr val="FFFFD9"/>
                </a:solidFill>
                <a:latin typeface="Century Gothic" charset="0"/>
                <a:ea typeface="Century Gothic" charset="0"/>
                <a:cs typeface="Century Gothic" charset="0"/>
              </a:rPr>
              <a:t>Cooperative </a:t>
            </a:r>
            <a:endParaRPr lang="en-US" sz="2800" dirty="0">
              <a:solidFill>
                <a:srgbClr val="FFFFD9"/>
              </a:solidFill>
              <a:latin typeface="Century Gothic" charset="0"/>
              <a:ea typeface="Century Gothic" charset="0"/>
              <a:cs typeface="Century Gothic" charset="0"/>
            </a:endParaRPr>
          </a:p>
        </p:txBody>
      </p:sp>
      <p:sp>
        <p:nvSpPr>
          <p:cNvPr id="6" name="Text Placeholder 5"/>
          <p:cNvSpPr>
            <a:spLocks noGrp="1"/>
          </p:cNvSpPr>
          <p:nvPr>
            <p:ph type="body" sz="quarter" idx="3"/>
          </p:nvPr>
        </p:nvSpPr>
        <p:spPr/>
        <p:txBody>
          <a:bodyPr/>
          <a:lstStyle/>
          <a:p>
            <a:pPr algn="l"/>
            <a:r>
              <a:rPr lang="en-US" sz="3600" dirty="0" smtClean="0">
                <a:solidFill>
                  <a:srgbClr val="FFFFD9"/>
                </a:solidFill>
                <a:latin typeface="Century Gothic" charset="0"/>
                <a:ea typeface="Century Gothic" charset="0"/>
                <a:cs typeface="Century Gothic" charset="0"/>
              </a:rPr>
              <a:t>Fallen nature</a:t>
            </a:r>
            <a:endParaRPr lang="en-US" sz="3600" dirty="0">
              <a:solidFill>
                <a:srgbClr val="FFFFD9"/>
              </a:solidFill>
              <a:latin typeface="Century Gothic" charset="0"/>
              <a:ea typeface="Century Gothic" charset="0"/>
              <a:cs typeface="Century Gothic" charset="0"/>
            </a:endParaRPr>
          </a:p>
        </p:txBody>
      </p:sp>
      <p:sp>
        <p:nvSpPr>
          <p:cNvPr id="7" name="Content Placeholder 6"/>
          <p:cNvSpPr>
            <a:spLocks noGrp="1"/>
          </p:cNvSpPr>
          <p:nvPr>
            <p:ph sz="quarter" idx="4"/>
          </p:nvPr>
        </p:nvSpPr>
        <p:spPr/>
        <p:txBody>
          <a:bodyPr>
            <a:normAutofit/>
          </a:bodyPr>
          <a:lstStyle/>
          <a:p>
            <a:r>
              <a:rPr lang="en-US" sz="2800" dirty="0" smtClean="0">
                <a:solidFill>
                  <a:srgbClr val="FFFFD9"/>
                </a:solidFill>
                <a:latin typeface="Century Gothic" charset="0"/>
                <a:ea typeface="Century Gothic" charset="0"/>
                <a:cs typeface="Century Gothic" charset="0"/>
              </a:rPr>
              <a:t>Hard to love</a:t>
            </a:r>
          </a:p>
          <a:p>
            <a:r>
              <a:rPr lang="en-US" sz="2800" dirty="0" smtClean="0">
                <a:solidFill>
                  <a:srgbClr val="FFFFD9"/>
                </a:solidFill>
                <a:latin typeface="Century Gothic" charset="0"/>
                <a:ea typeface="Century Gothic" charset="0"/>
                <a:cs typeface="Century Gothic" charset="0"/>
              </a:rPr>
              <a:t>Arrogant</a:t>
            </a:r>
          </a:p>
          <a:p>
            <a:r>
              <a:rPr lang="en-US" sz="2800" dirty="0" smtClean="0">
                <a:solidFill>
                  <a:srgbClr val="FFFFD9"/>
                </a:solidFill>
                <a:latin typeface="Century Gothic" charset="0"/>
                <a:ea typeface="Century Gothic" charset="0"/>
                <a:cs typeface="Century Gothic" charset="0"/>
              </a:rPr>
              <a:t>Not helpful</a:t>
            </a:r>
          </a:p>
          <a:p>
            <a:r>
              <a:rPr lang="en-US" sz="2800" dirty="0" smtClean="0">
                <a:solidFill>
                  <a:srgbClr val="FFFFD9"/>
                </a:solidFill>
                <a:latin typeface="Century Gothic" charset="0"/>
                <a:ea typeface="Century Gothic" charset="0"/>
                <a:cs typeface="Century Gothic" charset="0"/>
              </a:rPr>
              <a:t>Uncooperative </a:t>
            </a:r>
            <a:endParaRPr lang="en-US" sz="28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568883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Different ways to be Cain</a:t>
            </a:r>
            <a:endParaRPr lang="en-US" sz="4000"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idx="1"/>
          </p:nvPr>
        </p:nvSpPr>
        <p:spPr/>
        <p:txBody>
          <a:bodyPr/>
          <a:lstStyle/>
          <a:p>
            <a:pPr algn="l"/>
            <a:r>
              <a:rPr lang="en-US" sz="3600" dirty="0" smtClean="0">
                <a:solidFill>
                  <a:srgbClr val="FFFFD9"/>
                </a:solidFill>
                <a:latin typeface="Century Gothic" charset="0"/>
                <a:ea typeface="Century Gothic" charset="0"/>
                <a:cs typeface="Century Gothic" charset="0"/>
              </a:rPr>
              <a:t>Original nature</a:t>
            </a:r>
            <a:endParaRPr lang="en-US" sz="3600" dirty="0">
              <a:solidFill>
                <a:srgbClr val="FFFFD9"/>
              </a:solidFill>
              <a:latin typeface="Century Gothic" charset="0"/>
              <a:ea typeface="Century Gothic" charset="0"/>
              <a:cs typeface="Century Gothic" charset="0"/>
            </a:endParaRPr>
          </a:p>
        </p:txBody>
      </p:sp>
      <p:sp>
        <p:nvSpPr>
          <p:cNvPr id="4" name="Content Placeholder 3"/>
          <p:cNvSpPr>
            <a:spLocks noGrp="1"/>
          </p:cNvSpPr>
          <p:nvPr>
            <p:ph sz="half" idx="2"/>
          </p:nvPr>
        </p:nvSpPr>
        <p:spPr/>
        <p:txBody>
          <a:bodyPr/>
          <a:lstStyle/>
          <a:p>
            <a:r>
              <a:rPr lang="en-US" sz="2800" dirty="0" smtClean="0">
                <a:solidFill>
                  <a:srgbClr val="FFFFD9"/>
                </a:solidFill>
                <a:latin typeface="Century Gothic" charset="0"/>
                <a:ea typeface="Century Gothic" charset="0"/>
                <a:cs typeface="Century Gothic" charset="0"/>
              </a:rPr>
              <a:t>Loves Abel</a:t>
            </a:r>
          </a:p>
          <a:p>
            <a:r>
              <a:rPr lang="en-US" sz="2800" dirty="0" smtClean="0">
                <a:solidFill>
                  <a:srgbClr val="FFFFD9"/>
                </a:solidFill>
                <a:latin typeface="Century Gothic" charset="0"/>
                <a:ea typeface="Century Gothic" charset="0"/>
                <a:cs typeface="Century Gothic" charset="0"/>
              </a:rPr>
              <a:t>Respects Abel</a:t>
            </a:r>
          </a:p>
          <a:p>
            <a:r>
              <a:rPr lang="en-US" sz="2800" dirty="0" smtClean="0">
                <a:solidFill>
                  <a:srgbClr val="FFFFD9"/>
                </a:solidFill>
                <a:latin typeface="Century Gothic" charset="0"/>
                <a:ea typeface="Century Gothic" charset="0"/>
                <a:cs typeface="Century Gothic" charset="0"/>
              </a:rPr>
              <a:t>Wants to be guided by Abel</a:t>
            </a:r>
          </a:p>
          <a:p>
            <a:r>
              <a:rPr lang="en-US" sz="2800" dirty="0" smtClean="0">
                <a:solidFill>
                  <a:srgbClr val="FFFFD9"/>
                </a:solidFill>
                <a:latin typeface="Century Gothic" charset="0"/>
                <a:ea typeface="Century Gothic" charset="0"/>
                <a:cs typeface="Century Gothic" charset="0"/>
              </a:rPr>
              <a:t>Wants to work together</a:t>
            </a:r>
            <a:endParaRPr lang="en-US" sz="2800" dirty="0">
              <a:solidFill>
                <a:srgbClr val="FFFFD9"/>
              </a:solidFill>
              <a:latin typeface="Century Gothic" charset="0"/>
              <a:ea typeface="Century Gothic" charset="0"/>
              <a:cs typeface="Century Gothic" charset="0"/>
            </a:endParaRPr>
          </a:p>
        </p:txBody>
      </p:sp>
      <p:sp>
        <p:nvSpPr>
          <p:cNvPr id="5" name="Text Placeholder 4"/>
          <p:cNvSpPr>
            <a:spLocks noGrp="1"/>
          </p:cNvSpPr>
          <p:nvPr>
            <p:ph type="body" sz="quarter" idx="3"/>
          </p:nvPr>
        </p:nvSpPr>
        <p:spPr/>
        <p:txBody>
          <a:bodyPr/>
          <a:lstStyle/>
          <a:p>
            <a:pPr algn="l"/>
            <a:r>
              <a:rPr lang="en-US" sz="3600" dirty="0" smtClean="0">
                <a:solidFill>
                  <a:srgbClr val="FFFFD9"/>
                </a:solidFill>
                <a:latin typeface="Century Gothic" charset="0"/>
                <a:ea typeface="Century Gothic" charset="0"/>
                <a:cs typeface="Century Gothic" charset="0"/>
              </a:rPr>
              <a:t>Fallen nature</a:t>
            </a:r>
            <a:endParaRPr lang="en-US" sz="3600" dirty="0">
              <a:solidFill>
                <a:srgbClr val="FFFFD9"/>
              </a:solidFill>
              <a:latin typeface="Century Gothic" charset="0"/>
              <a:ea typeface="Century Gothic" charset="0"/>
              <a:cs typeface="Century Gothic" charset="0"/>
            </a:endParaRPr>
          </a:p>
        </p:txBody>
      </p:sp>
      <p:sp>
        <p:nvSpPr>
          <p:cNvPr id="6" name="Content Placeholder 5"/>
          <p:cNvSpPr>
            <a:spLocks noGrp="1"/>
          </p:cNvSpPr>
          <p:nvPr>
            <p:ph sz="quarter" idx="4"/>
          </p:nvPr>
        </p:nvSpPr>
        <p:spPr/>
        <p:txBody>
          <a:bodyPr>
            <a:normAutofit lnSpcReduction="10000"/>
          </a:bodyPr>
          <a:lstStyle/>
          <a:p>
            <a:r>
              <a:rPr lang="en-US" sz="2800" dirty="0" smtClean="0">
                <a:solidFill>
                  <a:srgbClr val="FFFFD9"/>
                </a:solidFill>
                <a:latin typeface="Century Gothic" charset="0"/>
                <a:ea typeface="Century Gothic" charset="0"/>
                <a:cs typeface="Century Gothic" charset="0"/>
              </a:rPr>
              <a:t>Can’t love Abel</a:t>
            </a:r>
          </a:p>
          <a:p>
            <a:r>
              <a:rPr lang="en-US" sz="2800" dirty="0" smtClean="0">
                <a:solidFill>
                  <a:srgbClr val="FFFFD9"/>
                </a:solidFill>
                <a:latin typeface="Century Gothic" charset="0"/>
                <a:ea typeface="Century Gothic" charset="0"/>
                <a:cs typeface="Century Gothic" charset="0"/>
              </a:rPr>
              <a:t>Can’t respect Abel</a:t>
            </a:r>
          </a:p>
          <a:p>
            <a:r>
              <a:rPr lang="en-US" sz="2800" dirty="0" smtClean="0">
                <a:solidFill>
                  <a:srgbClr val="FFFFD9"/>
                </a:solidFill>
                <a:latin typeface="Century Gothic" charset="0"/>
                <a:ea typeface="Century Gothic" charset="0"/>
                <a:cs typeface="Century Gothic" charset="0"/>
              </a:rPr>
              <a:t>Doesn’t want to be guided</a:t>
            </a:r>
          </a:p>
          <a:p>
            <a:r>
              <a:rPr lang="en-US" sz="2800" dirty="0" smtClean="0">
                <a:solidFill>
                  <a:srgbClr val="FFFFD9"/>
                </a:solidFill>
                <a:latin typeface="Century Gothic" charset="0"/>
                <a:ea typeface="Century Gothic" charset="0"/>
                <a:cs typeface="Century Gothic" charset="0"/>
              </a:rPr>
              <a:t>Doesn’t want to work together</a:t>
            </a:r>
            <a:endParaRPr lang="en-US" sz="28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76988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92075"/>
            <a:ext cx="8229600" cy="1143000"/>
          </a:xfrm>
        </p:spPr>
        <p:txBody>
          <a:bodyPr/>
          <a:lstStyle/>
          <a:p>
            <a:r>
              <a:rPr lang="en-US" sz="4000" dirty="0" smtClean="0">
                <a:solidFill>
                  <a:srgbClr val="FFFF00"/>
                </a:solidFill>
                <a:latin typeface="Century Gothic" charset="0"/>
                <a:ea typeface="Century Gothic" charset="0"/>
                <a:cs typeface="Century Gothic" charset="0"/>
              </a:rPr>
              <a:t>Who is my Abel?</a:t>
            </a:r>
          </a:p>
        </p:txBody>
      </p:sp>
      <p:sp>
        <p:nvSpPr>
          <p:cNvPr id="91139" name="Content Placeholder 2"/>
          <p:cNvSpPr>
            <a:spLocks noGrp="1"/>
          </p:cNvSpPr>
          <p:nvPr>
            <p:ph idx="1"/>
          </p:nvPr>
        </p:nvSpPr>
        <p:spPr>
          <a:xfrm>
            <a:off x="457200" y="1417637"/>
            <a:ext cx="8382000" cy="4525963"/>
          </a:xfrm>
        </p:spPr>
        <p:txBody>
          <a:bodyPr>
            <a:noAutofit/>
          </a:bodyPr>
          <a:lstStyle/>
          <a:p>
            <a:pPr>
              <a:lnSpc>
                <a:spcPct val="120000"/>
              </a:lnSpc>
              <a:buFontTx/>
              <a:buNone/>
            </a:pPr>
            <a:r>
              <a:rPr lang="en-US" sz="1800" dirty="0" smtClean="0">
                <a:latin typeface="Century Gothic" charset="0"/>
                <a:ea typeface="Century Gothic" charset="0"/>
                <a:cs typeface="Century Gothic" charset="0"/>
              </a:rPr>
              <a:t>	</a:t>
            </a:r>
            <a:r>
              <a:rPr lang="en-US" sz="2400" dirty="0" smtClean="0">
                <a:latin typeface="Century Gothic" charset="0"/>
                <a:ea typeface="Century Gothic" charset="0"/>
                <a:cs typeface="Century Gothic" charset="0"/>
              </a:rPr>
              <a:t>The best way to remove fallen nature is to serve millions of people as your </a:t>
            </a:r>
            <a:r>
              <a:rPr lang="en-US" sz="2400" dirty="0" err="1" smtClean="0">
                <a:latin typeface="Century Gothic" charset="0"/>
                <a:ea typeface="Century Gothic" charset="0"/>
                <a:cs typeface="Century Gothic" charset="0"/>
              </a:rPr>
              <a:t>Abels</a:t>
            </a:r>
            <a:r>
              <a:rPr lang="en-US" sz="2400" dirty="0" smtClean="0">
                <a:latin typeface="Century Gothic" charset="0"/>
                <a:ea typeface="Century Gothic" charset="0"/>
                <a:cs typeface="Century Gothic" charset="0"/>
              </a:rPr>
              <a:t>. If someone cannot </a:t>
            </a:r>
            <a:r>
              <a:rPr lang="en-US" sz="2400" dirty="0" err="1" smtClean="0">
                <a:latin typeface="Century Gothic" charset="0"/>
                <a:ea typeface="Century Gothic" charset="0"/>
                <a:cs typeface="Century Gothic" charset="0"/>
              </a:rPr>
              <a:t>recognise</a:t>
            </a:r>
            <a:r>
              <a:rPr lang="en-US" sz="2400" dirty="0" smtClean="0">
                <a:latin typeface="Century Gothic" charset="0"/>
                <a:ea typeface="Century Gothic" charset="0"/>
                <a:cs typeface="Century Gothic" charset="0"/>
              </a:rPr>
              <a:t> the value of your serving him this way, his blessing will be transferred from him to you. </a:t>
            </a:r>
            <a:endParaRPr lang="en-US" sz="1800" dirty="0" smtClean="0">
              <a:latin typeface="Century Gothic" charset="0"/>
              <a:ea typeface="Century Gothic" charset="0"/>
              <a:cs typeface="Century Gothic" charset="0"/>
            </a:endParaRPr>
          </a:p>
          <a:p>
            <a:pPr>
              <a:lnSpc>
                <a:spcPct val="120000"/>
              </a:lnSpc>
              <a:buFontTx/>
              <a:buNone/>
            </a:pPr>
            <a:r>
              <a:rPr lang="en-US" sz="2000" dirty="0" smtClean="0">
                <a:latin typeface="Century Gothic" charset="0"/>
                <a:ea typeface="Century Gothic" charset="0"/>
                <a:cs typeface="Century Gothic" charset="0"/>
              </a:rPr>
              <a:t>				Sun </a:t>
            </a:r>
            <a:r>
              <a:rPr lang="en-US" sz="2000" dirty="0" err="1" smtClean="0">
                <a:latin typeface="Century Gothic" charset="0"/>
                <a:ea typeface="Century Gothic" charset="0"/>
                <a:cs typeface="Century Gothic" charset="0"/>
              </a:rPr>
              <a:t>Myung</a:t>
            </a:r>
            <a:r>
              <a:rPr lang="en-US" sz="2000" dirty="0" smtClean="0">
                <a:latin typeface="Century Gothic" charset="0"/>
                <a:ea typeface="Century Gothic" charset="0"/>
                <a:cs typeface="Century Gothic" charset="0"/>
              </a:rPr>
              <a:t> Moon </a:t>
            </a:r>
            <a:r>
              <a:rPr lang="en-US" sz="2000" i="1" dirty="0" smtClean="0">
                <a:latin typeface="Century Gothic" charset="0"/>
                <a:ea typeface="Century Gothic" charset="0"/>
                <a:cs typeface="Century Gothic" charset="0"/>
              </a:rPr>
              <a:t>Way of God’s Will</a:t>
            </a:r>
            <a:endParaRPr lang="en-US" sz="2400" dirty="0" smtClean="0">
              <a:latin typeface="Century Gothic" charset="0"/>
              <a:ea typeface="Century Gothic" charset="0"/>
              <a:cs typeface="Century Gothic" charset="0"/>
            </a:endParaRPr>
          </a:p>
          <a:p>
            <a:pPr>
              <a:lnSpc>
                <a:spcPct val="120000"/>
              </a:lnSpc>
              <a:buFontTx/>
              <a:buNone/>
            </a:pPr>
            <a:r>
              <a:rPr lang="en-US" sz="2400" dirty="0" smtClean="0">
                <a:latin typeface="Century Gothic" charset="0"/>
                <a:ea typeface="Century Gothic" charset="0"/>
                <a:cs typeface="Century Gothic" charset="0"/>
              </a:rPr>
              <a:t>	The ideal of unification will be fulfilled when you treat everyone as your Abel. </a:t>
            </a:r>
          </a:p>
          <a:p>
            <a:pPr>
              <a:lnSpc>
                <a:spcPct val="120000"/>
              </a:lnSpc>
              <a:buFontTx/>
              <a:buNone/>
            </a:pPr>
            <a:r>
              <a:rPr lang="en-US" sz="2000" dirty="0" smtClean="0">
                <a:latin typeface="Century Gothic" charset="0"/>
                <a:ea typeface="Century Gothic" charset="0"/>
                <a:cs typeface="Century Gothic" charset="0"/>
              </a:rPr>
              <a:t>	Father, </a:t>
            </a:r>
            <a:r>
              <a:rPr lang="en-US" sz="2000" i="1" dirty="0" smtClean="0">
                <a:latin typeface="Century Gothic" charset="0"/>
                <a:ea typeface="Century Gothic" charset="0"/>
                <a:cs typeface="Century Gothic" charset="0"/>
              </a:rPr>
              <a:t>Blessed Family and the Ideal Kingdom</a:t>
            </a:r>
            <a:r>
              <a:rPr lang="en-US" sz="2000" dirty="0" smtClean="0">
                <a:latin typeface="Century Gothic" charset="0"/>
                <a:ea typeface="Century Gothic" charset="0"/>
                <a:cs typeface="Century Gothic" charset="0"/>
              </a:rPr>
              <a:t>, Vol. 1, 65.</a:t>
            </a:r>
          </a:p>
          <a:p>
            <a:pPr>
              <a:lnSpc>
                <a:spcPct val="120000"/>
              </a:lnSpc>
              <a:buFontTx/>
              <a:buNone/>
            </a:pPr>
            <a:endParaRPr lang="en-US" sz="2000"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7600833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533400"/>
            <a:ext cx="7772400" cy="1143000"/>
          </a:xfrm>
        </p:spPr>
        <p:txBody>
          <a:bodyPr/>
          <a:lstStyle/>
          <a:p>
            <a:pPr eaLnBrk="1" hangingPunct="1"/>
            <a:r>
              <a:rPr lang="en-US" dirty="0">
                <a:solidFill>
                  <a:srgbClr val="FFFF00"/>
                </a:solidFill>
                <a:latin typeface="Century Gothic" charset="0"/>
                <a:ea typeface="Century Gothic" charset="0"/>
                <a:cs typeface="Century Gothic" charset="0"/>
              </a:rPr>
              <a:t>Abel and Cain positions change</a:t>
            </a:r>
          </a:p>
        </p:txBody>
      </p:sp>
      <p:sp>
        <p:nvSpPr>
          <p:cNvPr id="92163" name="Rectangle 3"/>
          <p:cNvSpPr>
            <a:spLocks noGrp="1" noChangeArrowheads="1"/>
          </p:cNvSpPr>
          <p:nvPr>
            <p:ph type="body" idx="1"/>
          </p:nvPr>
        </p:nvSpPr>
        <p:spPr>
          <a:xfrm>
            <a:off x="228600" y="2286000"/>
            <a:ext cx="8534400" cy="3962400"/>
          </a:xfrm>
        </p:spPr>
        <p:txBody>
          <a:bodyPr>
            <a:normAutofit fontScale="92500" lnSpcReduction="10000"/>
          </a:bodyPr>
          <a:lstStyle/>
          <a:p>
            <a:pPr eaLnBrk="1" hangingPunct="1">
              <a:lnSpc>
                <a:spcPct val="110000"/>
              </a:lnSpc>
              <a:buFontTx/>
              <a:buNone/>
            </a:pPr>
            <a:r>
              <a:rPr lang="en-US" sz="2800" dirty="0">
                <a:latin typeface="Century Gothic" charset="0"/>
                <a:ea typeface="Century Gothic" charset="0"/>
                <a:cs typeface="Century Gothic" charset="0"/>
              </a:rPr>
              <a:t>	If you examine your daily life, there are times when you are Abel-like and times when you are Cain-like, between morning and evening of any given day, or even within one hour the dynamics of the Cain-Abel relationship are working. All directions -- back and front, right and left, up and down -- have something to do with the Cain and Abel relationship.</a:t>
            </a:r>
          </a:p>
          <a:p>
            <a:pPr eaLnBrk="1" hangingPunct="1">
              <a:lnSpc>
                <a:spcPct val="110000"/>
              </a:lnSpc>
              <a:buFontTx/>
              <a:buNone/>
            </a:pPr>
            <a:r>
              <a:rPr lang="en-US" sz="2400" dirty="0">
                <a:latin typeface="Century Gothic" charset="0"/>
                <a:ea typeface="Century Gothic" charset="0"/>
                <a:cs typeface="Century Gothic" charset="0"/>
              </a:rPr>
              <a:t>		True Father, </a:t>
            </a:r>
            <a:r>
              <a:rPr lang="en-US" sz="2400" i="1" dirty="0">
                <a:latin typeface="Century Gothic" charset="0"/>
                <a:ea typeface="Century Gothic" charset="0"/>
                <a:cs typeface="Century Gothic" charset="0"/>
              </a:rPr>
              <a:t>God’s Will and the World</a:t>
            </a:r>
            <a:endParaRPr lang="en-US" sz="2400" dirty="0">
              <a:latin typeface="Century Gothic" charset="0"/>
              <a:ea typeface="Century Gothic" charset="0"/>
              <a:cs typeface="Century Gothic" charset="0"/>
            </a:endParaRPr>
          </a:p>
          <a:p>
            <a:pPr eaLnBrk="1" hangingPunct="1">
              <a:lnSpc>
                <a:spcPct val="110000"/>
              </a:lnSpc>
            </a:pP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14874083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It is decided by love</a:t>
            </a:r>
          </a:p>
        </p:txBody>
      </p:sp>
      <p:sp>
        <p:nvSpPr>
          <p:cNvPr id="80899" name="Content Placeholder 2"/>
          <p:cNvSpPr>
            <a:spLocks noGrp="1"/>
          </p:cNvSpPr>
          <p:nvPr>
            <p:ph idx="1"/>
          </p:nvPr>
        </p:nvSpPr>
        <p:spPr/>
        <p:txBody>
          <a:bodyPr>
            <a:normAutofit fontScale="77500" lnSpcReduction="20000"/>
          </a:bodyPr>
          <a:lstStyle/>
          <a:p>
            <a:pPr>
              <a:lnSpc>
                <a:spcPct val="120000"/>
              </a:lnSpc>
            </a:pPr>
            <a:r>
              <a:rPr lang="en-US" sz="2800" dirty="0" smtClean="0">
                <a:latin typeface="Century Gothic" charset="0"/>
                <a:ea typeface="Century Gothic" charset="0"/>
                <a:cs typeface="Century Gothic" charset="0"/>
              </a:rPr>
              <a:t>Any two of you are in a relationship of Cain and Abel. Who loves the other more will be in Abel's position. </a:t>
            </a:r>
          </a:p>
          <a:p>
            <a:pPr>
              <a:lnSpc>
                <a:spcPct val="120000"/>
              </a:lnSpc>
              <a:buFontTx/>
              <a:buNone/>
            </a:pPr>
            <a:r>
              <a:rPr lang="en-US" sz="2400" dirty="0" smtClean="0">
                <a:latin typeface="Century Gothic" charset="0"/>
                <a:ea typeface="Century Gothic" charset="0"/>
                <a:cs typeface="Century Gothic" charset="0"/>
              </a:rPr>
              <a:t>                      		Father</a:t>
            </a:r>
            <a:r>
              <a:rPr lang="en-US" sz="2400" i="1" dirty="0" smtClean="0">
                <a:latin typeface="Century Gothic" charset="0"/>
                <a:ea typeface="Century Gothic" charset="0"/>
                <a:cs typeface="Century Gothic" charset="0"/>
              </a:rPr>
              <a:t>, The Brothers &amp; I </a:t>
            </a:r>
            <a:r>
              <a:rPr lang="en-US" sz="2400" dirty="0" smtClean="0">
                <a:latin typeface="Century Gothic" charset="0"/>
                <a:ea typeface="Century Gothic" charset="0"/>
                <a:cs typeface="Century Gothic" charset="0"/>
              </a:rPr>
              <a:t>4-8-73</a:t>
            </a:r>
          </a:p>
          <a:p>
            <a:pPr>
              <a:lnSpc>
                <a:spcPct val="120000"/>
              </a:lnSpc>
              <a:buFontTx/>
              <a:buNone/>
            </a:pPr>
            <a:r>
              <a:rPr lang="en-US" sz="2400" dirty="0" smtClean="0">
                <a:latin typeface="Century Gothic" charset="0"/>
                <a:ea typeface="Century Gothic" charset="0"/>
                <a:cs typeface="Century Gothic" charset="0"/>
              </a:rPr>
              <a:t>	</a:t>
            </a:r>
          </a:p>
          <a:p>
            <a:pPr>
              <a:lnSpc>
                <a:spcPct val="120000"/>
              </a:lnSpc>
            </a:pPr>
            <a:r>
              <a:rPr lang="en-US" sz="2800" dirty="0" smtClean="0">
                <a:latin typeface="Century Gothic" charset="0"/>
                <a:ea typeface="Century Gothic" charset="0"/>
                <a:cs typeface="Century Gothic" charset="0"/>
              </a:rPr>
              <a:t>To define which one is Cain and which one is Abel, the one who is struck is Abel and one who strikes is Cain. Even if you call out rudely to someone who has brought no harm to you, you become a Cain.</a:t>
            </a:r>
            <a:endParaRPr lang="en-US" sz="2400" dirty="0" smtClean="0">
              <a:latin typeface="Century Gothic" charset="0"/>
              <a:ea typeface="Century Gothic" charset="0"/>
              <a:cs typeface="Century Gothic" charset="0"/>
            </a:endParaRPr>
          </a:p>
          <a:p>
            <a:pPr>
              <a:lnSpc>
                <a:spcPct val="120000"/>
              </a:lnSpc>
              <a:buFontTx/>
              <a:buNone/>
            </a:pPr>
            <a:endParaRPr lang="en-GB" sz="2800" dirty="0" smtClean="0">
              <a:latin typeface="Century Gothic" charset="0"/>
              <a:ea typeface="Century Gothic" charset="0"/>
              <a:cs typeface="Century Gothic" charset="0"/>
            </a:endParaRPr>
          </a:p>
          <a:p>
            <a:pPr>
              <a:lnSpc>
                <a:spcPct val="120000"/>
              </a:lnSpc>
            </a:pPr>
            <a:endParaRPr lang="en-US"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1735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You can tell who is Abel</a:t>
            </a:r>
          </a:p>
        </p:txBody>
      </p:sp>
      <p:sp>
        <p:nvSpPr>
          <p:cNvPr id="96259" name="Content Placeholder 2"/>
          <p:cNvSpPr>
            <a:spLocks noGrp="1"/>
          </p:cNvSpPr>
          <p:nvPr>
            <p:ph idx="1"/>
          </p:nvPr>
        </p:nvSpPr>
        <p:spPr>
          <a:xfrm>
            <a:off x="228600" y="1371600"/>
            <a:ext cx="8610600" cy="4525963"/>
          </a:xfrm>
        </p:spPr>
        <p:txBody>
          <a:bodyPr/>
          <a:lstStyle/>
          <a:p>
            <a:pPr>
              <a:buFontTx/>
              <a:buNone/>
            </a:pPr>
            <a:r>
              <a:rPr lang="en-US" sz="2800" dirty="0" smtClean="0">
                <a:latin typeface="Century Gothic" charset="0"/>
                <a:ea typeface="Century Gothic" charset="0"/>
                <a:cs typeface="Century Gothic" charset="0"/>
              </a:rPr>
              <a:t>	The person who lives most fully for the sake of others is the one who is closest to me and to the central figure position. If you have some question about whether to listen to one leader or another, you can evaluate them yourself according to this standard. Who lives for the sake of other people more? Whichever leader fulfills that standard better is the one to whom you should listen.</a:t>
            </a:r>
          </a:p>
          <a:p>
            <a:pPr>
              <a:buFontTx/>
              <a:buNone/>
            </a:pPr>
            <a:r>
              <a:rPr lang="en-US" sz="2000" dirty="0" smtClean="0">
                <a:latin typeface="Century Gothic" charset="0"/>
                <a:ea typeface="Century Gothic" charset="0"/>
                <a:cs typeface="Century Gothic" charset="0"/>
              </a:rPr>
              <a:t>	Father</a:t>
            </a:r>
            <a:r>
              <a:rPr lang="en-US" sz="2000" i="1" dirty="0" smtClean="0">
                <a:latin typeface="Century Gothic" charset="0"/>
                <a:ea typeface="Century Gothic" charset="0"/>
                <a:cs typeface="Century Gothic" charset="0"/>
              </a:rPr>
              <a:t>, Original Palace of Utmost Happiness</a:t>
            </a:r>
            <a:r>
              <a:rPr lang="en-US" sz="2000" dirty="0" smtClean="0">
                <a:latin typeface="Century Gothic" charset="0"/>
                <a:ea typeface="Century Gothic" charset="0"/>
                <a:cs typeface="Century Gothic" charset="0"/>
              </a:rPr>
              <a:t> 1.12. 1983</a:t>
            </a:r>
          </a:p>
          <a:p>
            <a:pPr>
              <a:buFontTx/>
              <a:buNone/>
            </a:pPr>
            <a:endParaRPr lang="en-US" sz="2800" dirty="0" smtClean="0">
              <a:latin typeface="Century Gothic" charset="0"/>
              <a:ea typeface="Century Gothic" charset="0"/>
              <a:cs typeface="Century Gothic" charset="0"/>
            </a:endParaRPr>
          </a:p>
          <a:p>
            <a:endParaRPr lang="en-US" sz="2800"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1446321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152400"/>
            <a:ext cx="8229600" cy="1143000"/>
          </a:xfrm>
        </p:spPr>
        <p:txBody>
          <a:bodyPr/>
          <a:lstStyle/>
          <a:p>
            <a:r>
              <a:rPr lang="en-US" sz="4000" dirty="0" smtClean="0">
                <a:solidFill>
                  <a:srgbClr val="FFFF00"/>
                </a:solidFill>
                <a:latin typeface="Century Gothic" charset="0"/>
                <a:ea typeface="Century Gothic" charset="0"/>
                <a:cs typeface="Century Gothic" charset="0"/>
              </a:rPr>
              <a:t>Conscience decides</a:t>
            </a:r>
          </a:p>
        </p:txBody>
      </p:sp>
      <p:sp>
        <p:nvSpPr>
          <p:cNvPr id="98307" name="Content Placeholder 2"/>
          <p:cNvSpPr>
            <a:spLocks noGrp="1"/>
          </p:cNvSpPr>
          <p:nvPr>
            <p:ph idx="1"/>
          </p:nvPr>
        </p:nvSpPr>
        <p:spPr>
          <a:xfrm>
            <a:off x="457200" y="1395234"/>
            <a:ext cx="8229600" cy="5227637"/>
          </a:xfrm>
        </p:spPr>
        <p:txBody>
          <a:bodyPr/>
          <a:lstStyle/>
          <a:p>
            <a:pPr>
              <a:buFontTx/>
              <a:buNone/>
            </a:pPr>
            <a:r>
              <a:rPr lang="en-US" sz="2400" dirty="0" smtClean="0">
                <a:solidFill>
                  <a:srgbClr val="FFFFF7"/>
                </a:solidFill>
                <a:latin typeface="Century Gothic" charset="0"/>
                <a:ea typeface="Century Gothic" charset="0"/>
                <a:cs typeface="Century Gothic" charset="0"/>
              </a:rPr>
              <a:t>	“There is no established seniority within our system – no matter who a person is or what position he has, if he is living for the sake of others more than anyone else then he should be the </a:t>
            </a:r>
            <a:r>
              <a:rPr lang="en-US" sz="2400" dirty="0" err="1" smtClean="0">
                <a:solidFill>
                  <a:srgbClr val="FFFFF7"/>
                </a:solidFill>
                <a:latin typeface="Century Gothic" charset="0"/>
                <a:ea typeface="Century Gothic" charset="0"/>
                <a:cs typeface="Century Gothic" charset="0"/>
              </a:rPr>
              <a:t>centre</a:t>
            </a:r>
            <a:r>
              <a:rPr lang="en-US" sz="2400" dirty="0" smtClean="0">
                <a:solidFill>
                  <a:srgbClr val="FFFFF7"/>
                </a:solidFill>
                <a:latin typeface="Century Gothic" charset="0"/>
                <a:ea typeface="Century Gothic" charset="0"/>
                <a:cs typeface="Century Gothic" charset="0"/>
              </a:rPr>
              <a:t> of the whole movement. Therefore because of this standard, there is no place for factions or divisions within our church. We don’t determine our leaders by vote but by asking our consciences, “Which person is living the most for the sake of the country and for God?” Your own conscience can answer that question for you.”</a:t>
            </a:r>
          </a:p>
          <a:p>
            <a:pPr>
              <a:buFontTx/>
              <a:buNone/>
            </a:pPr>
            <a:r>
              <a:rPr lang="en-US" sz="2000" dirty="0" smtClean="0">
                <a:solidFill>
                  <a:srgbClr val="FFFFF7"/>
                </a:solidFill>
                <a:latin typeface="Century Gothic" charset="0"/>
                <a:ea typeface="Century Gothic" charset="0"/>
                <a:cs typeface="Century Gothic" charset="0"/>
              </a:rPr>
              <a:t>	Father, </a:t>
            </a:r>
            <a:r>
              <a:rPr lang="en-US" sz="2000" i="1" dirty="0" smtClean="0">
                <a:solidFill>
                  <a:srgbClr val="FFFFF7"/>
                </a:solidFill>
                <a:latin typeface="Century Gothic" charset="0"/>
                <a:ea typeface="Century Gothic" charset="0"/>
                <a:cs typeface="Century Gothic" charset="0"/>
              </a:rPr>
              <a:t>Original Palace of Utmost Happiness </a:t>
            </a:r>
            <a:r>
              <a:rPr lang="en-US" sz="2000" dirty="0" smtClean="0">
                <a:solidFill>
                  <a:srgbClr val="FFFFF7"/>
                </a:solidFill>
                <a:latin typeface="Century Gothic" charset="0"/>
                <a:ea typeface="Century Gothic" charset="0"/>
                <a:cs typeface="Century Gothic" charset="0"/>
              </a:rPr>
              <a:t>1.12. 1983</a:t>
            </a:r>
          </a:p>
          <a:p>
            <a:pPr>
              <a:buFontTx/>
              <a:buNone/>
            </a:pPr>
            <a:endParaRPr lang="en-US" sz="2400" dirty="0" smtClean="0">
              <a:solidFill>
                <a:srgbClr val="FFFFF7"/>
              </a:solidFill>
              <a:latin typeface="Century Gothic" charset="0"/>
              <a:ea typeface="Century Gothic" charset="0"/>
              <a:cs typeface="Century Gothic" charset="0"/>
            </a:endParaRPr>
          </a:p>
          <a:p>
            <a:pPr>
              <a:buFontTx/>
              <a:buNone/>
            </a:pPr>
            <a:endParaRPr lang="en-US" sz="2400" dirty="0" smtClean="0">
              <a:solidFill>
                <a:srgbClr val="FFFFF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068529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4800" y="228600"/>
            <a:ext cx="8686800" cy="1143000"/>
          </a:xfrm>
        </p:spPr>
        <p:txBody>
          <a:bodyPr/>
          <a:lstStyle/>
          <a:p>
            <a:pPr eaLnBrk="1" hangingPunct="1"/>
            <a:r>
              <a:rPr lang="en-US" sz="4000" dirty="0">
                <a:solidFill>
                  <a:srgbClr val="FFFF00"/>
                </a:solidFill>
                <a:latin typeface="Century Gothic" charset="0"/>
                <a:ea typeface="Century Gothic" charset="0"/>
                <a:cs typeface="Century Gothic" charset="0"/>
              </a:rPr>
              <a:t>Is the leader necessarily Abel?</a:t>
            </a:r>
          </a:p>
        </p:txBody>
      </p:sp>
      <p:sp>
        <p:nvSpPr>
          <p:cNvPr id="99331" name="Rectangle 3"/>
          <p:cNvSpPr>
            <a:spLocks noGrp="1" noChangeArrowheads="1"/>
          </p:cNvSpPr>
          <p:nvPr>
            <p:ph type="body" idx="1"/>
          </p:nvPr>
        </p:nvSpPr>
        <p:spPr>
          <a:xfrm>
            <a:off x="457200" y="1600200"/>
            <a:ext cx="8229600" cy="5029200"/>
          </a:xfrm>
        </p:spPr>
        <p:txBody>
          <a:bodyPr/>
          <a:lstStyle/>
          <a:p>
            <a:pPr eaLnBrk="1" hangingPunct="1">
              <a:lnSpc>
                <a:spcPct val="90000"/>
              </a:lnSpc>
              <a:buFontTx/>
              <a:buNone/>
            </a:pPr>
            <a:r>
              <a:rPr lang="en-US" sz="2800" dirty="0" smtClean="0">
                <a:latin typeface="Century Gothic" charset="0"/>
                <a:ea typeface="Century Gothic" charset="0"/>
                <a:cs typeface="Century Gothic" charset="0"/>
              </a:rPr>
              <a:t>	“Aren’t you teaching a principle I do not teach, when you say, ‘I am Abel because I am a church leader. You are Cain. Cain obeys Abel. This is the Principle. So obey.’ There is no such Principle. A person who does not fulfil his mission and become an embodiment of love is not Abel.”</a:t>
            </a:r>
          </a:p>
          <a:p>
            <a:pPr eaLnBrk="1" hangingPunct="1">
              <a:lnSpc>
                <a:spcPct val="90000"/>
              </a:lnSpc>
              <a:buFontTx/>
              <a:buNone/>
            </a:pPr>
            <a:r>
              <a:rPr lang="en-US" sz="2000" dirty="0" smtClean="0">
                <a:latin typeface="Century Gothic" charset="0"/>
                <a:ea typeface="Century Gothic" charset="0"/>
                <a:cs typeface="Century Gothic" charset="0"/>
              </a:rPr>
              <a:t>	True Father, </a:t>
            </a:r>
            <a:r>
              <a:rPr lang="en-US" sz="2000" i="1" dirty="0" smtClean="0">
                <a:latin typeface="Century Gothic" charset="0"/>
                <a:ea typeface="Century Gothic" charset="0"/>
                <a:cs typeface="Century Gothic" charset="0"/>
              </a:rPr>
              <a:t>The day when we welcome the blessing</a:t>
            </a:r>
            <a:r>
              <a:rPr lang="en-US" sz="2000" dirty="0" smtClean="0">
                <a:latin typeface="Century Gothic" charset="0"/>
                <a:ea typeface="Century Gothic" charset="0"/>
                <a:cs typeface="Century Gothic" charset="0"/>
              </a:rPr>
              <a:t>, 22</a:t>
            </a:r>
            <a:r>
              <a:rPr lang="en-US" sz="2000" baseline="30000" dirty="0" smtClean="0">
                <a:latin typeface="Century Gothic" charset="0"/>
                <a:ea typeface="Century Gothic" charset="0"/>
                <a:cs typeface="Century Gothic" charset="0"/>
              </a:rPr>
              <a:t>nd</a:t>
            </a:r>
            <a:r>
              <a:rPr lang="en-US" sz="2000" dirty="0" smtClean="0">
                <a:latin typeface="Century Gothic" charset="0"/>
                <a:ea typeface="Century Gothic" charset="0"/>
                <a:cs typeface="Century Gothic" charset="0"/>
              </a:rPr>
              <a:t> September 1978</a:t>
            </a:r>
          </a:p>
        </p:txBody>
      </p:sp>
    </p:spTree>
    <p:extLst>
      <p:ext uri="{BB962C8B-B14F-4D97-AF65-F5344CB8AC3E}">
        <p14:creationId xmlns:p14="http://schemas.microsoft.com/office/powerpoint/2010/main" val="6207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Which stories?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666000"/>
            <a:ext cx="7583487" cy="4208930"/>
          </a:xfrm>
        </p:spPr>
        <p:txBody>
          <a:bodyPr>
            <a:noAutofit/>
          </a:bodyPr>
          <a:lstStyle/>
          <a:p>
            <a:r>
              <a:rPr lang="en-US" sz="2400" dirty="0" smtClean="0">
                <a:latin typeface="Century Gothic" charset="0"/>
                <a:ea typeface="Century Gothic" charset="0"/>
                <a:cs typeface="Century Gothic" charset="0"/>
              </a:rPr>
              <a:t>Bible stories</a:t>
            </a:r>
          </a:p>
          <a:p>
            <a:pPr lvl="1"/>
            <a:r>
              <a:rPr lang="en-US" sz="2400" dirty="0" smtClean="0">
                <a:latin typeface="Century Gothic" charset="0"/>
                <a:ea typeface="Century Gothic" charset="0"/>
                <a:cs typeface="Century Gothic" charset="0"/>
              </a:rPr>
              <a:t>Adam and Eve</a:t>
            </a:r>
          </a:p>
          <a:p>
            <a:pPr lvl="1"/>
            <a:r>
              <a:rPr lang="en-US" sz="2400" dirty="0" smtClean="0">
                <a:latin typeface="Century Gothic" charset="0"/>
                <a:ea typeface="Century Gothic" charset="0"/>
                <a:cs typeface="Century Gothic" charset="0"/>
              </a:rPr>
              <a:t>Cain and Abel</a:t>
            </a:r>
          </a:p>
          <a:p>
            <a:pPr lvl="1"/>
            <a:r>
              <a:rPr lang="en-US" sz="2400" dirty="0" smtClean="0">
                <a:latin typeface="Century Gothic" charset="0"/>
                <a:ea typeface="Century Gothic" charset="0"/>
                <a:cs typeface="Century Gothic" charset="0"/>
              </a:rPr>
              <a:t>Abraham’s family</a:t>
            </a:r>
          </a:p>
          <a:p>
            <a:pPr lvl="1"/>
            <a:r>
              <a:rPr lang="en-US" sz="2400" dirty="0" smtClean="0">
                <a:latin typeface="Century Gothic" charset="0"/>
                <a:ea typeface="Century Gothic" charset="0"/>
                <a:cs typeface="Century Gothic" charset="0"/>
              </a:rPr>
              <a:t>Moses and the Israelites</a:t>
            </a:r>
          </a:p>
          <a:p>
            <a:pPr lvl="1"/>
            <a:r>
              <a:rPr lang="en-US" sz="2400" dirty="0" smtClean="0">
                <a:latin typeface="Century Gothic" charset="0"/>
                <a:ea typeface="Century Gothic" charset="0"/>
                <a:cs typeface="Century Gothic" charset="0"/>
              </a:rPr>
              <a:t>Jesus</a:t>
            </a:r>
          </a:p>
          <a:p>
            <a:r>
              <a:rPr lang="en-US" sz="2400" dirty="0" smtClean="0">
                <a:latin typeface="Century Gothic" charset="0"/>
                <a:ea typeface="Century Gothic" charset="0"/>
                <a:cs typeface="Century Gothic" charset="0"/>
              </a:rPr>
              <a:t>Why the Bible?</a:t>
            </a:r>
          </a:p>
          <a:p>
            <a:pPr lvl="1"/>
            <a:r>
              <a:rPr lang="en-US" sz="2400" dirty="0" smtClean="0">
                <a:latin typeface="Century Gothic" charset="0"/>
                <a:ea typeface="Century Gothic" charset="0"/>
                <a:cs typeface="Century Gothic" charset="0"/>
              </a:rPr>
              <a:t>Central thread of God’s providence</a:t>
            </a:r>
          </a:p>
          <a:p>
            <a:pPr lvl="1"/>
            <a:r>
              <a:rPr lang="en-US" sz="2400" dirty="0" smtClean="0">
                <a:latin typeface="Century Gothic" charset="0"/>
                <a:ea typeface="Century Gothic" charset="0"/>
                <a:cs typeface="Century Gothic" charset="0"/>
              </a:rPr>
              <a:t>Reveals the heart and character of God</a:t>
            </a:r>
          </a:p>
          <a:p>
            <a:pPr lvl="1"/>
            <a:r>
              <a:rPr lang="en-US" sz="2400" dirty="0" smtClean="0">
                <a:latin typeface="Century Gothic" charset="0"/>
                <a:ea typeface="Century Gothic" charset="0"/>
                <a:cs typeface="Century Gothic" charset="0"/>
              </a:rPr>
              <a:t>Father’s scripture</a:t>
            </a:r>
          </a:p>
          <a:p>
            <a:pPr lvl="1"/>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4297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Is this a problem?</a:t>
            </a:r>
          </a:p>
        </p:txBody>
      </p:sp>
      <p:sp>
        <p:nvSpPr>
          <p:cNvPr id="3" name="Content Placeholder 2"/>
          <p:cNvSpPr>
            <a:spLocks noGrp="1"/>
          </p:cNvSpPr>
          <p:nvPr>
            <p:ph idx="1"/>
          </p:nvPr>
        </p:nvSpPr>
        <p:spPr/>
        <p:txBody>
          <a:bodyPr>
            <a:normAutofit/>
          </a:bodyPr>
          <a:lstStyle/>
          <a:p>
            <a:pPr>
              <a:buFontTx/>
              <a:buNone/>
              <a:defRPr/>
            </a:pPr>
            <a:r>
              <a:rPr lang="en-US" sz="2800" dirty="0" smtClean="0">
                <a:latin typeface="Century Gothic" charset="0"/>
                <a:ea typeface="Century Gothic" charset="0"/>
                <a:cs typeface="Century Gothic" charset="0"/>
              </a:rPr>
              <a:t>	“I do not know where this kind of strange thought that Abel is the central figure and in the position to command came from. I don't know how it crept into our movement. Many young members have left the church because of their leaders.” </a:t>
            </a:r>
          </a:p>
          <a:p>
            <a:pPr>
              <a:buFontTx/>
              <a:buNone/>
              <a:defRPr/>
            </a:pPr>
            <a:r>
              <a:rPr lang="en-US" sz="2000" dirty="0" smtClean="0">
                <a:latin typeface="Century Gothic" charset="0"/>
                <a:ea typeface="Century Gothic" charset="0"/>
                <a:cs typeface="Century Gothic" charset="0"/>
              </a:rPr>
              <a:t>                     </a:t>
            </a:r>
            <a:r>
              <a:rPr lang="en-US" sz="2400" dirty="0" smtClean="0">
                <a:latin typeface="Century Gothic" charset="0"/>
                <a:ea typeface="Century Gothic" charset="0"/>
                <a:cs typeface="Century Gothic" charset="0"/>
              </a:rPr>
              <a:t>True Father, </a:t>
            </a:r>
            <a:r>
              <a:rPr lang="en-US" sz="2400" i="1" dirty="0" smtClean="0">
                <a:latin typeface="Century Gothic" charset="0"/>
                <a:ea typeface="Century Gothic" charset="0"/>
                <a:cs typeface="Century Gothic" charset="0"/>
              </a:rPr>
              <a:t>Today’s World</a:t>
            </a:r>
            <a:r>
              <a:rPr lang="en-US" sz="2400" dirty="0" smtClean="0">
                <a:latin typeface="Century Gothic" charset="0"/>
                <a:ea typeface="Century Gothic" charset="0"/>
                <a:cs typeface="Century Gothic" charset="0"/>
              </a:rPr>
              <a:t>, Dec. 83</a:t>
            </a:r>
            <a:endParaRPr lang="en-GB" sz="2000" dirty="0" smtClean="0">
              <a:latin typeface="Century Gothic" charset="0"/>
              <a:ea typeface="Century Gothic" charset="0"/>
              <a:cs typeface="Century Gothic" charset="0"/>
            </a:endParaRPr>
          </a:p>
          <a:p>
            <a:pPr>
              <a:defRPr/>
            </a:pP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8076925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z="4000" dirty="0">
                <a:solidFill>
                  <a:srgbClr val="FFFF00"/>
                </a:solidFill>
                <a:latin typeface="Century Gothic" charset="0"/>
                <a:ea typeface="Century Gothic" charset="0"/>
                <a:cs typeface="Century Gothic" charset="0"/>
              </a:rPr>
              <a:t>More of Father’s quotes</a:t>
            </a:r>
          </a:p>
        </p:txBody>
      </p:sp>
      <p:sp>
        <p:nvSpPr>
          <p:cNvPr id="84995" name="Rectangle 3"/>
          <p:cNvSpPr>
            <a:spLocks noGrp="1" noChangeArrowheads="1"/>
          </p:cNvSpPr>
          <p:nvPr>
            <p:ph type="body" idx="1"/>
          </p:nvPr>
        </p:nvSpPr>
        <p:spPr/>
        <p:txBody>
          <a:bodyPr>
            <a:normAutofit fontScale="85000" lnSpcReduction="10000"/>
          </a:bodyPr>
          <a:lstStyle/>
          <a:p>
            <a:pPr eaLnBrk="1" hangingPunct="1">
              <a:lnSpc>
                <a:spcPct val="120000"/>
              </a:lnSpc>
              <a:spcBef>
                <a:spcPct val="0"/>
              </a:spcBef>
              <a:buFontTx/>
              <a:buNone/>
            </a:pPr>
            <a:r>
              <a:rPr lang="en-US" sz="2800" dirty="0" smtClean="0">
                <a:latin typeface="Century Gothic" charset="0"/>
                <a:ea typeface="Century Gothic" charset="0"/>
                <a:cs typeface="Century Gothic" charset="0"/>
              </a:rPr>
              <a:t>	“Among the members of the Unification Church, what kind of person is Cain? Those who raise their heads high and order others around are Cain. Then who is Abel? Those who are trying to complete their responsibility are Abel.”</a:t>
            </a:r>
          </a:p>
          <a:p>
            <a:pPr eaLnBrk="1" hangingPunct="1">
              <a:lnSpc>
                <a:spcPct val="120000"/>
              </a:lnSpc>
              <a:spcBef>
                <a:spcPct val="0"/>
              </a:spcBef>
              <a:buFontTx/>
              <a:buNone/>
            </a:pPr>
            <a:endParaRPr lang="en-US" sz="2800" dirty="0" smtClean="0">
              <a:latin typeface="Century Gothic" charset="0"/>
              <a:ea typeface="Century Gothic" charset="0"/>
              <a:cs typeface="Century Gothic" charset="0"/>
            </a:endParaRPr>
          </a:p>
          <a:p>
            <a:pPr eaLnBrk="1" hangingPunct="1">
              <a:lnSpc>
                <a:spcPct val="120000"/>
              </a:lnSpc>
              <a:spcBef>
                <a:spcPct val="0"/>
              </a:spcBef>
              <a:buFontTx/>
              <a:buNone/>
            </a:pPr>
            <a:r>
              <a:rPr lang="en-US" sz="2800" dirty="0" smtClean="0">
                <a:latin typeface="Century Gothic" charset="0"/>
                <a:ea typeface="Century Gothic" charset="0"/>
                <a:cs typeface="Century Gothic" charset="0"/>
              </a:rPr>
              <a:t>	“Even when you are speaking, one who speaks words that are beneficial is Abel, and one who speak words that harm others is Cain.” </a:t>
            </a:r>
          </a:p>
          <a:p>
            <a:pPr eaLnBrk="1" hangingPunct="1">
              <a:lnSpc>
                <a:spcPct val="120000"/>
              </a:lnSpc>
              <a:spcBef>
                <a:spcPct val="0"/>
              </a:spcBef>
              <a:buFontTx/>
              <a:buNone/>
            </a:pPr>
            <a:endParaRPr lang="en-US" sz="2800" dirty="0" smtClean="0">
              <a:latin typeface="Century Gothic" charset="0"/>
              <a:ea typeface="Century Gothic" charset="0"/>
              <a:cs typeface="Century Gothic" charset="0"/>
            </a:endParaRPr>
          </a:p>
          <a:p>
            <a:pPr eaLnBrk="1" hangingPunct="1">
              <a:lnSpc>
                <a:spcPct val="120000"/>
              </a:lnSpc>
            </a:pPr>
            <a:endParaRPr lang="en-US"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64395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What should Abel do?</a:t>
            </a:r>
          </a:p>
        </p:txBody>
      </p:sp>
      <p:sp>
        <p:nvSpPr>
          <p:cNvPr id="105475" name="Content Placeholder 2"/>
          <p:cNvSpPr>
            <a:spLocks noGrp="1"/>
          </p:cNvSpPr>
          <p:nvPr>
            <p:ph idx="1"/>
          </p:nvPr>
        </p:nvSpPr>
        <p:spPr>
          <a:xfrm>
            <a:off x="304800" y="1600200"/>
            <a:ext cx="8382000" cy="4525963"/>
          </a:xfrm>
        </p:spPr>
        <p:txBody>
          <a:bodyPr/>
          <a:lstStyle/>
          <a:p>
            <a:pPr>
              <a:buFontTx/>
              <a:buNone/>
            </a:pPr>
            <a:r>
              <a:rPr lang="en-US" sz="2800" smtClean="0">
                <a:solidFill>
                  <a:srgbClr val="FFFFFA"/>
                </a:solidFill>
                <a:latin typeface="Century Gothic" charset="0"/>
                <a:ea typeface="Century Gothic" charset="0"/>
                <a:cs typeface="Century Gothic" charset="0"/>
              </a:rPr>
              <a:t>	“Just as God loves fallen man, Abel must have the heart of love toward Cain and restore him at the risk of his own life. The way of Abel is the way of sacrifice. The history of Abel became a history of shedding blood. This is the fundamental teaching of the Bible.”</a:t>
            </a:r>
          </a:p>
          <a:p>
            <a:pPr>
              <a:buFontTx/>
              <a:buNone/>
            </a:pPr>
            <a:r>
              <a:rPr lang="en-US" sz="2400" smtClean="0">
                <a:solidFill>
                  <a:srgbClr val="FFFFFA"/>
                </a:solidFill>
                <a:latin typeface="Century Gothic" charset="0"/>
                <a:ea typeface="Century Gothic" charset="0"/>
                <a:cs typeface="Century Gothic" charset="0"/>
              </a:rPr>
              <a:t>	True Father </a:t>
            </a:r>
            <a:r>
              <a:rPr lang="en-US" sz="2400" i="1" smtClean="0">
                <a:solidFill>
                  <a:srgbClr val="FFFFFA"/>
                </a:solidFill>
                <a:latin typeface="Century Gothic" charset="0"/>
                <a:ea typeface="Century Gothic" charset="0"/>
                <a:cs typeface="Century Gothic" charset="0"/>
              </a:rPr>
              <a:t>Why we have to go through hardships</a:t>
            </a:r>
            <a:r>
              <a:rPr lang="en-US" sz="2400" smtClean="0">
                <a:solidFill>
                  <a:srgbClr val="FFFFFA"/>
                </a:solidFill>
                <a:latin typeface="Century Gothic" charset="0"/>
                <a:ea typeface="Century Gothic" charset="0"/>
                <a:cs typeface="Century Gothic" charset="0"/>
              </a:rPr>
              <a:t> </a:t>
            </a:r>
            <a:br>
              <a:rPr lang="en-US" sz="2400" smtClean="0">
                <a:solidFill>
                  <a:srgbClr val="FFFFFA"/>
                </a:solidFill>
                <a:latin typeface="Century Gothic" charset="0"/>
                <a:ea typeface="Century Gothic" charset="0"/>
                <a:cs typeface="Century Gothic" charset="0"/>
              </a:rPr>
            </a:br>
            <a:r>
              <a:rPr lang="en-US" sz="2400" smtClean="0">
                <a:solidFill>
                  <a:srgbClr val="FFFFFA"/>
                </a:solidFill>
                <a:latin typeface="Century Gothic" charset="0"/>
                <a:ea typeface="Century Gothic" charset="0"/>
                <a:cs typeface="Century Gothic" charset="0"/>
              </a:rPr>
              <a:t>11</a:t>
            </a:r>
            <a:r>
              <a:rPr lang="en-US" sz="2400" baseline="30000" smtClean="0">
                <a:solidFill>
                  <a:srgbClr val="FFFFFA"/>
                </a:solidFill>
                <a:latin typeface="Century Gothic" charset="0"/>
                <a:ea typeface="Century Gothic" charset="0"/>
                <a:cs typeface="Century Gothic" charset="0"/>
              </a:rPr>
              <a:t>th</a:t>
            </a:r>
            <a:r>
              <a:rPr lang="en-US" sz="2400" smtClean="0">
                <a:solidFill>
                  <a:srgbClr val="FFFFFA"/>
                </a:solidFill>
                <a:latin typeface="Century Gothic" charset="0"/>
                <a:ea typeface="Century Gothic" charset="0"/>
                <a:cs typeface="Century Gothic" charset="0"/>
              </a:rPr>
              <a:t> September 1972</a:t>
            </a:r>
          </a:p>
        </p:txBody>
      </p:sp>
    </p:spTree>
    <p:extLst>
      <p:ext uri="{BB962C8B-B14F-4D97-AF65-F5344CB8AC3E}">
        <p14:creationId xmlns:p14="http://schemas.microsoft.com/office/powerpoint/2010/main" val="2140663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z="4000" dirty="0" smtClean="0">
                <a:solidFill>
                  <a:srgbClr val="FFFF00"/>
                </a:solidFill>
                <a:latin typeface="Century Gothic" charset="0"/>
                <a:ea typeface="Century Gothic" charset="0"/>
                <a:cs typeface="Century Gothic" charset="0"/>
              </a:rPr>
              <a:t>What is Abel’s responsibility?</a:t>
            </a:r>
          </a:p>
        </p:txBody>
      </p:sp>
      <p:sp>
        <p:nvSpPr>
          <p:cNvPr id="106499" name="Content Placeholder 2"/>
          <p:cNvSpPr>
            <a:spLocks noGrp="1"/>
          </p:cNvSpPr>
          <p:nvPr>
            <p:ph idx="1"/>
          </p:nvPr>
        </p:nvSpPr>
        <p:spPr>
          <a:xfrm>
            <a:off x="381000" y="1600200"/>
            <a:ext cx="8229600" cy="4876800"/>
          </a:xfrm>
        </p:spPr>
        <p:txBody>
          <a:bodyPr>
            <a:normAutofit fontScale="92500"/>
          </a:bodyPr>
          <a:lstStyle/>
          <a:p>
            <a:pPr>
              <a:buFontTx/>
              <a:buNone/>
            </a:pPr>
            <a:r>
              <a:rPr lang="en-US" sz="2800" smtClean="0">
                <a:solidFill>
                  <a:srgbClr val="FFFFFA"/>
                </a:solidFill>
                <a:latin typeface="Century Gothic" charset="0"/>
                <a:ea typeface="Century Gothic" charset="0"/>
                <a:cs typeface="Century Gothic" charset="0"/>
              </a:rPr>
              <a:t>	“Abel is supposed to shed blood and tears to open the way through which Cain can survive. This is where the precious thing, the foundation of victory is. How much did all of you fulfil the responsibility of Abel for the sake of the members? Sacrificing for the sake of that one life . . . You must reflect and answer to yourself the question, ‘How much you have exerted yourself to raise the life of one person considering it as the ultimate goal of your life?’”</a:t>
            </a:r>
          </a:p>
          <a:p>
            <a:pPr>
              <a:buFontTx/>
              <a:buNone/>
            </a:pPr>
            <a:r>
              <a:rPr lang="en-US" sz="2400" smtClean="0">
                <a:solidFill>
                  <a:srgbClr val="FFFFFA"/>
                </a:solidFill>
                <a:latin typeface="Century Gothic" charset="0"/>
                <a:ea typeface="Century Gothic" charset="0"/>
                <a:cs typeface="Century Gothic" charset="0"/>
              </a:rPr>
              <a:t> 					True Father (70-149)</a:t>
            </a:r>
          </a:p>
        </p:txBody>
      </p:sp>
    </p:spTree>
    <p:extLst>
      <p:ext uri="{BB962C8B-B14F-4D97-AF65-F5344CB8AC3E}">
        <p14:creationId xmlns:p14="http://schemas.microsoft.com/office/powerpoint/2010/main" val="14360861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5. Abraham, the idols and the burning palace</a:t>
            </a:r>
            <a:endParaRPr lang="en-US" b="0"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96450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p:txBody>
          <a:bodyPr/>
          <a:lstStyle/>
          <a:p>
            <a:pPr eaLnBrk="1" hangingPunct="1">
              <a:defRPr/>
            </a:pPr>
            <a:r>
              <a:rPr lang="en-GB" dirty="0" smtClean="0">
                <a:solidFill>
                  <a:srgbClr val="FFFF00"/>
                </a:solidFill>
                <a:latin typeface="Century Gothic" charset="0"/>
                <a:ea typeface="Century Gothic" charset="0"/>
                <a:cs typeface="Century Gothic" charset="0"/>
              </a:rPr>
              <a:t>What was Abraham’s world?</a:t>
            </a:r>
            <a:endParaRPr lang="en-GB" dirty="0">
              <a:solidFill>
                <a:srgbClr val="FFFF00"/>
              </a:solidFill>
              <a:latin typeface="Century Gothic" charset="0"/>
              <a:ea typeface="Century Gothic" charset="0"/>
              <a:cs typeface="Century Gothic" charset="0"/>
            </a:endParaRPr>
          </a:p>
        </p:txBody>
      </p:sp>
      <p:sp>
        <p:nvSpPr>
          <p:cNvPr id="306179" name="Rectangle 3"/>
          <p:cNvSpPr>
            <a:spLocks noGrp="1" noChangeArrowheads="1"/>
          </p:cNvSpPr>
          <p:nvPr>
            <p:ph type="body" sz="half" idx="1"/>
          </p:nvPr>
        </p:nvSpPr>
        <p:spPr>
          <a:xfrm>
            <a:off x="304799" y="1905000"/>
            <a:ext cx="4437017" cy="4525963"/>
          </a:xfrm>
        </p:spPr>
        <p:txBody>
          <a:bodyPr/>
          <a:lstStyle/>
          <a:p>
            <a:pPr eaLnBrk="1" hangingPunct="1">
              <a:lnSpc>
                <a:spcPct val="90000"/>
              </a:lnSpc>
              <a:buFont typeface="Wingdings" pitchFamily="-68" charset="2"/>
              <a:buChar char="n"/>
              <a:defRPr/>
            </a:pPr>
            <a:r>
              <a:rPr lang="en-GB" sz="2700" dirty="0">
                <a:effectLst/>
                <a:latin typeface="Century Gothic" charset="0"/>
                <a:ea typeface="Century Gothic" charset="0"/>
                <a:cs typeface="Century Gothic" charset="0"/>
              </a:rPr>
              <a:t>Abraham came from Ur</a:t>
            </a:r>
          </a:p>
          <a:p>
            <a:pPr eaLnBrk="1" hangingPunct="1">
              <a:lnSpc>
                <a:spcPct val="90000"/>
              </a:lnSpc>
              <a:buFont typeface="Wingdings" pitchFamily="-68" charset="2"/>
              <a:buChar char="n"/>
              <a:defRPr/>
            </a:pPr>
            <a:r>
              <a:rPr lang="en-GB" sz="2700" dirty="0">
                <a:effectLst/>
                <a:latin typeface="Century Gothic" charset="0"/>
                <a:ea typeface="Century Gothic" charset="0"/>
                <a:cs typeface="Century Gothic" charset="0"/>
              </a:rPr>
              <a:t>Ur was ruled by Nimrod </a:t>
            </a:r>
          </a:p>
          <a:p>
            <a:pPr lvl="1" eaLnBrk="1" hangingPunct="1">
              <a:lnSpc>
                <a:spcPct val="90000"/>
              </a:lnSpc>
              <a:buFont typeface="Wingdings" pitchFamily="-68" charset="2"/>
              <a:buChar char="n"/>
              <a:defRPr/>
            </a:pPr>
            <a:r>
              <a:rPr lang="en-GB" sz="2400" dirty="0">
                <a:effectLst/>
                <a:latin typeface="Century Gothic" charset="0"/>
                <a:ea typeface="Century Gothic" charset="0"/>
                <a:cs typeface="Century Gothic" charset="0"/>
              </a:rPr>
              <a:t>Dictator with a personality cult</a:t>
            </a:r>
          </a:p>
          <a:p>
            <a:pPr lvl="1" eaLnBrk="1" hangingPunct="1">
              <a:lnSpc>
                <a:spcPct val="90000"/>
              </a:lnSpc>
              <a:buFont typeface="Wingdings" pitchFamily="-68" charset="2"/>
              <a:buChar char="n"/>
              <a:defRPr/>
            </a:pPr>
            <a:r>
              <a:rPr lang="en-GB" sz="2400" dirty="0">
                <a:effectLst/>
                <a:latin typeface="Century Gothic" charset="0"/>
                <a:ea typeface="Century Gothic" charset="0"/>
                <a:cs typeface="Century Gothic" charset="0"/>
              </a:rPr>
              <a:t>Name means ‘let us revolt’</a:t>
            </a:r>
          </a:p>
          <a:p>
            <a:pPr lvl="1" eaLnBrk="1" hangingPunct="1">
              <a:lnSpc>
                <a:spcPct val="90000"/>
              </a:lnSpc>
              <a:buFont typeface="Wingdings" pitchFamily="-68" charset="2"/>
              <a:buChar char="n"/>
              <a:defRPr/>
            </a:pPr>
            <a:r>
              <a:rPr lang="en-GB" sz="2400" dirty="0">
                <a:effectLst/>
                <a:latin typeface="Century Gothic" charset="0"/>
                <a:ea typeface="Century Gothic" charset="0"/>
                <a:cs typeface="Century Gothic" charset="0"/>
              </a:rPr>
              <a:t>Built the Tower of </a:t>
            </a:r>
            <a:r>
              <a:rPr lang="en-GB" sz="2400" dirty="0" smtClean="0">
                <a:effectLst/>
                <a:latin typeface="Century Gothic" charset="0"/>
                <a:ea typeface="Century Gothic" charset="0"/>
                <a:cs typeface="Century Gothic" charset="0"/>
              </a:rPr>
              <a:t>Babel</a:t>
            </a:r>
          </a:p>
        </p:txBody>
      </p:sp>
      <p:pic>
        <p:nvPicPr>
          <p:cNvPr id="24580" name="Picture 4" descr="babel"/>
          <p:cNvPicPr>
            <a:picLocks noGrp="1" noChangeAspect="1" noChangeArrowheads="1"/>
          </p:cNvPicPr>
          <p:nvPr>
            <p:ph sz="half" idx="2"/>
          </p:nvPr>
        </p:nvPicPr>
        <p:blipFill>
          <a:blip r:embed="rId3"/>
          <a:srcRect/>
          <a:stretch>
            <a:fillRect/>
          </a:stretch>
        </p:blipFill>
        <p:spPr>
          <a:xfrm>
            <a:off x="4859338" y="1773238"/>
            <a:ext cx="4038600" cy="4319587"/>
          </a:xfrm>
        </p:spPr>
      </p:pic>
      <p:sp>
        <p:nvSpPr>
          <p:cNvPr id="24581" name="Text Box 5"/>
          <p:cNvSpPr txBox="1">
            <a:spLocks noChangeArrowheads="1"/>
          </p:cNvSpPr>
          <p:nvPr/>
        </p:nvSpPr>
        <p:spPr bwMode="auto">
          <a:xfrm>
            <a:off x="5943600" y="6248400"/>
            <a:ext cx="1840568" cy="369332"/>
          </a:xfrm>
          <a:prstGeom prst="rect">
            <a:avLst/>
          </a:prstGeom>
          <a:noFill/>
          <a:ln w="9525">
            <a:noFill/>
            <a:miter lim="800000"/>
            <a:headEnd/>
            <a:tailEnd/>
          </a:ln>
        </p:spPr>
        <p:txBody>
          <a:bodyPr wrap="none">
            <a:prstTxWarp prst="textNoShape">
              <a:avLst/>
            </a:prstTxWarp>
            <a:spAutoFit/>
          </a:bodyPr>
          <a:lstStyle/>
          <a:p>
            <a:r>
              <a:rPr lang="en-US" i="0" dirty="0">
                <a:latin typeface="Century Gothic" charset="0"/>
                <a:ea typeface="Century Gothic" charset="0"/>
                <a:cs typeface="Century Gothic" charset="0"/>
              </a:rPr>
              <a:t>Tower</a:t>
            </a:r>
            <a:r>
              <a:rPr lang="en-US" i="0" dirty="0" smtClean="0">
                <a:latin typeface="Century Gothic" charset="0"/>
                <a:ea typeface="Century Gothic" charset="0"/>
                <a:cs typeface="Century Gothic" charset="0"/>
              </a:rPr>
              <a:t> of </a:t>
            </a:r>
            <a:r>
              <a:rPr lang="en-US" i="0" dirty="0">
                <a:latin typeface="Century Gothic" charset="0"/>
                <a:ea typeface="Century Gothic" charset="0"/>
                <a:cs typeface="Century Gothic" charset="0"/>
              </a:rPr>
              <a:t>Babel</a:t>
            </a:r>
          </a:p>
        </p:txBody>
      </p:sp>
    </p:spTree>
    <p:extLst>
      <p:ext uri="{BB962C8B-B14F-4D97-AF65-F5344CB8AC3E}">
        <p14:creationId xmlns:p14="http://schemas.microsoft.com/office/powerpoint/2010/main" val="169894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6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61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The story of the Tower of Babel</a:t>
            </a:r>
            <a:endParaRPr lang="en-US" dirty="0">
              <a:solidFill>
                <a:srgbClr val="FFFF00"/>
              </a:solidFill>
              <a:latin typeface="Century Gothic" charset="0"/>
              <a:ea typeface="Century Gothic" charset="0"/>
              <a:cs typeface="Century Gothic" charset="0"/>
            </a:endParaRPr>
          </a:p>
        </p:txBody>
      </p:sp>
      <p:sp>
        <p:nvSpPr>
          <p:cNvPr id="5" name="Content Placeholder 4"/>
          <p:cNvSpPr>
            <a:spLocks noGrp="1"/>
          </p:cNvSpPr>
          <p:nvPr>
            <p:ph idx="1"/>
          </p:nvPr>
        </p:nvSpPr>
        <p:spPr/>
        <p:txBody>
          <a:bodyPr>
            <a:normAutofit fontScale="92500"/>
          </a:bodyPr>
          <a:lstStyle/>
          <a:p>
            <a:r>
              <a:rPr lang="en-US" sz="2400" dirty="0" smtClean="0">
                <a:latin typeface="Century Gothic" charset="0"/>
                <a:ea typeface="Century Gothic" charset="0"/>
                <a:cs typeface="Century Gothic" charset="0"/>
              </a:rPr>
              <a:t>After the Flood 70 nations and languages</a:t>
            </a:r>
          </a:p>
          <a:p>
            <a:r>
              <a:rPr lang="en-US" sz="2400" dirty="0">
                <a:latin typeface="Century Gothic" charset="0"/>
                <a:ea typeface="Century Gothic" charset="0"/>
                <a:cs typeface="Century Gothic" charset="0"/>
              </a:rPr>
              <a:t>O</a:t>
            </a:r>
            <a:r>
              <a:rPr lang="en-US" sz="2400" dirty="0" smtClean="0">
                <a:latin typeface="Century Gothic" charset="0"/>
                <a:ea typeface="Century Gothic" charset="0"/>
                <a:cs typeface="Century Gothic" charset="0"/>
              </a:rPr>
              <a:t>ne </a:t>
            </a:r>
            <a:r>
              <a:rPr lang="en-US" sz="2400" dirty="0">
                <a:latin typeface="Century Gothic" charset="0"/>
                <a:ea typeface="Century Gothic" charset="0"/>
                <a:cs typeface="Century Gothic" charset="0"/>
              </a:rPr>
              <a:t>imperial power conquered smaller nations and imposed their language and culture on them, thus directly contravening God’s wish that humans should respect the integrity of each nation and each individual. When at the end of the Babel story God “confuses the language” of the builders, He is not creating a new state of affairs but restoring the old. Interpreted thus, the story of Babel is a critique of the power of the collective when it crushes individuality</a:t>
            </a:r>
          </a:p>
          <a:p>
            <a:endParaRPr lang="en-US" sz="2400" dirty="0" smtClean="0">
              <a:latin typeface="Century Gothic" charset="0"/>
              <a:ea typeface="Century Gothic" charset="0"/>
              <a:cs typeface="Century Gothic" charset="0"/>
            </a:endParaRP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129000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p:txBody>
          <a:bodyPr/>
          <a:lstStyle/>
          <a:p>
            <a:pPr eaLnBrk="1" hangingPunct="1">
              <a:defRPr/>
            </a:pPr>
            <a:r>
              <a:rPr lang="en-GB" dirty="0" smtClean="0">
                <a:solidFill>
                  <a:srgbClr val="FFFF00"/>
                </a:solidFill>
                <a:latin typeface="Century Gothic" charset="0"/>
                <a:ea typeface="Century Gothic" charset="0"/>
                <a:cs typeface="Century Gothic" charset="0"/>
              </a:rPr>
              <a:t>What was Abram’s world?</a:t>
            </a:r>
            <a:endParaRPr lang="en-GB" dirty="0">
              <a:solidFill>
                <a:srgbClr val="FFFF00"/>
              </a:solidFill>
              <a:latin typeface="Century Gothic" charset="0"/>
              <a:ea typeface="Century Gothic" charset="0"/>
              <a:cs typeface="Century Gothic" charset="0"/>
            </a:endParaRPr>
          </a:p>
        </p:txBody>
      </p:sp>
      <p:sp>
        <p:nvSpPr>
          <p:cNvPr id="306179" name="Rectangle 3"/>
          <p:cNvSpPr>
            <a:spLocks noGrp="1" noChangeArrowheads="1"/>
          </p:cNvSpPr>
          <p:nvPr>
            <p:ph type="body" sz="half" idx="1"/>
          </p:nvPr>
        </p:nvSpPr>
        <p:spPr>
          <a:xfrm>
            <a:off x="304800" y="1905000"/>
            <a:ext cx="4325938" cy="4525963"/>
          </a:xfrm>
        </p:spPr>
        <p:txBody>
          <a:bodyPr>
            <a:normAutofit fontScale="92500" lnSpcReduction="10000"/>
          </a:bodyPr>
          <a:lstStyle/>
          <a:p>
            <a:pPr eaLnBrk="1" hangingPunct="1">
              <a:lnSpc>
                <a:spcPct val="110000"/>
              </a:lnSpc>
              <a:buFont typeface="Wingdings" pitchFamily="-68" charset="2"/>
              <a:buChar char="n"/>
              <a:defRPr/>
            </a:pPr>
            <a:r>
              <a:rPr lang="en-GB" sz="2800" dirty="0" smtClean="0">
                <a:effectLst/>
                <a:latin typeface="Century Gothic" charset="0"/>
                <a:ea typeface="Century Gothic" charset="0"/>
                <a:cs typeface="Century Gothic" charset="0"/>
              </a:rPr>
              <a:t>Abram </a:t>
            </a:r>
            <a:r>
              <a:rPr lang="en-GB" sz="2800" dirty="0">
                <a:effectLst/>
                <a:latin typeface="Century Gothic" charset="0"/>
                <a:ea typeface="Century Gothic" charset="0"/>
                <a:cs typeface="Century Gothic" charset="0"/>
              </a:rPr>
              <a:t>came from Ur</a:t>
            </a:r>
          </a:p>
          <a:p>
            <a:pPr eaLnBrk="1" hangingPunct="1">
              <a:lnSpc>
                <a:spcPct val="110000"/>
              </a:lnSpc>
              <a:buFont typeface="Wingdings" pitchFamily="-68" charset="2"/>
              <a:buChar char="n"/>
              <a:defRPr/>
            </a:pPr>
            <a:r>
              <a:rPr lang="en-GB" sz="2800" dirty="0">
                <a:effectLst/>
                <a:latin typeface="Century Gothic" charset="0"/>
                <a:ea typeface="Century Gothic" charset="0"/>
                <a:cs typeface="Century Gothic" charset="0"/>
              </a:rPr>
              <a:t>Ur was ruled by Nimrod </a:t>
            </a:r>
          </a:p>
          <a:p>
            <a:pPr lvl="1" eaLnBrk="1" hangingPunct="1">
              <a:lnSpc>
                <a:spcPct val="110000"/>
              </a:lnSpc>
              <a:buFont typeface="Wingdings" pitchFamily="-68" charset="2"/>
              <a:buChar char="n"/>
              <a:defRPr/>
            </a:pPr>
            <a:r>
              <a:rPr lang="en-GB" sz="2400" dirty="0">
                <a:effectLst/>
                <a:latin typeface="Century Gothic" charset="0"/>
                <a:ea typeface="Century Gothic" charset="0"/>
                <a:cs typeface="Century Gothic" charset="0"/>
              </a:rPr>
              <a:t>Dictator with a personality cult</a:t>
            </a:r>
          </a:p>
          <a:p>
            <a:pPr lvl="1" eaLnBrk="1" hangingPunct="1">
              <a:lnSpc>
                <a:spcPct val="110000"/>
              </a:lnSpc>
              <a:buFont typeface="Wingdings" pitchFamily="-68" charset="2"/>
              <a:buChar char="n"/>
              <a:defRPr/>
            </a:pPr>
            <a:r>
              <a:rPr lang="en-GB" sz="2400" dirty="0">
                <a:effectLst/>
                <a:latin typeface="Century Gothic" charset="0"/>
                <a:ea typeface="Century Gothic" charset="0"/>
                <a:cs typeface="Century Gothic" charset="0"/>
              </a:rPr>
              <a:t>Name means ‘let us revolt’</a:t>
            </a:r>
          </a:p>
          <a:p>
            <a:pPr lvl="1" eaLnBrk="1" hangingPunct="1">
              <a:lnSpc>
                <a:spcPct val="110000"/>
              </a:lnSpc>
              <a:buFont typeface="Wingdings" pitchFamily="-68" charset="2"/>
              <a:buChar char="n"/>
              <a:defRPr/>
            </a:pPr>
            <a:r>
              <a:rPr lang="en-GB" sz="2400" dirty="0">
                <a:effectLst/>
                <a:latin typeface="Century Gothic" charset="0"/>
                <a:ea typeface="Century Gothic" charset="0"/>
                <a:cs typeface="Century Gothic" charset="0"/>
              </a:rPr>
              <a:t>Built the Tower of </a:t>
            </a:r>
            <a:r>
              <a:rPr lang="en-GB" sz="2400" dirty="0" smtClean="0">
                <a:effectLst/>
                <a:latin typeface="Century Gothic" charset="0"/>
                <a:ea typeface="Century Gothic" charset="0"/>
                <a:cs typeface="Century Gothic" charset="0"/>
              </a:rPr>
              <a:t>Babel</a:t>
            </a:r>
          </a:p>
          <a:p>
            <a:pPr eaLnBrk="1" hangingPunct="1">
              <a:lnSpc>
                <a:spcPct val="110000"/>
              </a:lnSpc>
              <a:buFont typeface="Wingdings" pitchFamily="-68" charset="2"/>
              <a:buChar char="n"/>
              <a:defRPr/>
            </a:pPr>
            <a:r>
              <a:rPr lang="en-GB" sz="2800" dirty="0" smtClean="0">
                <a:effectLst/>
                <a:latin typeface="Century Gothic" charset="0"/>
                <a:ea typeface="Century Gothic" charset="0"/>
                <a:cs typeface="Century Gothic" charset="0"/>
              </a:rPr>
              <a:t> Abram’s </a:t>
            </a:r>
            <a:r>
              <a:rPr lang="en-GB" sz="2800" dirty="0">
                <a:effectLst/>
                <a:latin typeface="Century Gothic" charset="0"/>
                <a:ea typeface="Century Gothic" charset="0"/>
                <a:cs typeface="Century Gothic" charset="0"/>
              </a:rPr>
              <a:t>father was called </a:t>
            </a:r>
            <a:r>
              <a:rPr lang="en-GB" sz="2800" dirty="0" err="1">
                <a:effectLst/>
                <a:latin typeface="Century Gothic" charset="0"/>
                <a:ea typeface="Century Gothic" charset="0"/>
                <a:cs typeface="Century Gothic" charset="0"/>
              </a:rPr>
              <a:t>Terah</a:t>
            </a:r>
            <a:r>
              <a:rPr lang="en-GB" sz="2800" dirty="0">
                <a:effectLst/>
                <a:latin typeface="Century Gothic" charset="0"/>
                <a:ea typeface="Century Gothic" charset="0"/>
                <a:cs typeface="Century Gothic" charset="0"/>
              </a:rPr>
              <a:t>. He was an idol maker</a:t>
            </a:r>
          </a:p>
        </p:txBody>
      </p:sp>
      <p:pic>
        <p:nvPicPr>
          <p:cNvPr id="24580" name="Picture 4" descr="babel"/>
          <p:cNvPicPr>
            <a:picLocks noGrp="1" noChangeAspect="1" noChangeArrowheads="1"/>
          </p:cNvPicPr>
          <p:nvPr>
            <p:ph sz="half" idx="2"/>
          </p:nvPr>
        </p:nvPicPr>
        <p:blipFill>
          <a:blip r:embed="rId3"/>
          <a:srcRect/>
          <a:stretch>
            <a:fillRect/>
          </a:stretch>
        </p:blipFill>
        <p:spPr>
          <a:xfrm>
            <a:off x="4859338" y="1773238"/>
            <a:ext cx="4038600" cy="4319587"/>
          </a:xfrm>
        </p:spPr>
      </p:pic>
      <p:sp>
        <p:nvSpPr>
          <p:cNvPr id="24581" name="Text Box 5"/>
          <p:cNvSpPr txBox="1">
            <a:spLocks noChangeArrowheads="1"/>
          </p:cNvSpPr>
          <p:nvPr/>
        </p:nvSpPr>
        <p:spPr bwMode="auto">
          <a:xfrm>
            <a:off x="5943600" y="6248400"/>
            <a:ext cx="1840568" cy="369332"/>
          </a:xfrm>
          <a:prstGeom prst="rect">
            <a:avLst/>
          </a:prstGeom>
          <a:noFill/>
          <a:ln w="9525">
            <a:noFill/>
            <a:miter lim="800000"/>
            <a:headEnd/>
            <a:tailEnd/>
          </a:ln>
        </p:spPr>
        <p:txBody>
          <a:bodyPr wrap="none">
            <a:prstTxWarp prst="textNoShape">
              <a:avLst/>
            </a:prstTxWarp>
            <a:spAutoFit/>
          </a:bodyPr>
          <a:lstStyle/>
          <a:p>
            <a:r>
              <a:rPr lang="en-US" i="0" dirty="0">
                <a:latin typeface="Century Gothic" charset="0"/>
                <a:ea typeface="Century Gothic" charset="0"/>
                <a:cs typeface="Century Gothic" charset="0"/>
              </a:rPr>
              <a:t>Tower</a:t>
            </a:r>
            <a:r>
              <a:rPr lang="en-US" i="0" dirty="0" smtClean="0">
                <a:latin typeface="Century Gothic" charset="0"/>
                <a:ea typeface="Century Gothic" charset="0"/>
                <a:cs typeface="Century Gothic" charset="0"/>
              </a:rPr>
              <a:t> of </a:t>
            </a:r>
            <a:r>
              <a:rPr lang="en-US" i="0" dirty="0">
                <a:latin typeface="Century Gothic" charset="0"/>
                <a:ea typeface="Century Gothic" charset="0"/>
                <a:cs typeface="Century Gothic" charset="0"/>
              </a:rPr>
              <a:t>Babel</a:t>
            </a:r>
          </a:p>
        </p:txBody>
      </p:sp>
    </p:spTree>
    <p:extLst>
      <p:ext uri="{BB962C8B-B14F-4D97-AF65-F5344CB8AC3E}">
        <p14:creationId xmlns:p14="http://schemas.microsoft.com/office/powerpoint/2010/main" val="68763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6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61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6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What is an idol?</a:t>
            </a:r>
            <a:endParaRPr lang="en-US" dirty="0">
              <a:solidFill>
                <a:srgbClr val="FFFF00"/>
              </a:solidFill>
              <a:latin typeface="Century Gothic" charset="0"/>
              <a:ea typeface="Century Gothic" charset="0"/>
              <a:cs typeface="Century Gothic" charset="0"/>
            </a:endParaRPr>
          </a:p>
        </p:txBody>
      </p:sp>
      <p:sp>
        <p:nvSpPr>
          <p:cNvPr id="3" name="Text Placeholder 2"/>
          <p:cNvSpPr>
            <a:spLocks noGrp="1"/>
          </p:cNvSpPr>
          <p:nvPr>
            <p:ph type="body" sz="half" idx="1"/>
          </p:nvPr>
        </p:nvSpPr>
        <p:spPr>
          <a:xfrm>
            <a:off x="152400" y="2176791"/>
            <a:ext cx="4038600" cy="4525963"/>
          </a:xfrm>
        </p:spPr>
        <p:txBody>
          <a:bodyPr>
            <a:normAutofit/>
          </a:bodyPr>
          <a:lstStyle/>
          <a:p>
            <a:r>
              <a:rPr lang="en-US" sz="2400" dirty="0" smtClean="0">
                <a:latin typeface="Century Gothic" charset="0"/>
                <a:ea typeface="Century Gothic" charset="0"/>
                <a:cs typeface="Century Gothic" charset="0"/>
              </a:rPr>
              <a:t>A man made object worshipped as if it were a god</a:t>
            </a:r>
          </a:p>
          <a:p>
            <a:r>
              <a:rPr lang="en-US" sz="2400" dirty="0" smtClean="0">
                <a:latin typeface="Century Gothic" charset="0"/>
                <a:ea typeface="Century Gothic" charset="0"/>
                <a:cs typeface="Century Gothic" charset="0"/>
              </a:rPr>
              <a:t>Worship power</a:t>
            </a:r>
          </a:p>
          <a:p>
            <a:r>
              <a:rPr lang="en-US" sz="2400" dirty="0" smtClean="0">
                <a:latin typeface="Century Gothic" charset="0"/>
                <a:ea typeface="Century Gothic" charset="0"/>
                <a:cs typeface="Century Gothic" charset="0"/>
              </a:rPr>
              <a:t>“Their land is full of idols; they worship the work of their own hands, that which their own fingers have made.” Isaiah 2:8</a:t>
            </a:r>
            <a:endParaRPr lang="en-US" sz="2000" dirty="0">
              <a:latin typeface="Century Gothic" charset="0"/>
              <a:ea typeface="Century Gothic" charset="0"/>
              <a:cs typeface="Century Gothic" charset="0"/>
            </a:endParaRPr>
          </a:p>
        </p:txBody>
      </p:sp>
      <p:pic>
        <p:nvPicPr>
          <p:cNvPr id="5" name="Content Placeholder 4" descr="Sumerian_idols.jpg"/>
          <p:cNvPicPr>
            <a:picLocks noGrp="1" noChangeAspect="1"/>
          </p:cNvPicPr>
          <p:nvPr>
            <p:ph sz="half" idx="2"/>
          </p:nvPr>
        </p:nvPicPr>
        <p:blipFill>
          <a:blip r:embed="rId3"/>
          <a:srcRect t="-37028" b="-37028"/>
          <a:stretch>
            <a:fillRect/>
          </a:stretch>
        </p:blipFill>
        <p:spPr>
          <a:xfrm>
            <a:off x="4267200" y="1600200"/>
            <a:ext cx="4495800" cy="5038336"/>
          </a:xfrm>
        </p:spPr>
      </p:pic>
      <p:sp>
        <p:nvSpPr>
          <p:cNvPr id="6" name="TextBox 5"/>
          <p:cNvSpPr txBox="1"/>
          <p:nvPr/>
        </p:nvSpPr>
        <p:spPr>
          <a:xfrm>
            <a:off x="5562600" y="5715000"/>
            <a:ext cx="2661306" cy="523220"/>
          </a:xfrm>
          <a:prstGeom prst="rect">
            <a:avLst/>
          </a:prstGeom>
          <a:noFill/>
        </p:spPr>
        <p:txBody>
          <a:bodyPr wrap="none" rtlCol="0">
            <a:spAutoFit/>
          </a:bodyPr>
          <a:lstStyle/>
          <a:p>
            <a:r>
              <a:rPr lang="en-US" sz="2800" i="0" dirty="0" smtClean="0">
                <a:solidFill>
                  <a:schemeClr val="bg1"/>
                </a:solidFill>
                <a:latin typeface="Century Gothic" charset="0"/>
                <a:ea typeface="Century Gothic" charset="0"/>
                <a:cs typeface="Century Gothic" charset="0"/>
              </a:rPr>
              <a:t>Sumerian idols</a:t>
            </a:r>
            <a:endParaRPr lang="en-US" sz="28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621051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Line 2"/>
          <p:cNvSpPr>
            <a:spLocks noChangeShapeType="1"/>
          </p:cNvSpPr>
          <p:nvPr/>
        </p:nvSpPr>
        <p:spPr bwMode="auto">
          <a:xfrm rot="13020000" flipV="1">
            <a:off x="2771775" y="3638550"/>
            <a:ext cx="3598863" cy="0"/>
          </a:xfrm>
          <a:prstGeom prst="line">
            <a:avLst/>
          </a:prstGeom>
          <a:noFill/>
          <a:ln w="165100">
            <a:solidFill>
              <a:schemeClr val="tx1"/>
            </a:solidFill>
            <a:round/>
            <a:headEnd type="none" w="med" len="sm"/>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6627" name="Line 3"/>
          <p:cNvSpPr>
            <a:spLocks noChangeShapeType="1"/>
          </p:cNvSpPr>
          <p:nvPr/>
        </p:nvSpPr>
        <p:spPr bwMode="auto">
          <a:xfrm>
            <a:off x="6732588" y="2484438"/>
            <a:ext cx="0" cy="2339975"/>
          </a:xfrm>
          <a:prstGeom prst="line">
            <a:avLst/>
          </a:prstGeom>
          <a:noFill/>
          <a:ln w="101600">
            <a:solidFill>
              <a:schemeClr val="tx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83652" name="Line 4"/>
          <p:cNvSpPr>
            <a:spLocks noChangeShapeType="1"/>
          </p:cNvSpPr>
          <p:nvPr/>
        </p:nvSpPr>
        <p:spPr bwMode="auto">
          <a:xfrm>
            <a:off x="2401888" y="2484438"/>
            <a:ext cx="0" cy="2339975"/>
          </a:xfrm>
          <a:prstGeom prst="line">
            <a:avLst/>
          </a:prstGeom>
          <a:noFill/>
          <a:ln w="101600">
            <a:solidFill>
              <a:schemeClr val="tx1"/>
            </a:solidFill>
            <a:prstDash val="sysDot"/>
            <a:round/>
            <a:headEnd/>
            <a:tailEnd/>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83653" name="Rectangle 5"/>
          <p:cNvSpPr>
            <a:spLocks noChangeArrowheads="1"/>
          </p:cNvSpPr>
          <p:nvPr/>
        </p:nvSpPr>
        <p:spPr bwMode="auto">
          <a:xfrm>
            <a:off x="0" y="76200"/>
            <a:ext cx="9144000" cy="1012825"/>
          </a:xfrm>
          <a:prstGeom prst="rect">
            <a:avLst/>
          </a:prstGeom>
          <a:noFill/>
          <a:ln w="9525">
            <a:noFill/>
            <a:miter lim="800000"/>
            <a:headEnd/>
            <a:tailEnd/>
          </a:ln>
          <a:effectLst/>
        </p:spPr>
        <p:txBody>
          <a:bodyPr anchor="ctr" anchorCtr="1">
            <a:prstTxWarp prst="textNoShape">
              <a:avLst/>
            </a:prstTxWarp>
          </a:bodyPr>
          <a:lstStyle/>
          <a:p>
            <a:pPr algn="ctr">
              <a:defRPr/>
            </a:pPr>
            <a:r>
              <a:rPr lang="en-US" altLang="zh-CN" sz="3800" i="0" dirty="0">
                <a:solidFill>
                  <a:srgbClr val="FFFF00"/>
                </a:solidFill>
                <a:effectLst>
                  <a:outerShdw blurRad="38100" dist="38100" dir="2700000" algn="tl">
                    <a:srgbClr val="000000"/>
                  </a:outerShdw>
                </a:effectLst>
                <a:latin typeface="Century Gothic" charset="0"/>
                <a:ea typeface="Century Gothic" charset="0"/>
                <a:cs typeface="Century Gothic" charset="0"/>
              </a:rPr>
              <a:t>Why could God choose </a:t>
            </a:r>
            <a:r>
              <a:rPr lang="en-US" altLang="zh-CN" sz="3800" i="0" dirty="0" smtClean="0">
                <a:solidFill>
                  <a:srgbClr val="FFFF00"/>
                </a:solidFill>
                <a:effectLst>
                  <a:outerShdw blurRad="38100" dist="38100" dir="2700000" algn="tl">
                    <a:srgbClr val="000000"/>
                  </a:outerShdw>
                </a:effectLst>
                <a:latin typeface="Century Gothic" charset="0"/>
                <a:ea typeface="Century Gothic" charset="0"/>
                <a:cs typeface="Century Gothic" charset="0"/>
              </a:rPr>
              <a:t>Abram</a:t>
            </a:r>
            <a:r>
              <a:rPr lang="en-US" altLang="zh-CN" sz="3800" i="0" dirty="0">
                <a:solidFill>
                  <a:srgbClr val="FFFF00"/>
                </a:solidFill>
                <a:effectLst>
                  <a:outerShdw blurRad="38100" dist="38100" dir="2700000" algn="tl">
                    <a:srgbClr val="000000"/>
                  </a:outerShdw>
                </a:effectLst>
                <a:latin typeface="Century Gothic" charset="0"/>
                <a:ea typeface="Century Gothic" charset="0"/>
                <a:cs typeface="Century Gothic" charset="0"/>
              </a:rPr>
              <a:t>?</a:t>
            </a:r>
            <a:endParaRPr lang="sk-SK" sz="3800" i="0" dirty="0">
              <a:solidFill>
                <a:srgbClr val="FFFF00"/>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26630" name="Group 6"/>
          <p:cNvGrpSpPr>
            <a:grpSpLocks/>
          </p:cNvGrpSpPr>
          <p:nvPr/>
        </p:nvGrpSpPr>
        <p:grpSpPr bwMode="auto">
          <a:xfrm>
            <a:off x="5872163" y="1233488"/>
            <a:ext cx="1720850" cy="1509712"/>
            <a:chOff x="4266" y="1329"/>
            <a:chExt cx="1084" cy="951"/>
          </a:xfrm>
        </p:grpSpPr>
        <p:sp>
          <p:nvSpPr>
            <p:cNvPr id="283655" name="Oval 7"/>
            <p:cNvSpPr>
              <a:spLocks noChangeAspect="1" noChangeArrowheads="1"/>
            </p:cNvSpPr>
            <p:nvPr/>
          </p:nvSpPr>
          <p:spPr bwMode="auto">
            <a:xfrm>
              <a:off x="4332" y="1329"/>
              <a:ext cx="952" cy="951"/>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a:defRPr/>
              </a:pPr>
              <a:endParaRPr lang="en-US" sz="3200"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83656" name="Text Box 8"/>
            <p:cNvSpPr txBox="1">
              <a:spLocks noChangeAspect="1" noChangeArrowheads="1"/>
            </p:cNvSpPr>
            <p:nvPr/>
          </p:nvSpPr>
          <p:spPr bwMode="auto">
            <a:xfrm>
              <a:off x="4266" y="1618"/>
              <a:ext cx="1084" cy="369"/>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3200" i="0">
                  <a:solidFill>
                    <a:schemeClr val="bg1"/>
                  </a:solidFill>
                  <a:effectLst>
                    <a:outerShdw blurRad="38100" dist="38100" dir="2700000" algn="tl">
                      <a:srgbClr val="000000"/>
                    </a:outerShdw>
                  </a:effectLst>
                  <a:latin typeface="Century Gothic" charset="0"/>
                  <a:ea typeface="Century Gothic" charset="0"/>
                  <a:cs typeface="Century Gothic" charset="0"/>
                </a:rPr>
                <a:t>God</a:t>
              </a:r>
            </a:p>
          </p:txBody>
        </p:sp>
      </p:grpSp>
      <p:grpSp>
        <p:nvGrpSpPr>
          <p:cNvPr id="26631" name="Group 9"/>
          <p:cNvGrpSpPr>
            <a:grpSpLocks/>
          </p:cNvGrpSpPr>
          <p:nvPr/>
        </p:nvGrpSpPr>
        <p:grpSpPr bwMode="auto">
          <a:xfrm>
            <a:off x="5872163" y="4564063"/>
            <a:ext cx="1720850" cy="1511300"/>
            <a:chOff x="3472" y="2705"/>
            <a:chExt cx="1084" cy="952"/>
          </a:xfrm>
        </p:grpSpPr>
        <p:sp>
          <p:nvSpPr>
            <p:cNvPr id="283658" name="Oval 10"/>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83659" name="Text Box 11"/>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800" i="0">
                  <a:solidFill>
                    <a:schemeClr val="bg1"/>
                  </a:solidFill>
                  <a:effectLst>
                    <a:outerShdw blurRad="38100" dist="38100" dir="2700000" algn="tl">
                      <a:srgbClr val="000000"/>
                    </a:outerShdw>
                  </a:effectLst>
                  <a:latin typeface="Century Gothic" charset="0"/>
                  <a:ea typeface="Century Gothic" charset="0"/>
                  <a:cs typeface="Century Gothic" charset="0"/>
                </a:rPr>
                <a:t>Ham</a:t>
              </a:r>
            </a:p>
          </p:txBody>
        </p:sp>
      </p:grpSp>
      <p:grpSp>
        <p:nvGrpSpPr>
          <p:cNvPr id="4" name="Group 12"/>
          <p:cNvGrpSpPr>
            <a:grpSpLocks/>
          </p:cNvGrpSpPr>
          <p:nvPr/>
        </p:nvGrpSpPr>
        <p:grpSpPr bwMode="auto">
          <a:xfrm>
            <a:off x="1546225" y="1233488"/>
            <a:ext cx="1711325" cy="1509712"/>
            <a:chOff x="438" y="777"/>
            <a:chExt cx="1078" cy="951"/>
          </a:xfrm>
        </p:grpSpPr>
        <p:sp>
          <p:nvSpPr>
            <p:cNvPr id="283661" name="Oval 13"/>
            <p:cNvSpPr>
              <a:spLocks noChangeAspect="1" noChangeArrowheads="1"/>
            </p:cNvSpPr>
            <p:nvPr/>
          </p:nvSpPr>
          <p:spPr bwMode="auto">
            <a:xfrm>
              <a:off x="501" y="777"/>
              <a:ext cx="952" cy="951"/>
            </a:xfrm>
            <a:prstGeom prst="ellipse">
              <a:avLst/>
            </a:prstGeom>
            <a:gradFill rotWithShape="1">
              <a:gsLst>
                <a:gs pos="0">
                  <a:srgbClr val="B953FF"/>
                </a:gs>
                <a:gs pos="100000">
                  <a:srgbClr val="6E00B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83662" name="Text Box 14"/>
            <p:cNvSpPr txBox="1">
              <a:spLocks noChangeAspect="1" noChangeArrowheads="1"/>
            </p:cNvSpPr>
            <p:nvPr/>
          </p:nvSpPr>
          <p:spPr bwMode="auto">
            <a:xfrm>
              <a:off x="438" y="1079"/>
              <a:ext cx="1078" cy="337"/>
            </a:xfrm>
            <a:prstGeom prst="rect">
              <a:avLst/>
            </a:prstGeom>
            <a:noFill/>
            <a:ln w="9525">
              <a:noFill/>
              <a:miter lim="800000"/>
              <a:headEnd/>
              <a:tailEnd/>
            </a:ln>
            <a:effectLst/>
          </p:spPr>
          <p:txBody>
            <a:bodyPr lIns="36000" tIns="61200" rIns="36000">
              <a:prstTxWarp prst="textNoShape">
                <a:avLst/>
              </a:prstTxWarp>
              <a:spAutoFit/>
            </a:bodyPr>
            <a:lstStyle/>
            <a:p>
              <a:pPr algn="ctr">
                <a:defRPr/>
              </a:pPr>
              <a:r>
                <a:rPr lang="en-US" sz="2800" i="0">
                  <a:solidFill>
                    <a:schemeClr val="bg1"/>
                  </a:solidFill>
                  <a:effectLst>
                    <a:outerShdw blurRad="38100" dist="38100" dir="2700000" algn="tl">
                      <a:srgbClr val="000000"/>
                    </a:outerShdw>
                  </a:effectLst>
                  <a:latin typeface="Century Gothic" charset="0"/>
                  <a:ea typeface="Century Gothic" charset="0"/>
                  <a:cs typeface="Century Gothic" charset="0"/>
                </a:rPr>
                <a:t>Satan</a:t>
              </a:r>
            </a:p>
          </p:txBody>
        </p:sp>
      </p:grpSp>
      <p:grpSp>
        <p:nvGrpSpPr>
          <p:cNvPr id="5" name="Group 15"/>
          <p:cNvGrpSpPr>
            <a:grpSpLocks/>
          </p:cNvGrpSpPr>
          <p:nvPr/>
        </p:nvGrpSpPr>
        <p:grpSpPr bwMode="auto">
          <a:xfrm>
            <a:off x="1546225" y="4564063"/>
            <a:ext cx="1720850" cy="1511300"/>
            <a:chOff x="1796" y="2103"/>
            <a:chExt cx="1084" cy="952"/>
          </a:xfrm>
        </p:grpSpPr>
        <p:sp>
          <p:nvSpPr>
            <p:cNvPr id="283664" name="Oval 16"/>
            <p:cNvSpPr>
              <a:spLocks noChangeAspect="1" noChangeArrowheads="1"/>
            </p:cNvSpPr>
            <p:nvPr/>
          </p:nvSpPr>
          <p:spPr bwMode="auto">
            <a:xfrm>
              <a:off x="1862" y="2103"/>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defRPr/>
              </a:pPr>
              <a:endParaRPr lang="en-US" sz="2400" i="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283665" name="Text Box 17"/>
            <p:cNvSpPr txBox="1">
              <a:spLocks noChangeAspect="1" noChangeArrowheads="1"/>
            </p:cNvSpPr>
            <p:nvPr/>
          </p:nvSpPr>
          <p:spPr bwMode="auto">
            <a:xfrm>
              <a:off x="1796" y="2430"/>
              <a:ext cx="1084" cy="301"/>
            </a:xfrm>
            <a:prstGeom prst="rect">
              <a:avLst/>
            </a:prstGeom>
            <a:noFill/>
            <a:ln w="9525">
              <a:noFill/>
              <a:miter lim="800000"/>
              <a:headEnd/>
              <a:tailEnd/>
            </a:ln>
            <a:effectLst/>
          </p:spPr>
          <p:txBody>
            <a:bodyPr lIns="36000" tIns="46800" rIns="36000">
              <a:prstTxWarp prst="textNoShape">
                <a:avLst/>
              </a:prstTxWarp>
              <a:spAutoFit/>
            </a:bodyPr>
            <a:lstStyle/>
            <a:p>
              <a:pPr algn="ctr">
                <a:defRPr/>
              </a:pPr>
              <a:r>
                <a:rPr lang="en-US" sz="2500" i="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Abram</a:t>
              </a:r>
              <a:endParaRPr lang="en-US" sz="2500" i="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sp>
        <p:nvSpPr>
          <p:cNvPr id="283666" name="Line 18"/>
          <p:cNvSpPr>
            <a:spLocks noChangeShapeType="1"/>
          </p:cNvSpPr>
          <p:nvPr/>
        </p:nvSpPr>
        <p:spPr bwMode="auto">
          <a:xfrm rot="19380000" flipV="1">
            <a:off x="2771775" y="3638550"/>
            <a:ext cx="3598863" cy="0"/>
          </a:xfrm>
          <a:prstGeom prst="line">
            <a:avLst/>
          </a:prstGeom>
          <a:noFill/>
          <a:ln w="165100">
            <a:solidFill>
              <a:srgbClr val="FFFF00"/>
            </a:solidFill>
            <a:round/>
            <a:headEnd type="none" w="med" len="sm"/>
            <a:tailEnd type="triangle" w="med" len="sm"/>
          </a:ln>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283667" name="AutoShape 19"/>
          <p:cNvSpPr>
            <a:spLocks noChangeArrowheads="1"/>
          </p:cNvSpPr>
          <p:nvPr/>
        </p:nvSpPr>
        <p:spPr bwMode="auto">
          <a:xfrm>
            <a:off x="431800" y="2743200"/>
            <a:ext cx="1665288" cy="1651000"/>
          </a:xfrm>
          <a:prstGeom prst="wedgeRoundRectCallout">
            <a:avLst>
              <a:gd name="adj1" fmla="val 29694"/>
              <a:gd name="adj2" fmla="val 71250"/>
              <a:gd name="adj3" fmla="val 16667"/>
            </a:avLst>
          </a:prstGeom>
          <a:solidFill>
            <a:srgbClr val="CCFFCC"/>
          </a:solidFill>
          <a:ln w="9525">
            <a:noFill/>
            <a:miter lim="800000"/>
            <a:headEnd/>
            <a:tailEnd/>
          </a:ln>
        </p:spPr>
        <p:txBody>
          <a:bodyPr wrap="none" anchor="ctr">
            <a:prstTxWarp prst="textNoShape">
              <a:avLst/>
            </a:prstTxWarp>
          </a:bodyPr>
          <a:lstStyle/>
          <a:p>
            <a:pPr algn="ctr"/>
            <a:r>
              <a:rPr lang="en-GB" sz="2200" i="0" dirty="0" smtClean="0">
                <a:latin typeface="Century Gothic" charset="0"/>
                <a:ea typeface="Century Gothic" charset="0"/>
                <a:cs typeface="Century Gothic" charset="0"/>
              </a:rPr>
              <a:t>Third son of </a:t>
            </a:r>
            <a:br>
              <a:rPr lang="en-GB" sz="2200" i="0" dirty="0" smtClean="0">
                <a:latin typeface="Century Gothic" charset="0"/>
                <a:ea typeface="Century Gothic" charset="0"/>
                <a:cs typeface="Century Gothic" charset="0"/>
              </a:rPr>
            </a:br>
            <a:r>
              <a:rPr lang="en-GB" sz="2200" i="0" dirty="0" err="1" smtClean="0">
                <a:latin typeface="Century Gothic" charset="0"/>
                <a:ea typeface="Century Gothic" charset="0"/>
                <a:cs typeface="Century Gothic" charset="0"/>
              </a:rPr>
              <a:t>Terah</a:t>
            </a:r>
            <a:r>
              <a:rPr lang="en-GB" sz="2200" i="0" dirty="0" smtClean="0">
                <a:latin typeface="Century Gothic" charset="0"/>
                <a:ea typeface="Century Gothic" charset="0"/>
                <a:cs typeface="Century Gothic" charset="0"/>
              </a:rPr>
              <a:t>,</a:t>
            </a:r>
          </a:p>
          <a:p>
            <a:pPr algn="ctr"/>
            <a:r>
              <a:rPr lang="en-GB" sz="2200" i="0" dirty="0" smtClean="0">
                <a:latin typeface="Century Gothic" charset="0"/>
                <a:ea typeface="Century Gothic" charset="0"/>
                <a:cs typeface="Century Gothic" charset="0"/>
              </a:rPr>
              <a:t>idol-maker</a:t>
            </a:r>
            <a:endParaRPr lang="en-GB" sz="2200" i="0" dirty="0">
              <a:latin typeface="Century Gothic" charset="0"/>
              <a:ea typeface="Century Gothic" charset="0"/>
              <a:cs typeface="Century Gothic" charset="0"/>
            </a:endParaRPr>
          </a:p>
        </p:txBody>
      </p:sp>
    </p:spTree>
    <p:extLst>
      <p:ext uri="{BB962C8B-B14F-4D97-AF65-F5344CB8AC3E}">
        <p14:creationId xmlns:p14="http://schemas.microsoft.com/office/powerpoint/2010/main" val="14564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83650"/>
                                        </p:tgtEl>
                                        <p:attrNameLst>
                                          <p:attrName>style.visibility</p:attrName>
                                        </p:attrNameLst>
                                      </p:cBhvr>
                                      <p:to>
                                        <p:strVal val="visible"/>
                                      </p:to>
                                    </p:set>
                                    <p:animEffect transition="in" filter="wipe(down)">
                                      <p:cBhvr>
                                        <p:cTn id="11" dur="1000"/>
                                        <p:tgtEl>
                                          <p:spTgt spid="2836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3652"/>
                                        </p:tgtEl>
                                        <p:attrNameLst>
                                          <p:attrName>style.visibility</p:attrName>
                                        </p:attrNameLst>
                                      </p:cBhvr>
                                      <p:to>
                                        <p:strVal val="visible"/>
                                      </p:to>
                                    </p:set>
                                    <p:animEffect transition="in" filter="fade">
                                      <p:cBhvr>
                                        <p:cTn id="16" dur="1000"/>
                                        <p:tgtEl>
                                          <p:spTgt spid="283652"/>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3667"/>
                                        </p:tgtEl>
                                        <p:attrNameLst>
                                          <p:attrName>style.visibility</p:attrName>
                                        </p:attrNameLst>
                                      </p:cBhvr>
                                      <p:to>
                                        <p:strVal val="visible"/>
                                      </p:to>
                                    </p:set>
                                    <p:animEffect transition="in" filter="fade">
                                      <p:cBhvr>
                                        <p:cTn id="22" dur="1000"/>
                                        <p:tgtEl>
                                          <p:spTgt spid="283667"/>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283666"/>
                                        </p:tgtEl>
                                        <p:attrNameLst>
                                          <p:attrName>style.visibility</p:attrName>
                                        </p:attrNameLst>
                                      </p:cBhvr>
                                      <p:to>
                                        <p:strVal val="visible"/>
                                      </p:to>
                                    </p:set>
                                    <p:animEffect transition="in" filter="wipe(down)">
                                      <p:cBhvr>
                                        <p:cTn id="26" dur="1000"/>
                                        <p:tgtEl>
                                          <p:spTgt spid="28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animBg="1"/>
      <p:bldP spid="283652" grpId="0" animBg="1"/>
      <p:bldP spid="283666" grpId="0" animBg="1"/>
      <p:bldP spid="2836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163296"/>
            <a:ext cx="8636000" cy="1044388"/>
          </a:xfrm>
        </p:spPr>
        <p:txBody>
          <a:bodyPr/>
          <a:lstStyle/>
          <a:p>
            <a:r>
              <a:rPr lang="en-US" sz="3700" dirty="0" smtClean="0">
                <a:solidFill>
                  <a:srgbClr val="FFFF00"/>
                </a:solidFill>
                <a:latin typeface="Century Gothic" charset="0"/>
                <a:ea typeface="Century Gothic" charset="0"/>
                <a:cs typeface="Century Gothic" charset="0"/>
              </a:rPr>
              <a:t>What kind of story is Adam and Eve?</a:t>
            </a:r>
            <a:endParaRPr lang="en-US" sz="3700"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779463" y="1628035"/>
            <a:ext cx="7583487" cy="4208930"/>
          </a:xfrm>
        </p:spPr>
        <p:txBody>
          <a:bodyPr>
            <a:noAutofit/>
          </a:bodyPr>
          <a:lstStyle/>
          <a:p>
            <a:r>
              <a:rPr lang="en-US" sz="2300" dirty="0">
                <a:latin typeface="Century Gothic" charset="0"/>
                <a:ea typeface="Century Gothic" charset="0"/>
                <a:cs typeface="Century Gothic" charset="0"/>
              </a:rPr>
              <a:t>All cultures, religions, political philosophies etc. have myths</a:t>
            </a:r>
          </a:p>
          <a:p>
            <a:r>
              <a:rPr lang="en-US" sz="2300" dirty="0">
                <a:latin typeface="Century Gothic" charset="0"/>
                <a:ea typeface="Century Gothic" charset="0"/>
                <a:cs typeface="Century Gothic" charset="0"/>
              </a:rPr>
              <a:t>A myth is a sacred narrative in the sense that it holds religious or spiritual significance for those who tell it, and it contributes to and expresses systems of thought and values. Use of the term by scholars implies neither the truth nor the falseness of the narrative. To the source culture, however, a myth by definition is "true", in that it embodies beliefs, concepts, and ways of questioning and making sense of the world.</a:t>
            </a:r>
          </a:p>
          <a:p>
            <a:pPr lvl="1"/>
            <a:r>
              <a:rPr lang="en-US" sz="2300" dirty="0">
                <a:latin typeface="Century Gothic" charset="0"/>
                <a:ea typeface="Century Gothic" charset="0"/>
                <a:cs typeface="Century Gothic" charset="0"/>
              </a:rPr>
              <a:t>May or may not have a historical basis</a:t>
            </a:r>
          </a:p>
        </p:txBody>
      </p:sp>
    </p:spTree>
    <p:extLst>
      <p:ext uri="{BB962C8B-B14F-4D97-AF65-F5344CB8AC3E}">
        <p14:creationId xmlns:p14="http://schemas.microsoft.com/office/powerpoint/2010/main" val="19255859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p:txBody>
          <a:bodyPr/>
          <a:lstStyle/>
          <a:p>
            <a:pPr eaLnBrk="1" hangingPunct="1">
              <a:defRPr/>
            </a:pPr>
            <a:r>
              <a:rPr lang="en-US" dirty="0">
                <a:solidFill>
                  <a:srgbClr val="FFFF00"/>
                </a:solidFill>
                <a:latin typeface="Century Gothic" charset="0"/>
                <a:ea typeface="Century Gothic" charset="0"/>
                <a:cs typeface="Century Gothic" charset="0"/>
              </a:rPr>
              <a:t>What is</a:t>
            </a:r>
            <a:r>
              <a:rPr lang="en-US" dirty="0" smtClean="0">
                <a:solidFill>
                  <a:srgbClr val="FFFF00"/>
                </a:solidFill>
                <a:latin typeface="Century Gothic" charset="0"/>
                <a:ea typeface="Century Gothic" charset="0"/>
                <a:cs typeface="Century Gothic" charset="0"/>
              </a:rPr>
              <a:t> the change </a:t>
            </a:r>
            <a:r>
              <a:rPr lang="en-US" dirty="0">
                <a:solidFill>
                  <a:srgbClr val="FFFF00"/>
                </a:solidFill>
                <a:latin typeface="Century Gothic" charset="0"/>
                <a:ea typeface="Century Gothic" charset="0"/>
                <a:cs typeface="Century Gothic" charset="0"/>
              </a:rPr>
              <a:t>of lineage?</a:t>
            </a:r>
          </a:p>
        </p:txBody>
      </p:sp>
      <p:sp>
        <p:nvSpPr>
          <p:cNvPr id="316419" name="Rectangle 3"/>
          <p:cNvSpPr>
            <a:spLocks noGrp="1" noChangeArrowheads="1"/>
          </p:cNvSpPr>
          <p:nvPr>
            <p:ph type="body" idx="1"/>
          </p:nvPr>
        </p:nvSpPr>
        <p:spPr>
          <a:xfrm>
            <a:off x="457200" y="1828800"/>
            <a:ext cx="8229600" cy="4525963"/>
          </a:xfrm>
        </p:spPr>
        <p:txBody>
          <a:bodyPr>
            <a:normAutofit/>
          </a:bodyPr>
          <a:lstStyle/>
          <a:p>
            <a:pPr eaLnBrk="1" hangingPunct="1">
              <a:buFont typeface="Wingdings" pitchFamily="-68" charset="2"/>
              <a:buNone/>
              <a:defRPr/>
            </a:pPr>
            <a:r>
              <a:rPr lang="en-GB" sz="2800" dirty="0" smtClean="0">
                <a:latin typeface="Century Gothic" charset="0"/>
                <a:ea typeface="Century Gothic" charset="0"/>
                <a:cs typeface="Century Gothic" charset="0"/>
              </a:rPr>
              <a:t>   Where </a:t>
            </a:r>
            <a:r>
              <a:rPr lang="en-GB" sz="2800" dirty="0">
                <a:latin typeface="Century Gothic" charset="0"/>
                <a:ea typeface="Century Gothic" charset="0"/>
                <a:cs typeface="Century Gothic" charset="0"/>
              </a:rPr>
              <a:t>is the change of blood lineage done? On the individual level, man has to go beyond the boundary of life and death. The individual has to go through life and death situations for the sake of God and the future dignity of man.</a:t>
            </a:r>
            <a:r>
              <a:rPr lang="en-GB" sz="2800" dirty="0" smtClean="0">
                <a:latin typeface="Century Gothic" charset="0"/>
                <a:ea typeface="Century Gothic" charset="0"/>
                <a:cs typeface="Century Gothic" charset="0"/>
              </a:rPr>
              <a:t> </a:t>
            </a:r>
          </a:p>
          <a:p>
            <a:pPr eaLnBrk="1" hangingPunct="1">
              <a:buFont typeface="Wingdings" pitchFamily="-68" charset="2"/>
              <a:buNone/>
              <a:defRPr/>
            </a:pPr>
            <a:r>
              <a:rPr lang="en-GB" sz="2800" dirty="0" smtClean="0">
                <a:latin typeface="Century Gothic" charset="0"/>
                <a:ea typeface="Century Gothic" charset="0"/>
                <a:cs typeface="Century Gothic" charset="0"/>
              </a:rPr>
              <a:t>						</a:t>
            </a:r>
            <a:r>
              <a:rPr lang="en-GB" sz="2400" dirty="0" smtClean="0">
                <a:latin typeface="Century Gothic" charset="0"/>
                <a:ea typeface="Century Gothic" charset="0"/>
                <a:cs typeface="Century Gothic" charset="0"/>
              </a:rPr>
              <a:t>(</a:t>
            </a:r>
            <a:r>
              <a:rPr lang="en-GB" sz="2400" dirty="0">
                <a:latin typeface="Century Gothic" charset="0"/>
                <a:ea typeface="Century Gothic" charset="0"/>
                <a:cs typeface="Century Gothic" charset="0"/>
              </a:rPr>
              <a:t>True Father, 1970) </a:t>
            </a:r>
            <a:endParaRPr lang="en-U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11621356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26"/>
          <p:cNvSpPr>
            <a:spLocks noGrp="1" noRot="1" noChangeArrowheads="1"/>
          </p:cNvSpPr>
          <p:nvPr>
            <p:ph type="title"/>
          </p:nvPr>
        </p:nvSpPr>
        <p:spPr>
          <a:xfrm>
            <a:off x="381000" y="274638"/>
            <a:ext cx="8382000" cy="1143000"/>
          </a:xfrm>
        </p:spPr>
        <p:txBody>
          <a:bodyPr/>
          <a:lstStyle/>
          <a:p>
            <a:pPr eaLnBrk="1" hangingPunct="1">
              <a:defRPr/>
            </a:pPr>
            <a:r>
              <a:rPr lang="en-GB" dirty="0">
                <a:solidFill>
                  <a:srgbClr val="FFFF00"/>
                </a:solidFill>
                <a:latin typeface="Century Gothic" charset="0"/>
                <a:ea typeface="Century Gothic" charset="0"/>
                <a:cs typeface="Century Gothic" charset="0"/>
              </a:rPr>
              <a:t>How did </a:t>
            </a:r>
            <a:r>
              <a:rPr lang="en-GB" dirty="0" smtClean="0">
                <a:solidFill>
                  <a:srgbClr val="FFFF00"/>
                </a:solidFill>
                <a:latin typeface="Century Gothic" charset="0"/>
                <a:ea typeface="Century Gothic" charset="0"/>
                <a:cs typeface="Century Gothic" charset="0"/>
              </a:rPr>
              <a:t>Abram </a:t>
            </a:r>
            <a:r>
              <a:rPr lang="en-GB" dirty="0">
                <a:solidFill>
                  <a:srgbClr val="FFFF00"/>
                </a:solidFill>
                <a:latin typeface="Century Gothic" charset="0"/>
                <a:ea typeface="Century Gothic" charset="0"/>
                <a:cs typeface="Century Gothic" charset="0"/>
              </a:rPr>
              <a:t>discover God?</a:t>
            </a:r>
            <a:endParaRPr lang="en-GB" sz="4400" dirty="0">
              <a:solidFill>
                <a:srgbClr val="FFFF00"/>
              </a:solidFill>
              <a:latin typeface="Century Gothic" charset="0"/>
              <a:ea typeface="Century Gothic" charset="0"/>
              <a:cs typeface="Century Gothic" charset="0"/>
            </a:endParaRPr>
          </a:p>
        </p:txBody>
      </p:sp>
      <p:sp>
        <p:nvSpPr>
          <p:cNvPr id="206860" name="Text Box 1036"/>
          <p:cNvSpPr txBox="1">
            <a:spLocks noChangeArrowheads="1"/>
          </p:cNvSpPr>
          <p:nvPr/>
        </p:nvSpPr>
        <p:spPr bwMode="auto">
          <a:xfrm>
            <a:off x="517525" y="1419225"/>
            <a:ext cx="3441968" cy="461665"/>
          </a:xfrm>
          <a:prstGeom prst="rect">
            <a:avLst/>
          </a:prstGeom>
          <a:noFill/>
          <a:ln w="9525">
            <a:noFill/>
            <a:miter lim="800000"/>
            <a:headEnd/>
            <a:tailEnd/>
          </a:ln>
        </p:spPr>
        <p:txBody>
          <a:bodyPr wrap="none">
            <a:prstTxWarp prst="textNoShape">
              <a:avLst/>
            </a:prstTxWarp>
            <a:spAutoFit/>
          </a:bodyPr>
          <a:lstStyle/>
          <a:p>
            <a:r>
              <a:rPr lang="en-US" sz="2400" i="0" dirty="0" smtClean="0">
                <a:solidFill>
                  <a:schemeClr val="bg1"/>
                </a:solidFill>
                <a:latin typeface="Century Gothic" charset="0"/>
                <a:ea typeface="Century Gothic" charset="0"/>
                <a:cs typeface="Century Gothic" charset="0"/>
              </a:rPr>
              <a:t>Abram </a:t>
            </a:r>
            <a:r>
              <a:rPr lang="en-US" sz="2400" i="0" dirty="0">
                <a:solidFill>
                  <a:schemeClr val="bg1"/>
                </a:solidFill>
                <a:latin typeface="Century Gothic" charset="0"/>
                <a:ea typeface="Century Gothic" charset="0"/>
                <a:cs typeface="Century Gothic" charset="0"/>
              </a:rPr>
              <a:t>discovers God</a:t>
            </a:r>
          </a:p>
        </p:txBody>
      </p:sp>
      <p:pic>
        <p:nvPicPr>
          <p:cNvPr id="206861" name="Picture 1037" descr="abrahamdiscoervsGod"/>
          <p:cNvPicPr>
            <a:picLocks noChangeAspect="1" noChangeArrowheads="1"/>
          </p:cNvPicPr>
          <p:nvPr/>
        </p:nvPicPr>
        <p:blipFill>
          <a:blip r:embed="rId3"/>
          <a:srcRect/>
          <a:stretch>
            <a:fillRect/>
          </a:stretch>
        </p:blipFill>
        <p:spPr bwMode="auto">
          <a:xfrm>
            <a:off x="457200" y="2209800"/>
            <a:ext cx="3835400" cy="3835400"/>
          </a:xfrm>
          <a:prstGeom prst="rect">
            <a:avLst/>
          </a:prstGeom>
          <a:noFill/>
          <a:ln w="9525">
            <a:noFill/>
            <a:miter lim="800000"/>
            <a:headEnd/>
            <a:tailEnd/>
          </a:ln>
        </p:spPr>
      </p:pic>
      <p:sp>
        <p:nvSpPr>
          <p:cNvPr id="8" name="TextBox 7"/>
          <p:cNvSpPr txBox="1"/>
          <p:nvPr/>
        </p:nvSpPr>
        <p:spPr>
          <a:xfrm>
            <a:off x="4389118" y="2209800"/>
            <a:ext cx="4666662" cy="3046988"/>
          </a:xfrm>
          <a:prstGeom prst="rect">
            <a:avLst/>
          </a:prstGeom>
          <a:noFill/>
        </p:spPr>
        <p:txBody>
          <a:bodyPr wrap="none" rtlCol="0">
            <a:spAutoFit/>
          </a:bodyPr>
          <a:lstStyle/>
          <a:p>
            <a:r>
              <a:rPr lang="en-US" sz="2400" i="0" dirty="0" smtClean="0">
                <a:solidFill>
                  <a:schemeClr val="bg1"/>
                </a:solidFill>
                <a:latin typeface="Century Gothic" charset="0"/>
                <a:ea typeface="Century Gothic" charset="0"/>
                <a:cs typeface="Century Gothic" charset="0"/>
              </a:rPr>
              <a:t>Abram’s belief in God was </a:t>
            </a:r>
          </a:p>
          <a:p>
            <a:r>
              <a:rPr lang="en-US" sz="2400" i="0" dirty="0" smtClean="0">
                <a:solidFill>
                  <a:schemeClr val="bg1"/>
                </a:solidFill>
                <a:latin typeface="Century Gothic" charset="0"/>
                <a:ea typeface="Century Gothic" charset="0"/>
                <a:cs typeface="Century Gothic" charset="0"/>
              </a:rPr>
              <a:t>based on reason:</a:t>
            </a:r>
          </a:p>
          <a:p>
            <a:endParaRPr lang="en-US" sz="2400" i="0" dirty="0" smtClean="0">
              <a:solidFill>
                <a:schemeClr val="bg1"/>
              </a:solidFill>
              <a:latin typeface="Century Gothic" charset="0"/>
              <a:ea typeface="Century Gothic" charset="0"/>
              <a:cs typeface="Century Gothic" charset="0"/>
            </a:endParaRPr>
          </a:p>
          <a:p>
            <a:r>
              <a:rPr lang="en-US" sz="2400" i="0" dirty="0" smtClean="0">
                <a:solidFill>
                  <a:schemeClr val="bg1"/>
                </a:solidFill>
                <a:latin typeface="Century Gothic" charset="0"/>
                <a:ea typeface="Century Gothic" charset="0"/>
                <a:cs typeface="Century Gothic" charset="0"/>
              </a:rPr>
              <a:t>There must be a First Cause</a:t>
            </a:r>
          </a:p>
          <a:p>
            <a:endParaRPr lang="en-US" sz="2400" i="0" dirty="0" smtClean="0">
              <a:solidFill>
                <a:schemeClr val="bg1"/>
              </a:solidFill>
              <a:latin typeface="Century Gothic" charset="0"/>
              <a:ea typeface="Century Gothic" charset="0"/>
              <a:cs typeface="Century Gothic" charset="0"/>
            </a:endParaRPr>
          </a:p>
          <a:p>
            <a:r>
              <a:rPr lang="en-US" sz="2400" i="0" dirty="0" smtClean="0">
                <a:solidFill>
                  <a:schemeClr val="bg1"/>
                </a:solidFill>
                <a:latin typeface="Century Gothic" charset="0"/>
                <a:ea typeface="Century Gothic" charset="0"/>
                <a:cs typeface="Century Gothic" charset="0"/>
              </a:rPr>
              <a:t>There must be an unchanging</a:t>
            </a:r>
          </a:p>
          <a:p>
            <a:r>
              <a:rPr lang="en-US" sz="2400" i="0" dirty="0" smtClean="0">
                <a:solidFill>
                  <a:schemeClr val="bg1"/>
                </a:solidFill>
                <a:latin typeface="Century Gothic" charset="0"/>
                <a:ea typeface="Century Gothic" charset="0"/>
                <a:cs typeface="Century Gothic" charset="0"/>
              </a:rPr>
              <a:t>reality behind the changing </a:t>
            </a:r>
          </a:p>
          <a:p>
            <a:r>
              <a:rPr lang="en-US" sz="2400" i="0" dirty="0" smtClean="0">
                <a:solidFill>
                  <a:schemeClr val="bg1"/>
                </a:solidFill>
                <a:latin typeface="Century Gothic" charset="0"/>
                <a:ea typeface="Century Gothic" charset="0"/>
                <a:cs typeface="Century Gothic" charset="0"/>
              </a:rPr>
              <a:t>world of phenomena</a:t>
            </a:r>
            <a:endParaRPr lang="en-US" sz="2400" i="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6523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8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60"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26"/>
          <p:cNvSpPr>
            <a:spLocks noGrp="1" noRot="1" noChangeArrowheads="1"/>
          </p:cNvSpPr>
          <p:nvPr>
            <p:ph type="title"/>
          </p:nvPr>
        </p:nvSpPr>
        <p:spPr>
          <a:xfrm>
            <a:off x="381000" y="274638"/>
            <a:ext cx="8382000" cy="1143000"/>
          </a:xfrm>
        </p:spPr>
        <p:txBody>
          <a:bodyPr/>
          <a:lstStyle/>
          <a:p>
            <a:pPr eaLnBrk="1" hangingPunct="1">
              <a:defRPr/>
            </a:pPr>
            <a:r>
              <a:rPr lang="en-GB" dirty="0">
                <a:solidFill>
                  <a:srgbClr val="FFFF00"/>
                </a:solidFill>
                <a:latin typeface="Century Gothic" charset="0"/>
                <a:ea typeface="Century Gothic" charset="0"/>
                <a:cs typeface="Century Gothic" charset="0"/>
              </a:rPr>
              <a:t>How did </a:t>
            </a:r>
            <a:r>
              <a:rPr lang="en-GB" dirty="0" smtClean="0">
                <a:solidFill>
                  <a:srgbClr val="FFFF00"/>
                </a:solidFill>
                <a:latin typeface="Century Gothic" charset="0"/>
                <a:ea typeface="Century Gothic" charset="0"/>
                <a:cs typeface="Century Gothic" charset="0"/>
              </a:rPr>
              <a:t>Abram </a:t>
            </a:r>
            <a:r>
              <a:rPr lang="en-GB" dirty="0">
                <a:solidFill>
                  <a:srgbClr val="FFFF00"/>
                </a:solidFill>
                <a:latin typeface="Century Gothic" charset="0"/>
                <a:ea typeface="Century Gothic" charset="0"/>
                <a:cs typeface="Century Gothic" charset="0"/>
              </a:rPr>
              <a:t>discover God?</a:t>
            </a:r>
            <a:endParaRPr lang="en-GB" sz="4400" dirty="0">
              <a:solidFill>
                <a:srgbClr val="FFFF00"/>
              </a:solidFill>
              <a:latin typeface="Century Gothic" charset="0"/>
              <a:ea typeface="Century Gothic" charset="0"/>
              <a:cs typeface="Century Gothic" charset="0"/>
            </a:endParaRPr>
          </a:p>
        </p:txBody>
      </p:sp>
      <p:pic>
        <p:nvPicPr>
          <p:cNvPr id="206858" name="Picture 1034" descr="boy-abraham5001"/>
          <p:cNvPicPr>
            <a:picLocks noGrp="1" noChangeAspect="1" noChangeArrowheads="1"/>
          </p:cNvPicPr>
          <p:nvPr>
            <p:ph sz="half" idx="2"/>
          </p:nvPr>
        </p:nvPicPr>
        <p:blipFill>
          <a:blip r:embed="rId3"/>
          <a:srcRect/>
          <a:stretch>
            <a:fillRect/>
          </a:stretch>
        </p:blipFill>
        <p:spPr>
          <a:xfrm>
            <a:off x="4800600" y="2209800"/>
            <a:ext cx="3814763" cy="3836988"/>
          </a:xfrm>
        </p:spPr>
      </p:pic>
      <p:sp>
        <p:nvSpPr>
          <p:cNvPr id="206860" name="Text Box 1036"/>
          <p:cNvSpPr txBox="1">
            <a:spLocks noChangeArrowheads="1"/>
          </p:cNvSpPr>
          <p:nvPr/>
        </p:nvSpPr>
        <p:spPr bwMode="auto">
          <a:xfrm>
            <a:off x="517525" y="1419225"/>
            <a:ext cx="3441968" cy="461665"/>
          </a:xfrm>
          <a:prstGeom prst="rect">
            <a:avLst/>
          </a:prstGeom>
          <a:noFill/>
          <a:ln w="9525">
            <a:noFill/>
            <a:miter lim="800000"/>
            <a:headEnd/>
            <a:tailEnd/>
          </a:ln>
        </p:spPr>
        <p:txBody>
          <a:bodyPr wrap="none">
            <a:prstTxWarp prst="textNoShape">
              <a:avLst/>
            </a:prstTxWarp>
            <a:spAutoFit/>
          </a:bodyPr>
          <a:lstStyle/>
          <a:p>
            <a:r>
              <a:rPr lang="en-US" sz="2400" i="0" dirty="0" smtClean="0">
                <a:solidFill>
                  <a:schemeClr val="bg1"/>
                </a:solidFill>
                <a:latin typeface="Century Gothic" charset="0"/>
                <a:ea typeface="Century Gothic" charset="0"/>
                <a:cs typeface="Century Gothic" charset="0"/>
              </a:rPr>
              <a:t>Abram </a:t>
            </a:r>
            <a:r>
              <a:rPr lang="en-US" sz="2400" i="0" dirty="0">
                <a:solidFill>
                  <a:schemeClr val="bg1"/>
                </a:solidFill>
                <a:latin typeface="Century Gothic" charset="0"/>
                <a:ea typeface="Century Gothic" charset="0"/>
                <a:cs typeface="Century Gothic" charset="0"/>
              </a:rPr>
              <a:t>discovers God</a:t>
            </a:r>
          </a:p>
        </p:txBody>
      </p:sp>
      <p:pic>
        <p:nvPicPr>
          <p:cNvPr id="206861" name="Picture 1037" descr="abrahamdiscoervsGod"/>
          <p:cNvPicPr>
            <a:picLocks noChangeAspect="1" noChangeArrowheads="1"/>
          </p:cNvPicPr>
          <p:nvPr/>
        </p:nvPicPr>
        <p:blipFill>
          <a:blip r:embed="rId4"/>
          <a:srcRect/>
          <a:stretch>
            <a:fillRect/>
          </a:stretch>
        </p:blipFill>
        <p:spPr bwMode="auto">
          <a:xfrm>
            <a:off x="457200" y="2209800"/>
            <a:ext cx="3835400" cy="3835400"/>
          </a:xfrm>
          <a:prstGeom prst="rect">
            <a:avLst/>
          </a:prstGeom>
          <a:noFill/>
          <a:ln w="9525">
            <a:noFill/>
            <a:miter lim="800000"/>
            <a:headEnd/>
            <a:tailEnd/>
          </a:ln>
        </p:spPr>
      </p:pic>
      <p:sp>
        <p:nvSpPr>
          <p:cNvPr id="206862" name="Text Box 1038"/>
          <p:cNvSpPr txBox="1">
            <a:spLocks noChangeArrowheads="1"/>
          </p:cNvSpPr>
          <p:nvPr/>
        </p:nvSpPr>
        <p:spPr bwMode="auto">
          <a:xfrm>
            <a:off x="4953000" y="1371600"/>
            <a:ext cx="33305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i="0" dirty="0" smtClean="0">
                <a:solidFill>
                  <a:schemeClr val="bg1"/>
                </a:solidFill>
                <a:latin typeface="Century Gothic" charset="0"/>
                <a:ea typeface="Century Gothic" charset="0"/>
                <a:cs typeface="Century Gothic" charset="0"/>
              </a:rPr>
              <a:t>Abram </a:t>
            </a:r>
            <a:r>
              <a:rPr lang="en-US" sz="2400" i="0" dirty="0">
                <a:solidFill>
                  <a:schemeClr val="bg1"/>
                </a:solidFill>
                <a:latin typeface="Century Gothic" charset="0"/>
                <a:ea typeface="Century Gothic" charset="0"/>
                <a:cs typeface="Century Gothic" charset="0"/>
              </a:rPr>
              <a:t>and the idols </a:t>
            </a:r>
          </a:p>
        </p:txBody>
      </p:sp>
    </p:spTree>
    <p:extLst>
      <p:ext uri="{BB962C8B-B14F-4D97-AF65-F5344CB8AC3E}">
        <p14:creationId xmlns:p14="http://schemas.microsoft.com/office/powerpoint/2010/main" val="430441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90008"/>
            <a:ext cx="7583487" cy="1044388"/>
          </a:xfrm>
        </p:spPr>
        <p:txBody>
          <a:bodyPr/>
          <a:lstStyle/>
          <a:p>
            <a:r>
              <a:rPr lang="en-US" dirty="0" smtClean="0">
                <a:solidFill>
                  <a:srgbClr val="FFFF00"/>
                </a:solidFill>
                <a:latin typeface="Century Gothic" charset="0"/>
                <a:ea typeface="Century Gothic" charset="0"/>
                <a:cs typeface="Century Gothic" charset="0"/>
              </a:rPr>
              <a:t>What are the idols of the modern world?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sz="half" idx="1"/>
          </p:nvPr>
        </p:nvSpPr>
        <p:spPr/>
        <p:txBody>
          <a:bodyPr>
            <a:normAutofit fontScale="92500" lnSpcReduction="10000"/>
          </a:bodyPr>
          <a:lstStyle/>
          <a:p>
            <a:pPr>
              <a:lnSpc>
                <a:spcPct val="110000"/>
              </a:lnSpc>
            </a:pPr>
            <a:r>
              <a:rPr lang="en-US" dirty="0" smtClean="0">
                <a:latin typeface="Century Gothic" charset="0"/>
                <a:ea typeface="Century Gothic" charset="0"/>
                <a:cs typeface="Century Gothic" charset="0"/>
              </a:rPr>
              <a:t>Power</a:t>
            </a:r>
          </a:p>
          <a:p>
            <a:pPr>
              <a:lnSpc>
                <a:spcPct val="110000"/>
              </a:lnSpc>
            </a:pPr>
            <a:r>
              <a:rPr lang="en-US" dirty="0" smtClean="0">
                <a:latin typeface="Century Gothic" charset="0"/>
                <a:ea typeface="Century Gothic" charset="0"/>
                <a:cs typeface="Century Gothic" charset="0"/>
              </a:rPr>
              <a:t>Money</a:t>
            </a:r>
          </a:p>
          <a:p>
            <a:pPr>
              <a:lnSpc>
                <a:spcPct val="110000"/>
              </a:lnSpc>
            </a:pPr>
            <a:r>
              <a:rPr lang="en-US" dirty="0" smtClean="0">
                <a:latin typeface="Century Gothic" charset="0"/>
                <a:ea typeface="Century Gothic" charset="0"/>
                <a:cs typeface="Century Gothic" charset="0"/>
              </a:rPr>
              <a:t>Position</a:t>
            </a:r>
          </a:p>
          <a:p>
            <a:pPr>
              <a:lnSpc>
                <a:spcPct val="110000"/>
              </a:lnSpc>
            </a:pPr>
            <a:r>
              <a:rPr lang="en-US" dirty="0" smtClean="0">
                <a:latin typeface="Century Gothic" charset="0"/>
                <a:ea typeface="Century Gothic" charset="0"/>
                <a:cs typeface="Century Gothic" charset="0"/>
              </a:rPr>
              <a:t>Cars</a:t>
            </a:r>
          </a:p>
          <a:p>
            <a:pPr>
              <a:lnSpc>
                <a:spcPct val="110000"/>
              </a:lnSpc>
            </a:pPr>
            <a:r>
              <a:rPr lang="en-US" dirty="0" smtClean="0">
                <a:latin typeface="Century Gothic" charset="0"/>
                <a:ea typeface="Century Gothic" charset="0"/>
                <a:cs typeface="Century Gothic" charset="0"/>
              </a:rPr>
              <a:t>Computer</a:t>
            </a:r>
          </a:p>
          <a:p>
            <a:pPr>
              <a:lnSpc>
                <a:spcPct val="110000"/>
              </a:lnSpc>
            </a:pPr>
            <a:r>
              <a:rPr lang="en-US" dirty="0" smtClean="0">
                <a:latin typeface="Century Gothic" charset="0"/>
                <a:ea typeface="Century Gothic" charset="0"/>
                <a:cs typeface="Century Gothic" charset="0"/>
              </a:rPr>
              <a:t>Celebrities</a:t>
            </a:r>
          </a:p>
          <a:p>
            <a:pPr>
              <a:lnSpc>
                <a:spcPct val="110000"/>
              </a:lnSpc>
            </a:pPr>
            <a:r>
              <a:rPr lang="en-US" dirty="0" smtClean="0">
                <a:latin typeface="Century Gothic" charset="0"/>
                <a:ea typeface="Century Gothic" charset="0"/>
                <a:cs typeface="Century Gothic" charset="0"/>
              </a:rPr>
              <a:t>Image</a:t>
            </a:r>
          </a:p>
          <a:p>
            <a:pPr>
              <a:lnSpc>
                <a:spcPct val="110000"/>
              </a:lnSpc>
            </a:pPr>
            <a:r>
              <a:rPr lang="en-US" dirty="0" smtClean="0">
                <a:latin typeface="Century Gothic" charset="0"/>
                <a:ea typeface="Century Gothic" charset="0"/>
                <a:cs typeface="Century Gothic" charset="0"/>
              </a:rPr>
              <a:t>Religion </a:t>
            </a:r>
          </a:p>
          <a:p>
            <a:pPr>
              <a:lnSpc>
                <a:spcPct val="110000"/>
              </a:lnSpc>
            </a:pPr>
            <a:endParaRPr lang="en-US" dirty="0" smtClean="0">
              <a:latin typeface="Century Gothic" charset="0"/>
              <a:ea typeface="Century Gothic" charset="0"/>
              <a:cs typeface="Century Gothic" charset="0"/>
            </a:endParaRPr>
          </a:p>
          <a:p>
            <a:pPr>
              <a:lnSpc>
                <a:spcPct val="110000"/>
              </a:lnSpc>
            </a:pPr>
            <a:endParaRPr lang="en-US" dirty="0">
              <a:latin typeface="Century Gothic" charset="0"/>
              <a:ea typeface="Century Gothic" charset="0"/>
              <a:cs typeface="Century Gothic" charset="0"/>
            </a:endParaRPr>
          </a:p>
        </p:txBody>
      </p:sp>
      <p:sp>
        <p:nvSpPr>
          <p:cNvPr id="4" name="Content Placeholder 3"/>
          <p:cNvSpPr>
            <a:spLocks noGrp="1"/>
          </p:cNvSpPr>
          <p:nvPr>
            <p:ph sz="half" idx="2"/>
          </p:nvPr>
        </p:nvSpPr>
        <p:spPr/>
        <p:txBody>
          <a:bodyPr>
            <a:normAutofit fontScale="92500" lnSpcReduction="10000"/>
          </a:bodyPr>
          <a:lstStyle/>
          <a:p>
            <a:pPr>
              <a:lnSpc>
                <a:spcPct val="110000"/>
              </a:lnSpc>
            </a:pPr>
            <a:r>
              <a:rPr lang="en-US" dirty="0" smtClean="0">
                <a:latin typeface="Century Gothic" charset="0"/>
                <a:ea typeface="Century Gothic" charset="0"/>
                <a:cs typeface="Century Gothic" charset="0"/>
              </a:rPr>
              <a:t>Twitter – fake grief and anger</a:t>
            </a:r>
          </a:p>
          <a:p>
            <a:pPr>
              <a:lnSpc>
                <a:spcPct val="110000"/>
              </a:lnSpc>
            </a:pPr>
            <a:r>
              <a:rPr lang="en-US" dirty="0" smtClean="0">
                <a:latin typeface="Century Gothic" charset="0"/>
                <a:ea typeface="Century Gothic" charset="0"/>
                <a:cs typeface="Century Gothic" charset="0"/>
              </a:rPr>
              <a:t>Instagram – fake envy</a:t>
            </a:r>
          </a:p>
          <a:p>
            <a:pPr>
              <a:lnSpc>
                <a:spcPct val="110000"/>
              </a:lnSpc>
            </a:pPr>
            <a:r>
              <a:rPr lang="en-US" dirty="0" smtClean="0">
                <a:latin typeface="Century Gothic" charset="0"/>
                <a:ea typeface="Century Gothic" charset="0"/>
                <a:cs typeface="Century Gothic" charset="0"/>
              </a:rPr>
              <a:t>Tinder – fake love</a:t>
            </a:r>
          </a:p>
          <a:p>
            <a:pPr>
              <a:lnSpc>
                <a:spcPct val="110000"/>
              </a:lnSpc>
            </a:pPr>
            <a:r>
              <a:rPr lang="en-US" dirty="0" smtClean="0">
                <a:latin typeface="Century Gothic" charset="0"/>
                <a:ea typeface="Century Gothic" charset="0"/>
                <a:cs typeface="Century Gothic" charset="0"/>
              </a:rPr>
              <a:t>Leader</a:t>
            </a:r>
          </a:p>
          <a:p>
            <a:pPr>
              <a:lnSpc>
                <a:spcPct val="110000"/>
              </a:lnSpc>
            </a:pPr>
            <a:r>
              <a:rPr lang="en-US" dirty="0" smtClean="0">
                <a:latin typeface="Century Gothic" charset="0"/>
                <a:ea typeface="Century Gothic" charset="0"/>
                <a:cs typeface="Century Gothic" charset="0"/>
              </a:rPr>
              <a:t>Nation</a:t>
            </a:r>
          </a:p>
          <a:p>
            <a:pPr>
              <a:lnSpc>
                <a:spcPct val="110000"/>
              </a:lnSpc>
            </a:pPr>
            <a:r>
              <a:rPr lang="en-US" dirty="0" smtClean="0">
                <a:latin typeface="Century Gothic" charset="0"/>
                <a:ea typeface="Century Gothic" charset="0"/>
                <a:cs typeface="Century Gothic" charset="0"/>
              </a:rPr>
              <a:t>Concepts</a:t>
            </a:r>
          </a:p>
          <a:p>
            <a:pPr>
              <a:lnSpc>
                <a:spcPct val="110000"/>
              </a:lnSpc>
            </a:pPr>
            <a:r>
              <a:rPr lang="en-US" dirty="0" smtClean="0">
                <a:latin typeface="Century Gothic" charset="0"/>
                <a:ea typeface="Century Gothic" charset="0"/>
                <a:cs typeface="Century Gothic" charset="0"/>
              </a:rPr>
              <a:t>Political correctness</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6071887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p:txBody>
          <a:bodyPr/>
          <a:lstStyle/>
          <a:p>
            <a:r>
              <a:rPr kumimoji="1" lang="en-US" dirty="0" smtClean="0">
                <a:solidFill>
                  <a:srgbClr val="FFFF00"/>
                </a:solidFill>
                <a:latin typeface="Century Gothic" charset="0"/>
                <a:ea typeface="Century Gothic" charset="0"/>
                <a:cs typeface="Century Gothic" charset="0"/>
              </a:rPr>
              <a:t>Ten Words</a:t>
            </a:r>
            <a:endParaRPr kumimoji="1" lang="en-US" dirty="0">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kumimoji="1" lang="en-US" sz="2400" dirty="0">
                <a:latin typeface="Century Gothic" charset="0"/>
                <a:ea typeface="Century Gothic" charset="0"/>
                <a:cs typeface="Century Gothic" charset="0"/>
              </a:rPr>
              <a:t>1. I am the Lord your God. You shall have no other gods before </a:t>
            </a:r>
            <a:r>
              <a:rPr kumimoji="1" lang="en-US" sz="2400" dirty="0" smtClean="0">
                <a:latin typeface="Century Gothic" charset="0"/>
                <a:ea typeface="Century Gothic" charset="0"/>
                <a:cs typeface="Century Gothic" charset="0"/>
              </a:rPr>
              <a:t>me</a:t>
            </a:r>
          </a:p>
          <a:p>
            <a:r>
              <a:rPr kumimoji="1" lang="en-US" sz="2400" dirty="0">
                <a:latin typeface="Century Gothic" charset="0"/>
                <a:ea typeface="Century Gothic" charset="0"/>
                <a:cs typeface="Century Gothic" charset="0"/>
              </a:rPr>
              <a:t>2. You shall not make any graven </a:t>
            </a:r>
            <a:r>
              <a:rPr kumimoji="1" lang="en-US" sz="2400" dirty="0" smtClean="0">
                <a:latin typeface="Century Gothic" charset="0"/>
                <a:ea typeface="Century Gothic" charset="0"/>
                <a:cs typeface="Century Gothic" charset="0"/>
              </a:rPr>
              <a:t>image</a:t>
            </a:r>
          </a:p>
          <a:p>
            <a:r>
              <a:rPr kumimoji="1" lang="en-US" sz="2400" dirty="0" smtClean="0">
                <a:latin typeface="Century Gothic" charset="0"/>
                <a:ea typeface="Century Gothic" charset="0"/>
                <a:cs typeface="Century Gothic" charset="0"/>
              </a:rPr>
              <a:t>3. You shall not take the Lord’s name in vain</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1979564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The burning palace</a:t>
            </a:r>
            <a:endParaRPr lang="en-US" dirty="0">
              <a:solidFill>
                <a:srgbClr val="FFFF00"/>
              </a:solidFill>
              <a:latin typeface="Century Gothic" charset="0"/>
              <a:ea typeface="Century Gothic" charset="0"/>
              <a:cs typeface="Century Gothic" charset="0"/>
            </a:endParaRPr>
          </a:p>
        </p:txBody>
      </p:sp>
      <p:sp>
        <p:nvSpPr>
          <p:cNvPr id="8" name="Content Placeholder 7"/>
          <p:cNvSpPr>
            <a:spLocks noGrp="1"/>
          </p:cNvSpPr>
          <p:nvPr>
            <p:ph idx="1"/>
          </p:nvPr>
        </p:nvSpPr>
        <p:spPr>
          <a:xfrm>
            <a:off x="457200" y="1802676"/>
            <a:ext cx="8229600" cy="4525963"/>
          </a:xfrm>
        </p:spPr>
        <p:txBody>
          <a:bodyPr>
            <a:normAutofit fontScale="92500"/>
          </a:bodyPr>
          <a:lstStyle/>
          <a:p>
            <a:pPr>
              <a:lnSpc>
                <a:spcPct val="110000"/>
              </a:lnSpc>
              <a:buNone/>
            </a:pPr>
            <a:r>
              <a:rPr lang="en-US" sz="2800" dirty="0" smtClean="0">
                <a:latin typeface="Century Gothic" charset="0"/>
                <a:ea typeface="Century Gothic" charset="0"/>
                <a:cs typeface="Century Gothic" charset="0"/>
              </a:rPr>
              <a:t>	A man was travelling from place to place when he saw a palace in flames. He wondered: "Is it possible that the palace has no owner?" The owner of the palace looked out and said, "I am the owner of the palace." So Abram our father said, "Is it possible that the world lacks a ruler?" God looked out and said to him, "I am the ruler, the Sovereign of the universe.”</a:t>
            </a:r>
          </a:p>
          <a:p>
            <a:pPr>
              <a:buNone/>
            </a:pPr>
            <a:r>
              <a:rPr lang="en-US" sz="3200" dirty="0" smtClean="0">
                <a:latin typeface="Century Gothic" charset="0"/>
                <a:ea typeface="Century Gothic" charset="0"/>
                <a:cs typeface="Century Gothic" charset="0"/>
              </a:rPr>
              <a:t>				</a:t>
            </a:r>
            <a:r>
              <a:rPr lang="en-US" sz="2400" dirty="0" smtClean="0">
                <a:latin typeface="Century Gothic" charset="0"/>
                <a:ea typeface="Century Gothic" charset="0"/>
                <a:cs typeface="Century Gothic" charset="0"/>
              </a:rPr>
              <a:t>Midrash </a:t>
            </a:r>
            <a:r>
              <a:rPr lang="en-US" sz="2400" dirty="0" err="1" smtClean="0">
                <a:latin typeface="Century Gothic" charset="0"/>
                <a:ea typeface="Century Gothic" charset="0"/>
                <a:cs typeface="Century Gothic" charset="0"/>
              </a:rPr>
              <a:t>Rabbah</a:t>
            </a:r>
            <a:r>
              <a:rPr lang="en-US" sz="2400" dirty="0" smtClean="0">
                <a:latin typeface="Century Gothic" charset="0"/>
                <a:ea typeface="Century Gothic" charset="0"/>
                <a:cs typeface="Century Gothic" charset="0"/>
              </a:rPr>
              <a:t> </a:t>
            </a:r>
            <a:r>
              <a:rPr lang="en-US" sz="2400" dirty="0" err="1" smtClean="0">
                <a:latin typeface="Century Gothic" charset="0"/>
                <a:ea typeface="Century Gothic" charset="0"/>
                <a:cs typeface="Century Gothic" charset="0"/>
              </a:rPr>
              <a:t>Bereishit</a:t>
            </a:r>
            <a:r>
              <a:rPr lang="en-US" sz="2400" dirty="0" smtClean="0">
                <a:latin typeface="Century Gothic" charset="0"/>
                <a:ea typeface="Century Gothic" charset="0"/>
                <a:cs typeface="Century Gothic" charset="0"/>
              </a:rPr>
              <a:t> 39:1</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4353016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Three ways to see the world</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r>
              <a:rPr lang="en-US" sz="2400" dirty="0" smtClean="0">
                <a:latin typeface="Century Gothic" charset="0"/>
                <a:ea typeface="Century Gothic" charset="0"/>
                <a:cs typeface="Century Gothic" charset="0"/>
              </a:rPr>
              <a:t>There is evil and no God</a:t>
            </a:r>
          </a:p>
          <a:p>
            <a:r>
              <a:rPr lang="en-US" sz="2400" dirty="0" smtClean="0">
                <a:latin typeface="Century Gothic" charset="0"/>
                <a:ea typeface="Century Gothic" charset="0"/>
                <a:cs typeface="Century Gothic" charset="0"/>
              </a:rPr>
              <a:t>There is God and evil is an illusion</a:t>
            </a:r>
          </a:p>
          <a:p>
            <a:r>
              <a:rPr lang="en-US" sz="2400" dirty="0" smtClean="0">
                <a:latin typeface="Century Gothic" charset="0"/>
                <a:ea typeface="Century Gothic" charset="0"/>
                <a:cs typeface="Century Gothic" charset="0"/>
              </a:rPr>
              <a:t>There is God and there is evil</a:t>
            </a:r>
          </a:p>
          <a:p>
            <a:pPr lvl="1"/>
            <a:r>
              <a:rPr lang="en-US" sz="2400" dirty="0" smtClean="0">
                <a:latin typeface="Century Gothic" charset="0"/>
                <a:ea typeface="Century Gothic" charset="0"/>
                <a:cs typeface="Century Gothic" charset="0"/>
              </a:rPr>
              <a:t>Abram asks God, "Where are you?" God replies, "I am here, where are </a:t>
            </a:r>
            <a:r>
              <a:rPr lang="en-US" sz="2400" i="1" dirty="0" smtClean="0">
                <a:latin typeface="Century Gothic" charset="0"/>
                <a:ea typeface="Century Gothic" charset="0"/>
                <a:cs typeface="Century Gothic" charset="0"/>
              </a:rPr>
              <a:t>you</a:t>
            </a:r>
            <a:r>
              <a:rPr lang="en-US" sz="2400" dirty="0" smtClean="0">
                <a:latin typeface="Century Gothic" charset="0"/>
                <a:ea typeface="Century Gothic" charset="0"/>
                <a:cs typeface="Century Gothic" charset="0"/>
              </a:rPr>
              <a:t>?" Man asks God, "Why did You abandon the world?" God asks man, "Why did you abandon Me?"</a:t>
            </a:r>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53607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raham.jpg"/>
          <p:cNvPicPr>
            <a:picLocks noChangeAspect="1"/>
          </p:cNvPicPr>
          <p:nvPr/>
        </p:nvPicPr>
        <p:blipFill>
          <a:blip r:embed="rId3"/>
          <a:srcRect t="8403"/>
          <a:stretch>
            <a:fillRect/>
          </a:stretch>
        </p:blipFill>
        <p:spPr>
          <a:xfrm>
            <a:off x="247873" y="1603999"/>
            <a:ext cx="8648252" cy="5025401"/>
          </a:xfrm>
          <a:prstGeom prst="rect">
            <a:avLst/>
          </a:prstGeom>
        </p:spPr>
      </p:pic>
      <p:sp>
        <p:nvSpPr>
          <p:cNvPr id="6" name="Title 5"/>
          <p:cNvSpPr>
            <a:spLocks noGrp="1"/>
          </p:cNvSpPr>
          <p:nvPr>
            <p:ph type="title"/>
          </p:nvPr>
        </p:nvSpPr>
        <p:spPr/>
        <p:txBody>
          <a:bodyPr/>
          <a:lstStyle/>
          <a:p>
            <a:r>
              <a:rPr lang="en-US" dirty="0" err="1" smtClean="0">
                <a:solidFill>
                  <a:srgbClr val="FFFF00"/>
                </a:solidFill>
                <a:latin typeface="Century Gothic" charset="0"/>
                <a:ea typeface="Century Gothic" charset="0"/>
                <a:cs typeface="Century Gothic" charset="0"/>
              </a:rPr>
              <a:t>Terah’s</a:t>
            </a:r>
            <a:r>
              <a:rPr lang="en-US" dirty="0" smtClean="0">
                <a:solidFill>
                  <a:srgbClr val="FFFF00"/>
                </a:solidFill>
                <a:latin typeface="Century Gothic" charset="0"/>
                <a:ea typeface="Century Gothic" charset="0"/>
                <a:cs typeface="Century Gothic" charset="0"/>
              </a:rPr>
              <a:t> family move to Haran</a:t>
            </a:r>
            <a:endParaRPr lang="en-US" dirty="0">
              <a:solidFill>
                <a:srgbClr val="FFFF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613991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779463" y="550819"/>
            <a:ext cx="7583487" cy="1044388"/>
          </a:xfrm>
        </p:spPr>
        <p:txBody>
          <a:bodyPr/>
          <a:lstStyle/>
          <a:p>
            <a:pPr eaLnBrk="1" hangingPunct="1">
              <a:defRPr/>
            </a:pPr>
            <a:r>
              <a:rPr lang="en-GB" dirty="0" smtClean="0">
                <a:solidFill>
                  <a:srgbClr val="FFFF00"/>
                </a:solidFill>
                <a:latin typeface="Century Gothic" charset="0"/>
                <a:ea typeface="Century Gothic" charset="0"/>
                <a:cs typeface="Century Gothic" charset="0"/>
              </a:rPr>
              <a:t>What is Abram’s place </a:t>
            </a:r>
            <a:r>
              <a:rPr lang="en-GB" dirty="0">
                <a:solidFill>
                  <a:srgbClr val="FFFF00"/>
                </a:solidFill>
                <a:latin typeface="Century Gothic" charset="0"/>
                <a:ea typeface="Century Gothic" charset="0"/>
                <a:cs typeface="Century Gothic" charset="0"/>
              </a:rPr>
              <a:t>in God’s </a:t>
            </a:r>
            <a:r>
              <a:rPr lang="en-GB" dirty="0" smtClean="0">
                <a:solidFill>
                  <a:srgbClr val="FFFF00"/>
                </a:solidFill>
                <a:latin typeface="Century Gothic" charset="0"/>
                <a:ea typeface="Century Gothic" charset="0"/>
                <a:cs typeface="Century Gothic" charset="0"/>
              </a:rPr>
              <a:t>providence?</a:t>
            </a:r>
            <a:endParaRPr lang="en-GB" sz="4400" dirty="0">
              <a:solidFill>
                <a:srgbClr val="FFFF00"/>
              </a:solidFill>
              <a:latin typeface="Century Gothic" charset="0"/>
              <a:ea typeface="Century Gothic" charset="0"/>
              <a:cs typeface="Century Gothic" charset="0"/>
            </a:endParaRPr>
          </a:p>
        </p:txBody>
      </p:sp>
      <p:sp>
        <p:nvSpPr>
          <p:cNvPr id="136196" name="Rectangle 4"/>
          <p:cNvSpPr>
            <a:spLocks noGrp="1" noChangeArrowheads="1"/>
          </p:cNvSpPr>
          <p:nvPr>
            <p:ph type="body" idx="1"/>
          </p:nvPr>
        </p:nvSpPr>
        <p:spPr>
          <a:xfrm>
            <a:off x="457200" y="1804854"/>
            <a:ext cx="8229600" cy="5029200"/>
          </a:xfrm>
        </p:spPr>
        <p:txBody>
          <a:bodyPr>
            <a:normAutofit/>
          </a:bodyPr>
          <a:lstStyle/>
          <a:p>
            <a:pPr eaLnBrk="1" hangingPunct="1">
              <a:lnSpc>
                <a:spcPct val="90000"/>
              </a:lnSpc>
              <a:buFont typeface="Wingdings" pitchFamily="-68" charset="2"/>
              <a:buNone/>
              <a:defRPr/>
            </a:pPr>
            <a:endParaRPr lang="en-GB" sz="3200" dirty="0" smtClean="0">
              <a:effectLst/>
              <a:latin typeface="Century Gothic" charset="0"/>
              <a:ea typeface="Century Gothic" charset="0"/>
              <a:cs typeface="Century Gothic" charset="0"/>
            </a:endParaRPr>
          </a:p>
          <a:p>
            <a:pPr>
              <a:spcBef>
                <a:spcPct val="0"/>
              </a:spcBef>
              <a:buClrTx/>
              <a:buSzTx/>
              <a:buFontTx/>
              <a:buNone/>
              <a:defRPr/>
            </a:pPr>
            <a:r>
              <a:rPr lang="en-US" sz="2400" dirty="0" smtClean="0">
                <a:effectLst/>
                <a:latin typeface="Century Gothic" charset="0"/>
                <a:ea typeface="Century Gothic" charset="0"/>
                <a:cs typeface="Century Gothic" charset="0"/>
              </a:rPr>
              <a:t>   Now </a:t>
            </a:r>
            <a:r>
              <a:rPr lang="en-US" sz="2400" dirty="0">
                <a:effectLst/>
                <a:latin typeface="Century Gothic" charset="0"/>
                <a:ea typeface="Century Gothic" charset="0"/>
                <a:cs typeface="Century Gothic" charset="0"/>
              </a:rPr>
              <a:t>the Lord said to Abram,</a:t>
            </a:r>
            <a:r>
              <a:rPr lang="en-US" sz="2400" dirty="0" smtClean="0">
                <a:effectLst/>
                <a:latin typeface="Century Gothic" charset="0"/>
                <a:ea typeface="Century Gothic" charset="0"/>
                <a:cs typeface="Century Gothic" charset="0"/>
              </a:rPr>
              <a:t> “Go </a:t>
            </a:r>
            <a:r>
              <a:rPr lang="en-US" sz="2400" dirty="0">
                <a:effectLst/>
                <a:latin typeface="Century Gothic" charset="0"/>
                <a:ea typeface="Century Gothic" charset="0"/>
                <a:cs typeface="Century Gothic" charset="0"/>
              </a:rPr>
              <a:t>from your country and your kindred and your father</a:t>
            </a:r>
            <a:r>
              <a:rPr lang="en-GB" sz="2400" dirty="0">
                <a:effectLst/>
                <a:latin typeface="Century Gothic" charset="0"/>
                <a:ea typeface="Century Gothic" charset="0"/>
                <a:cs typeface="Century Gothic" charset="0"/>
              </a:rPr>
              <a:t>’</a:t>
            </a:r>
            <a:r>
              <a:rPr lang="en-GB" sz="2400" dirty="0" err="1">
                <a:effectLst/>
                <a:latin typeface="Century Gothic" charset="0"/>
                <a:ea typeface="Century Gothic" charset="0"/>
                <a:cs typeface="Century Gothic" charset="0"/>
              </a:rPr>
              <a:t>s</a:t>
            </a:r>
            <a:r>
              <a:rPr lang="en-US" sz="2400" dirty="0">
                <a:effectLst/>
                <a:latin typeface="Century Gothic" charset="0"/>
                <a:ea typeface="Century Gothic" charset="0"/>
                <a:cs typeface="Century Gothic" charset="0"/>
              </a:rPr>
              <a:t> house to the land that I will show you. And I will make of you a great nation, and I will bless you and make your name great, so that you will be a blessing. I will bless those who bless you, and him who </a:t>
            </a:r>
            <a:r>
              <a:rPr lang="en-US" sz="2400" dirty="0" err="1">
                <a:effectLst/>
                <a:latin typeface="Century Gothic" charset="0"/>
                <a:ea typeface="Century Gothic" charset="0"/>
                <a:cs typeface="Century Gothic" charset="0"/>
              </a:rPr>
              <a:t>dishonours</a:t>
            </a:r>
            <a:r>
              <a:rPr lang="en-US" sz="2400" dirty="0">
                <a:effectLst/>
                <a:latin typeface="Century Gothic" charset="0"/>
                <a:ea typeface="Century Gothic" charset="0"/>
                <a:cs typeface="Century Gothic" charset="0"/>
              </a:rPr>
              <a:t> you I will curse, and in you all the families of the earth shall be blessed</a:t>
            </a:r>
            <a:r>
              <a:rPr lang="en-US" sz="2400" dirty="0" smtClean="0">
                <a:effectLst/>
                <a:latin typeface="Century Gothic" charset="0"/>
                <a:ea typeface="Century Gothic" charset="0"/>
                <a:cs typeface="Century Gothic" charset="0"/>
              </a:rPr>
              <a:t>.”</a:t>
            </a:r>
          </a:p>
          <a:p>
            <a:pPr>
              <a:lnSpc>
                <a:spcPct val="90000"/>
              </a:lnSpc>
              <a:spcBef>
                <a:spcPct val="0"/>
              </a:spcBef>
              <a:buClrTx/>
              <a:buSzTx/>
              <a:buFontTx/>
              <a:buNone/>
              <a:defRPr/>
            </a:pPr>
            <a:r>
              <a:rPr lang="en-US" sz="1800" dirty="0" smtClean="0">
                <a:effectLst/>
                <a:latin typeface="Century Gothic" charset="0"/>
                <a:ea typeface="Century Gothic" charset="0"/>
                <a:cs typeface="Century Gothic" charset="0"/>
              </a:rPr>
              <a:t>   	</a:t>
            </a:r>
            <a:r>
              <a:rPr lang="en-US" sz="1800" dirty="0">
                <a:effectLst/>
                <a:latin typeface="Century Gothic" charset="0"/>
                <a:ea typeface="Century Gothic" charset="0"/>
                <a:cs typeface="Century Gothic" charset="0"/>
              </a:rPr>
              <a:t>		</a:t>
            </a:r>
            <a:r>
              <a:rPr lang="en-US" sz="1800" dirty="0" smtClean="0">
                <a:effectLst/>
                <a:latin typeface="Century Gothic" charset="0"/>
                <a:ea typeface="Century Gothic" charset="0"/>
                <a:cs typeface="Century Gothic" charset="0"/>
              </a:rPr>
              <a:t>	            </a:t>
            </a:r>
            <a:r>
              <a:rPr lang="en-US" sz="2000" dirty="0" smtClean="0">
                <a:effectLst/>
                <a:latin typeface="Century Gothic" charset="0"/>
                <a:ea typeface="Century Gothic" charset="0"/>
                <a:cs typeface="Century Gothic" charset="0"/>
              </a:rPr>
              <a:t>Genesis12</a:t>
            </a:r>
            <a:r>
              <a:rPr lang="en-US" sz="2000" dirty="0">
                <a:effectLst/>
                <a:latin typeface="Century Gothic" charset="0"/>
                <a:ea typeface="Century Gothic" charset="0"/>
                <a:cs typeface="Century Gothic" charset="0"/>
              </a:rPr>
              <a:t>:1-3</a:t>
            </a:r>
            <a:endParaRPr lang="en-GB" sz="2000" dirty="0">
              <a:effectLst/>
              <a:latin typeface="Century Gothic" charset="0"/>
              <a:ea typeface="Century Gothic" charset="0"/>
              <a:cs typeface="Century Gothic" charset="0"/>
            </a:endParaRPr>
          </a:p>
        </p:txBody>
      </p:sp>
      <p:sp>
        <p:nvSpPr>
          <p:cNvPr id="32772" name="Text Box 9"/>
          <p:cNvSpPr txBox="1">
            <a:spLocks noChangeArrowheads="1"/>
          </p:cNvSpPr>
          <p:nvPr/>
        </p:nvSpPr>
        <p:spPr bwMode="auto">
          <a:xfrm>
            <a:off x="5867400" y="6315075"/>
            <a:ext cx="184150" cy="366713"/>
          </a:xfrm>
          <a:prstGeom prst="rect">
            <a:avLst/>
          </a:prstGeom>
          <a:noFill/>
          <a:ln w="9525">
            <a:noFill/>
            <a:miter lim="800000"/>
            <a:headEnd/>
            <a:tailEnd/>
          </a:ln>
        </p:spPr>
        <p:txBody>
          <a:bodyPr wrap="none">
            <a:prstTxWarp prst="textNoShape">
              <a:avLst/>
            </a:prstTxWarp>
            <a:spAutoFit/>
          </a:bodyPr>
          <a:lstStyle/>
          <a:p>
            <a:endParaRPr lang="en-US" i="0">
              <a:latin typeface="Century Gothic" charset="0"/>
              <a:ea typeface="Century Gothic" charset="0"/>
              <a:cs typeface="Century Gothic" charset="0"/>
            </a:endParaRPr>
          </a:p>
        </p:txBody>
      </p:sp>
    </p:spTree>
    <p:extLst>
      <p:ext uri="{BB962C8B-B14F-4D97-AF65-F5344CB8AC3E}">
        <p14:creationId xmlns:p14="http://schemas.microsoft.com/office/powerpoint/2010/main" val="5400915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6. Restoring </a:t>
            </a:r>
            <a:r>
              <a:rPr lang="en-US" b="0" dirty="0">
                <a:solidFill>
                  <a:srgbClr val="FFFF00"/>
                </a:solidFill>
                <a:latin typeface="Century Gothic" charset="0"/>
                <a:ea typeface="Century Gothic" charset="0"/>
                <a:cs typeface="Century Gothic" charset="0"/>
              </a:rPr>
              <a:t>the Archangel-Eve-Adam relationship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681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entury Gothic" charset="0"/>
                <a:ea typeface="Century Gothic" charset="0"/>
                <a:cs typeface="Century Gothic" charset="0"/>
              </a:rPr>
              <a:t>Alternative myths</a:t>
            </a:r>
            <a:endParaRPr lang="en-US" dirty="0">
              <a:solidFill>
                <a:srgbClr val="FFFF0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Autofit/>
          </a:bodyPr>
          <a:lstStyle/>
          <a:p>
            <a:r>
              <a:rPr lang="en-US" sz="2400" dirty="0">
                <a:latin typeface="Century Gothic" charset="0"/>
                <a:ea typeface="Century Gothic" charset="0"/>
                <a:cs typeface="Century Gothic" charset="0"/>
              </a:rPr>
              <a:t>Norse myths – </a:t>
            </a:r>
            <a:r>
              <a:rPr lang="en-US" sz="2400" dirty="0" err="1" smtClean="0">
                <a:latin typeface="Century Gothic" charset="0"/>
                <a:ea typeface="Century Gothic" charset="0"/>
                <a:cs typeface="Century Gothic" charset="0"/>
              </a:rPr>
              <a:t>Asgard</a:t>
            </a:r>
            <a:endParaRPr lang="en-US" sz="2400" dirty="0" smtClean="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Virtues </a:t>
            </a:r>
            <a:endParaRPr lang="en-US" dirty="0">
              <a:latin typeface="Century Gothic" charset="0"/>
              <a:ea typeface="Century Gothic" charset="0"/>
              <a:cs typeface="Century Gothic" charset="0"/>
            </a:endParaRPr>
          </a:p>
          <a:p>
            <a:r>
              <a:rPr lang="en-US" sz="2400" dirty="0" smtClean="0">
                <a:latin typeface="Century Gothic" charset="0"/>
                <a:ea typeface="Century Gothic" charset="0"/>
                <a:cs typeface="Century Gothic" charset="0"/>
              </a:rPr>
              <a:t>Greek </a:t>
            </a:r>
            <a:r>
              <a:rPr lang="en-US" sz="2400" dirty="0">
                <a:latin typeface="Century Gothic" charset="0"/>
                <a:ea typeface="Century Gothic" charset="0"/>
                <a:cs typeface="Century Gothic" charset="0"/>
              </a:rPr>
              <a:t>myths</a:t>
            </a:r>
          </a:p>
          <a:p>
            <a:pPr lvl="1"/>
            <a:r>
              <a:rPr lang="en-US" dirty="0">
                <a:latin typeface="Century Gothic" charset="0"/>
                <a:ea typeface="Century Gothic" charset="0"/>
                <a:cs typeface="Century Gothic" charset="0"/>
              </a:rPr>
              <a:t>Hesiod’s cosmogony</a:t>
            </a:r>
          </a:p>
          <a:p>
            <a:pPr lvl="1"/>
            <a:r>
              <a:rPr lang="en-US" dirty="0">
                <a:latin typeface="Century Gothic" charset="0"/>
                <a:ea typeface="Century Gothic" charset="0"/>
                <a:cs typeface="Century Gothic" charset="0"/>
              </a:rPr>
              <a:t>Prometheus – gods are hostile to humans</a:t>
            </a:r>
          </a:p>
          <a:p>
            <a:pPr lvl="1"/>
            <a:r>
              <a:rPr lang="en-US" dirty="0">
                <a:latin typeface="Century Gothic" charset="0"/>
                <a:ea typeface="Century Gothic" charset="0"/>
                <a:cs typeface="Century Gothic" charset="0"/>
              </a:rPr>
              <a:t>Fate – no free will</a:t>
            </a:r>
          </a:p>
          <a:p>
            <a:pPr lvl="1"/>
            <a:r>
              <a:rPr lang="en-US" dirty="0">
                <a:latin typeface="Century Gothic" charset="0"/>
                <a:ea typeface="Century Gothic" charset="0"/>
                <a:cs typeface="Century Gothic" charset="0"/>
              </a:rPr>
              <a:t>Good and evil woven into fabric of the universe</a:t>
            </a:r>
          </a:p>
          <a:p>
            <a:r>
              <a:rPr lang="en-US" sz="2400" dirty="0">
                <a:latin typeface="Century Gothic" charset="0"/>
                <a:ea typeface="Century Gothic" charset="0"/>
                <a:cs typeface="Century Gothic" charset="0"/>
              </a:rPr>
              <a:t>Most myths support status quo</a:t>
            </a:r>
          </a:p>
          <a:p>
            <a:r>
              <a:rPr lang="en-US" sz="2400" dirty="0">
                <a:latin typeface="Century Gothic" charset="0"/>
                <a:ea typeface="Century Gothic" charset="0"/>
                <a:cs typeface="Century Gothic" charset="0"/>
              </a:rPr>
              <a:t>Values of myths become embedded in cultural assumptions</a:t>
            </a:r>
          </a:p>
          <a:p>
            <a:endParaRPr lang="en-U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2367336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19550"/>
            <a:ext cx="7583487" cy="1044388"/>
          </a:xfrm>
        </p:spPr>
        <p:txBody>
          <a:bodyPr/>
          <a:lstStyle/>
          <a:p>
            <a:r>
              <a:rPr lang="en-US" sz="4000" dirty="0" smtClean="0">
                <a:solidFill>
                  <a:schemeClr val="accent2"/>
                </a:solidFill>
                <a:latin typeface="Century Gothic" charset="0"/>
                <a:ea typeface="Century Gothic" charset="0"/>
                <a:cs typeface="Century Gothic" charset="0"/>
              </a:rPr>
              <a:t>What is restoration?</a:t>
            </a:r>
            <a:endParaRPr lang="en-US" sz="4000" dirty="0">
              <a:solidFill>
                <a:schemeClr val="accent2"/>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lstStyle/>
          <a:p>
            <a:r>
              <a:rPr lang="en-US" dirty="0" smtClean="0">
                <a:solidFill>
                  <a:schemeClr val="bg1"/>
                </a:solidFill>
                <a:latin typeface="Century Gothic" charset="0"/>
                <a:ea typeface="Century Gothic" charset="0"/>
                <a:cs typeface="Century Gothic" charset="0"/>
              </a:rPr>
              <a:t>Restoration occurs when you find yourself in a similar position to Adam, Eve, the archangel, Cain or Abel etc.</a:t>
            </a:r>
          </a:p>
          <a:p>
            <a:r>
              <a:rPr lang="en-US" dirty="0" smtClean="0">
                <a:solidFill>
                  <a:schemeClr val="bg1"/>
                </a:solidFill>
                <a:latin typeface="Century Gothic" charset="0"/>
                <a:ea typeface="Century Gothic" charset="0"/>
                <a:cs typeface="Century Gothic" charset="0"/>
              </a:rPr>
              <a:t>And you have to face the same temptation to make the same mistake that they did and continue the pattern of fallen history</a:t>
            </a:r>
          </a:p>
          <a:p>
            <a:r>
              <a:rPr lang="en-US" dirty="0" smtClean="0">
                <a:solidFill>
                  <a:schemeClr val="bg1"/>
                </a:solidFill>
                <a:latin typeface="Century Gothic" charset="0"/>
                <a:ea typeface="Century Gothic" charset="0"/>
                <a:cs typeface="Century Gothic" charset="0"/>
              </a:rPr>
              <a:t>But you choose not to do so and instead of acting out of your fallen nature you act according to your original nature. You break the cycle of abuse</a:t>
            </a:r>
          </a:p>
          <a:p>
            <a:r>
              <a:rPr lang="en-US" dirty="0" smtClean="0">
                <a:solidFill>
                  <a:schemeClr val="bg1"/>
                </a:solidFill>
                <a:latin typeface="Century Gothic" charset="0"/>
                <a:ea typeface="Century Gothic" charset="0"/>
                <a:cs typeface="Century Gothic" charset="0"/>
              </a:rPr>
              <a:t>You follow your conscience</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99614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latin typeface="Century Gothic" charset="0"/>
                <a:ea typeface="Century Gothic" charset="0"/>
                <a:cs typeface="Century Gothic" charset="0"/>
              </a:rPr>
              <a:t>What needs to be restored?</a:t>
            </a:r>
          </a:p>
        </p:txBody>
      </p:sp>
      <p:sp>
        <p:nvSpPr>
          <p:cNvPr id="3" name="Content Placeholder 2"/>
          <p:cNvSpPr>
            <a:spLocks noGrp="1"/>
          </p:cNvSpPr>
          <p:nvPr>
            <p:ph idx="1"/>
          </p:nvPr>
        </p:nvSpPr>
        <p:spPr/>
        <p:txBody>
          <a:bodyPr>
            <a:noAutofit/>
          </a:bodyPr>
          <a:lstStyle/>
          <a:p>
            <a:r>
              <a:rPr lang="en-US" sz="2400" dirty="0" smtClean="0">
                <a:solidFill>
                  <a:srgbClr val="FFFFD9"/>
                </a:solidFill>
                <a:latin typeface="Century Gothic" charset="0"/>
                <a:ea typeface="Century Gothic" charset="0"/>
                <a:cs typeface="Century Gothic" charset="0"/>
              </a:rPr>
              <a:t>Relationship between Archangel and Eve</a:t>
            </a:r>
          </a:p>
          <a:p>
            <a:pPr lvl="1"/>
            <a:r>
              <a:rPr lang="en-US" sz="2400" dirty="0" smtClean="0">
                <a:solidFill>
                  <a:srgbClr val="FFFFD9"/>
                </a:solidFill>
                <a:latin typeface="Century Gothic" charset="0"/>
                <a:ea typeface="Century Gothic" charset="0"/>
                <a:cs typeface="Century Gothic" charset="0"/>
              </a:rPr>
              <a:t>Men have inherited the archangelic nature to want to control and possess and have sexual relationship with women for their own pleasure and gratification. Lust, not love</a:t>
            </a:r>
            <a:endParaRPr lang="en-US" sz="2400" dirty="0" smtClean="0">
              <a:latin typeface="Century Gothic" charset="0"/>
              <a:ea typeface="Century Gothic" charset="0"/>
              <a:cs typeface="Century Gothic" charset="0"/>
            </a:endParaRPr>
          </a:p>
          <a:p>
            <a:pPr lvl="2"/>
            <a:r>
              <a:rPr lang="en-US" sz="2000" dirty="0">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Droit du seigneur – ‘lord’s right’</a:t>
            </a:r>
          </a:p>
          <a:p>
            <a:pPr lvl="2"/>
            <a:r>
              <a:rPr lang="en-US" sz="2000" dirty="0" smtClean="0">
                <a:solidFill>
                  <a:srgbClr val="FFFFD9"/>
                </a:solidFill>
                <a:latin typeface="Century Gothic" charset="0"/>
                <a:ea typeface="Century Gothic" charset="0"/>
                <a:cs typeface="Century Gothic" charset="0"/>
              </a:rPr>
              <a:t>Sexual harassment and worse</a:t>
            </a:r>
          </a:p>
          <a:p>
            <a:pPr lvl="1"/>
            <a:r>
              <a:rPr lang="en-US" sz="2400" dirty="0" smtClean="0">
                <a:solidFill>
                  <a:srgbClr val="FFFFD9"/>
                </a:solidFill>
                <a:latin typeface="Century Gothic" charset="0"/>
                <a:ea typeface="Century Gothic" charset="0"/>
                <a:cs typeface="Century Gothic" charset="0"/>
              </a:rPr>
              <a:t>Women have inherited the tendency to be seduced by a powerful men</a:t>
            </a:r>
          </a:p>
          <a:p>
            <a:pPr lvl="2"/>
            <a:r>
              <a:rPr lang="en-US" sz="2000" dirty="0" smtClean="0">
                <a:solidFill>
                  <a:srgbClr val="FFFFD9"/>
                </a:solidFill>
                <a:latin typeface="Century Gothic" charset="0"/>
                <a:ea typeface="Century Gothic" charset="0"/>
                <a:cs typeface="Century Gothic" charset="0"/>
              </a:rPr>
              <a:t>Sarah and Rebecca faced and overcame this temptation</a:t>
            </a:r>
            <a:endParaRPr lang="en-US" sz="2000" dirty="0">
              <a:solidFill>
                <a:srgbClr val="FFFFD9"/>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324979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Rot="1" noChangeArrowheads="1"/>
          </p:cNvSpPr>
          <p:nvPr>
            <p:ph type="title"/>
          </p:nvPr>
        </p:nvSpPr>
        <p:spPr/>
        <p:txBody>
          <a:bodyPr/>
          <a:lstStyle/>
          <a:p>
            <a:pPr eaLnBrk="1" hangingPunct="1">
              <a:defRPr/>
            </a:pPr>
            <a:r>
              <a:rPr lang="en-GB" dirty="0" smtClean="0">
                <a:solidFill>
                  <a:srgbClr val="FFFF00"/>
                </a:solidFill>
                <a:latin typeface="Century Gothic" charset="0"/>
                <a:ea typeface="Century Gothic" charset="0"/>
                <a:cs typeface="Century Gothic" charset="0"/>
              </a:rPr>
              <a:t>Abram’s </a:t>
            </a:r>
            <a:r>
              <a:rPr lang="en-GB" dirty="0">
                <a:solidFill>
                  <a:srgbClr val="FFFF00"/>
                </a:solidFill>
                <a:latin typeface="Century Gothic" charset="0"/>
                <a:ea typeface="Century Gothic" charset="0"/>
                <a:cs typeface="Century Gothic" charset="0"/>
              </a:rPr>
              <a:t>journey</a:t>
            </a:r>
          </a:p>
        </p:txBody>
      </p:sp>
      <p:pic>
        <p:nvPicPr>
          <p:cNvPr id="34819" name="Picture 1028" descr="abrahamsjourney"/>
          <p:cNvPicPr>
            <a:picLocks noChangeAspect="1" noChangeArrowheads="1"/>
          </p:cNvPicPr>
          <p:nvPr/>
        </p:nvPicPr>
        <p:blipFill>
          <a:blip r:embed="rId3"/>
          <a:srcRect t="3729"/>
          <a:stretch>
            <a:fillRect/>
          </a:stretch>
        </p:blipFill>
        <p:spPr bwMode="auto">
          <a:xfrm>
            <a:off x="1980011" y="1970485"/>
            <a:ext cx="5130403" cy="3729038"/>
          </a:xfrm>
          <a:prstGeom prst="rect">
            <a:avLst/>
          </a:prstGeom>
          <a:noFill/>
          <a:ln w="9525">
            <a:noFill/>
            <a:miter lim="800000"/>
            <a:headEnd/>
            <a:tailEnd/>
          </a:ln>
        </p:spPr>
      </p:pic>
    </p:spTree>
    <p:extLst>
      <p:ext uri="{BB962C8B-B14F-4D97-AF65-F5344CB8AC3E}">
        <p14:creationId xmlns:p14="http://schemas.microsoft.com/office/powerpoint/2010/main" val="21131863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Rot="1" noChangeArrowheads="1"/>
          </p:cNvSpPr>
          <p:nvPr>
            <p:ph type="title"/>
          </p:nvPr>
        </p:nvSpPr>
        <p:spPr>
          <a:xfrm>
            <a:off x="457200" y="-38873"/>
            <a:ext cx="8229600" cy="1143000"/>
          </a:xfrm>
        </p:spPr>
        <p:txBody>
          <a:bodyPr/>
          <a:lstStyle/>
          <a:p>
            <a:pPr eaLnBrk="1" hangingPunct="1">
              <a:defRPr/>
            </a:pPr>
            <a:r>
              <a:rPr lang="en-GB" dirty="0" smtClean="0">
                <a:solidFill>
                  <a:srgbClr val="FFFF00"/>
                </a:solidFill>
                <a:latin typeface="Century Gothic" charset="0"/>
                <a:ea typeface="Century Gothic" charset="0"/>
                <a:cs typeface="Century Gothic" charset="0"/>
              </a:rPr>
              <a:t>Abram</a:t>
            </a:r>
            <a:r>
              <a:rPr lang="en-GB" dirty="0">
                <a:solidFill>
                  <a:srgbClr val="FFFF00"/>
                </a:solidFill>
                <a:latin typeface="Century Gothic" charset="0"/>
                <a:ea typeface="Century Gothic" charset="0"/>
                <a:cs typeface="Century Gothic" charset="0"/>
              </a:rPr>
              <a:t>, Sarah and Pharaoh</a:t>
            </a:r>
            <a:endParaRPr lang="en-GB" sz="3300" dirty="0">
              <a:solidFill>
                <a:srgbClr val="FFFF00"/>
              </a:solidFill>
              <a:latin typeface="Century Gothic" charset="0"/>
              <a:ea typeface="Century Gothic" charset="0"/>
              <a:cs typeface="Century Gothic" charset="0"/>
            </a:endParaRPr>
          </a:p>
        </p:txBody>
      </p:sp>
      <p:sp>
        <p:nvSpPr>
          <p:cNvPr id="71689" name="Rectangle 9"/>
          <p:cNvSpPr>
            <a:spLocks noGrp="1" noChangeArrowheads="1"/>
          </p:cNvSpPr>
          <p:nvPr>
            <p:ph type="body" sz="half" idx="1"/>
          </p:nvPr>
        </p:nvSpPr>
        <p:spPr>
          <a:xfrm>
            <a:off x="91440" y="1337789"/>
            <a:ext cx="5930537" cy="3663204"/>
          </a:xfrm>
        </p:spPr>
        <p:txBody>
          <a:bodyPr>
            <a:noAutofit/>
          </a:bodyPr>
          <a:lstStyle/>
          <a:p>
            <a:pPr eaLnBrk="1" hangingPunct="1">
              <a:lnSpc>
                <a:spcPct val="120000"/>
              </a:lnSpc>
              <a:buFont typeface="Wingdings" pitchFamily="-68" charset="2"/>
              <a:buNone/>
              <a:defRPr/>
            </a:pP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Now there was a famine in the land. So Abram went down to Egypt to stay there, for the famine was severe in the land. </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When he was about to enter Egypt, he said to Sarai his wife, “I know that you are a woman beautiful in appearance, and when the Egyptians see you, they will say, ‘This is his wife.’ Then they will kill me, but they will let you live.</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Say you are my sister, that it may go well with me because of you, and that my life may be spared for your sake.” </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When Abram entered Egypt, the Egyptians saw that the woman was very beautiful. </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And when the princes of Pharaoh saw her, they praised her to Pharaoh. And the woman was taken into Pharaoh's house. </a:t>
            </a:r>
            <a:r>
              <a:rPr lang="en-US" sz="1800" b="1" baseline="30000" dirty="0">
                <a:latin typeface="Century Gothic" charset="0"/>
                <a:ea typeface="Century Gothic" charset="0"/>
                <a:cs typeface="Century Gothic" charset="0"/>
              </a:rPr>
              <a:t> </a:t>
            </a:r>
            <a:r>
              <a:rPr lang="en-US" sz="1800" dirty="0">
                <a:latin typeface="Century Gothic" charset="0"/>
                <a:ea typeface="Century Gothic" charset="0"/>
                <a:cs typeface="Century Gothic" charset="0"/>
              </a:rPr>
              <a:t>And for her sake he dealt well with Abram.</a:t>
            </a:r>
            <a:endParaRPr lang="en-GB" sz="1400" dirty="0">
              <a:latin typeface="Century Gothic" charset="0"/>
              <a:ea typeface="Century Gothic" charset="0"/>
              <a:cs typeface="Century Gothic" charset="0"/>
            </a:endParaRPr>
          </a:p>
        </p:txBody>
      </p:sp>
      <p:pic>
        <p:nvPicPr>
          <p:cNvPr id="36868" name="Picture 8" descr="abraham sarah ph"/>
          <p:cNvPicPr>
            <a:picLocks noGrp="1" noChangeAspect="1" noChangeArrowheads="1"/>
          </p:cNvPicPr>
          <p:nvPr>
            <p:ph sz="half" idx="2"/>
          </p:nvPr>
        </p:nvPicPr>
        <p:blipFill>
          <a:blip r:embed="rId3"/>
          <a:srcRect/>
          <a:stretch>
            <a:fillRect/>
          </a:stretch>
        </p:blipFill>
        <p:spPr>
          <a:xfrm>
            <a:off x="6267445" y="1863329"/>
            <a:ext cx="2376488" cy="3942159"/>
          </a:xfrm>
          <a:noFill/>
        </p:spPr>
      </p:pic>
    </p:spTree>
    <p:extLst>
      <p:ext uri="{BB962C8B-B14F-4D97-AF65-F5344CB8AC3E}">
        <p14:creationId xmlns:p14="http://schemas.microsoft.com/office/powerpoint/2010/main" val="17962441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GB" dirty="0" smtClean="0">
                <a:solidFill>
                  <a:srgbClr val="FFFF00"/>
                </a:solidFill>
                <a:latin typeface="Century Gothic" charset="0"/>
                <a:ea typeface="Century Gothic" charset="0"/>
                <a:cs typeface="Century Gothic" charset="0"/>
              </a:rPr>
              <a:t>What is going on here?</a:t>
            </a:r>
            <a:endParaRPr lang="en-GB" dirty="0">
              <a:solidFill>
                <a:srgbClr val="FFFF00"/>
              </a:solidFill>
              <a:latin typeface="Century Gothic" charset="0"/>
              <a:ea typeface="Century Gothic" charset="0"/>
              <a:cs typeface="Century Gothic" charset="0"/>
            </a:endParaRPr>
          </a:p>
        </p:txBody>
      </p:sp>
      <p:sp>
        <p:nvSpPr>
          <p:cNvPr id="38915" name="Oval 4"/>
          <p:cNvSpPr>
            <a:spLocks noChangeArrowheads="1"/>
          </p:cNvSpPr>
          <p:nvPr/>
        </p:nvSpPr>
        <p:spPr bwMode="auto">
          <a:xfrm>
            <a:off x="1871664" y="2672955"/>
            <a:ext cx="917972" cy="864394"/>
          </a:xfrm>
          <a:prstGeom prst="ellipse">
            <a:avLst/>
          </a:prstGeom>
          <a:solidFill>
            <a:srgbClr val="9933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dirty="0">
                <a:solidFill>
                  <a:srgbClr val="FFFFFF"/>
                </a:solidFill>
                <a:latin typeface="Century Gothic" charset="0"/>
                <a:ea typeface="Century Gothic" charset="0"/>
                <a:cs typeface="Century Gothic" charset="0"/>
              </a:rPr>
              <a:t>Satan</a:t>
            </a:r>
          </a:p>
        </p:txBody>
      </p:sp>
      <p:sp>
        <p:nvSpPr>
          <p:cNvPr id="38916" name="Oval 5"/>
          <p:cNvSpPr>
            <a:spLocks noChangeArrowheads="1"/>
          </p:cNvSpPr>
          <p:nvPr/>
        </p:nvSpPr>
        <p:spPr bwMode="auto">
          <a:xfrm>
            <a:off x="3977878" y="2619376"/>
            <a:ext cx="917972" cy="864394"/>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a:solidFill>
                  <a:srgbClr val="FFFFFF"/>
                </a:solidFill>
                <a:latin typeface="Century Gothic" charset="0"/>
                <a:ea typeface="Century Gothic" charset="0"/>
                <a:cs typeface="Century Gothic" charset="0"/>
              </a:rPr>
              <a:t>Eve</a:t>
            </a:r>
            <a:endParaRPr lang="en-GB" sz="2100">
              <a:solidFill>
                <a:srgbClr val="000514"/>
              </a:solidFill>
              <a:latin typeface="Century Gothic" charset="0"/>
              <a:ea typeface="Century Gothic" charset="0"/>
              <a:cs typeface="Century Gothic" charset="0"/>
            </a:endParaRPr>
          </a:p>
        </p:txBody>
      </p:sp>
      <p:sp>
        <p:nvSpPr>
          <p:cNvPr id="38917" name="Oval 6"/>
          <p:cNvSpPr>
            <a:spLocks noChangeArrowheads="1"/>
          </p:cNvSpPr>
          <p:nvPr/>
        </p:nvSpPr>
        <p:spPr bwMode="auto">
          <a:xfrm>
            <a:off x="6084095" y="2619376"/>
            <a:ext cx="917972" cy="864394"/>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a:solidFill>
                  <a:srgbClr val="000514"/>
                </a:solidFill>
                <a:latin typeface="Century Gothic" charset="0"/>
                <a:ea typeface="Century Gothic" charset="0"/>
                <a:cs typeface="Century Gothic" charset="0"/>
              </a:rPr>
              <a:t>Adam</a:t>
            </a:r>
          </a:p>
        </p:txBody>
      </p:sp>
      <p:sp>
        <p:nvSpPr>
          <p:cNvPr id="38918" name="Oval 7"/>
          <p:cNvSpPr>
            <a:spLocks noChangeArrowheads="1"/>
          </p:cNvSpPr>
          <p:nvPr/>
        </p:nvSpPr>
        <p:spPr bwMode="auto">
          <a:xfrm>
            <a:off x="4787505" y="3915967"/>
            <a:ext cx="1350169" cy="539353"/>
          </a:xfrm>
          <a:prstGeom prst="ellipse">
            <a:avLst/>
          </a:prstGeom>
          <a:solidFill>
            <a:srgbClr val="FFCC99"/>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a:solidFill>
                  <a:srgbClr val="000514"/>
                </a:solidFill>
                <a:latin typeface="Century Gothic" charset="0"/>
                <a:ea typeface="Century Gothic" charset="0"/>
                <a:cs typeface="Century Gothic" charset="0"/>
              </a:rPr>
              <a:t>Humanity</a:t>
            </a:r>
          </a:p>
        </p:txBody>
      </p:sp>
      <p:sp>
        <p:nvSpPr>
          <p:cNvPr id="38919" name="Oval 8"/>
          <p:cNvSpPr>
            <a:spLocks noChangeArrowheads="1"/>
          </p:cNvSpPr>
          <p:nvPr/>
        </p:nvSpPr>
        <p:spPr bwMode="auto">
          <a:xfrm>
            <a:off x="4787505" y="4725592"/>
            <a:ext cx="1350169" cy="539353"/>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a:solidFill>
                  <a:srgbClr val="000514"/>
                </a:solidFill>
                <a:latin typeface="Century Gothic" charset="0"/>
                <a:ea typeface="Century Gothic" charset="0"/>
                <a:cs typeface="Century Gothic" charset="0"/>
              </a:rPr>
              <a:t>Creation</a:t>
            </a:r>
          </a:p>
        </p:txBody>
      </p:sp>
      <p:sp>
        <p:nvSpPr>
          <p:cNvPr id="38920" name="Line 14"/>
          <p:cNvSpPr>
            <a:spLocks noChangeShapeType="1"/>
          </p:cNvSpPr>
          <p:nvPr/>
        </p:nvSpPr>
        <p:spPr bwMode="auto">
          <a:xfrm>
            <a:off x="2843214" y="3105150"/>
            <a:ext cx="1079897" cy="0"/>
          </a:xfrm>
          <a:prstGeom prst="line">
            <a:avLst/>
          </a:prstGeom>
          <a:noFill/>
          <a:ln w="57150">
            <a:solidFill>
              <a:schemeClr val="bg1"/>
            </a:solidFill>
            <a:round/>
            <a:headEnd type="triangle" w="lg" len="med"/>
            <a:tailEn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38921" name="Line 15"/>
          <p:cNvSpPr>
            <a:spLocks noChangeShapeType="1"/>
          </p:cNvSpPr>
          <p:nvPr/>
        </p:nvSpPr>
        <p:spPr bwMode="auto">
          <a:xfrm>
            <a:off x="4949428" y="3051572"/>
            <a:ext cx="1079897" cy="0"/>
          </a:xfrm>
          <a:prstGeom prst="line">
            <a:avLst/>
          </a:prstGeom>
          <a:noFill/>
          <a:ln w="57150">
            <a:solidFill>
              <a:schemeClr val="bg1"/>
            </a:solidFill>
            <a:round/>
            <a:headEnd type="triangle" w="lg" len="med"/>
            <a:tailEn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38922" name="Line 16"/>
          <p:cNvSpPr>
            <a:spLocks noChangeShapeType="1"/>
          </p:cNvSpPr>
          <p:nvPr/>
        </p:nvSpPr>
        <p:spPr bwMode="auto">
          <a:xfrm>
            <a:off x="2843213" y="3375422"/>
            <a:ext cx="1944291" cy="756047"/>
          </a:xfrm>
          <a:prstGeom prst="line">
            <a:avLst/>
          </a:prstGeom>
          <a:noFill/>
          <a:ln w="57150">
            <a:solidFill>
              <a:schemeClr val="bg1"/>
            </a:solidFill>
            <a:round/>
            <a:headEnd type="triangle" w="lg" len="med"/>
            <a:tailEn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38923" name="Line 18"/>
          <p:cNvSpPr>
            <a:spLocks noChangeShapeType="1"/>
          </p:cNvSpPr>
          <p:nvPr/>
        </p:nvSpPr>
        <p:spPr bwMode="auto">
          <a:xfrm flipH="1" flipV="1">
            <a:off x="2627711" y="3537347"/>
            <a:ext cx="2106215" cy="1404938"/>
          </a:xfrm>
          <a:prstGeom prst="line">
            <a:avLst/>
          </a:prstGeom>
          <a:noFill/>
          <a:ln w="57150">
            <a:solidFill>
              <a:schemeClr val="bg1"/>
            </a:solidFill>
            <a:round/>
            <a:headEnd/>
            <a:tailEnd type="triangl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880361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Rot="1" noChangeArrowheads="1"/>
          </p:cNvSpPr>
          <p:nvPr>
            <p:ph type="title"/>
          </p:nvPr>
        </p:nvSpPr>
        <p:spPr>
          <a:xfrm>
            <a:off x="779463" y="759825"/>
            <a:ext cx="7583487" cy="1044388"/>
          </a:xfrm>
        </p:spPr>
        <p:txBody>
          <a:bodyPr/>
          <a:lstStyle/>
          <a:p>
            <a:pPr eaLnBrk="1" hangingPunct="1">
              <a:defRPr/>
            </a:pPr>
            <a:r>
              <a:rPr lang="en-GB" dirty="0" smtClean="0">
                <a:solidFill>
                  <a:srgbClr val="FFFF00"/>
                </a:solidFill>
                <a:latin typeface="Century Gothic" charset="0"/>
                <a:ea typeface="Century Gothic" charset="0"/>
                <a:cs typeface="Century Gothic" charset="0"/>
              </a:rPr>
              <a:t>How did Sarah restore the position of Eve?</a:t>
            </a:r>
            <a:endParaRPr lang="en-GB" dirty="0">
              <a:solidFill>
                <a:srgbClr val="FFFF00"/>
              </a:solidFill>
              <a:latin typeface="Century Gothic" charset="0"/>
              <a:ea typeface="Century Gothic" charset="0"/>
              <a:cs typeface="Century Gothic" charset="0"/>
            </a:endParaRPr>
          </a:p>
        </p:txBody>
      </p:sp>
      <p:sp>
        <p:nvSpPr>
          <p:cNvPr id="40963" name="Oval 5"/>
          <p:cNvSpPr>
            <a:spLocks noChangeArrowheads="1"/>
          </p:cNvSpPr>
          <p:nvPr/>
        </p:nvSpPr>
        <p:spPr bwMode="auto">
          <a:xfrm>
            <a:off x="1601391" y="2672955"/>
            <a:ext cx="1241822" cy="864394"/>
          </a:xfrm>
          <a:prstGeom prst="ellipse">
            <a:avLst/>
          </a:prstGeom>
          <a:solidFill>
            <a:srgbClr val="9933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dirty="0">
                <a:solidFill>
                  <a:srgbClr val="FFFFFF"/>
                </a:solidFill>
                <a:latin typeface="Century Gothic" charset="0"/>
                <a:ea typeface="Century Gothic" charset="0"/>
                <a:cs typeface="Century Gothic" charset="0"/>
              </a:rPr>
              <a:t>Pharaoh</a:t>
            </a:r>
          </a:p>
        </p:txBody>
      </p:sp>
      <p:sp>
        <p:nvSpPr>
          <p:cNvPr id="2" name="Oval 6"/>
          <p:cNvSpPr>
            <a:spLocks noChangeArrowheads="1"/>
          </p:cNvSpPr>
          <p:nvPr/>
        </p:nvSpPr>
        <p:spPr bwMode="auto">
          <a:xfrm>
            <a:off x="4031458" y="2619376"/>
            <a:ext cx="917972" cy="864394"/>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dirty="0">
                <a:solidFill>
                  <a:srgbClr val="FFFFFF"/>
                </a:solidFill>
                <a:latin typeface="Century Gothic" charset="0"/>
                <a:ea typeface="Century Gothic" charset="0"/>
                <a:cs typeface="Century Gothic" charset="0"/>
              </a:rPr>
              <a:t>Sarah</a:t>
            </a:r>
            <a:endParaRPr lang="en-GB" sz="2100" dirty="0">
              <a:solidFill>
                <a:srgbClr val="000514"/>
              </a:solidFill>
              <a:latin typeface="Century Gothic" charset="0"/>
              <a:ea typeface="Century Gothic" charset="0"/>
              <a:cs typeface="Century Gothic" charset="0"/>
            </a:endParaRPr>
          </a:p>
        </p:txBody>
      </p:sp>
      <p:sp>
        <p:nvSpPr>
          <p:cNvPr id="40965" name="Oval 7"/>
          <p:cNvSpPr>
            <a:spLocks noChangeArrowheads="1"/>
          </p:cNvSpPr>
          <p:nvPr/>
        </p:nvSpPr>
        <p:spPr bwMode="auto">
          <a:xfrm>
            <a:off x="6137672" y="2619376"/>
            <a:ext cx="1241822" cy="864394"/>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sz="2100" dirty="0">
                <a:solidFill>
                  <a:srgbClr val="000514"/>
                </a:solidFill>
                <a:latin typeface="Century Gothic" charset="0"/>
                <a:ea typeface="Century Gothic" charset="0"/>
                <a:cs typeface="Century Gothic" charset="0"/>
              </a:rPr>
              <a:t>Abram</a:t>
            </a:r>
          </a:p>
        </p:txBody>
      </p:sp>
      <p:sp>
        <p:nvSpPr>
          <p:cNvPr id="40966" name="Oval 8"/>
          <p:cNvSpPr>
            <a:spLocks noChangeArrowheads="1"/>
          </p:cNvSpPr>
          <p:nvPr/>
        </p:nvSpPr>
        <p:spPr bwMode="auto">
          <a:xfrm>
            <a:off x="4841082" y="3915967"/>
            <a:ext cx="1350169" cy="539353"/>
          </a:xfrm>
          <a:prstGeom prst="ellipse">
            <a:avLst/>
          </a:prstGeom>
          <a:solidFill>
            <a:srgbClr val="FFCC99"/>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a:solidFill>
                  <a:srgbClr val="000514"/>
                </a:solidFill>
                <a:latin typeface="Century Gothic" charset="0"/>
                <a:ea typeface="Century Gothic" charset="0"/>
                <a:cs typeface="Century Gothic" charset="0"/>
              </a:rPr>
              <a:t>Lot</a:t>
            </a:r>
          </a:p>
        </p:txBody>
      </p:sp>
      <p:sp>
        <p:nvSpPr>
          <p:cNvPr id="40967" name="Oval 9"/>
          <p:cNvSpPr>
            <a:spLocks noChangeArrowheads="1"/>
          </p:cNvSpPr>
          <p:nvPr/>
        </p:nvSpPr>
        <p:spPr bwMode="auto">
          <a:xfrm>
            <a:off x="4841082" y="4725592"/>
            <a:ext cx="1350169" cy="539353"/>
          </a:xfrm>
          <a:prstGeom prst="ellipse">
            <a:avLst/>
          </a:prstGeom>
          <a:solidFill>
            <a:srgbClr val="99CC00"/>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GB">
                <a:solidFill>
                  <a:srgbClr val="000514"/>
                </a:solidFill>
                <a:latin typeface="Century Gothic" charset="0"/>
                <a:ea typeface="Century Gothic" charset="0"/>
                <a:cs typeface="Century Gothic" charset="0"/>
              </a:rPr>
              <a:t>Wealth</a:t>
            </a:r>
          </a:p>
        </p:txBody>
      </p:sp>
      <p:sp>
        <p:nvSpPr>
          <p:cNvPr id="40968" name="Line 10"/>
          <p:cNvSpPr>
            <a:spLocks noChangeShapeType="1"/>
          </p:cNvSpPr>
          <p:nvPr/>
        </p:nvSpPr>
        <p:spPr bwMode="auto">
          <a:xfrm>
            <a:off x="2896791" y="3105150"/>
            <a:ext cx="1079897" cy="0"/>
          </a:xfrm>
          <a:prstGeom prst="line">
            <a:avLst/>
          </a:prstGeom>
          <a:noFill/>
          <a:ln w="57150">
            <a:solidFill>
              <a:schemeClr val="bg1"/>
            </a:solidFill>
            <a:round/>
            <a:headEnd type="none" w="lg" len="med"/>
            <a:tailEnd type="triangl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40969" name="Line 11"/>
          <p:cNvSpPr>
            <a:spLocks noChangeShapeType="1"/>
          </p:cNvSpPr>
          <p:nvPr/>
        </p:nvSpPr>
        <p:spPr bwMode="auto">
          <a:xfrm>
            <a:off x="5003008" y="3051572"/>
            <a:ext cx="1079897" cy="0"/>
          </a:xfrm>
          <a:prstGeom prst="line">
            <a:avLst/>
          </a:prstGeom>
          <a:noFill/>
          <a:ln w="57150">
            <a:solidFill>
              <a:schemeClr val="bg1"/>
            </a:solidFill>
            <a:round/>
            <a:headEnd type="none" w="lg" len="med"/>
            <a:tailEnd type="triangl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40970" name="Line 12"/>
          <p:cNvSpPr>
            <a:spLocks noChangeShapeType="1"/>
          </p:cNvSpPr>
          <p:nvPr/>
        </p:nvSpPr>
        <p:spPr bwMode="auto">
          <a:xfrm>
            <a:off x="2896792" y="3375422"/>
            <a:ext cx="1944290" cy="756047"/>
          </a:xfrm>
          <a:prstGeom prst="line">
            <a:avLst/>
          </a:prstGeom>
          <a:noFill/>
          <a:ln w="57150">
            <a:solidFill>
              <a:schemeClr val="bg1"/>
            </a:solidFill>
            <a:round/>
            <a:headEnd type="none" w="lg" len="med"/>
            <a:tailEnd type="triangl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40971" name="Line 13"/>
          <p:cNvSpPr>
            <a:spLocks noChangeShapeType="1"/>
          </p:cNvSpPr>
          <p:nvPr/>
        </p:nvSpPr>
        <p:spPr bwMode="auto">
          <a:xfrm flipH="1" flipV="1">
            <a:off x="2681288" y="3537347"/>
            <a:ext cx="2106216" cy="1404938"/>
          </a:xfrm>
          <a:prstGeom prst="line">
            <a:avLst/>
          </a:prstGeom>
          <a:noFill/>
          <a:ln w="57150">
            <a:solidFill>
              <a:schemeClr val="bg1"/>
            </a:solidFill>
            <a:round/>
            <a:headEnd type="triangle" w="lg" len="med"/>
            <a:tailEnd type="none" w="lg" len="med"/>
          </a:ln>
        </p:spPr>
        <p:txBody>
          <a:bodyPr>
            <a:prstTxWarp prst="textNoShape">
              <a:avLst/>
            </a:prstTxWarp>
          </a:bodyPr>
          <a:lstStyle/>
          <a:p>
            <a:pPr fontAlgn="base">
              <a:spcBef>
                <a:spcPct val="0"/>
              </a:spcBef>
              <a:spcAft>
                <a:spcPct val="0"/>
              </a:spcAft>
            </a:pPr>
            <a:endParaRPr lang="en-US" sz="1350" i="1">
              <a:solidFill>
                <a:srgbClr val="FFFFFF"/>
              </a:solidFill>
              <a:latin typeface="Century Gothic" charset="0"/>
              <a:ea typeface="Century Gothic" charset="0"/>
              <a:cs typeface="Century Gothic" charset="0"/>
            </a:endParaRPr>
          </a:p>
        </p:txBody>
      </p:sp>
      <p:sp>
        <p:nvSpPr>
          <p:cNvPr id="40972" name="Text Box 14"/>
          <p:cNvSpPr txBox="1">
            <a:spLocks noChangeArrowheads="1"/>
          </p:cNvSpPr>
          <p:nvPr/>
        </p:nvSpPr>
        <p:spPr bwMode="auto">
          <a:xfrm>
            <a:off x="1494235" y="4617245"/>
            <a:ext cx="2073003"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GB">
                <a:solidFill>
                  <a:srgbClr val="FFFFFF"/>
                </a:solidFill>
                <a:latin typeface="Century Gothic" charset="0"/>
                <a:ea typeface="Century Gothic" charset="0"/>
                <a:cs typeface="Century Gothic" charset="0"/>
              </a:rPr>
              <a:t>Genesis 12:10-20</a:t>
            </a:r>
          </a:p>
        </p:txBody>
      </p:sp>
    </p:spTree>
    <p:extLst>
      <p:ext uri="{BB962C8B-B14F-4D97-AF65-F5344CB8AC3E}">
        <p14:creationId xmlns:p14="http://schemas.microsoft.com/office/powerpoint/2010/main" val="17344534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p:txBody>
          <a:bodyPr/>
          <a:lstStyle/>
          <a:p>
            <a:pPr eaLnBrk="1" hangingPunct="1">
              <a:defRPr/>
            </a:pPr>
            <a:r>
              <a:rPr lang="en-US" dirty="0" smtClean="0">
                <a:solidFill>
                  <a:srgbClr val="FFFF00"/>
                </a:solidFill>
                <a:latin typeface="Century Gothic" charset="0"/>
                <a:ea typeface="Century Gothic" charset="0"/>
                <a:cs typeface="Century Gothic" charset="0"/>
              </a:rPr>
              <a:t>Potiphar – </a:t>
            </a:r>
            <a:r>
              <a:rPr lang="en-US" b="0" dirty="0" err="1" smtClean="0">
                <a:solidFill>
                  <a:srgbClr val="FFFF00"/>
                </a:solidFill>
                <a:effectLst/>
                <a:latin typeface="Century Gothic" charset="0"/>
                <a:ea typeface="Century Gothic" charset="0"/>
                <a:cs typeface="Century Gothic" charset="0"/>
              </a:rPr>
              <a:t>Zuleika</a:t>
            </a:r>
            <a:r>
              <a:rPr lang="en-US" b="0" dirty="0" smtClean="0">
                <a:solidFill>
                  <a:srgbClr val="FFFF00"/>
                </a:solidFill>
                <a:effectLst/>
                <a:latin typeface="Century Gothic" charset="0"/>
                <a:ea typeface="Century Gothic" charset="0"/>
                <a:cs typeface="Century Gothic" charset="0"/>
              </a:rPr>
              <a:t> </a:t>
            </a:r>
            <a:r>
              <a:rPr lang="en-US" dirty="0" smtClean="0">
                <a:solidFill>
                  <a:srgbClr val="FFFF00"/>
                </a:solidFill>
                <a:latin typeface="Century Gothic" charset="0"/>
                <a:ea typeface="Century Gothic" charset="0"/>
                <a:cs typeface="Century Gothic" charset="0"/>
              </a:rPr>
              <a:t>- Joseph</a:t>
            </a:r>
            <a:endParaRPr lang="en-US" dirty="0">
              <a:solidFill>
                <a:srgbClr val="FFFF00"/>
              </a:solidFill>
              <a:latin typeface="Century Gothic" charset="0"/>
              <a:ea typeface="Century Gothic" charset="0"/>
              <a:cs typeface="Century Gothic" charset="0"/>
            </a:endParaRPr>
          </a:p>
        </p:txBody>
      </p:sp>
      <p:sp>
        <p:nvSpPr>
          <p:cNvPr id="338947" name="Rectangle 3"/>
          <p:cNvSpPr>
            <a:spLocks noGrp="1" noChangeArrowheads="1"/>
          </p:cNvSpPr>
          <p:nvPr>
            <p:ph type="body" sz="half" idx="1"/>
          </p:nvPr>
        </p:nvSpPr>
        <p:spPr>
          <a:xfrm>
            <a:off x="457199" y="1561331"/>
            <a:ext cx="4428309" cy="4034235"/>
          </a:xfrm>
        </p:spPr>
        <p:txBody>
          <a:bodyPr>
            <a:noAutofit/>
          </a:bodyPr>
          <a:lstStyle/>
          <a:p>
            <a:pPr eaLnBrk="1" hangingPunct="1">
              <a:lnSpc>
                <a:spcPct val="110000"/>
              </a:lnSpc>
              <a:buFont typeface="Wingdings" pitchFamily="-68" charset="2"/>
              <a:buNone/>
              <a:defRPr/>
            </a:pPr>
            <a:r>
              <a:rPr lang="en-US" sz="1800" dirty="0">
                <a:latin typeface="Century Gothic" charset="0"/>
                <a:ea typeface="Century Gothic" charset="0"/>
                <a:cs typeface="Century Gothic" charset="0"/>
              </a:rPr>
              <a:t>     His master’s wife cast her eyes on Joseph and said, "Lie with me." But he refused and said, "Behold, because of me my master has no concern about anything in the house, and he has put everything that he has in my charge. He has not kept back anything from me except yourself, because you are his wife. How then can I do this great wickedness and sin against God?" And as she spoke to Joseph day after day, he would not listen to her, to lie beside her or to be with </a:t>
            </a:r>
            <a:r>
              <a:rPr lang="en-US" sz="1800" dirty="0" smtClean="0">
                <a:latin typeface="Century Gothic" charset="0"/>
                <a:ea typeface="Century Gothic" charset="0"/>
                <a:cs typeface="Century Gothic" charset="0"/>
              </a:rPr>
              <a:t>her.	      </a:t>
            </a:r>
            <a:r>
              <a:rPr lang="en-US" sz="1600" dirty="0" smtClean="0">
                <a:latin typeface="Century Gothic" charset="0"/>
                <a:ea typeface="Century Gothic" charset="0"/>
                <a:cs typeface="Century Gothic" charset="0"/>
              </a:rPr>
              <a:t>Genesis </a:t>
            </a:r>
            <a:r>
              <a:rPr lang="en-US" sz="1600" dirty="0">
                <a:latin typeface="Century Gothic" charset="0"/>
                <a:ea typeface="Century Gothic" charset="0"/>
                <a:cs typeface="Century Gothic" charset="0"/>
              </a:rPr>
              <a:t>39:7-10</a:t>
            </a:r>
          </a:p>
        </p:txBody>
      </p:sp>
      <p:pic>
        <p:nvPicPr>
          <p:cNvPr id="115716" name="Picture 11" descr="josephpotipharwifeCIGNANI"/>
          <p:cNvPicPr>
            <a:picLocks noGrp="1" noChangeAspect="1" noChangeArrowheads="1"/>
          </p:cNvPicPr>
          <p:nvPr>
            <p:ph sz="half" idx="2"/>
          </p:nvPr>
        </p:nvPicPr>
        <p:blipFill>
          <a:blip r:embed="rId3"/>
          <a:srcRect/>
          <a:stretch>
            <a:fillRect/>
          </a:stretch>
        </p:blipFill>
        <p:spPr>
          <a:xfrm>
            <a:off x="5177794" y="2022661"/>
            <a:ext cx="3208564" cy="3279193"/>
          </a:xfrm>
        </p:spPr>
      </p:pic>
      <p:sp>
        <p:nvSpPr>
          <p:cNvPr id="115717" name="Text Box 13"/>
          <p:cNvSpPr txBox="1">
            <a:spLocks noChangeArrowheads="1"/>
          </p:cNvSpPr>
          <p:nvPr/>
        </p:nvSpPr>
        <p:spPr bwMode="auto">
          <a:xfrm>
            <a:off x="5194464" y="5429251"/>
            <a:ext cx="3374774" cy="30008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350" dirty="0">
                <a:solidFill>
                  <a:schemeClr val="bg1"/>
                </a:solidFill>
                <a:latin typeface="Century Gothic" charset="0"/>
                <a:ea typeface="Century Gothic" charset="0"/>
                <a:cs typeface="Century Gothic" charset="0"/>
              </a:rPr>
              <a:t>Potiphar’s wife tries to seduce Joseph</a:t>
            </a:r>
          </a:p>
        </p:txBody>
      </p:sp>
    </p:spTree>
    <p:extLst>
      <p:ext uri="{BB962C8B-B14F-4D97-AF65-F5344CB8AC3E}">
        <p14:creationId xmlns:p14="http://schemas.microsoft.com/office/powerpoint/2010/main" val="5143449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FF00"/>
                </a:solidFill>
                <a:latin typeface="Century Gothic" charset="0"/>
                <a:ea typeface="Century Gothic" charset="0"/>
                <a:cs typeface="Century Gothic" charset="0"/>
              </a:rPr>
              <a:t>7a. </a:t>
            </a:r>
            <a:r>
              <a:rPr lang="en-US" b="0" dirty="0">
                <a:solidFill>
                  <a:srgbClr val="FFFF00"/>
                </a:solidFill>
                <a:latin typeface="Century Gothic" charset="0"/>
                <a:ea typeface="Century Gothic" charset="0"/>
                <a:cs typeface="Century Gothic" charset="0"/>
              </a:rPr>
              <a:t>Restoring the Parent - Child relationship </a:t>
            </a:r>
          </a:p>
        </p:txBody>
      </p:sp>
      <p:sp>
        <p:nvSpPr>
          <p:cNvPr id="3" name="Text Placeholder 2"/>
          <p:cNvSpPr>
            <a:spLocks noGrp="1"/>
          </p:cNvSpPr>
          <p:nvPr>
            <p:ph type="body" idx="1"/>
          </p:nvPr>
        </p:nvSpPr>
        <p:spPr/>
        <p:txBody>
          <a:bodyPr>
            <a:normAutofit/>
          </a:bodyPr>
          <a:lstStyle/>
          <a:p>
            <a:r>
              <a:rPr lang="en-US" sz="4000" dirty="0" smtClean="0">
                <a:latin typeface="Century Gothic" charset="0"/>
                <a:ea typeface="Century Gothic" charset="0"/>
                <a:cs typeface="Century Gothic" charset="0"/>
              </a:rPr>
              <a:t>Noah’s family</a:t>
            </a:r>
            <a:endParaRPr lang="en-US" sz="4000" dirty="0">
              <a:latin typeface="Century Gothic" charset="0"/>
              <a:ea typeface="Century Gothic" charset="0"/>
              <a:cs typeface="Century Gothic" charset="0"/>
            </a:endParaRPr>
          </a:p>
        </p:txBody>
      </p:sp>
    </p:spTree>
    <p:extLst>
      <p:ext uri="{BB962C8B-B14F-4D97-AF65-F5344CB8AC3E}">
        <p14:creationId xmlns:p14="http://schemas.microsoft.com/office/powerpoint/2010/main" val="6110954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a:xfrm>
            <a:off x="381000" y="-127000"/>
            <a:ext cx="8229600" cy="1143000"/>
          </a:xfrm>
        </p:spPr>
        <p:txBody>
          <a:bodyPr/>
          <a:lstStyle/>
          <a:p>
            <a:r>
              <a:rPr lang="en-US" altLang="zh-CN" dirty="0">
                <a:solidFill>
                  <a:schemeClr val="accent2"/>
                </a:solidFill>
                <a:latin typeface="Century Gothic" charset="0"/>
                <a:ea typeface="Century Gothic" charset="0"/>
                <a:cs typeface="Century Gothic" charset="0"/>
              </a:rPr>
              <a:t>Noah’s family = Adam’s family</a:t>
            </a:r>
            <a:endParaRPr lang="en-US" dirty="0">
              <a:solidFill>
                <a:schemeClr val="accent2"/>
              </a:solidFill>
              <a:latin typeface="Century Gothic" charset="0"/>
              <a:ea typeface="Century Gothic" charset="0"/>
              <a:cs typeface="Century Gothic" charset="0"/>
            </a:endParaRPr>
          </a:p>
        </p:txBody>
      </p:sp>
      <p:sp>
        <p:nvSpPr>
          <p:cNvPr id="198660" name="Freeform 4"/>
          <p:cNvSpPr>
            <a:spLocks/>
          </p:cNvSpPr>
          <p:nvPr/>
        </p:nvSpPr>
        <p:spPr bwMode="auto">
          <a:xfrm>
            <a:off x="3897313" y="2889250"/>
            <a:ext cx="3960812" cy="1889125"/>
          </a:xfrm>
          <a:custGeom>
            <a:avLst/>
            <a:gdLst/>
            <a:ahLst/>
            <a:cxnLst>
              <a:cxn ang="0">
                <a:pos x="0" y="1190"/>
              </a:cxn>
              <a:cxn ang="0">
                <a:pos x="2495" y="1190"/>
              </a:cxn>
              <a:cxn ang="0">
                <a:pos x="2495" y="0"/>
              </a:cxn>
            </a:cxnLst>
            <a:rect l="0" t="0" r="r" b="b"/>
            <a:pathLst>
              <a:path w="2495" h="1190">
                <a:moveTo>
                  <a:pt x="0" y="1190"/>
                </a:moveTo>
                <a:lnTo>
                  <a:pt x="2495" y="1190"/>
                </a:lnTo>
                <a:lnTo>
                  <a:pt x="2495" y="0"/>
                </a:lnTo>
              </a:path>
            </a:pathLst>
          </a:custGeom>
          <a:noFill/>
          <a:ln w="88900" cap="flat" cmpd="sng">
            <a:solidFill>
              <a:schemeClr val="bg1"/>
            </a:solidFill>
            <a:prstDash val="solid"/>
            <a:round/>
            <a:headEnd type="none" w="med" len="med"/>
            <a:tailEnd type="none"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1" name="Line 5"/>
          <p:cNvSpPr>
            <a:spLocks noChangeShapeType="1"/>
          </p:cNvSpPr>
          <p:nvPr/>
        </p:nvSpPr>
        <p:spPr bwMode="auto">
          <a:xfrm>
            <a:off x="3851275" y="1358900"/>
            <a:ext cx="3960813" cy="1177925"/>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2" name="Line 6"/>
          <p:cNvSpPr>
            <a:spLocks noChangeShapeType="1"/>
          </p:cNvSpPr>
          <p:nvPr/>
        </p:nvSpPr>
        <p:spPr bwMode="auto">
          <a:xfrm>
            <a:off x="3851275" y="4751388"/>
            <a:ext cx="1979613" cy="1081087"/>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3" name="Line 7"/>
          <p:cNvSpPr>
            <a:spLocks noChangeShapeType="1"/>
          </p:cNvSpPr>
          <p:nvPr/>
        </p:nvSpPr>
        <p:spPr bwMode="auto">
          <a:xfrm>
            <a:off x="3851275" y="1601788"/>
            <a:ext cx="1979613" cy="1260475"/>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4" name="Line 8"/>
          <p:cNvSpPr>
            <a:spLocks noChangeShapeType="1"/>
          </p:cNvSpPr>
          <p:nvPr/>
        </p:nvSpPr>
        <p:spPr bwMode="auto">
          <a:xfrm flipH="1">
            <a:off x="1871663" y="4741863"/>
            <a:ext cx="1979612" cy="1090612"/>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5" name="Line 9"/>
          <p:cNvSpPr>
            <a:spLocks noChangeShapeType="1"/>
          </p:cNvSpPr>
          <p:nvPr/>
        </p:nvSpPr>
        <p:spPr bwMode="auto">
          <a:xfrm flipV="1">
            <a:off x="1871663" y="1601788"/>
            <a:ext cx="1979612" cy="1260475"/>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198666" name="Group 10"/>
          <p:cNvGrpSpPr>
            <a:grpSpLocks/>
          </p:cNvGrpSpPr>
          <p:nvPr/>
        </p:nvGrpSpPr>
        <p:grpSpPr bwMode="auto">
          <a:xfrm>
            <a:off x="3101975" y="1025525"/>
            <a:ext cx="1504950" cy="1511300"/>
            <a:chOff x="1954" y="646"/>
            <a:chExt cx="948" cy="952"/>
          </a:xfrm>
        </p:grpSpPr>
        <p:sp>
          <p:nvSpPr>
            <p:cNvPr id="198667" name="Freeform 11"/>
            <p:cNvSpPr>
              <a:spLocks noChangeAspect="1"/>
            </p:cNvSpPr>
            <p:nvPr/>
          </p:nvSpPr>
          <p:spPr bwMode="auto">
            <a:xfrm>
              <a:off x="1954" y="646"/>
              <a:ext cx="476" cy="952"/>
            </a:xfrm>
            <a:custGeom>
              <a:avLst/>
              <a:gdLst/>
              <a:ahLst/>
              <a:cxnLst>
                <a:cxn ang="0">
                  <a:pos x="1362" y="0"/>
                </a:cxn>
                <a:cxn ang="0">
                  <a:pos x="1" y="1361"/>
                </a:cxn>
                <a:cxn ang="0">
                  <a:pos x="1362" y="2722"/>
                </a:cxn>
                <a:cxn ang="0">
                  <a:pos x="1362" y="0"/>
                </a:cxn>
              </a:cxnLst>
              <a:rect l="0" t="0" r="r" b="b"/>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gradFill rotWithShape="1">
              <a:gsLst>
                <a:gs pos="0">
                  <a:srgbClr val="B1A1FF"/>
                </a:gs>
                <a:gs pos="100000">
                  <a:srgbClr val="8238FE"/>
                </a:gs>
              </a:gsLst>
              <a:path path="rect">
                <a:fillToRect l="100000" b="100000"/>
              </a:path>
            </a:gradFill>
            <a:ln w="9525" cap="flat" cmpd="sng">
              <a:noFill/>
              <a:prstDash val="solid"/>
              <a:round/>
              <a:headEnd type="none" w="med" len="med"/>
              <a:tailEnd type="none" w="med" len="med"/>
            </a:ln>
            <a:effectLst/>
          </p:spPr>
          <p:txBody>
            <a:bodyPr lIns="0" rIns="0" anchor="ctr">
              <a:prstTxWarp prst="textNoShape">
                <a:avLst/>
              </a:prstTxWarp>
            </a:bodyPr>
            <a:lstStyle/>
            <a:p>
              <a:endParaRPr lang="en-US">
                <a:solidFill>
                  <a:schemeClr val="bg1"/>
                </a:solidFill>
                <a:latin typeface="Century Gothic" charset="0"/>
                <a:ea typeface="Century Gothic" charset="0"/>
                <a:cs typeface="Century Gothic" charset="0"/>
              </a:endParaRPr>
            </a:p>
          </p:txBody>
        </p:sp>
        <p:sp>
          <p:nvSpPr>
            <p:cNvPr id="198668" name="Freeform 12"/>
            <p:cNvSpPr>
              <a:spLocks noChangeAspect="1"/>
            </p:cNvSpPr>
            <p:nvPr/>
          </p:nvSpPr>
          <p:spPr bwMode="auto">
            <a:xfrm rot="10800000">
              <a:off x="2426" y="646"/>
              <a:ext cx="476" cy="952"/>
            </a:xfrm>
            <a:custGeom>
              <a:avLst/>
              <a:gdLst/>
              <a:ahLst/>
              <a:cxnLst>
                <a:cxn ang="0">
                  <a:pos x="1362" y="0"/>
                </a:cxn>
                <a:cxn ang="0">
                  <a:pos x="1" y="1361"/>
                </a:cxn>
                <a:cxn ang="0">
                  <a:pos x="1362" y="2722"/>
                </a:cxn>
                <a:cxn ang="0">
                  <a:pos x="1362" y="0"/>
                </a:cxn>
              </a:cxnLst>
              <a:rect l="0" t="0" r="r" b="b"/>
              <a:pathLst>
                <a:path w="1362" h="2722">
                  <a:moveTo>
                    <a:pt x="1362" y="0"/>
                  </a:moveTo>
                  <a:cubicBezTo>
                    <a:pt x="522" y="1"/>
                    <a:pt x="0" y="689"/>
                    <a:pt x="1" y="1361"/>
                  </a:cubicBezTo>
                  <a:cubicBezTo>
                    <a:pt x="2" y="2033"/>
                    <a:pt x="538" y="2721"/>
                    <a:pt x="1362" y="2722"/>
                  </a:cubicBezTo>
                  <a:cubicBezTo>
                    <a:pt x="1362" y="1361"/>
                    <a:pt x="1362" y="0"/>
                    <a:pt x="1362" y="0"/>
                  </a:cubicBezTo>
                  <a:close/>
                </a:path>
              </a:pathLst>
            </a:custGeom>
            <a:gradFill rotWithShape="1">
              <a:gsLst>
                <a:gs pos="0">
                  <a:srgbClr val="5AA0FF"/>
                </a:gs>
                <a:gs pos="100000">
                  <a:srgbClr val="005AD7"/>
                </a:gs>
              </a:gsLst>
              <a:path path="rect">
                <a:fillToRect l="100000" t="100000"/>
              </a:path>
            </a:gradFill>
            <a:ln w="9525" cap="flat" cmpd="sng">
              <a:noFill/>
              <a:prstDash val="solid"/>
              <a:round/>
              <a:headEnd type="none" w="med" len="med"/>
              <a:tailEnd type="none" w="med" len="med"/>
            </a:ln>
            <a:effectLst/>
          </p:spPr>
          <p:txBody>
            <a:bodyPr lIns="0" rIns="0" anchor="ctr">
              <a:prstTxWarp prst="textNoShape">
                <a:avLst/>
              </a:prstTxWarp>
            </a:bodyPr>
            <a:lstStyle/>
            <a:p>
              <a:endParaRPr lang="en-US">
                <a:solidFill>
                  <a:schemeClr val="bg1"/>
                </a:solidFill>
                <a:latin typeface="Century Gothic" charset="0"/>
                <a:ea typeface="Century Gothic" charset="0"/>
                <a:cs typeface="Century Gothic" charset="0"/>
              </a:endParaRPr>
            </a:p>
          </p:txBody>
        </p:sp>
      </p:grpSp>
      <p:sp>
        <p:nvSpPr>
          <p:cNvPr id="198669" name="Text Box 13"/>
          <p:cNvSpPr txBox="1">
            <a:spLocks noChangeAspect="1" noChangeArrowheads="1"/>
          </p:cNvSpPr>
          <p:nvPr/>
        </p:nvSpPr>
        <p:spPr bwMode="auto">
          <a:xfrm>
            <a:off x="2990850" y="1219200"/>
            <a:ext cx="1720850" cy="955198"/>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Adam</a:t>
            </a:r>
          </a:p>
          <a:p>
            <a:pPr algn="ctr"/>
            <a:r>
              <a:rPr lang="en-US" sz="28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Eve </a:t>
            </a:r>
            <a:endParaRPr lang="en-US" sz="280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nvGrpSpPr>
          <p:cNvPr id="198670" name="Group 14"/>
          <p:cNvGrpSpPr>
            <a:grpSpLocks/>
          </p:cNvGrpSpPr>
          <p:nvPr/>
        </p:nvGrpSpPr>
        <p:grpSpPr bwMode="auto">
          <a:xfrm>
            <a:off x="1011238" y="2106613"/>
            <a:ext cx="1720850" cy="1511300"/>
            <a:chOff x="1204" y="2705"/>
            <a:chExt cx="1084" cy="952"/>
          </a:xfrm>
        </p:grpSpPr>
        <p:sp>
          <p:nvSpPr>
            <p:cNvPr id="198671" name="Oval 15"/>
            <p:cNvSpPr>
              <a:spLocks noChangeAspect="1" noChangeArrowheads="1"/>
            </p:cNvSpPr>
            <p:nvPr/>
          </p:nvSpPr>
          <p:spPr bwMode="auto">
            <a:xfrm>
              <a:off x="1270" y="2705"/>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72" name="Text Box 16"/>
            <p:cNvSpPr txBox="1">
              <a:spLocks noChangeAspect="1" noChangeArrowheads="1"/>
            </p:cNvSpPr>
            <p:nvPr/>
          </p:nvSpPr>
          <p:spPr bwMode="auto">
            <a:xfrm>
              <a:off x="1204"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Cain</a:t>
              </a:r>
            </a:p>
          </p:txBody>
        </p:sp>
      </p:grpSp>
      <p:grpSp>
        <p:nvGrpSpPr>
          <p:cNvPr id="198673" name="Group 17"/>
          <p:cNvGrpSpPr>
            <a:grpSpLocks/>
          </p:cNvGrpSpPr>
          <p:nvPr/>
        </p:nvGrpSpPr>
        <p:grpSpPr bwMode="auto">
          <a:xfrm>
            <a:off x="4970463" y="2106613"/>
            <a:ext cx="1720850" cy="1511300"/>
            <a:chOff x="3472" y="2705"/>
            <a:chExt cx="1084" cy="952"/>
          </a:xfrm>
        </p:grpSpPr>
        <p:sp>
          <p:nvSpPr>
            <p:cNvPr id="198674" name="Oval 18"/>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75" name="Text Box 19"/>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Abel</a:t>
              </a:r>
            </a:p>
          </p:txBody>
        </p:sp>
      </p:grpSp>
      <p:grpSp>
        <p:nvGrpSpPr>
          <p:cNvPr id="198676" name="Group 20"/>
          <p:cNvGrpSpPr>
            <a:grpSpLocks/>
          </p:cNvGrpSpPr>
          <p:nvPr/>
        </p:nvGrpSpPr>
        <p:grpSpPr bwMode="auto">
          <a:xfrm>
            <a:off x="1011238" y="5076825"/>
            <a:ext cx="1720850" cy="1511300"/>
            <a:chOff x="1204" y="2705"/>
            <a:chExt cx="1084" cy="952"/>
          </a:xfrm>
        </p:grpSpPr>
        <p:sp>
          <p:nvSpPr>
            <p:cNvPr id="198677" name="Oval 21"/>
            <p:cNvSpPr>
              <a:spLocks noChangeAspect="1" noChangeArrowheads="1"/>
            </p:cNvSpPr>
            <p:nvPr/>
          </p:nvSpPr>
          <p:spPr bwMode="auto">
            <a:xfrm>
              <a:off x="1270" y="2705"/>
              <a:ext cx="952" cy="952"/>
            </a:xfrm>
            <a:prstGeom prst="ellipse">
              <a:avLst/>
            </a:prstGeom>
            <a:gradFill rotWithShape="1">
              <a:gsLst>
                <a:gs pos="0">
                  <a:srgbClr val="B1A1FF"/>
                </a:gs>
                <a:gs pos="100000">
                  <a:srgbClr val="8238FE"/>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78" name="Text Box 22"/>
            <p:cNvSpPr txBox="1">
              <a:spLocks noChangeAspect="1" noChangeArrowheads="1"/>
            </p:cNvSpPr>
            <p:nvPr/>
          </p:nvSpPr>
          <p:spPr bwMode="auto">
            <a:xfrm>
              <a:off x="1204"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Shem</a:t>
              </a:r>
            </a:p>
          </p:txBody>
        </p:sp>
      </p:grpSp>
      <p:grpSp>
        <p:nvGrpSpPr>
          <p:cNvPr id="198679" name="Group 23"/>
          <p:cNvGrpSpPr>
            <a:grpSpLocks/>
          </p:cNvGrpSpPr>
          <p:nvPr/>
        </p:nvGrpSpPr>
        <p:grpSpPr bwMode="auto">
          <a:xfrm>
            <a:off x="4970463" y="5076825"/>
            <a:ext cx="1720850" cy="1511300"/>
            <a:chOff x="3472" y="2705"/>
            <a:chExt cx="1084" cy="952"/>
          </a:xfrm>
        </p:grpSpPr>
        <p:sp>
          <p:nvSpPr>
            <p:cNvPr id="198680" name="Oval 24"/>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81" name="Text Box 25"/>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Ham</a:t>
              </a:r>
            </a:p>
          </p:txBody>
        </p:sp>
      </p:grpSp>
      <p:grpSp>
        <p:nvGrpSpPr>
          <p:cNvPr id="198682" name="Group 26"/>
          <p:cNvGrpSpPr>
            <a:grpSpLocks/>
          </p:cNvGrpSpPr>
          <p:nvPr/>
        </p:nvGrpSpPr>
        <p:grpSpPr bwMode="auto">
          <a:xfrm>
            <a:off x="2990850" y="3995738"/>
            <a:ext cx="1720850" cy="1511300"/>
            <a:chOff x="3472" y="2705"/>
            <a:chExt cx="1084" cy="952"/>
          </a:xfrm>
        </p:grpSpPr>
        <p:sp>
          <p:nvSpPr>
            <p:cNvPr id="198683" name="Oval 27"/>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84" name="Text Box 28"/>
            <p:cNvSpPr txBox="1">
              <a:spLocks noChangeAspect="1" noChangeArrowheads="1"/>
            </p:cNvSpPr>
            <p:nvPr/>
          </p:nvSpPr>
          <p:spPr bwMode="auto">
            <a:xfrm>
              <a:off x="3472" y="2780"/>
              <a:ext cx="1084" cy="602"/>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Noah</a:t>
              </a:r>
            </a:p>
            <a:p>
              <a:pPr algn="ctr"/>
              <a:r>
                <a:rPr lang="en-US" sz="2800" dirty="0" err="1" smtClean="0">
                  <a:solidFill>
                    <a:schemeClr val="bg1"/>
                  </a:solidFill>
                  <a:effectLst>
                    <a:outerShdw blurRad="38100" dist="38100" dir="2700000" algn="tl">
                      <a:srgbClr val="000000"/>
                    </a:outerShdw>
                  </a:effectLst>
                  <a:latin typeface="Century Gothic" charset="0"/>
                  <a:ea typeface="Century Gothic" charset="0"/>
                  <a:cs typeface="Century Gothic" charset="0"/>
                </a:rPr>
                <a:t>Naamah</a:t>
              </a:r>
              <a:r>
                <a:rPr lang="en-US" sz="2800" dirty="0" smtClean="0">
                  <a:solidFill>
                    <a:schemeClr val="bg1"/>
                  </a:solidFill>
                  <a:effectLst>
                    <a:outerShdw blurRad="38100" dist="38100" dir="2700000" algn="tl">
                      <a:srgbClr val="000000"/>
                    </a:outerShdw>
                  </a:effectLst>
                  <a:latin typeface="Century Gothic" charset="0"/>
                  <a:ea typeface="Century Gothic" charset="0"/>
                  <a:cs typeface="Century Gothic" charset="0"/>
                </a:rPr>
                <a:t> </a:t>
              </a:r>
              <a:endParaRPr lang="en-US" sz="2800" dirty="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grpSp>
      <p:grpSp>
        <p:nvGrpSpPr>
          <p:cNvPr id="198685" name="Group 29"/>
          <p:cNvGrpSpPr>
            <a:grpSpLocks/>
          </p:cNvGrpSpPr>
          <p:nvPr/>
        </p:nvGrpSpPr>
        <p:grpSpPr bwMode="auto">
          <a:xfrm>
            <a:off x="6958013" y="2106613"/>
            <a:ext cx="1720850" cy="1511300"/>
            <a:chOff x="3472" y="2705"/>
            <a:chExt cx="1084" cy="952"/>
          </a:xfrm>
        </p:grpSpPr>
        <p:sp>
          <p:nvSpPr>
            <p:cNvPr id="198686" name="Oval 30"/>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87" name="Text Box 31"/>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Seth</a:t>
              </a:r>
            </a:p>
          </p:txBody>
        </p:sp>
      </p:grpSp>
      <p:sp>
        <p:nvSpPr>
          <p:cNvPr id="198688" name="Text Box 32"/>
          <p:cNvSpPr txBox="1">
            <a:spLocks noChangeArrowheads="1"/>
          </p:cNvSpPr>
          <p:nvPr/>
        </p:nvSpPr>
        <p:spPr bwMode="auto">
          <a:xfrm>
            <a:off x="4302125" y="3833813"/>
            <a:ext cx="3689350" cy="875111"/>
          </a:xfrm>
          <a:prstGeom prst="rect">
            <a:avLst/>
          </a:prstGeom>
          <a:noFill/>
          <a:ln w="9525">
            <a:noFill/>
            <a:miter lim="800000"/>
            <a:headEnd/>
            <a:tailEnd/>
          </a:ln>
          <a:effectLst/>
        </p:spPr>
        <p:txBody>
          <a:bodyPr>
            <a:prstTxWarp prst="textNoShape">
              <a:avLst/>
            </a:prstTxWarp>
            <a:spAutoFit/>
          </a:bodyPr>
          <a:lstStyle/>
          <a:p>
            <a:pPr algn="ctr">
              <a:lnSpc>
                <a:spcPct val="90000"/>
              </a:lnSpc>
            </a:pPr>
            <a:r>
              <a:rPr lang="en-US" altLang="zh-CN" sz="2800" dirty="0">
                <a:solidFill>
                  <a:schemeClr val="bg1"/>
                </a:solidFill>
                <a:latin typeface="Century Gothic" charset="0"/>
                <a:ea typeface="Century Gothic" charset="0"/>
                <a:cs typeface="Century Gothic" charset="0"/>
              </a:rPr>
              <a:t>1600 years</a:t>
            </a:r>
          </a:p>
          <a:p>
            <a:pPr algn="ctr">
              <a:lnSpc>
                <a:spcPct val="90000"/>
              </a:lnSpc>
            </a:pPr>
            <a:r>
              <a:rPr lang="en-US" altLang="zh-CN" sz="2800" dirty="0">
                <a:solidFill>
                  <a:schemeClr val="bg1"/>
                </a:solidFill>
                <a:latin typeface="Century Gothic" charset="0"/>
                <a:ea typeface="Century Gothic" charset="0"/>
                <a:cs typeface="Century Gothic" charset="0"/>
              </a:rPr>
              <a:t>10 generations</a:t>
            </a:r>
            <a:endParaRPr lang="en-US" sz="2800" dirty="0">
              <a:solidFill>
                <a:schemeClr val="bg1"/>
              </a:solidFill>
              <a:latin typeface="Century Gothic" charset="0"/>
              <a:ea typeface="Century Gothic" charset="0"/>
              <a:cs typeface="Century Gothic" charset="0"/>
            </a:endParaRPr>
          </a:p>
        </p:txBody>
      </p:sp>
      <p:sp>
        <p:nvSpPr>
          <p:cNvPr id="198689" name="Freeform 33"/>
          <p:cNvSpPr>
            <a:spLocks noChangeAspect="1"/>
          </p:cNvSpPr>
          <p:nvPr/>
        </p:nvSpPr>
        <p:spPr bwMode="auto">
          <a:xfrm>
            <a:off x="5021263" y="2168525"/>
            <a:ext cx="1616075" cy="1179513"/>
          </a:xfrm>
          <a:custGeom>
            <a:avLst/>
            <a:gdLst/>
            <a:ahLst/>
            <a:cxnLst>
              <a:cxn ang="0">
                <a:pos x="240" y="244"/>
              </a:cxn>
              <a:cxn ang="0">
                <a:pos x="0" y="422"/>
              </a:cxn>
              <a:cxn ang="0">
                <a:pos x="66" y="436"/>
              </a:cxn>
              <a:cxn ang="0">
                <a:pos x="288" y="290"/>
              </a:cxn>
              <a:cxn ang="0">
                <a:pos x="536" y="430"/>
              </a:cxn>
              <a:cxn ang="0">
                <a:pos x="608" y="418"/>
              </a:cxn>
              <a:cxn ang="0">
                <a:pos x="342" y="244"/>
              </a:cxn>
              <a:cxn ang="0">
                <a:pos x="514" y="56"/>
              </a:cxn>
              <a:cxn ang="0">
                <a:pos x="484" y="0"/>
              </a:cxn>
              <a:cxn ang="0">
                <a:pos x="296" y="206"/>
              </a:cxn>
              <a:cxn ang="0">
                <a:pos x="150" y="2"/>
              </a:cxn>
              <a:cxn ang="0">
                <a:pos x="94" y="50"/>
              </a:cxn>
              <a:cxn ang="0">
                <a:pos x="154" y="150"/>
              </a:cxn>
              <a:cxn ang="0">
                <a:pos x="240" y="244"/>
              </a:cxn>
            </a:cxnLst>
            <a:rect l="0" t="0" r="r" b="b"/>
            <a:pathLst>
              <a:path w="608" h="444">
                <a:moveTo>
                  <a:pt x="240" y="244"/>
                </a:moveTo>
                <a:cubicBezTo>
                  <a:pt x="240" y="244"/>
                  <a:pt x="92" y="368"/>
                  <a:pt x="0" y="422"/>
                </a:cubicBezTo>
                <a:cubicBezTo>
                  <a:pt x="6" y="438"/>
                  <a:pt x="36" y="444"/>
                  <a:pt x="66" y="436"/>
                </a:cubicBezTo>
                <a:cubicBezTo>
                  <a:pt x="164" y="388"/>
                  <a:pt x="202" y="360"/>
                  <a:pt x="288" y="290"/>
                </a:cubicBezTo>
                <a:cubicBezTo>
                  <a:pt x="396" y="368"/>
                  <a:pt x="432" y="392"/>
                  <a:pt x="536" y="430"/>
                </a:cubicBezTo>
                <a:cubicBezTo>
                  <a:pt x="572" y="434"/>
                  <a:pt x="580" y="434"/>
                  <a:pt x="608" y="418"/>
                </a:cubicBezTo>
                <a:cubicBezTo>
                  <a:pt x="532" y="376"/>
                  <a:pt x="458" y="336"/>
                  <a:pt x="342" y="244"/>
                </a:cubicBezTo>
                <a:cubicBezTo>
                  <a:pt x="400" y="190"/>
                  <a:pt x="444" y="160"/>
                  <a:pt x="514" y="56"/>
                </a:cubicBezTo>
                <a:cubicBezTo>
                  <a:pt x="510" y="40"/>
                  <a:pt x="508" y="18"/>
                  <a:pt x="484" y="0"/>
                </a:cubicBezTo>
                <a:cubicBezTo>
                  <a:pt x="406" y="106"/>
                  <a:pt x="374" y="134"/>
                  <a:pt x="296" y="206"/>
                </a:cubicBezTo>
                <a:cubicBezTo>
                  <a:pt x="202" y="116"/>
                  <a:pt x="172" y="56"/>
                  <a:pt x="150" y="2"/>
                </a:cubicBezTo>
                <a:cubicBezTo>
                  <a:pt x="122" y="20"/>
                  <a:pt x="124" y="14"/>
                  <a:pt x="94" y="50"/>
                </a:cubicBezTo>
                <a:cubicBezTo>
                  <a:pt x="95" y="75"/>
                  <a:pt x="130" y="119"/>
                  <a:pt x="154" y="150"/>
                </a:cubicBezTo>
                <a:cubicBezTo>
                  <a:pt x="178" y="181"/>
                  <a:pt x="222" y="225"/>
                  <a:pt x="240" y="244"/>
                </a:cubicBezTo>
                <a:close/>
              </a:path>
            </a:pathLst>
          </a:custGeom>
          <a:solidFill>
            <a:srgbClr val="E20267">
              <a:alpha val="60001"/>
            </a:srgbClr>
          </a:solidFill>
          <a:ln w="12700" cap="flat" cmpd="sng">
            <a:solidFill>
              <a:schemeClr val="bg1"/>
            </a:solidFill>
            <a:prstDash val="solid"/>
            <a:round/>
            <a:headEnd type="none" w="med" len="med"/>
            <a:tailEnd type="none" w="med" len="me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grpSp>
        <p:nvGrpSpPr>
          <p:cNvPr id="198690" name="Group 34"/>
          <p:cNvGrpSpPr>
            <a:grpSpLocks/>
          </p:cNvGrpSpPr>
          <p:nvPr/>
        </p:nvGrpSpPr>
        <p:grpSpPr bwMode="auto">
          <a:xfrm>
            <a:off x="6958013" y="5067300"/>
            <a:ext cx="1720850" cy="1511300"/>
            <a:chOff x="3472" y="2705"/>
            <a:chExt cx="1084" cy="952"/>
          </a:xfrm>
        </p:grpSpPr>
        <p:sp>
          <p:nvSpPr>
            <p:cNvPr id="198691" name="Oval 35"/>
            <p:cNvSpPr>
              <a:spLocks noChangeAspect="1" noChangeArrowheads="1"/>
            </p:cNvSpPr>
            <p:nvPr/>
          </p:nvSpPr>
          <p:spPr bwMode="auto">
            <a:xfrm>
              <a:off x="3538" y="2705"/>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a:endParaRPr lang="en-US" sz="2400">
                <a:solidFill>
                  <a:schemeClr val="bg1"/>
                </a:solidFill>
                <a:effectLst>
                  <a:outerShdw blurRad="38100" dist="38100" dir="2700000" algn="tl">
                    <a:srgbClr val="000000"/>
                  </a:outerShdw>
                </a:effectLst>
                <a:latin typeface="Century Gothic" charset="0"/>
                <a:ea typeface="Century Gothic" charset="0"/>
                <a:cs typeface="Century Gothic" charset="0"/>
              </a:endParaRPr>
            </a:p>
          </p:txBody>
        </p:sp>
        <p:sp>
          <p:nvSpPr>
            <p:cNvPr id="198692" name="Text Box 36"/>
            <p:cNvSpPr txBox="1">
              <a:spLocks noChangeAspect="1" noChangeArrowheads="1"/>
            </p:cNvSpPr>
            <p:nvPr/>
          </p:nvSpPr>
          <p:spPr bwMode="auto">
            <a:xfrm>
              <a:off x="3472" y="3017"/>
              <a:ext cx="1084" cy="330"/>
            </a:xfrm>
            <a:prstGeom prst="rect">
              <a:avLst/>
            </a:prstGeom>
            <a:noFill/>
            <a:ln w="9525">
              <a:noFill/>
              <a:miter lim="800000"/>
              <a:headEnd/>
              <a:tailEnd/>
            </a:ln>
            <a:effectLst/>
          </p:spPr>
          <p:txBody>
            <a:bodyPr lIns="36000" tIns="46800" rIns="36000">
              <a:prstTxWarp prst="textNoShape">
                <a:avLst/>
              </a:prstTxWarp>
              <a:spAutoFit/>
            </a:bodyPr>
            <a:lstStyle/>
            <a:p>
              <a:pPr algn="ctr"/>
              <a:r>
                <a:rPr lang="en-US" sz="2800">
                  <a:solidFill>
                    <a:schemeClr val="bg1"/>
                  </a:solidFill>
                  <a:effectLst>
                    <a:outerShdw blurRad="38100" dist="38100" dir="2700000" algn="tl">
                      <a:srgbClr val="000000"/>
                    </a:outerShdw>
                  </a:effectLst>
                  <a:latin typeface="Century Gothic" charset="0"/>
                  <a:ea typeface="Century Gothic" charset="0"/>
                  <a:cs typeface="Century Gothic" charset="0"/>
                </a:rPr>
                <a:t>Japeth</a:t>
              </a:r>
            </a:p>
          </p:txBody>
        </p:sp>
      </p:grpSp>
      <p:sp>
        <p:nvSpPr>
          <p:cNvPr id="198693" name="Text Box 37"/>
          <p:cNvSpPr txBox="1">
            <a:spLocks noChangeArrowheads="1"/>
          </p:cNvSpPr>
          <p:nvPr/>
        </p:nvSpPr>
        <p:spPr bwMode="auto">
          <a:xfrm>
            <a:off x="441325" y="1423988"/>
            <a:ext cx="233045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800" dirty="0">
                <a:solidFill>
                  <a:schemeClr val="bg1"/>
                </a:solidFill>
                <a:latin typeface="Century Gothic" charset="0"/>
                <a:ea typeface="Century Gothic" charset="0"/>
                <a:cs typeface="Century Gothic" charset="0"/>
              </a:rPr>
              <a:t>8 members</a:t>
            </a:r>
          </a:p>
        </p:txBody>
      </p:sp>
      <p:sp>
        <p:nvSpPr>
          <p:cNvPr id="198694" name="Text Box 38"/>
          <p:cNvSpPr txBox="1">
            <a:spLocks noChangeArrowheads="1"/>
          </p:cNvSpPr>
          <p:nvPr/>
        </p:nvSpPr>
        <p:spPr bwMode="auto">
          <a:xfrm>
            <a:off x="441325" y="4440238"/>
            <a:ext cx="233045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800" dirty="0">
                <a:solidFill>
                  <a:schemeClr val="bg1"/>
                </a:solidFill>
                <a:latin typeface="Century Gothic" charset="0"/>
                <a:ea typeface="Century Gothic" charset="0"/>
                <a:cs typeface="Century Gothic" charset="0"/>
              </a:rPr>
              <a:t>8 members</a:t>
            </a:r>
          </a:p>
        </p:txBody>
      </p:sp>
      <p:sp>
        <p:nvSpPr>
          <p:cNvPr id="198697" name="Line 41"/>
          <p:cNvSpPr>
            <a:spLocks noChangeShapeType="1"/>
          </p:cNvSpPr>
          <p:nvPr/>
        </p:nvSpPr>
        <p:spPr bwMode="auto">
          <a:xfrm>
            <a:off x="4572000" y="4800600"/>
            <a:ext cx="2743200" cy="457200"/>
          </a:xfrm>
          <a:prstGeom prst="line">
            <a:avLst/>
          </a:prstGeom>
          <a:noFill/>
          <a:ln w="88900">
            <a:solidFill>
              <a:schemeClr val="bg1"/>
            </a:solidFill>
            <a:round/>
            <a:headEnd/>
            <a:tailEnd/>
          </a:ln>
          <a:effectLst/>
        </p:spPr>
        <p:txBody>
          <a:bodyPr>
            <a:prstTxWarp prst="textNoShape">
              <a:avLst/>
            </a:prstTxWarp>
          </a:bodyPr>
          <a:lstStyle/>
          <a:p>
            <a:endParaRPr lang="en-US">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724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98689"/>
                                        </p:tgtEl>
                                        <p:attrNameLst>
                                          <p:attrName>style.visibility</p:attrName>
                                        </p:attrNameLst>
                                      </p:cBhvr>
                                      <p:to>
                                        <p:strVal val="visible"/>
                                      </p:to>
                                    </p:set>
                                    <p:anim calcmode="lin" valueType="num">
                                      <p:cBhvr>
                                        <p:cTn id="7" dur="500" fill="hold"/>
                                        <p:tgtEl>
                                          <p:spTgt spid="198689"/>
                                        </p:tgtEl>
                                        <p:attrNameLst>
                                          <p:attrName>ppt_w</p:attrName>
                                        </p:attrNameLst>
                                      </p:cBhvr>
                                      <p:tavLst>
                                        <p:tav tm="0">
                                          <p:val>
                                            <p:strVal val="4/3*#ppt_w"/>
                                          </p:val>
                                        </p:tav>
                                        <p:tav tm="100000">
                                          <p:val>
                                            <p:strVal val="#ppt_w"/>
                                          </p:val>
                                        </p:tav>
                                      </p:tavLst>
                                    </p:anim>
                                    <p:anim calcmode="lin" valueType="num">
                                      <p:cBhvr>
                                        <p:cTn id="8" dur="500" fill="hold"/>
                                        <p:tgtEl>
                                          <p:spTgt spid="198689"/>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86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86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6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86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86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676"/>
                                        </p:tgtEl>
                                        <p:attrNameLst>
                                          <p:attrName>style.visibility</p:attrName>
                                        </p:attrNameLst>
                                      </p:cBhvr>
                                      <p:to>
                                        <p:strVal val="visible"/>
                                      </p:to>
                                    </p:set>
                                    <p:animEffect transition="in" filter="fade">
                                      <p:cBhvr>
                                        <p:cTn id="27" dur="1000"/>
                                        <p:tgtEl>
                                          <p:spTgt spid="198676"/>
                                        </p:tgtEl>
                                      </p:cBhvr>
                                    </p:animEffect>
                                  </p:childTnLst>
                                </p:cTn>
                              </p:par>
                              <p:par>
                                <p:cTn id="28" presetID="10" presetClass="entr" presetSubtype="0" fill="hold" nodeType="withEffect">
                                  <p:stCondLst>
                                    <p:cond delay="0"/>
                                  </p:stCondLst>
                                  <p:childTnLst>
                                    <p:set>
                                      <p:cBhvr>
                                        <p:cTn id="29" dur="1" fill="hold">
                                          <p:stCondLst>
                                            <p:cond delay="0"/>
                                          </p:stCondLst>
                                        </p:cTn>
                                        <p:tgtEl>
                                          <p:spTgt spid="198679"/>
                                        </p:tgtEl>
                                        <p:attrNameLst>
                                          <p:attrName>style.visibility</p:attrName>
                                        </p:attrNameLst>
                                      </p:cBhvr>
                                      <p:to>
                                        <p:strVal val="visible"/>
                                      </p:to>
                                    </p:set>
                                    <p:animEffect transition="in" filter="fade">
                                      <p:cBhvr>
                                        <p:cTn id="30" dur="1000"/>
                                        <p:tgtEl>
                                          <p:spTgt spid="198679"/>
                                        </p:tgtEl>
                                      </p:cBhvr>
                                    </p:animEffect>
                                  </p:childTnLst>
                                </p:cTn>
                              </p:par>
                              <p:par>
                                <p:cTn id="31" presetID="10" presetClass="entr" presetSubtype="0" fill="hold" nodeType="withEffect">
                                  <p:stCondLst>
                                    <p:cond delay="0"/>
                                  </p:stCondLst>
                                  <p:childTnLst>
                                    <p:set>
                                      <p:cBhvr>
                                        <p:cTn id="32" dur="1" fill="hold">
                                          <p:stCondLst>
                                            <p:cond delay="0"/>
                                          </p:stCondLst>
                                        </p:cTn>
                                        <p:tgtEl>
                                          <p:spTgt spid="198690"/>
                                        </p:tgtEl>
                                        <p:attrNameLst>
                                          <p:attrName>style.visibility</p:attrName>
                                        </p:attrNameLst>
                                      </p:cBhvr>
                                      <p:to>
                                        <p:strVal val="visible"/>
                                      </p:to>
                                    </p:set>
                                    <p:animEffect transition="in" filter="fade">
                                      <p:cBhvr>
                                        <p:cTn id="33" dur="1000"/>
                                        <p:tgtEl>
                                          <p:spTgt spid="19869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8662"/>
                                        </p:tgtEl>
                                        <p:attrNameLst>
                                          <p:attrName>style.visibility</p:attrName>
                                        </p:attrNameLst>
                                      </p:cBhvr>
                                      <p:to>
                                        <p:strVal val="visible"/>
                                      </p:to>
                                    </p:set>
                                    <p:animEffect transition="in" filter="fade">
                                      <p:cBhvr>
                                        <p:cTn id="36" dur="1000"/>
                                        <p:tgtEl>
                                          <p:spTgt spid="19866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8664"/>
                                        </p:tgtEl>
                                        <p:attrNameLst>
                                          <p:attrName>style.visibility</p:attrName>
                                        </p:attrNameLst>
                                      </p:cBhvr>
                                      <p:to>
                                        <p:strVal val="visible"/>
                                      </p:to>
                                    </p:set>
                                    <p:animEffect transition="in" filter="fade">
                                      <p:cBhvr>
                                        <p:cTn id="39" dur="1000"/>
                                        <p:tgtEl>
                                          <p:spTgt spid="19866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9869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869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8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nimBg="1"/>
      <p:bldP spid="198661" grpId="0" animBg="1"/>
      <p:bldP spid="198662" grpId="0" animBg="1"/>
      <p:bldP spid="198664" grpId="0" animBg="1"/>
      <p:bldP spid="198688" grpId="0"/>
      <p:bldP spid="198689" grpId="0" animBg="1"/>
      <p:bldP spid="198693" grpId="0"/>
      <p:bldP spid="198694" grpId="0"/>
      <p:bldP spid="19869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r>
              <a:rPr lang="en-US" dirty="0" smtClean="0">
                <a:solidFill>
                  <a:schemeClr val="accent2"/>
                </a:solidFill>
                <a:latin typeface="Century Gothic" charset="0"/>
                <a:ea typeface="Century Gothic" charset="0"/>
                <a:cs typeface="Century Gothic" charset="0"/>
              </a:rPr>
              <a:t>Restoring the foundation </a:t>
            </a:r>
            <a:r>
              <a:rPr lang="en-US" dirty="0">
                <a:solidFill>
                  <a:schemeClr val="accent2"/>
                </a:solidFill>
                <a:latin typeface="Century Gothic" charset="0"/>
                <a:ea typeface="Century Gothic" charset="0"/>
                <a:cs typeface="Century Gothic" charset="0"/>
              </a:rPr>
              <a:t>of faith</a:t>
            </a:r>
          </a:p>
        </p:txBody>
      </p:sp>
      <p:sp>
        <p:nvSpPr>
          <p:cNvPr id="180227" name="Rectangle 3"/>
          <p:cNvSpPr>
            <a:spLocks noGrp="1" noChangeArrowheads="1"/>
          </p:cNvSpPr>
          <p:nvPr>
            <p:ph type="body" sz="half" idx="1"/>
          </p:nvPr>
        </p:nvSpPr>
        <p:spPr>
          <a:xfrm>
            <a:off x="381000" y="1600200"/>
            <a:ext cx="4648200" cy="4525963"/>
          </a:xfrm>
        </p:spPr>
        <p:txBody>
          <a:bodyPr>
            <a:normAutofit fontScale="77500" lnSpcReduction="20000"/>
          </a:bodyPr>
          <a:lstStyle/>
          <a:p>
            <a:pPr>
              <a:lnSpc>
                <a:spcPct val="120000"/>
              </a:lnSpc>
            </a:pPr>
            <a:r>
              <a:rPr lang="en-US" sz="2400" dirty="0">
                <a:effectLst/>
                <a:latin typeface="Century Gothic" charset="0"/>
                <a:ea typeface="Century Gothic" charset="0"/>
                <a:cs typeface="Century Gothic" charset="0"/>
              </a:rPr>
              <a:t>Central person - Noah</a:t>
            </a:r>
          </a:p>
          <a:p>
            <a:pPr>
              <a:lnSpc>
                <a:spcPct val="120000"/>
              </a:lnSpc>
            </a:pPr>
            <a:r>
              <a:rPr lang="en-US" sz="2400" dirty="0">
                <a:effectLst/>
                <a:latin typeface="Century Gothic" charset="0"/>
                <a:ea typeface="Century Gothic" charset="0"/>
                <a:cs typeface="Century Gothic" charset="0"/>
              </a:rPr>
              <a:t>Offering - the ark </a:t>
            </a:r>
            <a:r>
              <a:rPr lang="en-US" sz="2400" dirty="0" smtClean="0">
                <a:effectLst/>
                <a:latin typeface="Century Gothic" charset="0"/>
                <a:ea typeface="Century Gothic" charset="0"/>
                <a:cs typeface="Century Gothic" charset="0"/>
              </a:rPr>
              <a:t>represented </a:t>
            </a:r>
            <a:r>
              <a:rPr lang="en-US" sz="2400" dirty="0">
                <a:effectLst/>
                <a:latin typeface="Century Gothic" charset="0"/>
                <a:ea typeface="Century Gothic" charset="0"/>
                <a:cs typeface="Century Gothic" charset="0"/>
              </a:rPr>
              <a:t>the universe</a:t>
            </a:r>
          </a:p>
          <a:p>
            <a:pPr>
              <a:lnSpc>
                <a:spcPct val="120000"/>
              </a:lnSpc>
            </a:pPr>
            <a:r>
              <a:rPr lang="en-US" sz="2400" dirty="0">
                <a:effectLst/>
                <a:latin typeface="Century Gothic" charset="0"/>
                <a:ea typeface="Century Gothic" charset="0"/>
                <a:cs typeface="Century Gothic" charset="0"/>
              </a:rPr>
              <a:t>120 years preaching</a:t>
            </a:r>
          </a:p>
          <a:p>
            <a:pPr>
              <a:lnSpc>
                <a:spcPct val="120000"/>
              </a:lnSpc>
            </a:pPr>
            <a:r>
              <a:rPr lang="en-US" sz="2400" dirty="0">
                <a:effectLst/>
                <a:latin typeface="Century Gothic" charset="0"/>
                <a:ea typeface="Century Gothic" charset="0"/>
                <a:cs typeface="Century Gothic" charset="0"/>
              </a:rPr>
              <a:t>Time period - 40 days flood</a:t>
            </a:r>
          </a:p>
          <a:p>
            <a:pPr>
              <a:lnSpc>
                <a:spcPct val="120000"/>
              </a:lnSpc>
            </a:pPr>
            <a:r>
              <a:rPr lang="en-US" sz="2400" dirty="0">
                <a:effectLst/>
                <a:latin typeface="Century Gothic" charset="0"/>
                <a:ea typeface="Century Gothic" charset="0"/>
                <a:cs typeface="Century Gothic" charset="0"/>
              </a:rPr>
              <a:t>Noah’s family to purify themselves and separate from Satan</a:t>
            </a:r>
          </a:p>
          <a:p>
            <a:pPr>
              <a:lnSpc>
                <a:spcPct val="120000"/>
              </a:lnSpc>
            </a:pPr>
            <a:r>
              <a:rPr lang="en-US" sz="2400" dirty="0">
                <a:effectLst/>
                <a:latin typeface="Century Gothic" charset="0"/>
                <a:ea typeface="Century Gothic" charset="0"/>
                <a:cs typeface="Century Gothic" charset="0"/>
              </a:rPr>
              <a:t>God said, “You [Noah] shall come into the ark, you, your sons, your wife, and your sons’ wives.</a:t>
            </a:r>
            <a:r>
              <a:rPr lang="en-US" sz="2400" dirty="0" smtClean="0">
                <a:effectLst/>
                <a:latin typeface="Century Gothic" charset="0"/>
                <a:ea typeface="Century Gothic" charset="0"/>
                <a:cs typeface="Century Gothic" charset="0"/>
              </a:rPr>
              <a:t>”</a:t>
            </a:r>
            <a:r>
              <a:rPr lang="en-US" sz="1800" dirty="0" smtClean="0">
                <a:effectLst/>
                <a:latin typeface="Century Gothic" charset="0"/>
                <a:ea typeface="Century Gothic" charset="0"/>
                <a:cs typeface="Century Gothic" charset="0"/>
              </a:rPr>
              <a:t>              			Genesis 6:18</a:t>
            </a:r>
            <a:endParaRPr lang="en-US" sz="2400" dirty="0" smtClean="0">
              <a:effectLst/>
              <a:latin typeface="Century Gothic" charset="0"/>
              <a:ea typeface="Century Gothic" charset="0"/>
              <a:cs typeface="Century Gothic" charset="0"/>
            </a:endParaRPr>
          </a:p>
        </p:txBody>
      </p:sp>
      <p:pic>
        <p:nvPicPr>
          <p:cNvPr id="180229" name="Picture 5" descr="23219_1"/>
          <p:cNvPicPr>
            <a:picLocks noGrp="1" noChangeAspect="1" noChangeArrowheads="1"/>
          </p:cNvPicPr>
          <p:nvPr>
            <p:ph sz="half" idx="2"/>
          </p:nvPr>
        </p:nvPicPr>
        <p:blipFill>
          <a:blip r:embed="rId3"/>
          <a:srcRect/>
          <a:stretch>
            <a:fillRect/>
          </a:stretch>
        </p:blipFill>
        <p:spPr>
          <a:xfrm>
            <a:off x="5486400" y="1600200"/>
            <a:ext cx="3101975" cy="4525963"/>
          </a:xfrm>
        </p:spPr>
      </p:pic>
      <p:sp>
        <p:nvSpPr>
          <p:cNvPr id="180230" name="Text Box 6"/>
          <p:cNvSpPr txBox="1">
            <a:spLocks noChangeArrowheads="1"/>
          </p:cNvSpPr>
          <p:nvPr/>
        </p:nvSpPr>
        <p:spPr bwMode="auto">
          <a:xfrm>
            <a:off x="228600" y="6183584"/>
            <a:ext cx="8215711" cy="369332"/>
          </a:xfrm>
          <a:prstGeom prst="rect">
            <a:avLst/>
          </a:prstGeom>
          <a:noFill/>
          <a:ln w="9525">
            <a:noFill/>
            <a:miter lim="800000"/>
            <a:headEnd/>
            <a:tailEnd/>
          </a:ln>
          <a:effectLst/>
        </p:spPr>
        <p:txBody>
          <a:bodyPr wrap="none">
            <a:prstTxWarp prst="textNoShape">
              <a:avLst/>
            </a:prstTxWarp>
            <a:spAutoFit/>
          </a:bodyPr>
          <a:lstStyle/>
          <a:p>
            <a:r>
              <a:rPr lang="en-US" dirty="0">
                <a:solidFill>
                  <a:schemeClr val="bg1"/>
                </a:solidFill>
                <a:latin typeface="Century Gothic" charset="0"/>
                <a:ea typeface="Century Gothic" charset="0"/>
                <a:cs typeface="Century Gothic" charset="0"/>
              </a:rPr>
              <a:t>Noah told his family not to have sexual relations during flood </a:t>
            </a:r>
            <a:r>
              <a:rPr lang="en-US" dirty="0" err="1">
                <a:solidFill>
                  <a:schemeClr val="bg1"/>
                </a:solidFill>
                <a:latin typeface="Century Gothic" charset="0"/>
                <a:ea typeface="Century Gothic" charset="0"/>
                <a:cs typeface="Century Gothic" charset="0"/>
              </a:rPr>
              <a:t>judgement</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7828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2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02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022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022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0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7" grpId="0" build="p"/>
      <p:bldP spid="180230" grpId="0"/>
    </p:bld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11926</TotalTime>
  <Words>36799</Words>
  <Application>Microsoft Office PowerPoint</Application>
  <PresentationFormat>On-screen Show (4:3)</PresentationFormat>
  <Paragraphs>2399</Paragraphs>
  <Slides>195</Slides>
  <Notes>126</Notes>
  <HiddenSlides>0</HiddenSlides>
  <MMClips>0</MMClips>
  <ScaleCrop>false</ScaleCrop>
  <HeadingPairs>
    <vt:vector size="4" baseType="variant">
      <vt:variant>
        <vt:lpstr>Theme</vt:lpstr>
      </vt:variant>
      <vt:variant>
        <vt:i4>1</vt:i4>
      </vt:variant>
      <vt:variant>
        <vt:lpstr>Slide Titles</vt:lpstr>
      </vt:variant>
      <vt:variant>
        <vt:i4>195</vt:i4>
      </vt:variant>
    </vt:vector>
  </HeadingPairs>
  <TitlesOfParts>
    <vt:vector size="196" baseType="lpstr">
      <vt:lpstr>Revolution</vt:lpstr>
      <vt:lpstr>”Reading our lives through the Principle" </vt:lpstr>
      <vt:lpstr>1. What is the role of stories in our lives?</vt:lpstr>
      <vt:lpstr>How do we make sense of our world?</vt:lpstr>
      <vt:lpstr>How do we make sense of ourselves?</vt:lpstr>
      <vt:lpstr>Why stories?</vt:lpstr>
      <vt:lpstr>PowerPoint Presentation</vt:lpstr>
      <vt:lpstr>Which stories?</vt:lpstr>
      <vt:lpstr>What kind of story is Adam and Eve?</vt:lpstr>
      <vt:lpstr>Alternative myths</vt:lpstr>
      <vt:lpstr>What are lessons of Adam and Eve story?</vt:lpstr>
      <vt:lpstr>Why did God create the universe and me?</vt:lpstr>
      <vt:lpstr>What kind of being?</vt:lpstr>
      <vt:lpstr>How can we become ‘like God’, the body of God, the dwelling place of God, the incarnation of God?</vt:lpstr>
      <vt:lpstr>What is God like?</vt:lpstr>
      <vt:lpstr>The three great blessings</vt:lpstr>
      <vt:lpstr>PowerPoint Presentation</vt:lpstr>
      <vt:lpstr>2. The Fall and corruption of human relationships </vt:lpstr>
      <vt:lpstr>How did we get into this state?</vt:lpstr>
      <vt:lpstr>What should have happened?</vt:lpstr>
      <vt:lpstr>And what should Lucifer have done?</vt:lpstr>
      <vt:lpstr>Why did the fall  take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Loss of the first blessing</vt:lpstr>
      <vt:lpstr>Loss of the second blessing</vt:lpstr>
      <vt:lpstr>Loss of the third blessing</vt:lpstr>
      <vt:lpstr>What happened at the fall?</vt:lpstr>
      <vt:lpstr>What happened at the fall?</vt:lpstr>
      <vt:lpstr>What needs to be restored?</vt:lpstr>
      <vt:lpstr>What needs to be restored?</vt:lpstr>
      <vt:lpstr>What needs to be restored?</vt:lpstr>
      <vt:lpstr>What needs to be restored?</vt:lpstr>
      <vt:lpstr>3. Indemnity and restoration</vt:lpstr>
      <vt:lpstr>Restoration through indemnity</vt:lpstr>
      <vt:lpstr>What is restoration?</vt:lpstr>
      <vt:lpstr>Stories of restoration</vt:lpstr>
      <vt:lpstr>What should have happened?</vt:lpstr>
      <vt:lpstr>The two conditions</vt:lpstr>
      <vt:lpstr>Adam and Eve should have kept God’s commandment</vt:lpstr>
      <vt:lpstr>Foundation of faith</vt:lpstr>
      <vt:lpstr>Adam and Eve should have reached maturity</vt:lpstr>
      <vt:lpstr>PowerPoint Presentation</vt:lpstr>
      <vt:lpstr>No foundation of faith or substance established</vt:lpstr>
      <vt:lpstr>How is the foundation of faith restored?</vt:lpstr>
      <vt:lpstr>PowerPoint Presentation</vt:lpstr>
      <vt:lpstr>4. Rethinking Cain and Abel</vt:lpstr>
      <vt:lpstr>How important is Cain and Abel?</vt:lpstr>
      <vt:lpstr>PowerPoint Presentation</vt:lpstr>
      <vt:lpstr>Who decides who is Abel?</vt:lpstr>
      <vt:lpstr>PowerPoint Presentation</vt:lpstr>
      <vt:lpstr>Cain and Abel relationships</vt:lpstr>
      <vt:lpstr>Fallen nature</vt:lpstr>
      <vt:lpstr>Different ways to be Abel</vt:lpstr>
      <vt:lpstr>Different ways to be Cain</vt:lpstr>
      <vt:lpstr>Who is my Abel?</vt:lpstr>
      <vt:lpstr>Abel and Cain positions change</vt:lpstr>
      <vt:lpstr>It is decided by love</vt:lpstr>
      <vt:lpstr>You can tell who is Abel</vt:lpstr>
      <vt:lpstr>Conscience decides</vt:lpstr>
      <vt:lpstr>Is the leader necessarily Abel?</vt:lpstr>
      <vt:lpstr>Is this a problem?</vt:lpstr>
      <vt:lpstr>More of Father’s quotes</vt:lpstr>
      <vt:lpstr>What should Abel do?</vt:lpstr>
      <vt:lpstr>What is Abel’s responsibility?</vt:lpstr>
      <vt:lpstr>5. Abraham, the idols and the burning palace</vt:lpstr>
      <vt:lpstr>What was Abraham’s world?</vt:lpstr>
      <vt:lpstr>The story of the Tower of Babel</vt:lpstr>
      <vt:lpstr>What was Abram’s world?</vt:lpstr>
      <vt:lpstr>What is an idol?</vt:lpstr>
      <vt:lpstr>PowerPoint Presentation</vt:lpstr>
      <vt:lpstr>What is the change of lineage?</vt:lpstr>
      <vt:lpstr>How did Abram discover God?</vt:lpstr>
      <vt:lpstr>How did Abram discover God?</vt:lpstr>
      <vt:lpstr>What are the idols of the modern world?</vt:lpstr>
      <vt:lpstr>Ten Words</vt:lpstr>
      <vt:lpstr>The burning palace</vt:lpstr>
      <vt:lpstr>Three ways to see the world</vt:lpstr>
      <vt:lpstr>Terah’s family move to Haran</vt:lpstr>
      <vt:lpstr>What is Abram’s place in God’s providence?</vt:lpstr>
      <vt:lpstr>6. Restoring the Archangel-Eve-Adam relationship </vt:lpstr>
      <vt:lpstr>What is restoration?</vt:lpstr>
      <vt:lpstr>What needs to be restored?</vt:lpstr>
      <vt:lpstr>Abram’s journey</vt:lpstr>
      <vt:lpstr>Abram, Sarah and Pharaoh</vt:lpstr>
      <vt:lpstr>What is going on here?</vt:lpstr>
      <vt:lpstr>How did Sarah restore the position of Eve?</vt:lpstr>
      <vt:lpstr>Potiphar – Zuleika - Joseph</vt:lpstr>
      <vt:lpstr>7a. Restoring the Parent - Child relationship </vt:lpstr>
      <vt:lpstr>Noah’s family = Adam’s family</vt:lpstr>
      <vt:lpstr>Restoring the foundation of faith</vt:lpstr>
      <vt:lpstr>Covenant with Noah</vt:lpstr>
      <vt:lpstr>Foundation of substance</vt:lpstr>
      <vt:lpstr>The incident in the tent</vt:lpstr>
      <vt:lpstr>Test of Ham’s unity with Noah</vt:lpstr>
      <vt:lpstr>PowerPoint Presentation</vt:lpstr>
      <vt:lpstr>Why was it a sin to feel ashamed?</vt:lpstr>
      <vt:lpstr>What is shame?</vt:lpstr>
      <vt:lpstr>What is guilt?</vt:lpstr>
      <vt:lpstr>PowerPoint Presentation</vt:lpstr>
      <vt:lpstr>Why did Ham feel ashamed?</vt:lpstr>
      <vt:lpstr>What lessons can be learned from Noah’s family?</vt:lpstr>
      <vt:lpstr>7b. Restoring the parent - child relationship</vt:lpstr>
      <vt:lpstr>What is restoration?</vt:lpstr>
      <vt:lpstr>Restoring the parent-child relationship</vt:lpstr>
      <vt:lpstr>Why did God test Abraham?</vt:lpstr>
      <vt:lpstr>But . . . </vt:lpstr>
      <vt:lpstr>A challenge to the ancient family</vt:lpstr>
      <vt:lpstr>Child sacrifice in the Bible</vt:lpstr>
      <vt:lpstr>The Biblical worldview . . .</vt:lpstr>
      <vt:lpstr>What is the change of lineage?</vt:lpstr>
      <vt:lpstr>How about mother-son?</vt:lpstr>
      <vt:lpstr>On Children by Kahlil Gibran</vt:lpstr>
      <vt:lpstr>Continued . . .</vt:lpstr>
      <vt:lpstr>8a. Restoring the relationship between Adam and the Archangel</vt:lpstr>
      <vt:lpstr>What needs to be restored?</vt:lpstr>
      <vt:lpstr>PowerPoint Presentation</vt:lpstr>
      <vt:lpstr>How does evil grow within us?</vt:lpstr>
      <vt:lpstr>What indemnity conditions need to be made to restore the fall?</vt:lpstr>
      <vt:lpstr>Who did Cain and Abel marry?</vt:lpstr>
      <vt:lpstr>Who is to marry whom?</vt:lpstr>
      <vt:lpstr>Restoration in Adam’s family</vt:lpstr>
      <vt:lpstr>How did Cain feel about Abel?</vt:lpstr>
      <vt:lpstr>Restoring the foundation of faith</vt:lpstr>
      <vt:lpstr>How should one make an offering?</vt:lpstr>
      <vt:lpstr>PowerPoint Presentation</vt:lpstr>
      <vt:lpstr>How good a younger brother was Abel?</vt:lpstr>
      <vt:lpstr>Why didn’t God accept Cain’s offering?</vt:lpstr>
      <vt:lpstr>Different ways to be Cain</vt:lpstr>
      <vt:lpstr>God counselled Cain</vt:lpstr>
      <vt:lpstr>Abel’s sheep and Cain’s crops</vt:lpstr>
      <vt:lpstr>Cain murders Abel</vt:lpstr>
      <vt:lpstr>Failure in Adam’s family</vt:lpstr>
      <vt:lpstr>Father on Cain and Abel</vt:lpstr>
      <vt:lpstr>PowerPoint Presentation</vt:lpstr>
      <vt:lpstr>PowerPoint Presentation</vt:lpstr>
      <vt:lpstr>8b. Restoring the relationship between Adam and the Archangel</vt:lpstr>
      <vt:lpstr>Isaac and Rebekah</vt:lpstr>
      <vt:lpstr>What needs to be restored?</vt:lpstr>
      <vt:lpstr>Jacob acquires birthright</vt:lpstr>
      <vt:lpstr>How should Jacob have got the birthright?</vt:lpstr>
      <vt:lpstr>Jacob takes Esau’s blessing</vt:lpstr>
      <vt:lpstr>What went wrong?</vt:lpstr>
      <vt:lpstr>What needs to be restored?</vt:lpstr>
      <vt:lpstr>Why didn’t Rebecca talk to Isaac?</vt:lpstr>
      <vt:lpstr>Isaac’s blessing for Esau</vt:lpstr>
      <vt:lpstr>No foundation of substance</vt:lpstr>
      <vt:lpstr>Should it have happened this way?</vt:lpstr>
      <vt:lpstr>Mother - son cooperation</vt:lpstr>
      <vt:lpstr>What is Eve’s responsibility?</vt:lpstr>
      <vt:lpstr>Isaac blesses Jacob</vt:lpstr>
      <vt:lpstr>Should Jacob have gone to Haran?</vt:lpstr>
      <vt:lpstr>Jacob matures</vt:lpstr>
      <vt:lpstr>Jacob’s wives </vt:lpstr>
      <vt:lpstr>Why did Jacob have two wives?</vt:lpstr>
      <vt:lpstr>How did Jacob change?</vt:lpstr>
      <vt:lpstr>Jacob goes to meet Esau</vt:lpstr>
      <vt:lpstr>Jacob’s strategy</vt:lpstr>
      <vt:lpstr>Victory over the angel</vt:lpstr>
      <vt:lpstr>Jacob and Esau embrace</vt:lpstr>
      <vt:lpstr>Their conversation</vt:lpstr>
      <vt:lpstr>Jacob restores his mistake</vt:lpstr>
      <vt:lpstr>Lasting foundation</vt:lpstr>
      <vt:lpstr>What happened next?</vt:lpstr>
      <vt:lpstr>Did Jacob and Esau make the foundation of substance?</vt:lpstr>
      <vt:lpstr>Jacob’s family</vt:lpstr>
      <vt:lpstr>Leah’s heart</vt:lpstr>
      <vt:lpstr>Rachel’s heart</vt:lpstr>
      <vt:lpstr>Bitter rivalry</vt:lpstr>
      <vt:lpstr>Still struggling</vt:lpstr>
      <vt:lpstr>Rachel had her own son</vt:lpstr>
      <vt:lpstr>What happened next?</vt:lpstr>
      <vt:lpstr>Joseph sold into slavery</vt:lpstr>
      <vt:lpstr>Joseph in prison</vt:lpstr>
      <vt:lpstr>Joseph and Pharaoh</vt:lpstr>
      <vt:lpstr>Joseph meets his brothers</vt:lpstr>
      <vt:lpstr>Benjamin comes to Egypt</vt:lpstr>
      <vt:lpstr>The brothers before Joseph</vt:lpstr>
      <vt:lpstr>Judah speaks up</vt:lpstr>
      <vt:lpstr>Joseph reveals himself</vt:lpstr>
      <vt:lpstr>Joseph and brothers reconciled</vt:lpstr>
      <vt:lpstr>A successful example</vt:lpstr>
      <vt:lpstr>How did David inherit the throne?</vt:lpstr>
      <vt:lpstr>How did David inherit the throne?</vt:lpstr>
      <vt:lpstr>Project to translate My World and I into Arabic</vt:lpstr>
      <vt:lpstr>My World and I </vt:lpstr>
      <vt:lpstr>Project for Arabic edition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or Building</dc:title>
  <dc:creator>Haines</dc:creator>
  <cp:lastModifiedBy>Stephen</cp:lastModifiedBy>
  <cp:revision>102</cp:revision>
  <dcterms:created xsi:type="dcterms:W3CDTF">2015-05-08T20:28:44Z</dcterms:created>
  <dcterms:modified xsi:type="dcterms:W3CDTF">2016-03-24T09:46:26Z</dcterms:modified>
</cp:coreProperties>
</file>