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60" r:id="rId5"/>
    <p:sldId id="261" r:id="rId6"/>
    <p:sldId id="258" r:id="rId7"/>
    <p:sldId id="274" r:id="rId8"/>
    <p:sldId id="259" r:id="rId9"/>
    <p:sldId id="262" r:id="rId10"/>
    <p:sldId id="264" r:id="rId11"/>
    <p:sldId id="263" r:id="rId12"/>
    <p:sldId id="265" r:id="rId13"/>
    <p:sldId id="266" r:id="rId14"/>
    <p:sldId id="267" r:id="rId15"/>
    <p:sldId id="268" r:id="rId16"/>
    <p:sldId id="269" r:id="rId17"/>
    <p:sldId id="270" r:id="rId18"/>
    <p:sldId id="271" r:id="rId19"/>
    <p:sldId id="272" r:id="rId20"/>
    <p:sldId id="273" r:id="rId21"/>
    <p:sldId id="275" r:id="rId22"/>
    <p:sldId id="276" r:id="rId23"/>
    <p:sldId id="277" r:id="rId24"/>
    <p:sldId id="278"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06" autoAdjust="0"/>
    <p:restoredTop sz="94660"/>
  </p:normalViewPr>
  <p:slideViewPr>
    <p:cSldViewPr snapToGrid="0">
      <p:cViewPr varScale="1">
        <p:scale>
          <a:sx n="64" d="100"/>
          <a:sy n="64" d="100"/>
        </p:scale>
        <p:origin x="8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27F5BA-78FB-4474-9D3A-E3DA7C78662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30761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7F5BA-78FB-4474-9D3A-E3DA7C78662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83727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7F5BA-78FB-4474-9D3A-E3DA7C78662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73648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27F5BA-78FB-4474-9D3A-E3DA7C78662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57725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7F5BA-78FB-4474-9D3A-E3DA7C786625}"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107821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27F5BA-78FB-4474-9D3A-E3DA7C786625}"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259954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27F5BA-78FB-4474-9D3A-E3DA7C786625}" type="datetimeFigureOut">
              <a:rPr lang="en-US" smtClean="0"/>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138454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27F5BA-78FB-4474-9D3A-E3DA7C786625}"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349698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7F5BA-78FB-4474-9D3A-E3DA7C786625}" type="datetimeFigureOut">
              <a:rPr lang="en-US" smtClean="0"/>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69629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7F5BA-78FB-4474-9D3A-E3DA7C786625}"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164798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7F5BA-78FB-4474-9D3A-E3DA7C786625}"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982C-C6B1-4CEA-A4D7-59044A8BA9FE}" type="slidenum">
              <a:rPr lang="en-US" smtClean="0"/>
              <a:t>‹#›</a:t>
            </a:fld>
            <a:endParaRPr lang="en-US"/>
          </a:p>
        </p:txBody>
      </p:sp>
    </p:spTree>
    <p:extLst>
      <p:ext uri="{BB962C8B-B14F-4D97-AF65-F5344CB8AC3E}">
        <p14:creationId xmlns:p14="http://schemas.microsoft.com/office/powerpoint/2010/main" val="2358591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7F5BA-78FB-4474-9D3A-E3DA7C786625}" type="datetimeFigureOut">
              <a:rPr lang="en-US" smtClean="0"/>
              <a:t>4/3/2014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5982C-C6B1-4CEA-A4D7-59044A8BA9FE}" type="slidenum">
              <a:rPr lang="en-US" smtClean="0"/>
              <a:t>‹#›</a:t>
            </a:fld>
            <a:endParaRPr lang="en-US"/>
          </a:p>
        </p:txBody>
      </p:sp>
    </p:spTree>
    <p:extLst>
      <p:ext uri="{BB962C8B-B14F-4D97-AF65-F5344CB8AC3E}">
        <p14:creationId xmlns:p14="http://schemas.microsoft.com/office/powerpoint/2010/main" val="2926546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3051"/>
            <a:ext cx="12192000" cy="2983021"/>
          </a:xfrm>
        </p:spPr>
        <p:txBody>
          <a:bodyPr>
            <a:noAutofit/>
          </a:bodyPr>
          <a:lstStyle/>
          <a:p>
            <a:r>
              <a:rPr lang="en-US" sz="9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Core of the Universe:</a:t>
            </a:r>
            <a:endParaRPr lang="en-US" sz="9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3604742"/>
            <a:ext cx="12192000" cy="1655762"/>
          </a:xfrm>
        </p:spPr>
        <p:txBody>
          <a:bodyPr>
            <a:normAutofit/>
          </a:bodyPr>
          <a:lstStyle/>
          <a:p>
            <a:r>
              <a:rPr lang="en-US" sz="90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Heavenly Sex</a:t>
            </a:r>
            <a:endParaRPr lang="en-US" sz="90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0" y="5260504"/>
            <a:ext cx="12192000" cy="1077218"/>
          </a:xfrm>
          <a:prstGeom prst="rect">
            <a:avLst/>
          </a:prstGeom>
          <a:noFill/>
        </p:spPr>
        <p:txBody>
          <a:bodyPr wrap="square" rtlCol="0">
            <a:spAutoFit/>
          </a:bodyPr>
          <a:lstStyle/>
          <a:p>
            <a:pPr algn="ctr"/>
            <a:r>
              <a:rPr lang="en-US" sz="3200" b="1" dirty="0" smtClean="0">
                <a:latin typeface="Arial" panose="020B0604020202020204" pitchFamily="34" charset="0"/>
                <a:cs typeface="Arial" panose="020B0604020202020204" pitchFamily="34" charset="0"/>
              </a:rPr>
              <a:t>25 </a:t>
            </a:r>
            <a:r>
              <a:rPr lang="en-US" sz="3200" b="1" dirty="0" smtClean="0">
                <a:latin typeface="Arial" panose="020B0604020202020204" pitchFamily="34" charset="0"/>
                <a:cs typeface="Arial" panose="020B0604020202020204" pitchFamily="34" charset="0"/>
              </a:rPr>
              <a:t>Quotes from True Father, </a:t>
            </a:r>
          </a:p>
          <a:p>
            <a:pPr algn="ctr"/>
            <a:r>
              <a:rPr lang="en-US" sz="3200" b="1" dirty="0" smtClean="0">
                <a:latin typeface="Arial" panose="020B0604020202020204" pitchFamily="34" charset="0"/>
                <a:cs typeface="Arial" panose="020B0604020202020204" pitchFamily="34" charset="0"/>
              </a:rPr>
              <a:t>Rev. Sun </a:t>
            </a:r>
            <a:r>
              <a:rPr lang="en-US" sz="3200" b="1" dirty="0" err="1" smtClean="0">
                <a:latin typeface="Arial" panose="020B0604020202020204" pitchFamily="34" charset="0"/>
                <a:cs typeface="Arial" panose="020B0604020202020204" pitchFamily="34" charset="0"/>
              </a:rPr>
              <a:t>Myung</a:t>
            </a:r>
            <a:r>
              <a:rPr lang="en-US" sz="3200" b="1" dirty="0" smtClean="0">
                <a:latin typeface="Arial" panose="020B0604020202020204" pitchFamily="34" charset="0"/>
                <a:cs typeface="Arial" panose="020B0604020202020204" pitchFamily="34" charset="0"/>
              </a:rPr>
              <a:t> Moon</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7170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545910" y="1036771"/>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original source and starting point of the Kingdom of Heaven</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96036" y="2785242"/>
            <a:ext cx="10740788" cy="3477875"/>
          </a:xfrm>
          <a:prstGeom prst="rect">
            <a:avLst/>
          </a:prstGeom>
          <a:noFill/>
        </p:spPr>
        <p:txBody>
          <a:bodyPr wrap="square" rtlCol="0">
            <a:spAutoFit/>
          </a:bodyPr>
          <a:lstStyle/>
          <a:p>
            <a:r>
              <a:rPr lang="en-US" sz="2200" dirty="0" smtClean="0">
                <a:effectLst/>
                <a:latin typeface="Arial" panose="020B0604020202020204" pitchFamily="34" charset="0"/>
                <a:ea typeface="Calibri" panose="020F0502020204030204" pitchFamily="34" charset="0"/>
              </a:rPr>
              <a:t>Since this is the origin of love, it is called the original palace of love. Among the many royal palaces, the central palace is called the original palace. This is the original palace of love, life and the lineage, and the origin of the Kingdom of Heaven on earth and in spirit world. It is the beginning place of the freedom, happiness and peace longed for by humanity. That place is the royal palace for love, life, lineage and all creation; and the individual, family, tribe and a people are connected from there. You should understand that it is the </a:t>
            </a:r>
            <a:r>
              <a:rPr lang="en-US" sz="2200" b="1" i="1" u="sng" dirty="0" smtClean="0">
                <a:effectLst/>
                <a:latin typeface="Arial" panose="020B0604020202020204" pitchFamily="34" charset="0"/>
                <a:ea typeface="Calibri" panose="020F0502020204030204" pitchFamily="34" charset="0"/>
              </a:rPr>
              <a:t>original source and starting point of the Kingdom of Heaven on earth and in spirit world</a:t>
            </a:r>
            <a:r>
              <a:rPr lang="en-US" sz="2200" dirty="0" smtClean="0">
                <a:effectLst/>
                <a:latin typeface="Arial" panose="020B0604020202020204" pitchFamily="34" charset="0"/>
                <a:ea typeface="Calibri" panose="020F0502020204030204" pitchFamily="34" charset="0"/>
              </a:rPr>
              <a:t>. It is also the origin of freedom, happiness and peace. If a woman does not have a man, she is in absolute darkness. If a man does not have a woman, he is in absolute darkness (261-173, 1994.6.9)</a:t>
            </a:r>
            <a:endParaRPr lang="en-US" sz="2200" dirty="0"/>
          </a:p>
        </p:txBody>
      </p:sp>
    </p:spTree>
    <p:extLst>
      <p:ext uri="{BB962C8B-B14F-4D97-AF65-F5344CB8AC3E}">
        <p14:creationId xmlns:p14="http://schemas.microsoft.com/office/powerpoint/2010/main" val="335514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50376" y="1186897"/>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place where God is perfected</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96036" y="2498639"/>
            <a:ext cx="10740788" cy="3416320"/>
          </a:xfrm>
          <a:prstGeom prst="rect">
            <a:avLst/>
          </a:prstGeom>
          <a:noFill/>
        </p:spPr>
        <p:txBody>
          <a:bodyPr wrap="square" rtlCol="0">
            <a:spAutoFit/>
          </a:bodyPr>
          <a:lstStyle/>
          <a:p>
            <a:r>
              <a:rPr lang="en-US" sz="2400" dirty="0" smtClean="0">
                <a:effectLst/>
                <a:latin typeface="Arial" panose="020B0604020202020204" pitchFamily="34" charset="0"/>
                <a:ea typeface="Calibri" panose="020F0502020204030204" pitchFamily="34" charset="0"/>
              </a:rPr>
              <a:t>The unity of man and woman, convex and concave, is the </a:t>
            </a:r>
            <a:r>
              <a:rPr lang="en-US" sz="2400" b="1" i="1" u="sng" dirty="0" smtClean="0">
                <a:effectLst/>
                <a:latin typeface="Arial" panose="020B0604020202020204" pitchFamily="34" charset="0"/>
                <a:ea typeface="Calibri" panose="020F0502020204030204" pitchFamily="34" charset="0"/>
              </a:rPr>
              <a:t>place where God is perfected.</a:t>
            </a:r>
            <a:r>
              <a:rPr lang="en-US" sz="2400" dirty="0" smtClean="0">
                <a:effectLst/>
                <a:latin typeface="Arial" panose="020B0604020202020204" pitchFamily="34" charset="0"/>
                <a:ea typeface="Calibri" panose="020F0502020204030204" pitchFamily="34" charset="0"/>
              </a:rPr>
              <a:t> That is where woman who is one half, and man who is the other half, are perfected. The land of settlement, where the ideal of God’s love can be perfected, begins from the place where concave and convex unite and a relationship of the first love is established after marriage. The first love relationship of man and woman represents the place of perfection of the object partner of God. This is the core of the universe. When this moves, the entire universe goes back and forth in harmony. It is the base for the Kingdom of Heaven on earth and in spirit world.  (261-173, 1994.6.9)</a:t>
            </a:r>
            <a:endParaRPr lang="en-US" sz="2400" dirty="0"/>
          </a:p>
        </p:txBody>
      </p:sp>
    </p:spTree>
    <p:extLst>
      <p:ext uri="{BB962C8B-B14F-4D97-AF65-F5344CB8AC3E}">
        <p14:creationId xmlns:p14="http://schemas.microsoft.com/office/powerpoint/2010/main" val="97229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50376" y="919517"/>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place of perfection of the object partner of God</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96036" y="2785242"/>
            <a:ext cx="10740788" cy="3416320"/>
          </a:xfrm>
          <a:prstGeom prst="rect">
            <a:avLst/>
          </a:prstGeom>
          <a:noFill/>
        </p:spPr>
        <p:txBody>
          <a:bodyPr wrap="square" rtlCol="0">
            <a:spAutoFit/>
          </a:bodyPr>
          <a:lstStyle/>
          <a:p>
            <a:r>
              <a:rPr lang="en-US" sz="2400" dirty="0" smtClean="0">
                <a:effectLst/>
                <a:latin typeface="Arial" panose="020B0604020202020204" pitchFamily="34" charset="0"/>
                <a:ea typeface="Calibri" panose="020F0502020204030204" pitchFamily="34" charset="0"/>
              </a:rPr>
              <a:t>The unity of man and woman, convex and concave, is the place where God is perfected. That is where woman who is one half, and man who is the other half, are perfected. The land of settlement, where the ideal of God’s love can be perfected, begins from the place where concave and convex unite and a relationship of the first love is established after marriage. The first love relationship of man and woman represents the </a:t>
            </a:r>
            <a:r>
              <a:rPr lang="en-US" sz="2400" b="1" i="1" u="sng" dirty="0" smtClean="0">
                <a:effectLst/>
                <a:latin typeface="Arial" panose="020B0604020202020204" pitchFamily="34" charset="0"/>
                <a:ea typeface="Calibri" panose="020F0502020204030204" pitchFamily="34" charset="0"/>
              </a:rPr>
              <a:t>place of perfection of the object partner of God</a:t>
            </a:r>
            <a:r>
              <a:rPr lang="en-US" sz="2400" dirty="0" smtClean="0">
                <a:effectLst/>
                <a:latin typeface="Arial" panose="020B0604020202020204" pitchFamily="34" charset="0"/>
                <a:ea typeface="Calibri" panose="020F0502020204030204" pitchFamily="34" charset="0"/>
              </a:rPr>
              <a:t>. This is the core of the universe. When this moves, the entire universe goes back and forth in harmony. It is the base for the Kingdom of Heaven on earth and in spirit world.  (261-173, 1994.6.9)</a:t>
            </a:r>
            <a:endParaRPr lang="en-US" sz="2400" dirty="0"/>
          </a:p>
        </p:txBody>
      </p:sp>
    </p:spTree>
    <p:extLst>
      <p:ext uri="{BB962C8B-B14F-4D97-AF65-F5344CB8AC3E}">
        <p14:creationId xmlns:p14="http://schemas.microsoft.com/office/powerpoint/2010/main" val="197708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260711"/>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best place a man can worship</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96036" y="2785242"/>
            <a:ext cx="10740788" cy="3108543"/>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What is the </a:t>
            </a:r>
            <a:r>
              <a:rPr lang="en-US" sz="2800" b="1" i="1" u="sng" dirty="0" smtClean="0">
                <a:effectLst/>
                <a:latin typeface="Arial" panose="020B0604020202020204" pitchFamily="34" charset="0"/>
                <a:ea typeface="Calibri" panose="020F0502020204030204" pitchFamily="34" charset="0"/>
              </a:rPr>
              <a:t>best place a man can worship</a:t>
            </a:r>
            <a:r>
              <a:rPr lang="en-US" sz="2800" dirty="0" smtClean="0">
                <a:effectLst/>
                <a:latin typeface="Arial" panose="020B0604020202020204" pitchFamily="34" charset="0"/>
                <a:ea typeface="Calibri" panose="020F0502020204030204" pitchFamily="34" charset="0"/>
              </a:rPr>
              <a:t>? Is it the face of a woman? Is it her breasts? Is it her body? Where is it? There is only one place in which the concave part can come together with the convex part. For this to happen, the creation is connected, and the society, nation, world, universe and Kingdom of Heaven on earth and in spirit world are connected. This is the iron rule and the formula of the existing world. (262-55, 1994.7.23) </a:t>
            </a:r>
            <a:endParaRPr lang="en-US" sz="2800" dirty="0"/>
          </a:p>
        </p:txBody>
      </p:sp>
    </p:spTree>
    <p:extLst>
      <p:ext uri="{BB962C8B-B14F-4D97-AF65-F5344CB8AC3E}">
        <p14:creationId xmlns:p14="http://schemas.microsoft.com/office/powerpoint/2010/main" val="158569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151529"/>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More precious than even God</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750627" y="2463679"/>
            <a:ext cx="10740788" cy="3539430"/>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The place where two lives come together as one, centered on love, and the place where the blood of man and woman become one, is the sexual organ. </a:t>
            </a:r>
            <a:r>
              <a:rPr lang="en-US" sz="2800" b="1" i="1" u="sng" dirty="0" smtClean="0">
                <a:effectLst/>
                <a:latin typeface="Arial" panose="020B0604020202020204" pitchFamily="34" charset="0"/>
                <a:ea typeface="Calibri" panose="020F0502020204030204" pitchFamily="34" charset="0"/>
              </a:rPr>
              <a:t>You must know that this place is more precious than sons and daughters, husband and even God.</a:t>
            </a:r>
            <a:r>
              <a:rPr lang="en-US" sz="2800" dirty="0" smtClean="0">
                <a:effectLst/>
                <a:latin typeface="Arial" panose="020B0604020202020204" pitchFamily="34" charset="0"/>
                <a:ea typeface="Calibri" panose="020F0502020204030204" pitchFamily="34" charset="0"/>
              </a:rPr>
              <a:t> It is a place that is more precious than your children, husband, and even parents. If sexual organs did not exist, parents would be valueless, husband and wife would be valueless, and sons and daughters would be valueless. (280‑199, 1997.1.1) Page 1289  </a:t>
            </a:r>
            <a:endParaRPr lang="en-US" sz="2800" dirty="0"/>
          </a:p>
        </p:txBody>
      </p:sp>
    </p:spTree>
    <p:extLst>
      <p:ext uri="{BB962C8B-B14F-4D97-AF65-F5344CB8AC3E}">
        <p14:creationId xmlns:p14="http://schemas.microsoft.com/office/powerpoint/2010/main" val="154250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151529"/>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treasure of treasures</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791571" y="2245315"/>
            <a:ext cx="10740788" cy="4401205"/>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Since this place is so very precious, it is kept under lock and key, away from other eyes, during your lifetime, </a:t>
            </a:r>
            <a:r>
              <a:rPr lang="en-US" sz="2800" b="1" i="1" u="sng" dirty="0" smtClean="0">
                <a:effectLst/>
                <a:latin typeface="Arial" panose="020B0604020202020204" pitchFamily="34" charset="0"/>
                <a:ea typeface="Calibri" panose="020F0502020204030204" pitchFamily="34" charset="0"/>
              </a:rPr>
              <a:t>as the treasure of treasures.</a:t>
            </a:r>
            <a:r>
              <a:rPr lang="en-US" sz="2800" dirty="0" smtClean="0">
                <a:effectLst/>
                <a:latin typeface="Arial" panose="020B0604020202020204" pitchFamily="34" charset="0"/>
                <a:ea typeface="Calibri" panose="020F0502020204030204" pitchFamily="34" charset="0"/>
              </a:rPr>
              <a:t> The key that can unlock the sexual organ of a man is owned by the woman, and the key for the woman is owned by the man; there is only one key for every person. There should only be one key per person. Do you want to possess ten or twenty keys, as in the case of free sex? Do you want to become a ruined house that has its gates open for everyone and does not have an owner? Do you want to become a place that anyone can pass through and come and go at will? (280‑199, 1997.1.1)   </a:t>
            </a:r>
            <a:endParaRPr lang="en-US" sz="2800" dirty="0"/>
          </a:p>
        </p:txBody>
      </p:sp>
    </p:spTree>
    <p:extLst>
      <p:ext uri="{BB962C8B-B14F-4D97-AF65-F5344CB8AC3E}">
        <p14:creationId xmlns:p14="http://schemas.microsoft.com/office/powerpoint/2010/main" val="6510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035523"/>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Connection to history and every element</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777924" y="2782745"/>
            <a:ext cx="10740788" cy="3693319"/>
          </a:xfrm>
          <a:prstGeom prst="rect">
            <a:avLst/>
          </a:prstGeom>
          <a:noFill/>
        </p:spPr>
        <p:txBody>
          <a:bodyPr wrap="square" rtlCol="0">
            <a:spAutoFit/>
          </a:bodyPr>
          <a:lstStyle/>
          <a:p>
            <a:r>
              <a:rPr lang="en-US" sz="2600" dirty="0" smtClean="0">
                <a:effectLst/>
                <a:latin typeface="Arial" panose="020B0604020202020204" pitchFamily="34" charset="0"/>
                <a:ea typeface="Calibri" panose="020F0502020204030204" pitchFamily="34" charset="0"/>
              </a:rPr>
              <a:t>All physiological senses are concentrated at the sexual organs. God exercised utmost diligence in creating them. As such, they became the </a:t>
            </a:r>
            <a:r>
              <a:rPr lang="en-US" sz="2600" b="1" i="1" u="sng" dirty="0" smtClean="0">
                <a:effectLst/>
                <a:latin typeface="Arial" panose="020B0604020202020204" pitchFamily="34" charset="0"/>
                <a:ea typeface="Calibri" panose="020F0502020204030204" pitchFamily="34" charset="0"/>
              </a:rPr>
              <a:t>organs that connect history and re-create life</a:t>
            </a:r>
            <a:r>
              <a:rPr lang="en-US" sz="2600" dirty="0" smtClean="0">
                <a:effectLst/>
                <a:latin typeface="Arial" panose="020B0604020202020204" pitchFamily="34" charset="0"/>
                <a:ea typeface="Calibri" panose="020F0502020204030204" pitchFamily="34" charset="0"/>
              </a:rPr>
              <a:t>. Without knowing anything, you have sexual intercourse and produce sons and daughters, but that is not the way it should be. God, who created the organs, </a:t>
            </a:r>
            <a:r>
              <a:rPr lang="en-US" sz="2600" b="1" i="1" u="sng" dirty="0" smtClean="0">
                <a:effectLst/>
                <a:latin typeface="Arial" panose="020B0604020202020204" pitchFamily="34" charset="0"/>
                <a:ea typeface="Calibri" panose="020F0502020204030204" pitchFamily="34" charset="0"/>
              </a:rPr>
              <a:t>intended every element to be connected to them.</a:t>
            </a:r>
            <a:r>
              <a:rPr lang="en-US" sz="2600" dirty="0" smtClean="0">
                <a:effectLst/>
                <a:latin typeface="Arial" panose="020B0604020202020204" pitchFamily="34" charset="0"/>
                <a:ea typeface="Calibri" panose="020F0502020204030204" pitchFamily="34" charset="0"/>
              </a:rPr>
              <a:t> Hence, when they are activated, the fundamental elements of life all get connected to them, and explode like a power station. That is called love. (255-306, 1994.3.11)   </a:t>
            </a:r>
            <a:endParaRPr lang="en-US" sz="2600" dirty="0"/>
          </a:p>
        </p:txBody>
      </p:sp>
    </p:spTree>
    <p:extLst>
      <p:ext uri="{BB962C8B-B14F-4D97-AF65-F5344CB8AC3E}">
        <p14:creationId xmlns:p14="http://schemas.microsoft.com/office/powerpoint/2010/main" val="320899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411619"/>
            <a:ext cx="11232108" cy="861774"/>
          </a:xfrm>
          <a:prstGeom prst="rect">
            <a:avLst/>
          </a:prstGeom>
          <a:noFill/>
        </p:spPr>
        <p:txBody>
          <a:bodyPr wrap="square" rtlCol="0">
            <a:spAutoFit/>
          </a:bodyPr>
          <a:lstStyle/>
          <a:p>
            <a:pPr algn="ct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a:t>
            </a: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arbor of God’s love</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748365" y="2663896"/>
            <a:ext cx="10740788" cy="3539430"/>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Where on earth is that </a:t>
            </a:r>
            <a:r>
              <a:rPr lang="en-US" sz="2800" b="1" i="1" u="sng" dirty="0" smtClean="0">
                <a:effectLst/>
                <a:latin typeface="Arial" panose="020B0604020202020204" pitchFamily="34" charset="0"/>
                <a:ea typeface="Calibri" panose="020F0502020204030204" pitchFamily="34" charset="0"/>
              </a:rPr>
              <a:t>place which harbors God's love</a:t>
            </a:r>
            <a:r>
              <a:rPr lang="en-US" sz="2800" dirty="0" smtClean="0">
                <a:effectLst/>
                <a:latin typeface="Arial" panose="020B0604020202020204" pitchFamily="34" charset="0"/>
                <a:ea typeface="Calibri" panose="020F0502020204030204" pitchFamily="34" charset="0"/>
              </a:rPr>
              <a:t>? You should know that it is in the male and female organs. The original love organs, that have nothing to do with the Fall, are the most holy place. Humankind has been ignorant of this shocking fact, that, due to the Fall, this palace, this spring, which should have inherited the most precious lineage of the imperial prince of heaven, inherited instead the bloodline of Satan, God's enemy. (134-185, 1985.4.7)   </a:t>
            </a:r>
            <a:endParaRPr lang="en-US" sz="2800" dirty="0"/>
          </a:p>
        </p:txBody>
      </p:sp>
    </p:spTree>
    <p:extLst>
      <p:ext uri="{BB962C8B-B14F-4D97-AF65-F5344CB8AC3E}">
        <p14:creationId xmlns:p14="http://schemas.microsoft.com/office/powerpoint/2010/main" val="295719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303669"/>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Most Holy Place</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764276" y="2549596"/>
            <a:ext cx="10740788" cy="3539430"/>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Where on earth is that place which harbors God's love? You should know that it is in the male and female organs. </a:t>
            </a:r>
            <a:r>
              <a:rPr lang="en-US" sz="2800" b="1" i="1" u="sng" dirty="0" smtClean="0">
                <a:effectLst/>
                <a:latin typeface="Arial" panose="020B0604020202020204" pitchFamily="34" charset="0"/>
                <a:ea typeface="Calibri" panose="020F0502020204030204" pitchFamily="34" charset="0"/>
              </a:rPr>
              <a:t>The original love organs</a:t>
            </a:r>
            <a:r>
              <a:rPr lang="en-US" sz="2800" dirty="0" smtClean="0">
                <a:effectLst/>
                <a:latin typeface="Arial" panose="020B0604020202020204" pitchFamily="34" charset="0"/>
                <a:ea typeface="Calibri" panose="020F0502020204030204" pitchFamily="34" charset="0"/>
              </a:rPr>
              <a:t>, that have nothing to do with the Fall, </a:t>
            </a:r>
            <a:r>
              <a:rPr lang="en-US" sz="2800" b="1" i="1" u="sng" dirty="0" smtClean="0">
                <a:effectLst/>
                <a:latin typeface="Arial" panose="020B0604020202020204" pitchFamily="34" charset="0"/>
                <a:ea typeface="Calibri" panose="020F0502020204030204" pitchFamily="34" charset="0"/>
              </a:rPr>
              <a:t>are the most holy place</a:t>
            </a:r>
            <a:r>
              <a:rPr lang="en-US" sz="2800" dirty="0" smtClean="0">
                <a:effectLst/>
                <a:latin typeface="Arial" panose="020B0604020202020204" pitchFamily="34" charset="0"/>
                <a:ea typeface="Calibri" panose="020F0502020204030204" pitchFamily="34" charset="0"/>
              </a:rPr>
              <a:t>. Humankind has been ignorant of this shocking fact, that, due to the Fall, this palace, this spring, which should have inherited the most precious lineage of the imperial prince of heaven, inherited instead the bloodline of Satan, God's enemy. (134-185, 1985.4.7)   </a:t>
            </a:r>
            <a:endParaRPr lang="en-US" sz="2800" dirty="0"/>
          </a:p>
        </p:txBody>
      </p:sp>
    </p:spTree>
    <p:extLst>
      <p:ext uri="{BB962C8B-B14F-4D97-AF65-F5344CB8AC3E}">
        <p14:creationId xmlns:p14="http://schemas.microsoft.com/office/powerpoint/2010/main" val="424792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119065"/>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Dividing line between heaven </a:t>
            </a:r>
          </a:p>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hell</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738876" y="2949829"/>
            <a:ext cx="10740788" cy="3662541"/>
          </a:xfrm>
          <a:prstGeom prst="rect">
            <a:avLst/>
          </a:prstGeom>
          <a:noFill/>
        </p:spPr>
        <p:txBody>
          <a:bodyPr wrap="square" rtlCol="0">
            <a:spAutoFit/>
          </a:bodyPr>
          <a:lstStyle/>
          <a:p>
            <a:r>
              <a:rPr lang="en-US" sz="3200" dirty="0">
                <a:latin typeface="Arial" panose="020B0604020202020204" pitchFamily="34" charset="0"/>
                <a:ea typeface="Calibri" panose="020F0502020204030204" pitchFamily="34" charset="0"/>
              </a:rPr>
              <a:t>Now, let us discover the </a:t>
            </a:r>
            <a:r>
              <a:rPr lang="en-US" sz="3200" b="1" i="1" u="sng" dirty="0">
                <a:latin typeface="Arial" panose="020B0604020202020204" pitchFamily="34" charset="0"/>
                <a:ea typeface="Calibri" panose="020F0502020204030204" pitchFamily="34" charset="0"/>
              </a:rPr>
              <a:t>dividing line between heaven and hell</a:t>
            </a:r>
            <a:r>
              <a:rPr lang="en-US" sz="3200" dirty="0">
                <a:latin typeface="Arial" panose="020B0604020202020204" pitchFamily="34" charset="0"/>
                <a:ea typeface="Calibri" panose="020F0502020204030204" pitchFamily="34" charset="0"/>
              </a:rPr>
              <a:t>. Is it in midair? Where is it? It is none other than your sexual organ. This is a serious matter. This concept has turned heaven and earth upside down. Who can deny this? This is explained in the chapter “The Fall” in the Divine Principle, the teaching of Rev. Moon</a:t>
            </a:r>
            <a:r>
              <a:rPr lang="en-US" sz="3200" dirty="0" smtClean="0">
                <a:latin typeface="Arial" panose="020B0604020202020204" pitchFamily="34" charset="0"/>
                <a:ea typeface="Calibri" panose="020F0502020204030204" pitchFamily="34" charset="0"/>
              </a:rPr>
              <a:t>. </a:t>
            </a:r>
            <a:r>
              <a:rPr lang="en-US" sz="3600" dirty="0"/>
              <a:t>(279-254, 1996.9.15)</a:t>
            </a:r>
            <a:r>
              <a:rPr lang="en-US" sz="3200" dirty="0" smtClean="0">
                <a:latin typeface="Arial" panose="020B0604020202020204" pitchFamily="34" charset="0"/>
                <a:ea typeface="Calibri" panose="020F0502020204030204" pitchFamily="34" charset="0"/>
              </a:rPr>
              <a:t>   </a:t>
            </a:r>
            <a:endParaRPr lang="en-US" sz="3200" dirty="0"/>
          </a:p>
        </p:txBody>
      </p:sp>
    </p:spTree>
    <p:extLst>
      <p:ext uri="{BB962C8B-B14F-4D97-AF65-F5344CB8AC3E}">
        <p14:creationId xmlns:p14="http://schemas.microsoft.com/office/powerpoint/2010/main" val="270296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818736" y="1154026"/>
            <a:ext cx="10535478" cy="923330"/>
          </a:xfrm>
          <a:prstGeom prst="rect">
            <a:avLst/>
          </a:prstGeom>
          <a:noFill/>
        </p:spPr>
        <p:txBody>
          <a:bodyPr wrap="square" rtlCol="0">
            <a:spAutoFit/>
          </a:bodyPr>
          <a:lstStyle/>
          <a:p>
            <a:pPr algn="ctr"/>
            <a:r>
              <a:rPr lang="en-US" sz="5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Core of the Universe</a:t>
            </a:r>
            <a:endParaRPr lang="en-US" sz="5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1085850" y="2407399"/>
            <a:ext cx="10001250" cy="3539430"/>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The land of settlement, where the ideal of God’s love can be perfected, begins from the place where concave and convex unite and a relationship of the first love is established after marriage. The first love relationship of man and woman represents the place of perfection of the object partner of God. </a:t>
            </a:r>
            <a:r>
              <a:rPr lang="en-US" sz="2800" b="1" i="1" u="sng" dirty="0" smtClean="0">
                <a:effectLst/>
                <a:latin typeface="Arial" panose="020B0604020202020204" pitchFamily="34" charset="0"/>
                <a:ea typeface="Calibri" panose="020F0502020204030204" pitchFamily="34" charset="0"/>
              </a:rPr>
              <a:t>This is the core of the universe.</a:t>
            </a:r>
            <a:r>
              <a:rPr lang="en-US" sz="2800" dirty="0" smtClean="0">
                <a:effectLst/>
                <a:latin typeface="Arial" panose="020B0604020202020204" pitchFamily="34" charset="0"/>
                <a:ea typeface="Calibri" panose="020F0502020204030204" pitchFamily="34" charset="0"/>
              </a:rPr>
              <a:t> When this moves, the entire universe goes back and forth in harmony. It is the base for the Kingdom of Heaven on earth and in spirit world.</a:t>
            </a:r>
            <a:endParaRPr lang="en-US" sz="2800" dirty="0"/>
          </a:p>
        </p:txBody>
      </p:sp>
    </p:spTree>
    <p:extLst>
      <p:ext uri="{BB962C8B-B14F-4D97-AF65-F5344CB8AC3E}">
        <p14:creationId xmlns:p14="http://schemas.microsoft.com/office/powerpoint/2010/main" val="166901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449265"/>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Basis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your pursuit of </a:t>
            </a: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God</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46765" y="2962529"/>
            <a:ext cx="10740788" cy="2554545"/>
          </a:xfrm>
          <a:prstGeom prst="rect">
            <a:avLst/>
          </a:prstGeom>
          <a:noFill/>
        </p:spPr>
        <p:txBody>
          <a:bodyPr wrap="square" rtlCol="0">
            <a:spAutoFit/>
          </a:bodyPr>
          <a:lstStyle/>
          <a:p>
            <a:r>
              <a:rPr lang="en-US" sz="3200" dirty="0">
                <a:latin typeface="Arial" panose="020B0604020202020204" pitchFamily="34" charset="0"/>
                <a:ea typeface="Calibri" panose="020F0502020204030204" pitchFamily="34" charset="0"/>
              </a:rPr>
              <a:t>From now on, please make the absolutely pure sexual organ, unique sexual organ, unchanging sexual organ and eternal sexual organ the </a:t>
            </a:r>
            <a:r>
              <a:rPr lang="en-US" sz="3200" b="1" i="1" u="sng" dirty="0">
                <a:latin typeface="Arial" panose="020B0604020202020204" pitchFamily="34" charset="0"/>
                <a:ea typeface="Calibri" panose="020F0502020204030204" pitchFamily="34" charset="0"/>
              </a:rPr>
              <a:t>basis of your pursuit of God</a:t>
            </a:r>
            <a:r>
              <a:rPr lang="en-US" sz="3200" dirty="0">
                <a:latin typeface="Arial" panose="020B0604020202020204" pitchFamily="34" charset="0"/>
                <a:ea typeface="Calibri" panose="020F0502020204030204" pitchFamily="34" charset="0"/>
              </a:rPr>
              <a:t>. These organs are the basis of love, life, lineage and conscience. (279-257, 1996.9.15) </a:t>
            </a:r>
            <a:endParaRPr lang="en-US" sz="3200" dirty="0"/>
          </a:p>
        </p:txBody>
      </p:sp>
    </p:spTree>
    <p:extLst>
      <p:ext uri="{BB962C8B-B14F-4D97-AF65-F5344CB8AC3E}">
        <p14:creationId xmlns:p14="http://schemas.microsoft.com/office/powerpoint/2010/main" val="25888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169045"/>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Place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settlement for all, even God</a:t>
            </a:r>
          </a:p>
        </p:txBody>
      </p:sp>
      <p:sp>
        <p:nvSpPr>
          <p:cNvPr id="4" name="TextBox 3"/>
          <p:cNvSpPr txBox="1"/>
          <p:nvPr/>
        </p:nvSpPr>
        <p:spPr>
          <a:xfrm>
            <a:off x="646765" y="2457329"/>
            <a:ext cx="10740788" cy="3939540"/>
          </a:xfrm>
          <a:prstGeom prst="rect">
            <a:avLst/>
          </a:prstGeom>
          <a:noFill/>
        </p:spPr>
        <p:txBody>
          <a:bodyPr wrap="square" rtlCol="0">
            <a:spAutoFit/>
          </a:bodyPr>
          <a:lstStyle/>
          <a:p>
            <a:r>
              <a:rPr lang="en-US" sz="2500" dirty="0">
                <a:latin typeface="Arial" panose="020B0604020202020204" pitchFamily="34" charset="0"/>
                <a:ea typeface="Calibri" panose="020F0502020204030204" pitchFamily="34" charset="0"/>
              </a:rPr>
              <a:t>The original palace of love is the royal palace that perfects God and brings solace to Him. How is this achieved? The royal palace emerges at the unified meeting point of Adam and Eve’s convex and concave sexual organs. That is a truly great place. Thus, the sexual organs are called the original palace of love. These are amazing words. </a:t>
            </a:r>
            <a:r>
              <a:rPr lang="en-US" sz="2500" b="1" i="1" u="sng" dirty="0">
                <a:latin typeface="Arial" panose="020B0604020202020204" pitchFamily="34" charset="0"/>
                <a:ea typeface="Calibri" panose="020F0502020204030204" pitchFamily="34" charset="0"/>
              </a:rPr>
              <a:t>The original palace of love is the royal palace that perfects the entire creation of heaven and earth and also provides a place of settlement for all, even God.</a:t>
            </a:r>
            <a:r>
              <a:rPr lang="en-US" sz="2500" dirty="0">
                <a:latin typeface="Arial" panose="020B0604020202020204" pitchFamily="34" charset="0"/>
                <a:ea typeface="Calibri" panose="020F0502020204030204" pitchFamily="34" charset="0"/>
              </a:rPr>
              <a:t> The Kingdom of Heaven in the spirit world and on earth does not come first. Heaven begins from the family. That is the original palace. These are amazing words. (263-347, 1994.10.27)</a:t>
            </a:r>
            <a:endParaRPr lang="en-US" sz="2500" dirty="0"/>
          </a:p>
        </p:txBody>
      </p:sp>
    </p:spTree>
    <p:extLst>
      <p:ext uri="{BB962C8B-B14F-4D97-AF65-F5344CB8AC3E}">
        <p14:creationId xmlns:p14="http://schemas.microsoft.com/office/powerpoint/2010/main" val="62068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300518"/>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creation and the universe are harmonized</a:t>
            </a:r>
          </a:p>
        </p:txBody>
      </p:sp>
      <p:sp>
        <p:nvSpPr>
          <p:cNvPr id="4" name="TextBox 3"/>
          <p:cNvSpPr txBox="1"/>
          <p:nvPr/>
        </p:nvSpPr>
        <p:spPr>
          <a:xfrm>
            <a:off x="646765" y="3312735"/>
            <a:ext cx="10740788" cy="2677656"/>
          </a:xfrm>
          <a:prstGeom prst="rect">
            <a:avLst/>
          </a:prstGeom>
          <a:noFill/>
        </p:spPr>
        <p:txBody>
          <a:bodyPr wrap="square" rtlCol="0">
            <a:spAutoFit/>
          </a:bodyPr>
          <a:lstStyle/>
          <a:p>
            <a:r>
              <a:rPr lang="en-US" sz="2800" dirty="0">
                <a:latin typeface="Arial" panose="020B0604020202020204" pitchFamily="34" charset="0"/>
                <a:ea typeface="Calibri" panose="020F0502020204030204" pitchFamily="34" charset="0"/>
              </a:rPr>
              <a:t>All the harmonies and phenomena of this world that come out of love are as a fragrance to God. God wants to live within this beautiful fragrance and so He is seeking it. God’s love descends to the place of sexual relationship between husband and wife. </a:t>
            </a:r>
            <a:r>
              <a:rPr lang="en-US" sz="2800" b="1" i="1" u="sng" dirty="0">
                <a:latin typeface="Arial" panose="020B0604020202020204" pitchFamily="34" charset="0"/>
                <a:ea typeface="Calibri" panose="020F0502020204030204" pitchFamily="34" charset="0"/>
              </a:rPr>
              <a:t>This is where all creation and the universe are harmonized.</a:t>
            </a:r>
            <a:r>
              <a:rPr lang="en-US" sz="2800" dirty="0">
                <a:latin typeface="Arial" panose="020B0604020202020204" pitchFamily="34" charset="0"/>
                <a:ea typeface="Calibri" panose="020F0502020204030204" pitchFamily="34" charset="0"/>
              </a:rPr>
              <a:t> (Blessed Family - 889)</a:t>
            </a:r>
            <a:endParaRPr lang="en-US" sz="2800" dirty="0"/>
          </a:p>
        </p:txBody>
      </p:sp>
    </p:spTree>
    <p:extLst>
      <p:ext uri="{BB962C8B-B14F-4D97-AF65-F5344CB8AC3E}">
        <p14:creationId xmlns:p14="http://schemas.microsoft.com/office/powerpoint/2010/main" val="196843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123537"/>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Meeting place of human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beings and God</a:t>
            </a:r>
          </a:p>
        </p:txBody>
      </p:sp>
      <p:sp>
        <p:nvSpPr>
          <p:cNvPr id="4" name="TextBox 3"/>
          <p:cNvSpPr txBox="1"/>
          <p:nvPr/>
        </p:nvSpPr>
        <p:spPr>
          <a:xfrm>
            <a:off x="646765" y="2958773"/>
            <a:ext cx="10740788" cy="3539430"/>
          </a:xfrm>
          <a:prstGeom prst="rect">
            <a:avLst/>
          </a:prstGeom>
          <a:noFill/>
        </p:spPr>
        <p:txBody>
          <a:bodyPr wrap="square" rtlCol="0">
            <a:spAutoFit/>
          </a:bodyPr>
          <a:lstStyle/>
          <a:p>
            <a:r>
              <a:rPr lang="en-US" sz="2800" dirty="0">
                <a:latin typeface="Arial" panose="020B0604020202020204" pitchFamily="34" charset="0"/>
                <a:ea typeface="Calibri" panose="020F0502020204030204" pitchFamily="34" charset="0"/>
              </a:rPr>
              <a:t>If you think about a royal palace of love, there is a royal palace in the spirit world and a royal palace on the earth. Where do these palaces make contact? That is the question. In other words, </a:t>
            </a:r>
            <a:r>
              <a:rPr lang="en-US" sz="2800" b="1" i="1" u="sng" dirty="0">
                <a:latin typeface="Arial" panose="020B0604020202020204" pitchFamily="34" charset="0"/>
                <a:ea typeface="Calibri" panose="020F0502020204030204" pitchFamily="34" charset="0"/>
              </a:rPr>
              <a:t>where do human beings and God meet? The sexual organs</a:t>
            </a:r>
            <a:r>
              <a:rPr lang="en-US" sz="2800" dirty="0">
                <a:latin typeface="Arial" panose="020B0604020202020204" pitchFamily="34" charset="0"/>
                <a:ea typeface="Calibri" panose="020F0502020204030204" pitchFamily="34" charset="0"/>
              </a:rPr>
              <a:t> that bring the unity of true love are the original land. Since this is the original land, in terms of palaces, it becomes the original palace. This is the palace that God initiates, and it is the first thing He initiates. It is the original palace. (265-215, 1994.11.21)</a:t>
            </a:r>
            <a:endParaRPr lang="en-US" sz="2800" dirty="0"/>
          </a:p>
        </p:txBody>
      </p:sp>
    </p:spTree>
    <p:extLst>
      <p:ext uri="{BB962C8B-B14F-4D97-AF65-F5344CB8AC3E}">
        <p14:creationId xmlns:p14="http://schemas.microsoft.com/office/powerpoint/2010/main" val="152126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343158"/>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Stronghold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a:t>
            </a: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46765" y="2628573"/>
            <a:ext cx="10740788" cy="3539430"/>
          </a:xfrm>
          <a:prstGeom prst="rect">
            <a:avLst/>
          </a:prstGeom>
          <a:noFill/>
        </p:spPr>
        <p:txBody>
          <a:bodyPr wrap="square" rtlCol="0">
            <a:spAutoFit/>
          </a:bodyPr>
          <a:lstStyle/>
          <a:p>
            <a:r>
              <a:rPr lang="en-US" sz="2800" dirty="0">
                <a:latin typeface="Arial" panose="020B0604020202020204" pitchFamily="34" charset="0"/>
                <a:ea typeface="Calibri" panose="020F0502020204030204" pitchFamily="34" charset="0"/>
              </a:rPr>
              <a:t>When God created human beings, which part of them did He make most laboriously? Was it the eyes, the mouth, the nose or the hands? People do not even think about it. It was the </a:t>
            </a:r>
            <a:r>
              <a:rPr lang="en-US" sz="2800" b="1" i="1" u="sng" dirty="0">
                <a:latin typeface="Arial" panose="020B0604020202020204" pitchFamily="34" charset="0"/>
                <a:ea typeface="Calibri" panose="020F0502020204030204" pitchFamily="34" charset="0"/>
              </a:rPr>
              <a:t>stronghold of love.</a:t>
            </a:r>
            <a:r>
              <a:rPr lang="en-US" sz="2800" dirty="0">
                <a:latin typeface="Arial" panose="020B0604020202020204" pitchFamily="34" charset="0"/>
                <a:ea typeface="Calibri" panose="020F0502020204030204" pitchFamily="34" charset="0"/>
              </a:rPr>
              <a:t> The term “stronghold of love” refers to the sexual parts of man and woman. These parts are the main palace of love. This is where man and woman learn about each other’s love, and without this place they will not understand love. The owner of love can not appear. (302-220, 1999.6.14)</a:t>
            </a:r>
            <a:endParaRPr lang="en-US" sz="2800" dirty="0"/>
          </a:p>
        </p:txBody>
      </p:sp>
    </p:spTree>
    <p:extLst>
      <p:ext uri="{BB962C8B-B14F-4D97-AF65-F5344CB8AC3E}">
        <p14:creationId xmlns:p14="http://schemas.microsoft.com/office/powerpoint/2010/main" val="123381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470158"/>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Root of life, ideal, and happiness</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46765" y="3161973"/>
            <a:ext cx="10740788" cy="2062103"/>
          </a:xfrm>
          <a:prstGeom prst="rect">
            <a:avLst/>
          </a:prstGeom>
          <a:noFill/>
        </p:spPr>
        <p:txBody>
          <a:bodyPr wrap="square" rtlCol="0">
            <a:spAutoFit/>
          </a:bodyPr>
          <a:lstStyle/>
          <a:p>
            <a:r>
              <a:rPr lang="en-US" sz="3200" b="1" i="1" u="sng" dirty="0">
                <a:latin typeface="Arial" panose="020B0604020202020204" pitchFamily="34" charset="0"/>
                <a:ea typeface="Calibri" panose="020F0502020204030204" pitchFamily="34" charset="0"/>
              </a:rPr>
              <a:t>The sexual relationship between a husband </a:t>
            </a:r>
            <a:r>
              <a:rPr lang="en-US" sz="3200" b="1" i="1" u="sng" dirty="0" smtClean="0">
                <a:latin typeface="Arial" panose="020B0604020202020204" pitchFamily="34" charset="0"/>
                <a:ea typeface="Calibri" panose="020F0502020204030204" pitchFamily="34" charset="0"/>
              </a:rPr>
              <a:t>and wife </a:t>
            </a:r>
            <a:r>
              <a:rPr lang="en-US" sz="3200" b="1" i="1" u="sng" dirty="0">
                <a:latin typeface="Arial" panose="020B0604020202020204" pitchFamily="34" charset="0"/>
                <a:ea typeface="Calibri" panose="020F0502020204030204" pitchFamily="34" charset="0"/>
              </a:rPr>
              <a:t>is the root of life, the root of ideal, and the root of happiness.</a:t>
            </a:r>
            <a:r>
              <a:rPr lang="en-US" sz="3200" dirty="0">
                <a:latin typeface="Arial" panose="020B0604020202020204" pitchFamily="34" charset="0"/>
                <a:ea typeface="Calibri" panose="020F0502020204030204" pitchFamily="34" charset="0"/>
              </a:rPr>
              <a:t> Freedom exists on that foundation</a:t>
            </a:r>
            <a:r>
              <a:rPr lang="en-US" sz="3200" dirty="0" smtClean="0">
                <a:latin typeface="Arial" panose="020B0604020202020204" pitchFamily="34" charset="0"/>
                <a:ea typeface="Calibri" panose="020F0502020204030204" pitchFamily="34" charset="0"/>
              </a:rPr>
              <a:t>. Happiness </a:t>
            </a:r>
            <a:r>
              <a:rPr lang="en-US" sz="3200" dirty="0">
                <a:latin typeface="Arial" panose="020B0604020202020204" pitchFamily="34" charset="0"/>
                <a:ea typeface="Calibri" panose="020F0502020204030204" pitchFamily="34" charset="0"/>
              </a:rPr>
              <a:t>can also exist on that foundation. (March 20, 1994)</a:t>
            </a:r>
          </a:p>
        </p:txBody>
      </p:sp>
    </p:spTree>
    <p:extLst>
      <p:ext uri="{BB962C8B-B14F-4D97-AF65-F5344CB8AC3E}">
        <p14:creationId xmlns:p14="http://schemas.microsoft.com/office/powerpoint/2010/main" val="210225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401105" y="1470158"/>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Foundation for freedom</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46765" y="3161973"/>
            <a:ext cx="10740788" cy="2062103"/>
          </a:xfrm>
          <a:prstGeom prst="rect">
            <a:avLst/>
          </a:prstGeom>
          <a:noFill/>
        </p:spPr>
        <p:txBody>
          <a:bodyPr wrap="square" rtlCol="0">
            <a:spAutoFit/>
          </a:bodyPr>
          <a:lstStyle/>
          <a:p>
            <a:r>
              <a:rPr lang="en-US" sz="3200" dirty="0" smtClean="0">
                <a:latin typeface="Arial" panose="020B0604020202020204" pitchFamily="34" charset="0"/>
                <a:ea typeface="Calibri" panose="020F0502020204030204" pitchFamily="34" charset="0"/>
              </a:rPr>
              <a:t>The sexual relationship between a husband and wife is the root of life, the root of ideal, and the root of happiness. </a:t>
            </a:r>
            <a:r>
              <a:rPr lang="en-US" sz="3200" b="1" i="1" u="sng" dirty="0" smtClean="0">
                <a:latin typeface="Arial" panose="020B0604020202020204" pitchFamily="34" charset="0"/>
                <a:ea typeface="Calibri" panose="020F0502020204030204" pitchFamily="34" charset="0"/>
              </a:rPr>
              <a:t>Freedom </a:t>
            </a:r>
            <a:r>
              <a:rPr lang="en-US" sz="3200" b="1" i="1" u="sng" dirty="0">
                <a:latin typeface="Arial" panose="020B0604020202020204" pitchFamily="34" charset="0"/>
                <a:ea typeface="Calibri" panose="020F0502020204030204" pitchFamily="34" charset="0"/>
              </a:rPr>
              <a:t>exists on that </a:t>
            </a:r>
            <a:r>
              <a:rPr lang="en-US" sz="3200" b="1" i="1" u="sng" dirty="0" smtClean="0">
                <a:latin typeface="Arial" panose="020B0604020202020204" pitchFamily="34" charset="0"/>
                <a:ea typeface="Calibri" panose="020F0502020204030204" pitchFamily="34" charset="0"/>
              </a:rPr>
              <a:t>foundation</a:t>
            </a:r>
            <a:r>
              <a:rPr lang="en-US" sz="3200" b="1" i="1" u="sng" dirty="0" smtClean="0">
                <a:latin typeface="Arial" panose="020B0604020202020204" pitchFamily="34" charset="0"/>
                <a:ea typeface="Calibri" panose="020F0502020204030204" pitchFamily="34" charset="0"/>
              </a:rPr>
              <a:t>.</a:t>
            </a:r>
            <a:r>
              <a:rPr lang="en-US" sz="3200" dirty="0" smtClean="0">
                <a:latin typeface="Arial" panose="020B0604020202020204" pitchFamily="34" charset="0"/>
                <a:ea typeface="Calibri" panose="020F0502020204030204" pitchFamily="34" charset="0"/>
              </a:rPr>
              <a:t> Happiness </a:t>
            </a:r>
            <a:r>
              <a:rPr lang="en-US" sz="3200" dirty="0">
                <a:latin typeface="Arial" panose="020B0604020202020204" pitchFamily="34" charset="0"/>
                <a:ea typeface="Calibri" panose="020F0502020204030204" pitchFamily="34" charset="0"/>
              </a:rPr>
              <a:t>can also exist on that foundation. (March 20, 1994)</a:t>
            </a:r>
          </a:p>
        </p:txBody>
      </p:sp>
    </p:spTree>
    <p:extLst>
      <p:ext uri="{BB962C8B-B14F-4D97-AF65-F5344CB8AC3E}">
        <p14:creationId xmlns:p14="http://schemas.microsoft.com/office/powerpoint/2010/main" val="268189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420" y="41943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REVIEW:</a:t>
            </a:r>
          </a:p>
        </p:txBody>
      </p:sp>
      <p:sp>
        <p:nvSpPr>
          <p:cNvPr id="5" name="TextBox 4"/>
          <p:cNvSpPr txBox="1"/>
          <p:nvPr/>
        </p:nvSpPr>
        <p:spPr>
          <a:xfrm>
            <a:off x="1270534" y="116724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a:t>
            </a:r>
            <a:r>
              <a:rPr lang="en-US" sz="3600" b="1" dirty="0" smtClean="0">
                <a:latin typeface="Arial" panose="020B0604020202020204" pitchFamily="34" charset="0"/>
                <a:cs typeface="Arial" panose="020B0604020202020204" pitchFamily="34" charset="0"/>
              </a:rPr>
              <a:t>Father said </a:t>
            </a:r>
            <a:r>
              <a:rPr lang="en-US" sz="3600" b="1" dirty="0" smtClean="0">
                <a:latin typeface="Arial" panose="020B0604020202020204" pitchFamily="34" charset="0"/>
                <a:cs typeface="Arial" panose="020B0604020202020204" pitchFamily="34" charset="0"/>
              </a:rPr>
              <a:t>heavenly</a:t>
            </a:r>
            <a:r>
              <a:rPr lang="en-US" sz="3600" b="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sex is:</a:t>
            </a:r>
            <a:endParaRPr lang="en-US" sz="3600" b="1" dirty="0">
              <a:latin typeface="Arial" panose="020B0604020202020204" pitchFamily="34" charset="0"/>
              <a:cs typeface="Arial" panose="020B0604020202020204" pitchFamily="34" charset="0"/>
            </a:endParaRPr>
          </a:p>
        </p:txBody>
      </p:sp>
      <p:sp>
        <p:nvSpPr>
          <p:cNvPr id="6" name="TextBox 5"/>
          <p:cNvSpPr txBox="1"/>
          <p:nvPr/>
        </p:nvSpPr>
        <p:spPr>
          <a:xfrm>
            <a:off x="749420" y="2042559"/>
            <a:ext cx="1053547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Core of the Universe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extBox 6"/>
          <p:cNvSpPr txBox="1"/>
          <p:nvPr/>
        </p:nvSpPr>
        <p:spPr>
          <a:xfrm>
            <a:off x="749420" y="2878852"/>
            <a:ext cx="11442593" cy="1077218"/>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for the Kingdom of Heaven on earth and in spirit world</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TextBox 7"/>
          <p:cNvSpPr txBox="1"/>
          <p:nvPr/>
        </p:nvSpPr>
        <p:spPr>
          <a:xfrm>
            <a:off x="749420" y="4167155"/>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palace of love and eternal life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p:cNvSpPr txBox="1"/>
          <p:nvPr/>
        </p:nvSpPr>
        <p:spPr>
          <a:xfrm>
            <a:off x="749420" y="4963015"/>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4.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palace of true life, true love, and true lineage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178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420" y="41943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REVIEW:</a:t>
            </a:r>
          </a:p>
        </p:txBody>
      </p:sp>
      <p:sp>
        <p:nvSpPr>
          <p:cNvPr id="5" name="TextBox 4"/>
          <p:cNvSpPr txBox="1"/>
          <p:nvPr/>
        </p:nvSpPr>
        <p:spPr>
          <a:xfrm>
            <a:off x="1270534" y="116724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a:t>
            </a:r>
            <a:r>
              <a:rPr lang="en-US" sz="3600" b="1" dirty="0" smtClean="0">
                <a:latin typeface="Arial" panose="020B0604020202020204" pitchFamily="34" charset="0"/>
                <a:cs typeface="Arial" panose="020B0604020202020204" pitchFamily="34" charset="0"/>
              </a:rPr>
              <a:t>Father said </a:t>
            </a:r>
            <a:r>
              <a:rPr lang="en-US" sz="3600" b="1" dirty="0" smtClean="0">
                <a:latin typeface="Arial" panose="020B0604020202020204" pitchFamily="34" charset="0"/>
                <a:cs typeface="Arial" panose="020B0604020202020204" pitchFamily="34" charset="0"/>
              </a:rPr>
              <a:t>heavenly</a:t>
            </a:r>
            <a:r>
              <a:rPr lang="en-US" sz="3600" b="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sex is:</a:t>
            </a:r>
            <a:endParaRPr lang="en-US" sz="3600" b="1" dirty="0">
              <a:latin typeface="Arial" panose="020B0604020202020204" pitchFamily="34" charset="0"/>
              <a:cs typeface="Arial" panose="020B0604020202020204" pitchFamily="34" charset="0"/>
            </a:endParaRPr>
          </a:p>
        </p:txBody>
      </p:sp>
      <p:sp>
        <p:nvSpPr>
          <p:cNvPr id="10" name="TextBox 9"/>
          <p:cNvSpPr txBox="1"/>
          <p:nvPr/>
        </p:nvSpPr>
        <p:spPr>
          <a:xfrm>
            <a:off x="597317" y="2090563"/>
            <a:ext cx="11442593" cy="1077218"/>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5. The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original place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perfection for man,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woman,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Himself</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TextBox 10"/>
          <p:cNvSpPr txBox="1"/>
          <p:nvPr/>
        </p:nvSpPr>
        <p:spPr>
          <a:xfrm>
            <a:off x="597317" y="3305890"/>
            <a:ext cx="11442593" cy="1077218"/>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6.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origin for the Kingdom of Heaven on earth and in spirit world</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 name="TextBox 11"/>
          <p:cNvSpPr txBox="1"/>
          <p:nvPr/>
        </p:nvSpPr>
        <p:spPr>
          <a:xfrm>
            <a:off x="597318" y="4558626"/>
            <a:ext cx="11442593"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7.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expression of the ideal world of love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TextBox 12"/>
          <p:cNvSpPr txBox="1"/>
          <p:nvPr/>
        </p:nvSpPr>
        <p:spPr>
          <a:xfrm>
            <a:off x="597318" y="5281510"/>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8.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beginning place of freedom, happiness, and peace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68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420" y="41943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REVIEW:</a:t>
            </a:r>
          </a:p>
        </p:txBody>
      </p:sp>
      <p:sp>
        <p:nvSpPr>
          <p:cNvPr id="5" name="TextBox 4"/>
          <p:cNvSpPr txBox="1"/>
          <p:nvPr/>
        </p:nvSpPr>
        <p:spPr>
          <a:xfrm>
            <a:off x="1270534" y="116724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a:t>
            </a:r>
            <a:r>
              <a:rPr lang="en-US" sz="3600" b="1" dirty="0" smtClean="0">
                <a:latin typeface="Arial" panose="020B0604020202020204" pitchFamily="34" charset="0"/>
                <a:cs typeface="Arial" panose="020B0604020202020204" pitchFamily="34" charset="0"/>
              </a:rPr>
              <a:t>Father said </a:t>
            </a:r>
            <a:r>
              <a:rPr lang="en-US" sz="3600" b="1" dirty="0" smtClean="0">
                <a:latin typeface="Arial" panose="020B0604020202020204" pitchFamily="34" charset="0"/>
                <a:cs typeface="Arial" panose="020B0604020202020204" pitchFamily="34" charset="0"/>
              </a:rPr>
              <a:t>heavenly</a:t>
            </a:r>
            <a:r>
              <a:rPr lang="en-US" sz="3600" b="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sex is:</a:t>
            </a:r>
            <a:endParaRPr lang="en-US" sz="3600" b="1" dirty="0">
              <a:latin typeface="Arial" panose="020B0604020202020204" pitchFamily="34" charset="0"/>
              <a:cs typeface="Arial" panose="020B0604020202020204" pitchFamily="34" charset="0"/>
            </a:endParaRPr>
          </a:p>
        </p:txBody>
      </p:sp>
      <p:sp>
        <p:nvSpPr>
          <p:cNvPr id="8" name="TextBox 7"/>
          <p:cNvSpPr txBox="1"/>
          <p:nvPr/>
        </p:nvSpPr>
        <p:spPr>
          <a:xfrm>
            <a:off x="620862" y="2082128"/>
            <a:ext cx="11232108" cy="1077218"/>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9.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original source and starting point of the Kingdom of Heaven</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p:cNvSpPr txBox="1"/>
          <p:nvPr/>
        </p:nvSpPr>
        <p:spPr>
          <a:xfrm>
            <a:off x="620862" y="3427895"/>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10.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place where God is perfected</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TextBox 13"/>
          <p:cNvSpPr txBox="1"/>
          <p:nvPr/>
        </p:nvSpPr>
        <p:spPr>
          <a:xfrm>
            <a:off x="620862" y="4281219"/>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11.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place of perfection of the object partner of God</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TextBox 14"/>
          <p:cNvSpPr txBox="1"/>
          <p:nvPr/>
        </p:nvSpPr>
        <p:spPr>
          <a:xfrm>
            <a:off x="620862" y="5134543"/>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12.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best place a man can worship</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159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457" y="26625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387457" y="1098150"/>
            <a:ext cx="11442593"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base for the Kingdom of Heaven on earth and in spirit world</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1108128" y="2914928"/>
            <a:ext cx="10001250" cy="3539430"/>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The land of settlement, where the ideal of God’s love can be perfected, begins from the place where concave and convex unite and a relationship of the first love is established after marriage. The first love relationship of man and woman represents the place of perfection of the object partner of God. This is the core of the universe. When this moves, the entire universe goes back and forth in harmony. It is the </a:t>
            </a:r>
            <a:r>
              <a:rPr lang="en-US" sz="2800" b="1" i="1" u="sng" dirty="0" smtClean="0">
                <a:effectLst/>
                <a:latin typeface="Arial" panose="020B0604020202020204" pitchFamily="34" charset="0"/>
                <a:ea typeface="Calibri" panose="020F0502020204030204" pitchFamily="34" charset="0"/>
              </a:rPr>
              <a:t>base for the Kingdom of Heaven on earth and in spirit world</a:t>
            </a:r>
            <a:r>
              <a:rPr lang="en-US" sz="2800" dirty="0" smtClean="0">
                <a:effectLst/>
                <a:latin typeface="Arial" panose="020B0604020202020204" pitchFamily="34" charset="0"/>
                <a:ea typeface="Calibri" panose="020F0502020204030204" pitchFamily="34" charset="0"/>
              </a:rPr>
              <a:t>.</a:t>
            </a:r>
            <a:endParaRPr lang="en-US" sz="2800" dirty="0"/>
          </a:p>
        </p:txBody>
      </p:sp>
    </p:spTree>
    <p:extLst>
      <p:ext uri="{BB962C8B-B14F-4D97-AF65-F5344CB8AC3E}">
        <p14:creationId xmlns:p14="http://schemas.microsoft.com/office/powerpoint/2010/main" val="31992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420" y="41943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REVIEW:</a:t>
            </a:r>
          </a:p>
        </p:txBody>
      </p:sp>
      <p:sp>
        <p:nvSpPr>
          <p:cNvPr id="5" name="TextBox 4"/>
          <p:cNvSpPr txBox="1"/>
          <p:nvPr/>
        </p:nvSpPr>
        <p:spPr>
          <a:xfrm>
            <a:off x="1270534" y="116724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a:t>
            </a:r>
            <a:r>
              <a:rPr lang="en-US" sz="3600" b="1" dirty="0" smtClean="0">
                <a:latin typeface="Arial" panose="020B0604020202020204" pitchFamily="34" charset="0"/>
                <a:cs typeface="Arial" panose="020B0604020202020204" pitchFamily="34" charset="0"/>
              </a:rPr>
              <a:t>Father said </a:t>
            </a:r>
            <a:r>
              <a:rPr lang="en-US" sz="3600" b="1" dirty="0" smtClean="0">
                <a:latin typeface="Arial" panose="020B0604020202020204" pitchFamily="34" charset="0"/>
                <a:cs typeface="Arial" panose="020B0604020202020204" pitchFamily="34" charset="0"/>
              </a:rPr>
              <a:t>heavenly</a:t>
            </a:r>
            <a:r>
              <a:rPr lang="en-US" sz="3600" b="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sex is:</a:t>
            </a:r>
            <a:endParaRPr lang="en-US" sz="3600" b="1" dirty="0">
              <a:latin typeface="Arial" panose="020B0604020202020204" pitchFamily="34" charset="0"/>
              <a:cs typeface="Arial" panose="020B0604020202020204" pitchFamily="34" charset="0"/>
            </a:endParaRPr>
          </a:p>
        </p:txBody>
      </p:sp>
      <p:sp>
        <p:nvSpPr>
          <p:cNvPr id="10" name="TextBox 9"/>
          <p:cNvSpPr txBox="1"/>
          <p:nvPr/>
        </p:nvSpPr>
        <p:spPr>
          <a:xfrm>
            <a:off x="749420" y="2125888"/>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13. More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precious than even God</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TextBox 10"/>
          <p:cNvSpPr txBox="1"/>
          <p:nvPr/>
        </p:nvSpPr>
        <p:spPr>
          <a:xfrm>
            <a:off x="749420" y="2948335"/>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14. The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treasure of treasures</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TextBox 12"/>
          <p:cNvSpPr txBox="1"/>
          <p:nvPr/>
        </p:nvSpPr>
        <p:spPr>
          <a:xfrm>
            <a:off x="749420" y="3770782"/>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15. Connection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to history and every element</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TextBox 15"/>
          <p:cNvSpPr txBox="1"/>
          <p:nvPr/>
        </p:nvSpPr>
        <p:spPr>
          <a:xfrm>
            <a:off x="749420" y="4599468"/>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16. Harbor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God’s love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7" name="TextBox 16"/>
          <p:cNvSpPr txBox="1"/>
          <p:nvPr/>
        </p:nvSpPr>
        <p:spPr>
          <a:xfrm>
            <a:off x="749420" y="5429869"/>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17. Most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Holy Place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65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6"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420" y="41943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REVIEW:</a:t>
            </a:r>
          </a:p>
        </p:txBody>
      </p:sp>
      <p:sp>
        <p:nvSpPr>
          <p:cNvPr id="5" name="TextBox 4"/>
          <p:cNvSpPr txBox="1"/>
          <p:nvPr/>
        </p:nvSpPr>
        <p:spPr>
          <a:xfrm>
            <a:off x="1270534" y="116724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a:t>
            </a:r>
            <a:r>
              <a:rPr lang="en-US" sz="3600" b="1" dirty="0" smtClean="0">
                <a:latin typeface="Arial" panose="020B0604020202020204" pitchFamily="34" charset="0"/>
                <a:cs typeface="Arial" panose="020B0604020202020204" pitchFamily="34" charset="0"/>
              </a:rPr>
              <a:t>Father said </a:t>
            </a:r>
            <a:r>
              <a:rPr lang="en-US" sz="3600" b="1" dirty="0" smtClean="0">
                <a:latin typeface="Arial" panose="020B0604020202020204" pitchFamily="34" charset="0"/>
                <a:cs typeface="Arial" panose="020B0604020202020204" pitchFamily="34" charset="0"/>
              </a:rPr>
              <a:t>heavenly</a:t>
            </a:r>
            <a:r>
              <a:rPr lang="en-US" sz="3600" b="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sex is:</a:t>
            </a:r>
            <a:endParaRPr lang="en-US" sz="3600" b="1" dirty="0">
              <a:latin typeface="Arial" panose="020B0604020202020204" pitchFamily="34" charset="0"/>
              <a:cs typeface="Arial" panose="020B0604020202020204" pitchFamily="34" charset="0"/>
            </a:endParaRPr>
          </a:p>
        </p:txBody>
      </p:sp>
      <p:sp>
        <p:nvSpPr>
          <p:cNvPr id="9" name="TextBox 8"/>
          <p:cNvSpPr txBox="1"/>
          <p:nvPr/>
        </p:nvSpPr>
        <p:spPr>
          <a:xfrm>
            <a:off x="749420" y="2123405"/>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18. Dividing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line between heaven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hell</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 name="TextBox 11"/>
          <p:cNvSpPr txBox="1"/>
          <p:nvPr/>
        </p:nvSpPr>
        <p:spPr>
          <a:xfrm>
            <a:off x="749420" y="3018006"/>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19. Basis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your pursuit of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God</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 name="TextBox 13"/>
          <p:cNvSpPr txBox="1"/>
          <p:nvPr/>
        </p:nvSpPr>
        <p:spPr>
          <a:xfrm>
            <a:off x="749420" y="3912607"/>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 Place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settlement for all, even God</a:t>
            </a:r>
          </a:p>
        </p:txBody>
      </p:sp>
      <p:sp>
        <p:nvSpPr>
          <p:cNvPr id="15" name="TextBox 14"/>
          <p:cNvSpPr txBox="1"/>
          <p:nvPr/>
        </p:nvSpPr>
        <p:spPr>
          <a:xfrm>
            <a:off x="749420" y="4807208"/>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21. Where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creation and the universe are harmonized</a:t>
            </a:r>
          </a:p>
        </p:txBody>
      </p:sp>
    </p:spTree>
    <p:extLst>
      <p:ext uri="{BB962C8B-B14F-4D97-AF65-F5344CB8AC3E}">
        <p14:creationId xmlns:p14="http://schemas.microsoft.com/office/powerpoint/2010/main" val="72004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420" y="41943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REVIEW:</a:t>
            </a:r>
          </a:p>
        </p:txBody>
      </p:sp>
      <p:sp>
        <p:nvSpPr>
          <p:cNvPr id="5" name="TextBox 4"/>
          <p:cNvSpPr txBox="1"/>
          <p:nvPr/>
        </p:nvSpPr>
        <p:spPr>
          <a:xfrm>
            <a:off x="1270534" y="116724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a:t>
            </a:r>
            <a:r>
              <a:rPr lang="en-US" sz="3600" b="1" dirty="0" smtClean="0">
                <a:latin typeface="Arial" panose="020B0604020202020204" pitchFamily="34" charset="0"/>
                <a:cs typeface="Arial" panose="020B0604020202020204" pitchFamily="34" charset="0"/>
              </a:rPr>
              <a:t>Father said </a:t>
            </a:r>
            <a:r>
              <a:rPr lang="en-US" sz="3600" b="1" dirty="0" smtClean="0">
                <a:latin typeface="Arial" panose="020B0604020202020204" pitchFamily="34" charset="0"/>
                <a:cs typeface="Arial" panose="020B0604020202020204" pitchFamily="34" charset="0"/>
              </a:rPr>
              <a:t>heavenly</a:t>
            </a:r>
            <a:r>
              <a:rPr lang="en-US" sz="3600" b="1"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sex is:</a:t>
            </a:r>
            <a:endParaRPr lang="en-US" sz="3600" b="1" dirty="0">
              <a:latin typeface="Arial" panose="020B0604020202020204" pitchFamily="34" charset="0"/>
              <a:cs typeface="Arial" panose="020B0604020202020204" pitchFamily="34" charset="0"/>
            </a:endParaRPr>
          </a:p>
        </p:txBody>
      </p:sp>
      <p:sp>
        <p:nvSpPr>
          <p:cNvPr id="8" name="TextBox 7"/>
          <p:cNvSpPr txBox="1"/>
          <p:nvPr/>
        </p:nvSpPr>
        <p:spPr>
          <a:xfrm>
            <a:off x="749420" y="2067917"/>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22. Meeting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place of human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beings and God</a:t>
            </a:r>
          </a:p>
        </p:txBody>
      </p:sp>
      <p:sp>
        <p:nvSpPr>
          <p:cNvPr id="10" name="TextBox 9"/>
          <p:cNvSpPr txBox="1"/>
          <p:nvPr/>
        </p:nvSpPr>
        <p:spPr>
          <a:xfrm>
            <a:off x="749420" y="2907030"/>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23. The Stronghold </a:t>
            </a:r>
            <a:r>
              <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love</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TextBox 10"/>
          <p:cNvSpPr txBox="1"/>
          <p:nvPr/>
        </p:nvSpPr>
        <p:spPr>
          <a:xfrm>
            <a:off x="749420" y="3774725"/>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24. Root </a:t>
            </a:r>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life, ideal, and happiness</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TextBox 12"/>
          <p:cNvSpPr txBox="1"/>
          <p:nvPr/>
        </p:nvSpPr>
        <p:spPr>
          <a:xfrm>
            <a:off x="749420" y="4642420"/>
            <a:ext cx="11232108"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25. Foundation for freedom</a:t>
            </a:r>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06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545910" y="1154026"/>
            <a:ext cx="11232108" cy="861774"/>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palace of love and eternal life</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1003964" y="2250309"/>
            <a:ext cx="10001250" cy="4401205"/>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The sexual organs are the </a:t>
            </a:r>
            <a:r>
              <a:rPr lang="en-US" sz="2800" b="1" i="1" u="sng" dirty="0" smtClean="0">
                <a:effectLst/>
                <a:latin typeface="Arial" panose="020B0604020202020204" pitchFamily="34" charset="0"/>
                <a:ea typeface="Calibri" panose="020F0502020204030204" pitchFamily="34" charset="0"/>
              </a:rPr>
              <a:t>palace of love, the palace in which eternal life is born,</a:t>
            </a:r>
            <a:r>
              <a:rPr lang="en-US" sz="2800" dirty="0" smtClean="0">
                <a:effectLst/>
                <a:latin typeface="Arial" panose="020B0604020202020204" pitchFamily="34" charset="0"/>
                <a:ea typeface="Calibri" panose="020F0502020204030204" pitchFamily="34" charset="0"/>
              </a:rPr>
              <a:t> the palace that inherits the future descendants and lineage which will succeed to the eternally unchanging traditions of heaven. It is the palace of true life, true love and true lineage. It is the most precious place of all. You cannot do anything you like with it. You cannot use it without permission from God. It is a place that cannot be touched by anyone other than your husband or wife, who has gained the approval of God and the universe. (216-207, 1991.3.31)</a:t>
            </a:r>
            <a:endParaRPr lang="en-US" sz="2800" dirty="0"/>
          </a:p>
        </p:txBody>
      </p:sp>
    </p:spTree>
    <p:extLst>
      <p:ext uri="{BB962C8B-B14F-4D97-AF65-F5344CB8AC3E}">
        <p14:creationId xmlns:p14="http://schemas.microsoft.com/office/powerpoint/2010/main" val="296650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545910" y="1036771"/>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palace of true life, true love, and true lineage</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96036" y="2785242"/>
            <a:ext cx="10740788" cy="3970318"/>
          </a:xfrm>
          <a:prstGeom prst="rect">
            <a:avLst/>
          </a:prstGeom>
          <a:noFill/>
        </p:spPr>
        <p:txBody>
          <a:bodyPr wrap="square" rtlCol="0">
            <a:spAutoFit/>
          </a:bodyPr>
          <a:lstStyle/>
          <a:p>
            <a:r>
              <a:rPr lang="en-US" sz="2800" dirty="0" smtClean="0">
                <a:effectLst/>
                <a:latin typeface="Arial" panose="020B0604020202020204" pitchFamily="34" charset="0"/>
                <a:ea typeface="Calibri" panose="020F0502020204030204" pitchFamily="34" charset="0"/>
              </a:rPr>
              <a:t>The sexual organs are the palace of love, the place in which eternal life is born, the palace that inherits the future descendants and lineage which will succeed to the eternally unchanging traditions of heaven. </a:t>
            </a:r>
            <a:r>
              <a:rPr lang="en-US" sz="2800" b="1" i="1" u="sng" dirty="0" smtClean="0">
                <a:effectLst/>
                <a:latin typeface="Arial" panose="020B0604020202020204" pitchFamily="34" charset="0"/>
                <a:ea typeface="Calibri" panose="020F0502020204030204" pitchFamily="34" charset="0"/>
              </a:rPr>
              <a:t>It is the palace of true life, true love and true lineage.</a:t>
            </a:r>
            <a:r>
              <a:rPr lang="en-US" sz="2800" dirty="0" smtClean="0">
                <a:effectLst/>
                <a:latin typeface="Arial" panose="020B0604020202020204" pitchFamily="34" charset="0"/>
                <a:ea typeface="Calibri" panose="020F0502020204030204" pitchFamily="34" charset="0"/>
              </a:rPr>
              <a:t> It is the most precious place of all. You cannot do anything you like with it. You cannot use it without permission from God. It is a place that cannot be touched by anyone other than your husband or wife, who has gained the approval of God and the universe. (216-207, 1991.3.31)</a:t>
            </a:r>
            <a:endParaRPr lang="en-US" sz="2800" dirty="0"/>
          </a:p>
        </p:txBody>
      </p:sp>
    </p:spTree>
    <p:extLst>
      <p:ext uri="{BB962C8B-B14F-4D97-AF65-F5344CB8AC3E}">
        <p14:creationId xmlns:p14="http://schemas.microsoft.com/office/powerpoint/2010/main" val="181559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457" y="266258"/>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387457" y="1098150"/>
            <a:ext cx="11442593"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original place </a:t>
            </a: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perfection for man,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woman, </a:t>
            </a: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a:t>
            </a:r>
            <a:r>
              <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a:t>
            </a: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Himself</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1108128" y="2914928"/>
            <a:ext cx="10001250" cy="3539430"/>
          </a:xfrm>
          <a:prstGeom prst="rect">
            <a:avLst/>
          </a:prstGeom>
          <a:noFill/>
        </p:spPr>
        <p:txBody>
          <a:bodyPr wrap="square" rtlCol="0">
            <a:spAutoFit/>
          </a:bodyPr>
          <a:lstStyle/>
          <a:p>
            <a:r>
              <a:rPr lang="en-US" sz="2800" dirty="0">
                <a:latin typeface="Arial" panose="020B0604020202020204" pitchFamily="34" charset="0"/>
                <a:ea typeface="Calibri" panose="020F0502020204030204" pitchFamily="34" charset="0"/>
              </a:rPr>
              <a:t>Where is the </a:t>
            </a:r>
            <a:r>
              <a:rPr lang="en-US" sz="2800" b="1" i="1" u="sng" dirty="0">
                <a:latin typeface="Arial" panose="020B0604020202020204" pitchFamily="34" charset="0"/>
                <a:ea typeface="Calibri" panose="020F0502020204030204" pitchFamily="34" charset="0"/>
              </a:rPr>
              <a:t>original place through which not only man and woman, but also God Himself can be perfected</a:t>
            </a:r>
            <a:r>
              <a:rPr lang="en-US" sz="2800" dirty="0">
                <a:latin typeface="Arial" panose="020B0604020202020204" pitchFamily="34" charset="0"/>
                <a:ea typeface="Calibri" panose="020F0502020204030204" pitchFamily="34" charset="0"/>
              </a:rPr>
              <a:t>? Where can you perfect the love of God and man and woman? Where is the central place of settlement? This is the question. If you don’t know the answer to this question, you cannot expand and extend the heavenly kingdom of the ideal of love on earth. Is that place of settlement the eyes, nose, hands, or feet? Where is it? It is the sexual organs. (261-167, 1994.6.9)</a:t>
            </a:r>
            <a:endParaRPr lang="en-US" sz="2800" dirty="0"/>
          </a:p>
        </p:txBody>
      </p:sp>
    </p:spTree>
    <p:extLst>
      <p:ext uri="{BB962C8B-B14F-4D97-AF65-F5344CB8AC3E}">
        <p14:creationId xmlns:p14="http://schemas.microsoft.com/office/powerpoint/2010/main" val="356039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4" name="TextBox 3"/>
          <p:cNvSpPr txBox="1"/>
          <p:nvPr/>
        </p:nvSpPr>
        <p:spPr>
          <a:xfrm>
            <a:off x="696036" y="3026542"/>
            <a:ext cx="10740788" cy="3293209"/>
          </a:xfrm>
          <a:prstGeom prst="rect">
            <a:avLst/>
          </a:prstGeom>
          <a:noFill/>
        </p:spPr>
        <p:txBody>
          <a:bodyPr wrap="square" rtlCol="0">
            <a:spAutoFit/>
          </a:bodyPr>
          <a:lstStyle/>
          <a:p>
            <a:r>
              <a:rPr lang="en-US" sz="2600" dirty="0">
                <a:latin typeface="Arial" panose="020B0604020202020204" pitchFamily="34" charset="0"/>
                <a:ea typeface="Calibri" panose="020F0502020204030204" pitchFamily="34" charset="0"/>
              </a:rPr>
              <a:t>God’s wedding is Adam and Eve’s wedding. Consequently, the Kingdom of Heaven on earth and the Kingdom of Heaven in the spirit world are created at the same time. They begin from the love nest. </a:t>
            </a:r>
            <a:r>
              <a:rPr lang="en-US" sz="2600" b="1" i="1" u="sng" dirty="0">
                <a:latin typeface="Arial" panose="020B0604020202020204" pitchFamily="34" charset="0"/>
                <a:ea typeface="Calibri" panose="020F0502020204030204" pitchFamily="34" charset="0"/>
              </a:rPr>
              <a:t>The moment a man and woman unite through their sexual organs without committing the Fall is the origin of the Kingdom of Heaven on earth and in the spirit world.</a:t>
            </a:r>
            <a:r>
              <a:rPr lang="en-US" sz="2600" dirty="0">
                <a:latin typeface="Arial" panose="020B0604020202020204" pitchFamily="34" charset="0"/>
                <a:ea typeface="Calibri" panose="020F0502020204030204" pitchFamily="34" charset="0"/>
              </a:rPr>
              <a:t> That place is the base upon which the three great kingships should be established. The love nest can be built in no other place. (263- 57, 1994.8.16)</a:t>
            </a:r>
            <a:endParaRPr lang="en-US" sz="2600" dirty="0"/>
          </a:p>
        </p:txBody>
      </p:sp>
      <p:sp>
        <p:nvSpPr>
          <p:cNvPr id="5" name="TextBox 4"/>
          <p:cNvSpPr txBox="1"/>
          <p:nvPr/>
        </p:nvSpPr>
        <p:spPr>
          <a:xfrm>
            <a:off x="387457" y="1098150"/>
            <a:ext cx="11442593"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origin for the Kingdom of Heaven on earth and in spirit world</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7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457" y="289341"/>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387457" y="1155858"/>
            <a:ext cx="11442593" cy="769441"/>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expression of the ideal world of love</a:t>
            </a:r>
            <a:endPar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885826" y="2145485"/>
            <a:ext cx="10315574" cy="4154984"/>
          </a:xfrm>
          <a:prstGeom prst="rect">
            <a:avLst/>
          </a:prstGeom>
          <a:noFill/>
        </p:spPr>
        <p:txBody>
          <a:bodyPr wrap="square" rtlCol="0">
            <a:spAutoFit/>
          </a:bodyPr>
          <a:lstStyle/>
          <a:p>
            <a:r>
              <a:rPr lang="en-US" sz="2400" dirty="0" smtClean="0">
                <a:effectLst/>
                <a:latin typeface="Arial" panose="020B0604020202020204" pitchFamily="34" charset="0"/>
                <a:ea typeface="Calibri" panose="020F0502020204030204" pitchFamily="34" charset="0"/>
              </a:rPr>
              <a:t>For human beings love is eternal. It is one and never divided. Once a man and a woman are joined in love they are to live together for a lifetime and then eternally even after death. They are two bodies that become one body by uniting and revolving together. When the two bodies become one, they revolve as God does and form a four-position foundation of love, </a:t>
            </a:r>
            <a:r>
              <a:rPr lang="en-US" sz="2400" b="1" i="1" u="sng" dirty="0" smtClean="0">
                <a:effectLst/>
                <a:latin typeface="Arial" panose="020B0604020202020204" pitchFamily="34" charset="0"/>
                <a:ea typeface="Calibri" panose="020F0502020204030204" pitchFamily="34" charset="0"/>
              </a:rPr>
              <a:t>the</a:t>
            </a:r>
            <a:r>
              <a:rPr lang="en-US" sz="2400" dirty="0" smtClean="0">
                <a:effectLst/>
                <a:latin typeface="Arial" panose="020B0604020202020204" pitchFamily="34" charset="0"/>
                <a:ea typeface="Calibri" panose="020F0502020204030204" pitchFamily="34" charset="0"/>
              </a:rPr>
              <a:t> </a:t>
            </a:r>
            <a:r>
              <a:rPr lang="en-US" sz="2400" b="1" i="1" u="sng" dirty="0" smtClean="0">
                <a:effectLst/>
                <a:latin typeface="Arial" panose="020B0604020202020204" pitchFamily="34" charset="0"/>
                <a:ea typeface="Calibri" panose="020F0502020204030204" pitchFamily="34" charset="0"/>
              </a:rPr>
              <a:t>expression of the ideal world of love.</a:t>
            </a:r>
            <a:r>
              <a:rPr lang="en-US" sz="2400" dirty="0" smtClean="0">
                <a:effectLst/>
                <a:latin typeface="Arial" panose="020B0604020202020204" pitchFamily="34" charset="0"/>
                <a:ea typeface="Calibri" panose="020F0502020204030204" pitchFamily="34" charset="0"/>
              </a:rPr>
              <a:t> Only true love dwells there and false love cannot invade. When man and woman become blessed by God and achieve perfection, God comes to them freely. When they form a four-position foundation of love, they will come to love each other’s mind through each other’s body, and when they come to love the mind their body will follow. (Blessed Family - 344)   Pages 464-465.</a:t>
            </a:r>
            <a:endParaRPr lang="en-US" sz="2400" dirty="0"/>
          </a:p>
        </p:txBody>
      </p:sp>
    </p:spTree>
    <p:extLst>
      <p:ext uri="{BB962C8B-B14F-4D97-AF65-F5344CB8AC3E}">
        <p14:creationId xmlns:p14="http://schemas.microsoft.com/office/powerpoint/2010/main" val="68745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105" y="273186"/>
            <a:ext cx="8834034" cy="646331"/>
          </a:xfrm>
          <a:prstGeom prst="rect">
            <a:avLst/>
          </a:prstGeom>
          <a:noFill/>
        </p:spPr>
        <p:txBody>
          <a:bodyPr wrap="square" rtlCol="0">
            <a:spAutoFit/>
          </a:bodyPr>
          <a:lstStyle/>
          <a:p>
            <a:r>
              <a:rPr lang="en-US" sz="3600" b="1" dirty="0" smtClean="0">
                <a:latin typeface="Arial" panose="020B0604020202020204" pitchFamily="34" charset="0"/>
                <a:cs typeface="Arial" panose="020B0604020202020204" pitchFamily="34" charset="0"/>
              </a:rPr>
              <a:t>True Father said that sex is:</a:t>
            </a:r>
            <a:endParaRPr lang="en-US" sz="3600" b="1" dirty="0">
              <a:latin typeface="Arial" panose="020B0604020202020204" pitchFamily="34" charset="0"/>
              <a:cs typeface="Arial" panose="020B0604020202020204" pitchFamily="34" charset="0"/>
            </a:endParaRPr>
          </a:p>
        </p:txBody>
      </p:sp>
      <p:sp>
        <p:nvSpPr>
          <p:cNvPr id="3" name="TextBox 2"/>
          <p:cNvSpPr txBox="1"/>
          <p:nvPr/>
        </p:nvSpPr>
        <p:spPr>
          <a:xfrm>
            <a:off x="545910" y="1036771"/>
            <a:ext cx="11232108" cy="1631216"/>
          </a:xfrm>
          <a:prstGeom prst="rect">
            <a:avLst/>
          </a:prstGeom>
          <a:noFill/>
        </p:spPr>
        <p:txBody>
          <a:bodyPr wrap="square" rtlCol="0">
            <a:spAutoFit/>
          </a:bodyPr>
          <a:lstStyle/>
          <a:p>
            <a:pPr algn="ctr"/>
            <a:r>
              <a:rPr lang="en-US" sz="5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beginning place of freedom, happiness, and peace</a:t>
            </a:r>
            <a:endParaRPr lang="en-US" sz="5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696036" y="2785242"/>
            <a:ext cx="10740788" cy="3477875"/>
          </a:xfrm>
          <a:prstGeom prst="rect">
            <a:avLst/>
          </a:prstGeom>
          <a:noFill/>
        </p:spPr>
        <p:txBody>
          <a:bodyPr wrap="square" rtlCol="0">
            <a:spAutoFit/>
          </a:bodyPr>
          <a:lstStyle/>
          <a:p>
            <a:r>
              <a:rPr lang="en-US" sz="2200" dirty="0" smtClean="0">
                <a:effectLst/>
                <a:latin typeface="Arial" panose="020B0604020202020204" pitchFamily="34" charset="0"/>
                <a:ea typeface="Calibri" panose="020F0502020204030204" pitchFamily="34" charset="0"/>
              </a:rPr>
              <a:t>Since this is the origin of love, it is called the original palace of love. Among the many royal palaces, the central palace is called the original palace. This is the original palace of love, life and the lineage, and the origin of the Kingdom of Heaven on earth and in spirit world. It is the </a:t>
            </a:r>
            <a:r>
              <a:rPr lang="en-US" sz="2200" b="1" i="1" u="sng" dirty="0" smtClean="0">
                <a:effectLst/>
                <a:latin typeface="Arial" panose="020B0604020202020204" pitchFamily="34" charset="0"/>
                <a:ea typeface="Calibri" panose="020F0502020204030204" pitchFamily="34" charset="0"/>
              </a:rPr>
              <a:t>beginning place of the freedom, happiness and peace</a:t>
            </a:r>
            <a:r>
              <a:rPr lang="en-US" sz="2200" dirty="0" smtClean="0">
                <a:effectLst/>
                <a:latin typeface="Arial" panose="020B0604020202020204" pitchFamily="34" charset="0"/>
                <a:ea typeface="Calibri" panose="020F0502020204030204" pitchFamily="34" charset="0"/>
              </a:rPr>
              <a:t> longed for by humanity. That place is the royal palace for love, life, lineage and all creation; and the individual, family, tribe and a people are connected from there. You should understand that it is the original source and starting point of the Kingdom of Heaven on earth and in spirit world. It is also the origin of freedom, happiness and peace. If a woman does not have a man, she is in absolute darkness. If a man does not have a woman, he is in absolute darkness (261-173, 1994.6.9)</a:t>
            </a:r>
            <a:endParaRPr lang="en-US" sz="2200" dirty="0"/>
          </a:p>
        </p:txBody>
      </p:sp>
    </p:spTree>
    <p:extLst>
      <p:ext uri="{BB962C8B-B14F-4D97-AF65-F5344CB8AC3E}">
        <p14:creationId xmlns:p14="http://schemas.microsoft.com/office/powerpoint/2010/main" val="278002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3359</Words>
  <Application>Microsoft Office PowerPoint</Application>
  <PresentationFormat>Widescreen</PresentationFormat>
  <Paragraphs>117</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The Core of the Universe: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jimstephens5</dc:creator>
  <cp:lastModifiedBy>jimstephens5</cp:lastModifiedBy>
  <cp:revision>27</cp:revision>
  <dcterms:created xsi:type="dcterms:W3CDTF">2014-03-08T20:43:09Z</dcterms:created>
  <dcterms:modified xsi:type="dcterms:W3CDTF">2014-04-04T00:55:09Z</dcterms:modified>
</cp:coreProperties>
</file>