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37"/>
  </p:notesMasterIdLst>
  <p:handoutMasterIdLst>
    <p:handoutMasterId r:id="rId38"/>
  </p:handoutMasterIdLst>
  <p:sldIdLst>
    <p:sldId id="906" r:id="rId2"/>
    <p:sldId id="780" r:id="rId3"/>
    <p:sldId id="722" r:id="rId4"/>
    <p:sldId id="796" r:id="rId5"/>
    <p:sldId id="827" r:id="rId6"/>
    <p:sldId id="797" r:id="rId7"/>
    <p:sldId id="829" r:id="rId8"/>
    <p:sldId id="830" r:id="rId9"/>
    <p:sldId id="831" r:id="rId10"/>
    <p:sldId id="833" r:id="rId11"/>
    <p:sldId id="834" r:id="rId12"/>
    <p:sldId id="836" r:id="rId13"/>
    <p:sldId id="802" r:id="rId14"/>
    <p:sldId id="800" r:id="rId15"/>
    <p:sldId id="801" r:id="rId16"/>
    <p:sldId id="804" r:id="rId17"/>
    <p:sldId id="869" r:id="rId18"/>
    <p:sldId id="837" r:id="rId19"/>
    <p:sldId id="842" r:id="rId20"/>
    <p:sldId id="806" r:id="rId21"/>
    <p:sldId id="843" r:id="rId22"/>
    <p:sldId id="844" r:id="rId23"/>
    <p:sldId id="845" r:id="rId24"/>
    <p:sldId id="846" r:id="rId25"/>
    <p:sldId id="852" r:id="rId26"/>
    <p:sldId id="851" r:id="rId27"/>
    <p:sldId id="853" r:id="rId28"/>
    <p:sldId id="854" r:id="rId29"/>
    <p:sldId id="855" r:id="rId30"/>
    <p:sldId id="856" r:id="rId31"/>
    <p:sldId id="857" r:id="rId32"/>
    <p:sldId id="858" r:id="rId33"/>
    <p:sldId id="862" r:id="rId34"/>
    <p:sldId id="863" r:id="rId35"/>
    <p:sldId id="864" r:id="rId36"/>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0000CC"/>
    <a:srgbClr val="0000FF"/>
    <a:srgbClr val="FFCC00"/>
    <a:srgbClr val="A50021"/>
    <a:srgbClr val="FFFF00"/>
    <a:srgbClr val="00FF00"/>
    <a:srgbClr val="FF99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77072" autoAdjust="0"/>
  </p:normalViewPr>
  <p:slideViewPr>
    <p:cSldViewPr>
      <p:cViewPr varScale="1">
        <p:scale>
          <a:sx n="64" d="100"/>
          <a:sy n="64" d="100"/>
        </p:scale>
        <p:origin x="-114" y="-6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8"/>
    </p:cViewPr>
  </p:sorterViewPr>
  <p:notesViewPr>
    <p:cSldViewPr>
      <p:cViewPr varScale="1">
        <p:scale>
          <a:sx n="93" d="100"/>
          <a:sy n="93" d="100"/>
        </p:scale>
        <p:origin x="-3690" y="-11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501650" y="0"/>
            <a:ext cx="6096000" cy="493713"/>
          </a:xfrm>
          <a:prstGeom prst="rect">
            <a:avLst/>
          </a:prstGeom>
          <a:noFill/>
          <a:ln w="9525">
            <a:noFill/>
            <a:miter lim="800000"/>
            <a:headEnd/>
            <a:tailEnd/>
          </a:ln>
          <a:effectLst/>
        </p:spPr>
        <p:txBody>
          <a:bodyPr vert="horz" wrap="square" lIns="101133" tIns="50567" rIns="101133" bIns="50567" numCol="1" anchor="t" anchorCtr="0" compatLnSpc="1">
            <a:prstTxWarp prst="textNoShape">
              <a:avLst/>
            </a:prstTxWarp>
          </a:bodyPr>
          <a:lstStyle>
            <a:lvl1pPr algn="ctr" defTabSz="1011676" eaLnBrk="1" hangingPunct="1">
              <a:defRPr sz="2100" b="0">
                <a:solidFill>
                  <a:srgbClr val="000000"/>
                </a:solidFill>
                <a:latin typeface="+mn-lt"/>
                <a:ea typeface="Gulim" pitchFamily="34" charset="-127"/>
              </a:defRPr>
            </a:lvl1pPr>
          </a:lstStyle>
          <a:p>
            <a:pPr>
              <a:defRPr/>
            </a:pPr>
            <a:r>
              <a:rPr lang="en-US" altLang="ja-JP"/>
              <a:t>Introduction to the UPF</a:t>
            </a:r>
          </a:p>
        </p:txBody>
      </p:sp>
      <p:sp>
        <p:nvSpPr>
          <p:cNvPr id="7" name="Footer Placeholder 3"/>
          <p:cNvSpPr txBox="1">
            <a:spLocks/>
          </p:cNvSpPr>
          <p:nvPr/>
        </p:nvSpPr>
        <p:spPr>
          <a:xfrm>
            <a:off x="531813" y="419100"/>
            <a:ext cx="6065837" cy="563563"/>
          </a:xfrm>
          <a:prstGeom prst="rect">
            <a:avLst/>
          </a:prstGeom>
        </p:spPr>
        <p:txBody>
          <a:bodyPr lIns="98102" tIns="49051" rIns="98102" bIns="49051"/>
          <a:lstStyle>
            <a:lvl1pPr algn="l">
              <a:defRPr sz="1200"/>
            </a:lvl1pPr>
          </a:lstStyle>
          <a:p>
            <a:pPr algn="ctr" eaLnBrk="0" hangingPunct="0">
              <a:defRPr/>
            </a:pPr>
            <a:r>
              <a:rPr lang="en-US" sz="1500" dirty="0" smtClean="0">
                <a:solidFill>
                  <a:srgbClr val="000000"/>
                </a:solidFill>
                <a:latin typeface="+mn-lt"/>
              </a:rPr>
              <a:t>International Leadership Conference</a:t>
            </a:r>
          </a:p>
        </p:txBody>
      </p:sp>
      <p:grpSp>
        <p:nvGrpSpPr>
          <p:cNvPr id="49156" name="Group 9"/>
          <p:cNvGrpSpPr>
            <a:grpSpLocks/>
          </p:cNvGrpSpPr>
          <p:nvPr/>
        </p:nvGrpSpPr>
        <p:grpSpPr bwMode="auto">
          <a:xfrm>
            <a:off x="455613" y="9155113"/>
            <a:ext cx="6134100" cy="838200"/>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defRPr/>
              </a:pPr>
              <a:r>
                <a:rPr lang="en-US" sz="1500">
                  <a:solidFill>
                    <a:srgbClr val="000000"/>
                  </a:solidFill>
                  <a:latin typeface="Arial" charset="0"/>
                  <a:sym typeface="Wingdings" pitchFamily="2" charset="2"/>
                </a:rPr>
                <a:t></a:t>
              </a:r>
            </a:p>
            <a:p>
              <a:pPr eaLnBrk="0" hangingPunct="0">
                <a:lnSpc>
                  <a:spcPct val="150000"/>
                </a:lnSpc>
                <a:defRPr/>
              </a:pPr>
              <a:r>
                <a:rPr lang="en-US" sz="1500">
                  <a:solidFill>
                    <a:srgbClr val="000000"/>
                  </a:solidFill>
                  <a:latin typeface="Arial" charset="0"/>
                  <a:sym typeface="Wingdings" pitchFamily="2" charset="2"/>
                </a:rPr>
                <a:t></a:t>
              </a:r>
            </a:p>
            <a:p>
              <a:pPr algn="ctr" eaLnBrk="0" hangingPunct="0">
                <a:defRPr/>
              </a:pPr>
              <a:endParaRPr lang="en-US" sz="1500">
                <a:solidFill>
                  <a:srgbClr val="000000"/>
                </a:solidFill>
                <a:latin typeface="Arial" charset="0"/>
                <a:sym typeface="Wingdings" pitchFamily="2" charset="2"/>
              </a:endParaRPr>
            </a:p>
            <a:p>
              <a:pPr algn="ctr" eaLnBrk="0" hangingPunct="0">
                <a:defRPr/>
              </a:pPr>
              <a:endParaRPr lang="en-US" sz="1500">
                <a:solidFill>
                  <a:srgbClr val="000000"/>
                </a:solidFill>
                <a:latin typeface="Arial" charset="0"/>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908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lgn="r">
              <a:defRPr sz="1300">
                <a:latin typeface="Franklin Gothic Medium" pitchFamily="34"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lgn="r">
              <a:defRPr sz="1300">
                <a:latin typeface="Franklin Gothic Medium" pitchFamily="34" charset="0"/>
              </a:defRPr>
            </a:lvl1pPr>
          </a:lstStyle>
          <a:p>
            <a:pPr>
              <a:defRPr/>
            </a:pPr>
            <a:fld id="{28CCB54D-EB7D-46B6-849E-740680E24BAE}" type="slidenum">
              <a:rPr lang="en-GB"/>
              <a:pPr>
                <a:defRPr/>
              </a:pPr>
              <a:t>‹#›</a:t>
            </a:fld>
            <a:endParaRPr lang="en-GB"/>
          </a:p>
        </p:txBody>
      </p:sp>
    </p:spTree>
    <p:extLst>
      <p:ext uri="{BB962C8B-B14F-4D97-AF65-F5344CB8AC3E}">
        <p14:creationId xmlns:p14="http://schemas.microsoft.com/office/powerpoint/2010/main" val="2694139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0841CDD7-0483-4122-B2FD-1380DA6F9BA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3F8A01BD-0FE6-43DE-8F6C-2EC21589F620}" type="slidenum">
              <a:rPr lang="en-GB"/>
              <a:pPr/>
              <a:t>25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Date Placeholder 3"/>
          <p:cNvSpPr>
            <a:spLocks noGrp="1"/>
          </p:cNvSpPr>
          <p:nvPr>
            <p:ph type="dt" sz="quarter" idx="1"/>
          </p:nvPr>
        </p:nvSpPr>
        <p:spPr>
          <a:noFill/>
        </p:spPr>
        <p:txBody>
          <a:bodyPr/>
          <a:lstStyle/>
          <a:p>
            <a:pPr eaLnBrk="0" hangingPunct="0"/>
            <a:fld id="{AE78F76E-5F1F-4AF5-AF13-69A285BDC799}"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0181" name="Slide Number Placeholder 4"/>
          <p:cNvSpPr>
            <a:spLocks noGrp="1"/>
          </p:cNvSpPr>
          <p:nvPr>
            <p:ph type="sldNum" sz="quarter" idx="5"/>
          </p:nvPr>
        </p:nvSpPr>
        <p:spPr>
          <a:noFill/>
        </p:spPr>
        <p:txBody>
          <a:bodyPr/>
          <a:lstStyle/>
          <a:p>
            <a:pPr eaLnBrk="0" hangingPunct="0"/>
            <a:fld id="{A3CCFF1D-AF97-4BD4-B5FD-89778A94224B}" type="slidenum">
              <a:rPr lang="en-US" altLang="zh-CN" sz="1300">
                <a:solidFill>
                  <a:srgbClr val="000000"/>
                </a:solidFill>
                <a:latin typeface="Garamond" pitchFamily="18" charset="0"/>
              </a:rPr>
              <a:pPr eaLnBrk="0" hangingPunct="0"/>
              <a:t>28</a:t>
            </a:fld>
            <a:endParaRPr lang="en-US" altLang="zh-CN" sz="1300">
              <a:solidFill>
                <a:srgbClr val="000000"/>
              </a:solidFill>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Date Placeholder 3"/>
          <p:cNvSpPr>
            <a:spLocks noGrp="1"/>
          </p:cNvSpPr>
          <p:nvPr>
            <p:ph type="dt" sz="quarter" idx="1"/>
          </p:nvPr>
        </p:nvSpPr>
        <p:spPr>
          <a:noFill/>
        </p:spPr>
        <p:txBody>
          <a:bodyPr/>
          <a:lstStyle/>
          <a:p>
            <a:pPr eaLnBrk="0" hangingPunct="0"/>
            <a:fld id="{1B1190E5-F9B3-44CB-A1B3-8484B07F8E9A}"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1205" name="Slide Number Placeholder 4"/>
          <p:cNvSpPr>
            <a:spLocks noGrp="1"/>
          </p:cNvSpPr>
          <p:nvPr>
            <p:ph type="sldNum" sz="quarter" idx="5"/>
          </p:nvPr>
        </p:nvSpPr>
        <p:spPr>
          <a:noFill/>
        </p:spPr>
        <p:txBody>
          <a:bodyPr/>
          <a:lstStyle/>
          <a:p>
            <a:pPr eaLnBrk="0" hangingPunct="0"/>
            <a:fld id="{A3BF0ED4-0DA4-4857-8F8D-EDFB28595099}" type="slidenum">
              <a:rPr lang="en-US" altLang="zh-CN" sz="1300">
                <a:solidFill>
                  <a:srgbClr val="000000"/>
                </a:solidFill>
                <a:latin typeface="Garamond" pitchFamily="18" charset="0"/>
              </a:rPr>
              <a:pPr eaLnBrk="0" hangingPunct="0"/>
              <a:t>29</a:t>
            </a:fld>
            <a:endParaRPr lang="en-US" altLang="zh-CN" sz="1300">
              <a:solidFill>
                <a:srgbClr val="000000"/>
              </a:solidFill>
              <a:latin typeface="Garamond"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True Father in Danbury</a:t>
            </a:r>
            <a:r>
              <a:rPr lang="en-US" baseline="0" dirty="0" smtClean="0"/>
              <a:t> – his heart to America – also to Kim Il Sung etc </a:t>
            </a:r>
            <a:endParaRPr lang="en-US" dirty="0" smtClean="0"/>
          </a:p>
        </p:txBody>
      </p:sp>
      <p:sp>
        <p:nvSpPr>
          <p:cNvPr id="52228" name="Date Placeholder 3"/>
          <p:cNvSpPr>
            <a:spLocks noGrp="1"/>
          </p:cNvSpPr>
          <p:nvPr>
            <p:ph type="dt" sz="quarter" idx="1"/>
          </p:nvPr>
        </p:nvSpPr>
        <p:spPr>
          <a:noFill/>
        </p:spPr>
        <p:txBody>
          <a:bodyPr/>
          <a:lstStyle/>
          <a:p>
            <a:pPr eaLnBrk="0" hangingPunct="0"/>
            <a:fld id="{3CDE33EF-514F-4DE1-B920-F8C4A0E563F7}"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2229" name="Slide Number Placeholder 4"/>
          <p:cNvSpPr>
            <a:spLocks noGrp="1"/>
          </p:cNvSpPr>
          <p:nvPr>
            <p:ph type="sldNum" sz="quarter" idx="5"/>
          </p:nvPr>
        </p:nvSpPr>
        <p:spPr>
          <a:noFill/>
        </p:spPr>
        <p:txBody>
          <a:bodyPr/>
          <a:lstStyle/>
          <a:p>
            <a:pPr eaLnBrk="0" hangingPunct="0"/>
            <a:fld id="{A760E500-D5EA-4919-9ED3-FD13D76ABF04}" type="slidenum">
              <a:rPr lang="en-US" altLang="zh-CN" sz="1300">
                <a:solidFill>
                  <a:srgbClr val="000000"/>
                </a:solidFill>
                <a:latin typeface="Garamond" pitchFamily="18" charset="0"/>
              </a:rPr>
              <a:pPr eaLnBrk="0" hangingPunct="0"/>
              <a:t>30</a:t>
            </a:fld>
            <a:endParaRPr lang="en-US" altLang="zh-CN" sz="1300">
              <a:solidFill>
                <a:srgbClr val="000000"/>
              </a:solidFill>
              <a:latin typeface="Garamond"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Date Placeholder 3"/>
          <p:cNvSpPr>
            <a:spLocks noGrp="1"/>
          </p:cNvSpPr>
          <p:nvPr>
            <p:ph type="dt" sz="quarter" idx="1"/>
          </p:nvPr>
        </p:nvSpPr>
        <p:spPr>
          <a:noFill/>
        </p:spPr>
        <p:txBody>
          <a:bodyPr/>
          <a:lstStyle/>
          <a:p>
            <a:pPr eaLnBrk="0" hangingPunct="0"/>
            <a:fld id="{2EFDB826-D13E-47A1-83D8-19639A88C52F}"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3253" name="Slide Number Placeholder 4"/>
          <p:cNvSpPr>
            <a:spLocks noGrp="1"/>
          </p:cNvSpPr>
          <p:nvPr>
            <p:ph type="sldNum" sz="quarter" idx="5"/>
          </p:nvPr>
        </p:nvSpPr>
        <p:spPr>
          <a:noFill/>
        </p:spPr>
        <p:txBody>
          <a:bodyPr/>
          <a:lstStyle/>
          <a:p>
            <a:pPr eaLnBrk="0" hangingPunct="0"/>
            <a:fld id="{4312E065-E9FF-4F9E-B046-00DD3CF23FD1}" type="slidenum">
              <a:rPr lang="en-US" altLang="zh-CN" sz="1300">
                <a:solidFill>
                  <a:srgbClr val="000000"/>
                </a:solidFill>
                <a:latin typeface="Garamond" pitchFamily="18" charset="0"/>
              </a:rPr>
              <a:pPr eaLnBrk="0" hangingPunct="0"/>
              <a:t>31</a:t>
            </a:fld>
            <a:endParaRPr lang="en-US" altLang="zh-CN" sz="1300">
              <a:solidFill>
                <a:srgbClr val="000000"/>
              </a:solidFill>
              <a:latin typeface="Garamond"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pPr eaLnBrk="0" hangingPunct="0"/>
            <a:fld id="{F9213DEB-2F51-4016-9783-209601D2BFEE}"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4275" name="Rectangle 7"/>
          <p:cNvSpPr>
            <a:spLocks noGrp="1" noChangeArrowheads="1"/>
          </p:cNvSpPr>
          <p:nvPr>
            <p:ph type="sldNum" sz="quarter" idx="5"/>
          </p:nvPr>
        </p:nvSpPr>
        <p:spPr>
          <a:noFill/>
        </p:spPr>
        <p:txBody>
          <a:bodyPr/>
          <a:lstStyle/>
          <a:p>
            <a:pPr eaLnBrk="0" hangingPunct="0"/>
            <a:fld id="{12FF2076-8E9E-4FA6-AE64-27816D25C85F}" type="slidenum">
              <a:rPr lang="en-US" altLang="zh-CN" sz="1300">
                <a:solidFill>
                  <a:srgbClr val="000000"/>
                </a:solidFill>
                <a:latin typeface="Garamond" pitchFamily="18" charset="0"/>
              </a:rPr>
              <a:pPr eaLnBrk="0" hangingPunct="0"/>
              <a:t>32</a:t>
            </a:fld>
            <a:endParaRPr lang="en-US" altLang="zh-CN" sz="1300">
              <a:solidFill>
                <a:srgbClr val="000000"/>
              </a:solidFill>
              <a:latin typeface="Garamond"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928688" y="6457950"/>
            <a:ext cx="5241925" cy="2305050"/>
          </a:xfrm>
          <a:noFill/>
          <a:ln/>
        </p:spPr>
        <p:txBody>
          <a:bodyPr/>
          <a:lstStyle/>
          <a:p>
            <a:pPr marL="485775" indent="-485775"/>
            <a:endParaRPr lang="en-US" altLang="zh-CN" sz="3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pPr eaLnBrk="0" hangingPunct="0"/>
            <a:fld id="{8112A5FB-7095-435A-9EA7-2E487AF0E742}"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8371" name="Rectangle 7"/>
          <p:cNvSpPr>
            <a:spLocks noGrp="1" noChangeArrowheads="1"/>
          </p:cNvSpPr>
          <p:nvPr>
            <p:ph type="sldNum" sz="quarter" idx="5"/>
          </p:nvPr>
        </p:nvSpPr>
        <p:spPr>
          <a:noFill/>
        </p:spPr>
        <p:txBody>
          <a:bodyPr/>
          <a:lstStyle/>
          <a:p>
            <a:pPr eaLnBrk="0" hangingPunct="0"/>
            <a:fld id="{75559A8D-8260-42B6-97C7-DCFE93B5463F}" type="slidenum">
              <a:rPr lang="en-US" altLang="zh-CN" sz="1300">
                <a:solidFill>
                  <a:srgbClr val="000000"/>
                </a:solidFill>
                <a:latin typeface="Garamond" pitchFamily="18" charset="0"/>
              </a:rPr>
              <a:pPr eaLnBrk="0" hangingPunct="0"/>
              <a:t>33</a:t>
            </a:fld>
            <a:endParaRPr lang="en-US" altLang="zh-CN" sz="1300">
              <a:solidFill>
                <a:srgbClr val="000000"/>
              </a:solidFill>
              <a:latin typeface="Garamond" pitchFamily="18" charset="0"/>
            </a:endParaRPr>
          </a:p>
        </p:txBody>
      </p:sp>
      <p:sp>
        <p:nvSpPr>
          <p:cNvPr id="58372" name="Rectangle 2"/>
          <p:cNvSpPr>
            <a:spLocks noGrp="1" noRot="1" noChangeAspect="1" noChangeArrowheads="1" noTextEdit="1"/>
          </p:cNvSpPr>
          <p:nvPr>
            <p:ph type="sldImg"/>
          </p:nvPr>
        </p:nvSpPr>
        <p:spPr>
          <a:solidFill>
            <a:srgbClr val="FFFFFF"/>
          </a:solidFill>
          <a:ln/>
        </p:spPr>
      </p:sp>
      <p:sp>
        <p:nvSpPr>
          <p:cNvPr id="58373"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pPr eaLnBrk="0" hangingPunct="0"/>
            <a:fld id="{9BA9B58A-E11B-4B20-B971-9A46179EC03C}"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59395" name="Rectangle 7"/>
          <p:cNvSpPr>
            <a:spLocks noGrp="1" noChangeArrowheads="1"/>
          </p:cNvSpPr>
          <p:nvPr>
            <p:ph type="sldNum" sz="quarter" idx="5"/>
          </p:nvPr>
        </p:nvSpPr>
        <p:spPr>
          <a:noFill/>
        </p:spPr>
        <p:txBody>
          <a:bodyPr/>
          <a:lstStyle/>
          <a:p>
            <a:pPr eaLnBrk="0" hangingPunct="0"/>
            <a:fld id="{C5017A66-F218-448B-B5BE-15A8ADA0CE9C}" type="slidenum">
              <a:rPr lang="en-US" altLang="zh-CN" sz="1300">
                <a:solidFill>
                  <a:srgbClr val="000000"/>
                </a:solidFill>
                <a:latin typeface="Garamond" pitchFamily="18" charset="0"/>
              </a:rPr>
              <a:pPr eaLnBrk="0" hangingPunct="0"/>
              <a:t>34</a:t>
            </a:fld>
            <a:endParaRPr lang="en-US" altLang="zh-CN" sz="1300">
              <a:solidFill>
                <a:srgbClr val="000000"/>
              </a:solidFill>
              <a:latin typeface="Garamond" pitchFamily="18" charset="0"/>
            </a:endParaRPr>
          </a:p>
        </p:txBody>
      </p:sp>
      <p:sp>
        <p:nvSpPr>
          <p:cNvPr id="59396" name="Rectangle 2"/>
          <p:cNvSpPr>
            <a:spLocks noGrp="1" noRot="1" noChangeAspect="1" noChangeArrowheads="1" noTextEdit="1"/>
          </p:cNvSpPr>
          <p:nvPr>
            <p:ph type="sldImg"/>
          </p:nvPr>
        </p:nvSpPr>
        <p:spPr>
          <a:solidFill>
            <a:srgbClr val="FFFFFF"/>
          </a:solidFill>
          <a:ln/>
        </p:spPr>
      </p:sp>
      <p:sp>
        <p:nvSpPr>
          <p:cNvPr id="59397"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pPr eaLnBrk="0" hangingPunct="0"/>
            <a:fld id="{5856C450-77EA-42FD-B908-394286CE3D41}" type="datetime1">
              <a:rPr lang="zh-CN" altLang="en-US" sz="1300">
                <a:solidFill>
                  <a:srgbClr val="000000"/>
                </a:solidFill>
                <a:latin typeface="Garamond" pitchFamily="18" charset="0"/>
              </a:rPr>
              <a:pPr eaLnBrk="0" hangingPunct="0"/>
              <a:t>2012/3/18</a:t>
            </a:fld>
            <a:endParaRPr lang="en-US" altLang="zh-CN" sz="1300">
              <a:solidFill>
                <a:srgbClr val="000000"/>
              </a:solidFill>
              <a:latin typeface="Garamond" pitchFamily="18" charset="0"/>
            </a:endParaRPr>
          </a:p>
        </p:txBody>
      </p:sp>
      <p:sp>
        <p:nvSpPr>
          <p:cNvPr id="60419" name="Rectangle 7"/>
          <p:cNvSpPr>
            <a:spLocks noGrp="1" noChangeArrowheads="1"/>
          </p:cNvSpPr>
          <p:nvPr>
            <p:ph type="sldNum" sz="quarter" idx="5"/>
          </p:nvPr>
        </p:nvSpPr>
        <p:spPr>
          <a:noFill/>
        </p:spPr>
        <p:txBody>
          <a:bodyPr/>
          <a:lstStyle/>
          <a:p>
            <a:pPr eaLnBrk="0" hangingPunct="0"/>
            <a:fld id="{68AF9CD4-F226-43D5-B956-4756A7A4CAD2}" type="slidenum">
              <a:rPr lang="en-US" altLang="zh-CN" sz="1300">
                <a:solidFill>
                  <a:srgbClr val="000000"/>
                </a:solidFill>
                <a:latin typeface="Garamond" pitchFamily="18" charset="0"/>
              </a:rPr>
              <a:pPr eaLnBrk="0" hangingPunct="0"/>
              <a:t>35</a:t>
            </a:fld>
            <a:endParaRPr lang="en-US" altLang="zh-CN" sz="1300">
              <a:solidFill>
                <a:srgbClr val="000000"/>
              </a:solidFill>
              <a:latin typeface="Garamond" pitchFamily="18" charset="0"/>
            </a:endParaRPr>
          </a:p>
        </p:txBody>
      </p:sp>
      <p:sp>
        <p:nvSpPr>
          <p:cNvPr id="6042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bwMode="auto">
          <a:noFill/>
          <a:ln>
            <a:miter lim="800000"/>
            <a:headEnd/>
            <a:tailEnd/>
          </a:ln>
        </p:spPr>
        <p:txBody>
          <a:bodyPr/>
          <a:lstStyle/>
          <a:p>
            <a:fld id="{629B8E68-660D-443C-98E3-18CABEE2C506}" type="datetime1">
              <a:rPr lang="zh-CN" altLang="en-US">
                <a:solidFill>
                  <a:srgbClr val="000000"/>
                </a:solidFill>
              </a:rPr>
              <a:pPr/>
              <a:t>2012/3/18</a:t>
            </a:fld>
            <a:endParaRPr lang="en-US" altLang="zh-CN">
              <a:solidFill>
                <a:srgbClr val="000000"/>
              </a:solidFill>
            </a:endParaRPr>
          </a:p>
        </p:txBody>
      </p:sp>
      <p:sp>
        <p:nvSpPr>
          <p:cNvPr id="38915" name="Rectangle 7"/>
          <p:cNvSpPr>
            <a:spLocks noGrp="1" noChangeArrowheads="1"/>
          </p:cNvSpPr>
          <p:nvPr>
            <p:ph type="sldNum" sz="quarter" idx="5"/>
          </p:nvPr>
        </p:nvSpPr>
        <p:spPr bwMode="auto">
          <a:noFill/>
          <a:ln>
            <a:miter lim="800000"/>
            <a:headEnd/>
            <a:tailEnd/>
          </a:ln>
        </p:spPr>
        <p:txBody>
          <a:bodyPr/>
          <a:lstStyle/>
          <a:p>
            <a:fld id="{4E92E03B-8802-49C0-8D08-CD1DD27129F0}" type="slidenum">
              <a:rPr lang="en-US" altLang="zh-CN">
                <a:solidFill>
                  <a:srgbClr val="000000"/>
                </a:solidFill>
              </a:rPr>
              <a:pPr/>
              <a:t>5</a:t>
            </a:fld>
            <a:endParaRPr lang="en-US" altLang="zh-CN">
              <a:solidFill>
                <a:srgbClr val="000000"/>
              </a:solidFill>
            </a:endParaRPr>
          </a:p>
        </p:txBody>
      </p:sp>
      <p:sp>
        <p:nvSpPr>
          <p:cNvPr id="38916" name="Rectangle 4098"/>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4099"/>
          <p:cNvSpPr>
            <a:spLocks noGrp="1" noChangeArrowheads="1"/>
          </p:cNvSpPr>
          <p:nvPr>
            <p:ph type="body" idx="1"/>
          </p:nvPr>
        </p:nvSpPr>
        <p:spPr bwMode="auto">
          <a:xfrm>
            <a:off x="909638" y="5353050"/>
            <a:ext cx="5241925" cy="3482975"/>
          </a:xfrm>
          <a:noFill/>
        </p:spPr>
        <p:txBody>
          <a:bodyPr wrap="square" numCol="1" anchor="t" anchorCtr="0" compatLnSpc="1">
            <a:prstTxWarp prst="textNoShape">
              <a:avLst/>
            </a:prstTxWarp>
          </a:bodyPr>
          <a:lstStyle/>
          <a:p>
            <a:pPr marL="958850" lvl="1" indent="-477838"/>
            <a:endParaRPr lang="en-US" altLang="zh-CN" sz="3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Greek Mythology </a:t>
            </a:r>
            <a:r>
              <a:rPr lang="en-GB" sz="1200" dirty="0" smtClean="0">
                <a:solidFill>
                  <a:schemeClr val="bg2">
                    <a:lumMod val="10000"/>
                  </a:schemeClr>
                </a:solidFill>
              </a:rPr>
              <a:t>Pandora, the first woman, opened the jar and let out a multitude of plagues</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Persian Scriptures </a:t>
            </a:r>
            <a:r>
              <a:rPr lang="en-GB" sz="1200" dirty="0" smtClean="0">
                <a:solidFill>
                  <a:schemeClr val="bg2">
                    <a:lumMod val="10000"/>
                  </a:schemeClr>
                </a:solidFill>
              </a:rPr>
              <a:t>The first man and woman, </a:t>
            </a:r>
            <a:r>
              <a:rPr lang="en-GB" sz="1200" dirty="0" err="1" smtClean="0">
                <a:solidFill>
                  <a:schemeClr val="bg2">
                    <a:lumMod val="10000"/>
                  </a:schemeClr>
                </a:solidFill>
              </a:rPr>
              <a:t>Meschia</a:t>
            </a:r>
            <a:r>
              <a:rPr lang="en-GB" sz="1200" dirty="0" smtClean="0">
                <a:solidFill>
                  <a:schemeClr val="bg2">
                    <a:lumMod val="10000"/>
                  </a:schemeClr>
                </a:solidFill>
              </a:rPr>
              <a:t> and </a:t>
            </a:r>
            <a:r>
              <a:rPr lang="en-GB" sz="1200" dirty="0" err="1" smtClean="0">
                <a:solidFill>
                  <a:schemeClr val="bg2">
                    <a:lumMod val="10000"/>
                  </a:schemeClr>
                </a:solidFill>
              </a:rPr>
              <a:t>Mieschiane</a:t>
            </a:r>
            <a:r>
              <a:rPr lang="en-GB" sz="1200" dirty="0" smtClean="0">
                <a:solidFill>
                  <a:schemeClr val="bg2">
                    <a:lumMod val="10000"/>
                  </a:schemeClr>
                </a:solidFill>
              </a:rPr>
              <a:t>, were seduced by </a:t>
            </a:r>
            <a:r>
              <a:rPr lang="en-GB" sz="1200" dirty="0" err="1" smtClean="0">
                <a:solidFill>
                  <a:schemeClr val="bg2">
                    <a:lumMod val="10000"/>
                  </a:schemeClr>
                </a:solidFill>
              </a:rPr>
              <a:t>Ahriman</a:t>
            </a:r>
            <a:r>
              <a:rPr lang="en-GB" sz="1200" dirty="0" smtClean="0">
                <a:solidFill>
                  <a:schemeClr val="bg2">
                    <a:lumMod val="10000"/>
                  </a:schemeClr>
                </a:solidFill>
              </a:rPr>
              <a:t>, in the form of a serpent, and commit the carnal sin which then taints their descendants</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The Talmud </a:t>
            </a:r>
            <a:r>
              <a:rPr lang="en-GB" sz="1200" dirty="0" smtClean="0">
                <a:solidFill>
                  <a:schemeClr val="bg2">
                    <a:lumMod val="10000"/>
                  </a:schemeClr>
                </a:solidFill>
              </a:rPr>
              <a:t>What was the wicked serpent contemplating at that time? He thought, ‘I shall go and kill Adam and wed his wife, and I shall be king over the world.’</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The Holy Qur’an </a:t>
            </a:r>
            <a:r>
              <a:rPr lang="en-GB" sz="1200" dirty="0" smtClean="0">
                <a:solidFill>
                  <a:schemeClr val="bg2">
                    <a:lumMod val="10000"/>
                  </a:schemeClr>
                </a:solidFill>
              </a:rPr>
              <a:t>O, Children of Adam! Let not Satan seduce you in the same manner as he got your parents out of the Garden, stripping them of their clothing in order to expose their private parts.   </a:t>
            </a:r>
            <a:endParaRPr lang="en-GB" sz="1200" b="1" dirty="0" smtClean="0">
              <a:solidFill>
                <a:schemeClr val="bg2">
                  <a:lumMod val="10000"/>
                </a:schemeClr>
              </a:solidFill>
            </a:endParaRPr>
          </a:p>
          <a:p>
            <a:pPr eaLnBrk="1" hangingPunct="1"/>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E8A193B7-BE40-4DC2-AE65-7795CBCF7031}" type="slidenum">
              <a:rPr lang="en-US"/>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F2D322AF-B09C-4BE7-A312-4E5BF751D2A6}" type="slidenum">
              <a:rPr lang="en-US"/>
              <a:pPr/>
              <a:t>11</a:t>
            </a:fld>
            <a:endParaRPr lang="en-US"/>
          </a:p>
        </p:txBody>
      </p:sp>
      <p:sp>
        <p:nvSpPr>
          <p:cNvPr id="47107"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9007" tIns="49504" rIns="99007" bIns="49504" anchor="b"/>
          <a:lstStyle/>
          <a:p>
            <a:pPr algn="r" eaLnBrk="0" hangingPunct="0"/>
            <a:fld id="{75C6F8B0-71A3-4B3A-8860-DE3D219ABE5B}" type="slidenum">
              <a:rPr lang="en-US" sz="1300"/>
              <a:pPr algn="r" eaLnBrk="0" hangingPunct="0"/>
              <a:t>11</a:t>
            </a:fld>
            <a:endParaRPr lang="en-US" sz="1300"/>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lIns="99007" tIns="49504" rIns="99007" bIns="49504" numCol="1" anchor="t" anchorCtr="0" compatLnSpc="1">
            <a:prstTxWarp prst="textNoShape">
              <a:avLst/>
            </a:prstTxWarp>
          </a:bodyPr>
          <a:lstStyle/>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Eating the “fruit of knowledge of good and evil” was not merely eating a fruit. </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Love became corrupted and misdirected within the relationship of Adam and Eve.</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Afterwards, they covered their lower parts</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sz="3200" kern="1200" dirty="0" smtClean="0">
                <a:effectLst/>
                <a:latin typeface="Franklin Gothic Medium" pitchFamily="34" charset="0"/>
                <a:cs typeface="+mn-cs"/>
              </a:rPr>
              <a:t>One of their children murdered</a:t>
            </a:r>
            <a:r>
              <a:rPr lang="en-US" sz="3200" kern="1200" baseline="0" dirty="0" smtClean="0">
                <a:effectLst/>
                <a:latin typeface="Franklin Gothic Medium" pitchFamily="34" charset="0"/>
                <a:cs typeface="+mn-cs"/>
              </a:rPr>
              <a:t> the other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solidFill>
            <a:srgbClr val="FFFFFF"/>
          </a:solidFill>
          <a:ln/>
        </p:spPr>
      </p:sp>
      <p:sp>
        <p:nvSpPr>
          <p:cNvPr id="44035" name="Notes Placeholder 2"/>
          <p:cNvSpPr>
            <a:spLocks noGrp="1"/>
          </p:cNvSpPr>
          <p:nvPr>
            <p:ph type="body" idx="1"/>
          </p:nvPr>
        </p:nvSpPr>
        <p:spPr>
          <a:noFill/>
          <a:ln>
            <a:solidFill>
              <a:srgbClr val="000000"/>
            </a:solidFill>
          </a:ln>
        </p:spPr>
        <p:txBody>
          <a:bodyPr/>
          <a:lstStyle/>
          <a:p>
            <a:endParaRPr lang="en-US" smtClean="0"/>
          </a:p>
        </p:txBody>
      </p:sp>
      <p:sp>
        <p:nvSpPr>
          <p:cNvPr id="44036" name="Date Placeholder 3"/>
          <p:cNvSpPr txBox="1">
            <a:spLocks noGrp="1"/>
          </p:cNvSpPr>
          <p:nvPr/>
        </p:nvSpPr>
        <p:spPr bwMode="auto">
          <a:xfrm>
            <a:off x="4056063" y="0"/>
            <a:ext cx="3043237" cy="477838"/>
          </a:xfrm>
          <a:prstGeom prst="rect">
            <a:avLst/>
          </a:prstGeom>
          <a:noFill/>
          <a:ln w="9525">
            <a:noFill/>
            <a:miter lim="800000"/>
            <a:headEnd/>
            <a:tailEnd/>
          </a:ln>
        </p:spPr>
        <p:txBody>
          <a:bodyPr lIns="99066" tIns="49535" rIns="99066" bIns="49535"/>
          <a:lstStyle/>
          <a:p>
            <a:pPr algn="r" defTabSz="987425" eaLnBrk="0" hangingPunct="0"/>
            <a:fld id="{88DD7151-0735-443C-B9AE-AA02ABD306C8}" type="datetime1">
              <a:rPr lang="zh-CN" altLang="en-US" sz="1300" b="1">
                <a:solidFill>
                  <a:srgbClr val="000000"/>
                </a:solidFill>
                <a:latin typeface="Franklin Gothic Medium" pitchFamily="34" charset="0"/>
              </a:rPr>
              <a:pPr algn="r" defTabSz="987425" eaLnBrk="0" hangingPunct="0"/>
              <a:t>2012/3/18</a:t>
            </a:fld>
            <a:endParaRPr lang="en-US" altLang="zh-CN" sz="1300" b="1">
              <a:solidFill>
                <a:srgbClr val="000000"/>
              </a:solidFill>
              <a:latin typeface="Franklin Gothic Medium" pitchFamily="34" charset="0"/>
            </a:endParaRPr>
          </a:p>
        </p:txBody>
      </p:sp>
      <p:sp>
        <p:nvSpPr>
          <p:cNvPr id="44037"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9066" tIns="49535" rIns="99066" bIns="49535" anchor="b"/>
          <a:lstStyle/>
          <a:p>
            <a:pPr algn="r" defTabSz="987425" eaLnBrk="0" hangingPunct="0"/>
            <a:fld id="{F88E8B75-6660-400A-9245-F32FC183C293}" type="slidenum">
              <a:rPr lang="en-US" altLang="zh-CN" sz="1300" b="1">
                <a:solidFill>
                  <a:srgbClr val="000000"/>
                </a:solidFill>
                <a:latin typeface="Franklin Gothic Medium" pitchFamily="34" charset="0"/>
              </a:rPr>
              <a:pPr algn="r" defTabSz="987425" eaLnBrk="0" hangingPunct="0"/>
              <a:t>18</a:t>
            </a:fld>
            <a:endParaRPr lang="en-US" altLang="zh-CN" sz="1300" b="1">
              <a:solidFill>
                <a:srgbClr val="000000"/>
              </a:solidFill>
              <a:latin typeface="Franklin Gothic Medium"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example </a:t>
            </a:r>
          </a:p>
          <a:p>
            <a:r>
              <a:rPr lang="en-GB" dirty="0" smtClean="0"/>
              <a:t>honest person &gt;</a:t>
            </a:r>
            <a:r>
              <a:rPr lang="en-GB" baseline="0" dirty="0" smtClean="0"/>
              <a:t> lies &gt; becomes a liar &gt; change of heart &gt; confesses &gt; a period of honest conduct &gt; recover status as an honest person in the eyes of others </a:t>
            </a:r>
          </a:p>
          <a:p>
            <a:endParaRPr lang="en-GB" baseline="0" dirty="0" smtClean="0"/>
          </a:p>
          <a:p>
            <a:r>
              <a:rPr lang="en-GB" baseline="0" dirty="0" smtClean="0"/>
              <a:t>Adulterer &gt;&gt;&gt;&gt;</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fld id="{242FD8F0-F96E-49D4-AE68-AB70CCB460E0}"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0C9360E1-4A27-4534-9D99-CB01CBAE8A06}"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36FBC5F1-122D-46D8-B929-52733FA662EA}"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99F6A2E2-EFA7-4F70-A6E0-F3C18740E467}"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9EB818A5-AE53-406C-A486-B47D157DD481}"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AC6785B-FA36-48C7-9646-CA650A5D27BF}"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fld id="{BC7F9003-D316-4C2F-B14E-D45F32590BAA}"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1E5D2F9A-F8A8-4BD3-B806-96A3D6D95867}"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fld id="{4316D2B1-05EE-4879-9DB7-1E63866C66B7}" type="datetimeFigureOut">
              <a:rPr/>
              <a:pPr>
                <a:defRPr/>
              </a:pPr>
              <a:t>9/10/2009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6ED6E59-A279-4CFF-A016-9B59A621AFE3}"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fld id="{4D112B47-7969-474F-B293-EC110F7424D7}" type="datetimeFigureOut">
              <a:rPr/>
              <a:pPr>
                <a:defRPr/>
              </a:pPr>
              <a:t>9/10/2009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9B77F9A3-142A-4888-8B32-9E4B41EB1AB1}"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fld id="{2A09FAD3-EE26-4BF3-A5A2-8224B07C45C1}" type="datetimeFigureOut">
              <a:rPr/>
              <a:pPr>
                <a:defRPr/>
              </a:pPr>
              <a:t>9/10/2009</a:t>
            </a:fld>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5F5CEA41-4027-4F1F-B1D6-08058C92D2AB}"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fld id="{90A22231-E63E-473C-8AC1-BDA1BCC59F79}" type="datetimeFigureOut">
              <a:rPr/>
              <a:pPr>
                <a:defRPr/>
              </a:pPr>
              <a:t>9/10/2009</a:t>
            </a:fld>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3068F3AA-9B28-40D2-AA3C-0D4121A27446}"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A242F175-0559-4134-9C96-451A95793DBC}" type="datetimeFigureOut">
              <a:rPr/>
              <a:pPr>
                <a:defRPr/>
              </a:pPr>
              <a:t>9/10/2009</a:t>
            </a:fld>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73FCFC75-91FF-4810-A453-F7984D8F6607}"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fld id="{636A5D27-5D45-4F7C-B770-A604A3B1C33D}" type="datetimeFigureOut">
              <a:rPr/>
              <a:pPr>
                <a:defRPr/>
              </a:pPr>
              <a:t>9/10/2009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29F0F162-1F3D-4BB6-8F35-A21CA8549846}"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fld id="{55048813-285F-4AF8-8ACA-C865F1629011}" type="datetimeFigureOut">
              <a:rPr/>
              <a:pPr>
                <a:defRPr/>
              </a:pPr>
              <a:t>9/10/2009</a:t>
            </a:fld>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A1DD601B-FC62-43E4-A169-A263845ADC6F}"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2051"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FABBDCEE-83D4-419D-B767-8FBB7FCAB20B}" type="datetimeFigureOut">
              <a:rPr/>
              <a:pPr>
                <a:defRPr/>
              </a:pPr>
              <a:t>9/10/2009</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12B9BBC6-8076-4E73-B5E3-CBEB3212A1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6" r:id="rId9"/>
    <p:sldLayoutId id="2147484364" r:id="rId10"/>
    <p:sldLayoutId id="2147484365" r:id="rId11"/>
  </p:sldLayoutIdLst>
  <p:transition>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3.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oleObject5.bin"/><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5562600"/>
            <a:ext cx="9906000" cy="685800"/>
          </a:xfrm>
        </p:spPr>
        <p:txBody>
          <a:bodyPr>
            <a:noAutofit/>
          </a:bodyPr>
          <a:lstStyle/>
          <a:p>
            <a:pPr eaLnBrk="1" fontAlgn="auto" hangingPunct="1">
              <a:lnSpc>
                <a:spcPct val="90000"/>
              </a:lnSpc>
              <a:spcBef>
                <a:spcPts val="0"/>
              </a:spcBef>
              <a:spcAft>
                <a:spcPts val="0"/>
              </a:spcAft>
              <a:defRPr/>
            </a:pPr>
            <a:r>
              <a:rPr sz="4400" dirty="0" smtClean="0">
                <a:solidFill>
                  <a:schemeClr val="accent3">
                    <a:lumMod val="75000"/>
                  </a:schemeClr>
                </a:solidFill>
                <a:effectLst>
                  <a:outerShdw blurRad="38100" dist="38100" dir="2700000" algn="tl">
                    <a:srgbClr val="C0C0C0"/>
                  </a:outerShdw>
                </a:effectLst>
                <a:latin typeface="Calibri" pitchFamily="34" charset="0"/>
              </a:rPr>
              <a:t>Innovative Approaches to World Peace </a:t>
            </a:r>
            <a:r>
              <a:rPr sz="4400" dirty="0" smtClean="0">
                <a:solidFill>
                  <a:schemeClr val="accent3">
                    <a:lumMod val="75000"/>
                  </a:schemeClr>
                </a:solidFill>
                <a:effectLst>
                  <a:outerShdw blurRad="38100" dist="38100" dir="2700000" algn="tl">
                    <a:srgbClr val="C0C0C0"/>
                  </a:outerShdw>
                </a:effectLst>
                <a:latin typeface="Calibri" pitchFamily="34" charset="0"/>
              </a:rPr>
              <a:t/>
            </a:r>
            <a:br>
              <a:rPr sz="4400" dirty="0" smtClean="0">
                <a:solidFill>
                  <a:schemeClr val="accent3">
                    <a:lumMod val="75000"/>
                  </a:schemeClr>
                </a:solidFill>
                <a:effectLst>
                  <a:outerShdw blurRad="38100" dist="38100" dir="2700000" algn="tl">
                    <a:srgbClr val="C0C0C0"/>
                  </a:outerShdw>
                </a:effectLst>
                <a:latin typeface="Calibri" pitchFamily="34" charset="0"/>
              </a:rPr>
            </a:br>
            <a:r>
              <a:rPr sz="4400" dirty="0" smtClean="0">
                <a:solidFill>
                  <a:schemeClr val="accent3">
                    <a:lumMod val="75000"/>
                  </a:schemeClr>
                </a:solidFill>
                <a:effectLst>
                  <a:outerShdw blurRad="38100" dist="38100" dir="2700000" algn="tl">
                    <a:srgbClr val="C0C0C0"/>
                  </a:outerShdw>
                </a:effectLst>
                <a:latin typeface="Calibri" pitchFamily="34" charset="0"/>
              </a:rPr>
              <a:t>in </a:t>
            </a:r>
            <a:r>
              <a:rPr sz="4400" dirty="0" smtClean="0">
                <a:solidFill>
                  <a:schemeClr val="accent3">
                    <a:lumMod val="75000"/>
                  </a:schemeClr>
                </a:solidFill>
                <a:effectLst>
                  <a:outerShdw blurRad="38100" dist="38100" dir="2700000" algn="tl">
                    <a:srgbClr val="C0C0C0"/>
                  </a:outerShdw>
                </a:effectLst>
                <a:latin typeface="Calibri" pitchFamily="34" charset="0"/>
              </a:rPr>
              <a:t>the 21</a:t>
            </a:r>
            <a:r>
              <a:rPr sz="4400" baseline="30000" dirty="0" smtClean="0">
                <a:solidFill>
                  <a:schemeClr val="accent3">
                    <a:lumMod val="75000"/>
                  </a:schemeClr>
                </a:solidFill>
                <a:effectLst>
                  <a:outerShdw blurRad="38100" dist="38100" dir="2700000" algn="tl">
                    <a:srgbClr val="C0C0C0"/>
                  </a:outerShdw>
                </a:effectLst>
                <a:latin typeface="Calibri" pitchFamily="34" charset="0"/>
              </a:rPr>
              <a:t>st</a:t>
            </a:r>
            <a:r>
              <a:rPr sz="4400" dirty="0" smtClean="0">
                <a:solidFill>
                  <a:schemeClr val="accent3">
                    <a:lumMod val="75000"/>
                  </a:schemeClr>
                </a:solidFill>
                <a:effectLst>
                  <a:outerShdw blurRad="38100" dist="38100" dir="2700000" algn="tl">
                    <a:srgbClr val="C0C0C0"/>
                  </a:outerShdw>
                </a:effectLst>
                <a:latin typeface="Calibri" pitchFamily="34" charset="0"/>
              </a:rPr>
              <a:t> Century  </a:t>
            </a:r>
            <a:endParaRPr sz="4400" dirty="0">
              <a:solidFill>
                <a:schemeClr val="accent3">
                  <a:lumMod val="75000"/>
                </a:schemeClr>
              </a:solidFill>
              <a:effectLst>
                <a:outerShdw blurRad="38100" dist="38100" dir="2700000" algn="tl">
                  <a:srgbClr val="C0C0C0"/>
                </a:outerShdw>
              </a:effectLst>
              <a:latin typeface="Calibri" pitchFamily="34" charset="0"/>
            </a:endParaRPr>
          </a:p>
        </p:txBody>
      </p:sp>
      <p:pic>
        <p:nvPicPr>
          <p:cNvPr id="5123" name="Picture 2" descr="UPF registered trademrk logo300_4x4.png"/>
          <p:cNvPicPr>
            <a:picLocks noChangeAspect="1"/>
          </p:cNvPicPr>
          <p:nvPr/>
        </p:nvPicPr>
        <p:blipFill>
          <a:blip r:embed="rId3"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76625"/>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defRPr/>
            </a:pPr>
            <a:r>
              <a:rPr kumimoji="1" lang="en-US" sz="8000" dirty="0">
                <a:solidFill>
                  <a:schemeClr val="accent3">
                    <a:lumMod val="75000"/>
                  </a:schemeClr>
                </a:solidFill>
                <a:latin typeface="+mj-lt"/>
              </a:rPr>
              <a:t>U P F</a:t>
            </a:r>
            <a:endParaRPr lang="en-US" sz="8000" dirty="0">
              <a:solidFill>
                <a:schemeClr val="accent3">
                  <a:lumMod val="75000"/>
                </a:schemeClr>
              </a:solidFill>
              <a:latin typeface="+mj-lt"/>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62000" y="990600"/>
            <a:ext cx="8534400" cy="1981200"/>
          </a:xfrm>
        </p:spPr>
        <p:txBody>
          <a:bodyPr/>
          <a:lstStyle/>
          <a:p>
            <a:pPr marL="449263" indent="-449263" eaLnBrk="1" hangingPunct="1">
              <a:buClr>
                <a:schemeClr val="tx1"/>
              </a:buClr>
              <a:buSzPct val="100000"/>
              <a:defRPr/>
            </a:pPr>
            <a:r>
              <a:rPr lang="en-US" sz="3300" b="1" dirty="0" smtClean="0">
                <a:solidFill>
                  <a:schemeClr val="bg2">
                    <a:lumMod val="10000"/>
                  </a:schemeClr>
                </a:solidFill>
                <a:latin typeface="+mj-lt"/>
              </a:rPr>
              <a:t>Not intended as scientific history</a:t>
            </a:r>
          </a:p>
          <a:p>
            <a:pPr marL="449263" indent="-449263" eaLnBrk="1" hangingPunct="1">
              <a:buClr>
                <a:schemeClr val="tx1"/>
              </a:buClr>
              <a:buSzPct val="100000"/>
              <a:defRPr/>
            </a:pPr>
            <a:r>
              <a:rPr lang="en-US" sz="3300" b="1" dirty="0" smtClean="0">
                <a:solidFill>
                  <a:schemeClr val="bg2">
                    <a:lumMod val="10000"/>
                  </a:schemeClr>
                </a:solidFill>
                <a:latin typeface="+mj-lt"/>
              </a:rPr>
              <a:t>Intuition about the human condition</a:t>
            </a:r>
          </a:p>
          <a:p>
            <a:pPr marL="449263" indent="-449263" eaLnBrk="1" hangingPunct="1">
              <a:buClr>
                <a:schemeClr val="tx1"/>
              </a:buClr>
              <a:buSzPct val="100000"/>
              <a:defRPr/>
            </a:pPr>
            <a:r>
              <a:rPr lang="en-US" sz="3300" b="1" dirty="0" smtClean="0">
                <a:solidFill>
                  <a:schemeClr val="bg2">
                    <a:lumMod val="10000"/>
                  </a:schemeClr>
                </a:solidFill>
                <a:latin typeface="+mj-lt"/>
              </a:rPr>
              <a:t>Religious traditions believed to be revealed from a divine source</a:t>
            </a:r>
          </a:p>
        </p:txBody>
      </p:sp>
      <p:pic>
        <p:nvPicPr>
          <p:cNvPr id="18436" name="Picture 5" descr="19-PandoraBox"/>
          <p:cNvPicPr>
            <a:picLocks noChangeAspect="1" noChangeArrowheads="1"/>
          </p:cNvPicPr>
          <p:nvPr/>
        </p:nvPicPr>
        <p:blipFill>
          <a:blip r:embed="rId3" cstate="print"/>
          <a:srcRect/>
          <a:stretch>
            <a:fillRect/>
          </a:stretch>
        </p:blipFill>
        <p:spPr bwMode="auto">
          <a:xfrm>
            <a:off x="1295400" y="3352800"/>
            <a:ext cx="3429000" cy="2913373"/>
          </a:xfrm>
          <a:prstGeom prst="rect">
            <a:avLst/>
          </a:prstGeom>
          <a:ln>
            <a:solidFill>
              <a:schemeClr val="bg1"/>
            </a:solidFill>
          </a:ln>
          <a:effectLst>
            <a:outerShdw blurRad="190500" algn="tl" rotWithShape="0">
              <a:srgbClr val="000000">
                <a:alpha val="70000"/>
              </a:srgbClr>
            </a:outerShdw>
          </a:effectLst>
        </p:spPr>
      </p:pic>
      <p:pic>
        <p:nvPicPr>
          <p:cNvPr id="8" name="Picture 5" descr="day_3"/>
          <p:cNvPicPr>
            <a:picLocks noChangeAspect="1" noChangeArrowheads="1"/>
          </p:cNvPicPr>
          <p:nvPr/>
        </p:nvPicPr>
        <p:blipFill>
          <a:blip r:embed="rId4" cstate="print"/>
          <a:srcRect/>
          <a:stretch>
            <a:fillRect/>
          </a:stretch>
        </p:blipFill>
        <p:spPr bwMode="auto">
          <a:xfrm>
            <a:off x="4876800" y="3352800"/>
            <a:ext cx="2313561" cy="2904416"/>
          </a:xfrm>
          <a:prstGeom prst="rect">
            <a:avLst/>
          </a:prstGeom>
          <a:ln>
            <a:solidFill>
              <a:schemeClr val="bg1"/>
            </a:solid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Origin of Conflict – clues in traditional stories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40"/>
          <p:cNvSpPr>
            <a:spLocks noChangeArrowheads="1"/>
          </p:cNvSpPr>
          <p:nvPr/>
        </p:nvSpPr>
        <p:spPr bwMode="auto">
          <a:xfrm>
            <a:off x="5695950" y="0"/>
            <a:ext cx="4655477" cy="6172200"/>
          </a:xfrm>
          <a:prstGeom prst="ellipse">
            <a:avLst/>
          </a:prstGeom>
          <a:gradFill rotWithShape="1">
            <a:gsLst>
              <a:gs pos="0">
                <a:srgbClr val="CBB2E6"/>
              </a:gs>
              <a:gs pos="100000">
                <a:schemeClr val="bg1">
                  <a:alpha val="0"/>
                </a:schemeClr>
              </a:gs>
            </a:gsLst>
            <a:path path="shape">
              <a:fillToRect l="50000" t="50000" r="50000" b="50000"/>
            </a:path>
          </a:gradFill>
          <a:ln w="9525" algn="ctr">
            <a:noFill/>
            <a:round/>
            <a:headEnd/>
            <a:tailEnd/>
          </a:ln>
        </p:spPr>
        <p:txBody>
          <a:bodyPr wrap="none" anchor="ctr"/>
          <a:lstStyle/>
          <a:p>
            <a:pPr eaLnBrk="0" hangingPunct="0"/>
            <a:endParaRPr lang="en-US"/>
          </a:p>
        </p:txBody>
      </p:sp>
      <p:grpSp>
        <p:nvGrpSpPr>
          <p:cNvPr id="2" name="Group 13"/>
          <p:cNvGrpSpPr>
            <a:grpSpLocks/>
          </p:cNvGrpSpPr>
          <p:nvPr/>
        </p:nvGrpSpPr>
        <p:grpSpPr bwMode="auto">
          <a:xfrm>
            <a:off x="1296081" y="990600"/>
            <a:ext cx="8076519" cy="5181600"/>
            <a:chOff x="653" y="1056"/>
            <a:chExt cx="5107" cy="3264"/>
          </a:xfrm>
        </p:grpSpPr>
        <p:sp>
          <p:nvSpPr>
            <p:cNvPr id="20487" name="Freeform 43" descr="brown sketch paper"/>
            <p:cNvSpPr>
              <a:spLocks noChangeAspect="1"/>
            </p:cNvSpPr>
            <p:nvPr/>
          </p:nvSpPr>
          <p:spPr bwMode="auto">
            <a:xfrm>
              <a:off x="1245" y="2564"/>
              <a:ext cx="2953" cy="1444"/>
            </a:xfrm>
            <a:custGeom>
              <a:avLst/>
              <a:gdLst>
                <a:gd name="T0" fmla="*/ 256 w 3164"/>
                <a:gd name="T1" fmla="*/ 1 h 2505"/>
                <a:gd name="T2" fmla="*/ 214 w 3164"/>
                <a:gd name="T3" fmla="*/ 1 h 2505"/>
                <a:gd name="T4" fmla="*/ 169 w 3164"/>
                <a:gd name="T5" fmla="*/ 1 h 2505"/>
                <a:gd name="T6" fmla="*/ 119 w 3164"/>
                <a:gd name="T7" fmla="*/ 1 h 2505"/>
                <a:gd name="T8" fmla="*/ 72 w 3164"/>
                <a:gd name="T9" fmla="*/ 1 h 2505"/>
                <a:gd name="T10" fmla="*/ 27 w 3164"/>
                <a:gd name="T11" fmla="*/ 1 h 2505"/>
                <a:gd name="T12" fmla="*/ 7 w 3164"/>
                <a:gd name="T13" fmla="*/ 1 h 2505"/>
                <a:gd name="T14" fmla="*/ 7 w 3164"/>
                <a:gd name="T15" fmla="*/ 1 h 2505"/>
                <a:gd name="T16" fmla="*/ 13 w 3164"/>
                <a:gd name="T17" fmla="*/ 1 h 2505"/>
                <a:gd name="T18" fmla="*/ 55 w 3164"/>
                <a:gd name="T19" fmla="*/ 1 h 2505"/>
                <a:gd name="T20" fmla="*/ 233 w 3164"/>
                <a:gd name="T21" fmla="*/ 1 h 2505"/>
                <a:gd name="T22" fmla="*/ 251 w 3164"/>
                <a:gd name="T23" fmla="*/ 1 h 2505"/>
                <a:gd name="T24" fmla="*/ 242 w 3164"/>
                <a:gd name="T25" fmla="*/ 1 h 2505"/>
                <a:gd name="T26" fmla="*/ 46 w 3164"/>
                <a:gd name="T27" fmla="*/ 1 h 2505"/>
                <a:gd name="T28" fmla="*/ 39 w 3164"/>
                <a:gd name="T29" fmla="*/ 1 h 2505"/>
                <a:gd name="T30" fmla="*/ 55 w 3164"/>
                <a:gd name="T31" fmla="*/ 1 h 2505"/>
                <a:gd name="T32" fmla="*/ 77 w 3164"/>
                <a:gd name="T33" fmla="*/ 1 h 2505"/>
                <a:gd name="T34" fmla="*/ 207 w 3164"/>
                <a:gd name="T35" fmla="*/ 1 h 2505"/>
                <a:gd name="T36" fmla="*/ 197 w 3164"/>
                <a:gd name="T37" fmla="*/ 1 h 2505"/>
                <a:gd name="T38" fmla="*/ 116 w 3164"/>
                <a:gd name="T39" fmla="*/ 1 h 2505"/>
                <a:gd name="T40" fmla="*/ 131 w 3164"/>
                <a:gd name="T41" fmla="*/ 1 h 2505"/>
                <a:gd name="T42" fmla="*/ 229 w 3164"/>
                <a:gd name="T43" fmla="*/ 1 h 2505"/>
                <a:gd name="T44" fmla="*/ 239 w 3164"/>
                <a:gd name="T45" fmla="*/ 1 h 2505"/>
                <a:gd name="T46" fmla="*/ 208 w 3164"/>
                <a:gd name="T47" fmla="*/ 1 h 2505"/>
                <a:gd name="T48" fmla="*/ 86 w 3164"/>
                <a:gd name="T49" fmla="*/ 1 h 2505"/>
                <a:gd name="T50" fmla="*/ 82 w 3164"/>
                <a:gd name="T51" fmla="*/ 1 h 2505"/>
                <a:gd name="T52" fmla="*/ 85 w 3164"/>
                <a:gd name="T53" fmla="*/ 1 h 2505"/>
                <a:gd name="T54" fmla="*/ 272 w 3164"/>
                <a:gd name="T55" fmla="*/ 1 h 2505"/>
                <a:gd name="T56" fmla="*/ 299 w 3164"/>
                <a:gd name="T57" fmla="*/ 1 h 2505"/>
                <a:gd name="T58" fmla="*/ 312 w 3164"/>
                <a:gd name="T59" fmla="*/ 1 h 2505"/>
                <a:gd name="T60" fmla="*/ 301 w 3164"/>
                <a:gd name="T61" fmla="*/ 1 h 2505"/>
                <a:gd name="T62" fmla="*/ 229 w 3164"/>
                <a:gd name="T63" fmla="*/ 1 h 2505"/>
                <a:gd name="T64" fmla="*/ 101 w 3164"/>
                <a:gd name="T65" fmla="*/ 1 h 2505"/>
                <a:gd name="T66" fmla="*/ 82 w 3164"/>
                <a:gd name="T67" fmla="*/ 1 h 2505"/>
                <a:gd name="T68" fmla="*/ 77 w 3164"/>
                <a:gd name="T69" fmla="*/ 1 h 2505"/>
                <a:gd name="T70" fmla="*/ 97 w 3164"/>
                <a:gd name="T71" fmla="*/ 1 h 2505"/>
                <a:gd name="T72" fmla="*/ 239 w 3164"/>
                <a:gd name="T73" fmla="*/ 1 h 2505"/>
                <a:gd name="T74" fmla="*/ 564 w 3164"/>
                <a:gd name="T75" fmla="*/ 1 h 2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64"/>
                <a:gd name="T115" fmla="*/ 0 h 2505"/>
                <a:gd name="T116" fmla="*/ 3164 w 3164"/>
                <a:gd name="T117" fmla="*/ 2505 h 2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64" h="2505">
                  <a:moveTo>
                    <a:pt x="1436" y="2480"/>
                  </a:moveTo>
                  <a:cubicBezTo>
                    <a:pt x="1397" y="2407"/>
                    <a:pt x="1284" y="2160"/>
                    <a:pt x="1203" y="2036"/>
                  </a:cubicBezTo>
                  <a:cubicBezTo>
                    <a:pt x="1122" y="1912"/>
                    <a:pt x="1039" y="1817"/>
                    <a:pt x="951" y="1733"/>
                  </a:cubicBezTo>
                  <a:cubicBezTo>
                    <a:pt x="863" y="1649"/>
                    <a:pt x="766" y="1593"/>
                    <a:pt x="675" y="1532"/>
                  </a:cubicBezTo>
                  <a:cubicBezTo>
                    <a:pt x="584" y="1471"/>
                    <a:pt x="490" y="1419"/>
                    <a:pt x="403" y="1365"/>
                  </a:cubicBezTo>
                  <a:cubicBezTo>
                    <a:pt x="316" y="1310"/>
                    <a:pt x="214" y="1252"/>
                    <a:pt x="151" y="1205"/>
                  </a:cubicBezTo>
                  <a:cubicBezTo>
                    <a:pt x="88" y="1158"/>
                    <a:pt x="51" y="1127"/>
                    <a:pt x="27" y="1086"/>
                  </a:cubicBezTo>
                  <a:cubicBezTo>
                    <a:pt x="3" y="1045"/>
                    <a:pt x="0" y="995"/>
                    <a:pt x="7" y="960"/>
                  </a:cubicBezTo>
                  <a:cubicBezTo>
                    <a:pt x="14" y="925"/>
                    <a:pt x="21" y="908"/>
                    <a:pt x="71" y="878"/>
                  </a:cubicBezTo>
                  <a:cubicBezTo>
                    <a:pt x="121" y="848"/>
                    <a:pt x="101" y="848"/>
                    <a:pt x="307" y="779"/>
                  </a:cubicBezTo>
                  <a:cubicBezTo>
                    <a:pt x="513" y="710"/>
                    <a:pt x="1124" y="530"/>
                    <a:pt x="1307" y="466"/>
                  </a:cubicBezTo>
                  <a:cubicBezTo>
                    <a:pt x="1490" y="401"/>
                    <a:pt x="1399" y="405"/>
                    <a:pt x="1407" y="391"/>
                  </a:cubicBezTo>
                  <a:lnTo>
                    <a:pt x="1355" y="377"/>
                  </a:lnTo>
                  <a:cubicBezTo>
                    <a:pt x="1164" y="348"/>
                    <a:pt x="448" y="248"/>
                    <a:pt x="259" y="217"/>
                  </a:cubicBezTo>
                  <a:lnTo>
                    <a:pt x="219" y="193"/>
                  </a:lnTo>
                  <a:cubicBezTo>
                    <a:pt x="226" y="185"/>
                    <a:pt x="267" y="174"/>
                    <a:pt x="303" y="166"/>
                  </a:cubicBezTo>
                  <a:cubicBezTo>
                    <a:pt x="339" y="158"/>
                    <a:pt x="292" y="158"/>
                    <a:pt x="435" y="146"/>
                  </a:cubicBezTo>
                  <a:cubicBezTo>
                    <a:pt x="578" y="133"/>
                    <a:pt x="1048" y="105"/>
                    <a:pt x="1159" y="91"/>
                  </a:cubicBezTo>
                  <a:cubicBezTo>
                    <a:pt x="1270" y="77"/>
                    <a:pt x="1186" y="77"/>
                    <a:pt x="1103" y="64"/>
                  </a:cubicBezTo>
                  <a:cubicBezTo>
                    <a:pt x="1020" y="50"/>
                    <a:pt x="722" y="19"/>
                    <a:pt x="659" y="9"/>
                  </a:cubicBezTo>
                  <a:cubicBezTo>
                    <a:pt x="596" y="0"/>
                    <a:pt x="622" y="0"/>
                    <a:pt x="727" y="9"/>
                  </a:cubicBezTo>
                  <a:cubicBezTo>
                    <a:pt x="832" y="19"/>
                    <a:pt x="1188" y="51"/>
                    <a:pt x="1291" y="64"/>
                  </a:cubicBezTo>
                  <a:lnTo>
                    <a:pt x="1343" y="88"/>
                  </a:lnTo>
                  <a:cubicBezTo>
                    <a:pt x="1323" y="97"/>
                    <a:pt x="1314" y="103"/>
                    <a:pt x="1171" y="118"/>
                  </a:cubicBezTo>
                  <a:cubicBezTo>
                    <a:pt x="1028" y="134"/>
                    <a:pt x="602" y="169"/>
                    <a:pt x="483" y="180"/>
                  </a:cubicBezTo>
                  <a:cubicBezTo>
                    <a:pt x="364" y="191"/>
                    <a:pt x="457" y="182"/>
                    <a:pt x="455" y="186"/>
                  </a:cubicBezTo>
                  <a:cubicBezTo>
                    <a:pt x="453" y="191"/>
                    <a:pt x="294" y="185"/>
                    <a:pt x="471" y="207"/>
                  </a:cubicBezTo>
                  <a:cubicBezTo>
                    <a:pt x="648" y="229"/>
                    <a:pt x="1318" y="294"/>
                    <a:pt x="1519" y="319"/>
                  </a:cubicBezTo>
                  <a:lnTo>
                    <a:pt x="1675" y="360"/>
                  </a:lnTo>
                  <a:cubicBezTo>
                    <a:pt x="1714" y="374"/>
                    <a:pt x="1750" y="383"/>
                    <a:pt x="1751" y="401"/>
                  </a:cubicBezTo>
                  <a:cubicBezTo>
                    <a:pt x="1752" y="419"/>
                    <a:pt x="1761" y="432"/>
                    <a:pt x="1683" y="469"/>
                  </a:cubicBezTo>
                  <a:cubicBezTo>
                    <a:pt x="1605" y="507"/>
                    <a:pt x="1470" y="559"/>
                    <a:pt x="1283" y="626"/>
                  </a:cubicBezTo>
                  <a:cubicBezTo>
                    <a:pt x="1096" y="693"/>
                    <a:pt x="697" y="824"/>
                    <a:pt x="559" y="875"/>
                  </a:cubicBezTo>
                  <a:cubicBezTo>
                    <a:pt x="421" y="925"/>
                    <a:pt x="476" y="904"/>
                    <a:pt x="455" y="926"/>
                  </a:cubicBezTo>
                  <a:cubicBezTo>
                    <a:pt x="434" y="947"/>
                    <a:pt x="416" y="979"/>
                    <a:pt x="431" y="1004"/>
                  </a:cubicBezTo>
                  <a:cubicBezTo>
                    <a:pt x="446" y="1029"/>
                    <a:pt x="391" y="1000"/>
                    <a:pt x="543" y="1075"/>
                  </a:cubicBezTo>
                  <a:cubicBezTo>
                    <a:pt x="695" y="1151"/>
                    <a:pt x="906" y="1222"/>
                    <a:pt x="1343" y="1460"/>
                  </a:cubicBezTo>
                  <a:cubicBezTo>
                    <a:pt x="1780" y="1698"/>
                    <a:pt x="2785" y="2287"/>
                    <a:pt x="3164" y="2505"/>
                  </a:cubicBezTo>
                </a:path>
              </a:pathLst>
            </a:custGeom>
            <a:blipFill dpi="0" rotWithShape="1">
              <a:blip r:embed="rId3" cstate="print">
                <a:lum contrast="4000"/>
              </a:blip>
              <a:srcRect/>
              <a:tile tx="0" ty="0" sx="100000" sy="100000" flip="none" algn="tl"/>
            </a:blipFill>
            <a:ln w="19050">
              <a:noFill/>
              <a:round/>
              <a:headEnd/>
              <a:tailEnd/>
            </a:ln>
          </p:spPr>
          <p:txBody>
            <a:bodyPr wrap="none" anchor="ctr"/>
            <a:lstStyle/>
            <a:p>
              <a:pPr eaLnBrk="0" hangingPunct="0"/>
              <a:endParaRPr lang="en-US"/>
            </a:p>
          </p:txBody>
        </p:sp>
        <p:pic>
          <p:nvPicPr>
            <p:cNvPr id="20488" name="Picture 37"/>
            <p:cNvPicPr>
              <a:picLocks noChangeAspect="1" noChangeArrowheads="1"/>
            </p:cNvPicPr>
            <p:nvPr/>
          </p:nvPicPr>
          <p:blipFill>
            <a:blip r:embed="rId4" cstate="print">
              <a:lum contrast="4000"/>
            </a:blip>
            <a:srcRect/>
            <a:stretch>
              <a:fillRect/>
            </a:stretch>
          </p:blipFill>
          <p:spPr bwMode="auto">
            <a:xfrm>
              <a:off x="2357" y="1152"/>
              <a:ext cx="3403" cy="3168"/>
            </a:xfrm>
            <a:prstGeom prst="rect">
              <a:avLst/>
            </a:prstGeom>
            <a:noFill/>
            <a:ln w="19050" algn="ctr">
              <a:noFill/>
              <a:miter lim="800000"/>
              <a:headEnd/>
              <a:tailEnd/>
            </a:ln>
          </p:spPr>
        </p:pic>
        <p:sp>
          <p:nvSpPr>
            <p:cNvPr id="20489" name="Text Box 26"/>
            <p:cNvSpPr txBox="1">
              <a:spLocks noChangeAspect="1" noChangeArrowheads="1"/>
            </p:cNvSpPr>
            <p:nvPr/>
          </p:nvSpPr>
          <p:spPr bwMode="auto">
            <a:xfrm>
              <a:off x="653" y="3526"/>
              <a:ext cx="1949" cy="698"/>
            </a:xfrm>
            <a:prstGeom prst="rect">
              <a:avLst/>
            </a:prstGeom>
            <a:noFill/>
            <a:ln w="9525" algn="ctr">
              <a:noFill/>
              <a:miter lim="800000"/>
              <a:headEnd/>
              <a:tailEnd/>
            </a:ln>
          </p:spPr>
          <p:txBody>
            <a:bodyPr wrap="none">
              <a:spAutoFit/>
            </a:bodyPr>
            <a:lstStyle/>
            <a:p>
              <a:pPr eaLnBrk="0" hangingPunct="0"/>
              <a:r>
                <a:rPr lang="en-US" sz="3300" b="1" dirty="0">
                  <a:latin typeface="+mj-lt"/>
                </a:rPr>
                <a:t>Cain and Abel: </a:t>
              </a:r>
              <a:br>
                <a:rPr lang="en-US" sz="3300" b="1" dirty="0">
                  <a:latin typeface="+mj-lt"/>
                </a:rPr>
              </a:br>
              <a:r>
                <a:rPr lang="en-US" sz="3300" b="1" dirty="0">
                  <a:latin typeface="+mj-lt"/>
                </a:rPr>
                <a:t>the first murder</a:t>
              </a:r>
            </a:p>
          </p:txBody>
        </p:sp>
        <p:sp>
          <p:nvSpPr>
            <p:cNvPr id="20490" name="Text Box 26"/>
            <p:cNvSpPr txBox="1">
              <a:spLocks noChangeAspect="1" noChangeArrowheads="1"/>
            </p:cNvSpPr>
            <p:nvPr/>
          </p:nvSpPr>
          <p:spPr bwMode="auto">
            <a:xfrm>
              <a:off x="3206" y="1056"/>
              <a:ext cx="1947" cy="698"/>
            </a:xfrm>
            <a:prstGeom prst="rect">
              <a:avLst/>
            </a:prstGeom>
            <a:noFill/>
            <a:ln w="9525" algn="ctr">
              <a:noFill/>
              <a:miter lim="800000"/>
              <a:headEnd/>
              <a:tailEnd/>
            </a:ln>
          </p:spPr>
          <p:txBody>
            <a:bodyPr wrap="square">
              <a:spAutoFit/>
            </a:bodyPr>
            <a:lstStyle/>
            <a:p>
              <a:pPr eaLnBrk="0" hangingPunct="0"/>
              <a:r>
                <a:rPr lang="en-US" sz="3300" b="1" dirty="0">
                  <a:latin typeface="+mj-lt"/>
                </a:rPr>
                <a:t>Adam and Eve: </a:t>
              </a:r>
              <a:br>
                <a:rPr lang="en-US" sz="3300" b="1" dirty="0">
                  <a:latin typeface="+mj-lt"/>
                </a:rPr>
              </a:br>
              <a:r>
                <a:rPr lang="en-US" sz="3300" b="1" dirty="0">
                  <a:latin typeface="+mj-lt"/>
                </a:rPr>
                <a:t>illicit love</a:t>
              </a:r>
            </a:p>
          </p:txBody>
        </p:sp>
      </p:grpSp>
      <p:pic>
        <p:nvPicPr>
          <p:cNvPr id="13" name="Picture 2" descr="6b-Fall"/>
          <p:cNvPicPr>
            <a:picLocks noChangeAspect="1" noChangeArrowheads="1"/>
          </p:cNvPicPr>
          <p:nvPr/>
        </p:nvPicPr>
        <p:blipFill>
          <a:blip r:embed="rId5" cstate="print">
            <a:lum bright="10000"/>
          </a:blip>
          <a:srcRect t="21181"/>
          <a:stretch>
            <a:fillRect/>
          </a:stretch>
        </p:blipFill>
        <p:spPr bwMode="auto">
          <a:xfrm>
            <a:off x="533400" y="1066800"/>
            <a:ext cx="4724400" cy="2434238"/>
          </a:xfrm>
          <a:prstGeom prst="rect">
            <a:avLst/>
          </a:prstGeom>
          <a:ln>
            <a:noFill/>
          </a:ln>
          <a:effectLst>
            <a:outerShdw blurRad="190500" algn="tl" rotWithShape="0">
              <a:srgbClr val="000000">
                <a:alpha val="70000"/>
              </a:srgbClr>
            </a:outerShdw>
          </a:effectLst>
        </p:spPr>
      </p:pic>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in the Family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The  impact of sexual immorality     </a:t>
            </a:r>
            <a:endParaRPr lang="en-GB" sz="3200" b="1" dirty="0">
              <a:solidFill>
                <a:schemeClr val="bg2">
                  <a:lumMod val="10000"/>
                </a:schemeClr>
              </a:solidFill>
              <a:latin typeface="+mj-lt"/>
              <a:ea typeface="+mj-lt"/>
              <a:cs typeface="+mj-lt"/>
            </a:endParaRPr>
          </a:p>
        </p:txBody>
      </p:sp>
      <p:pic>
        <p:nvPicPr>
          <p:cNvPr id="4" name="Picture 1028" descr="jainhand.gif (1162 bytes)"/>
          <p:cNvPicPr>
            <a:picLocks noChangeAspect="1" noChangeArrowheads="1"/>
          </p:cNvPicPr>
          <p:nvPr/>
        </p:nvPicPr>
        <p:blipFill>
          <a:blip r:embed="rId2" cstate="print">
            <a:lum bright="92000" contrast="24000"/>
          </a:blip>
          <a:srcRect/>
          <a:stretch>
            <a:fillRect/>
          </a:stretch>
        </p:blipFill>
        <p:spPr bwMode="auto">
          <a:xfrm>
            <a:off x="609600" y="762000"/>
            <a:ext cx="838760" cy="1371600"/>
          </a:xfrm>
          <a:prstGeom prst="rect">
            <a:avLst/>
          </a:prstGeom>
          <a:solidFill>
            <a:srgbClr val="FF9900"/>
          </a:solidFill>
          <a:ln w="9525">
            <a:solidFill>
              <a:schemeClr val="tx1"/>
            </a:solidFill>
            <a:miter lim="800000"/>
            <a:headEnd/>
            <a:tailEnd/>
          </a:ln>
        </p:spPr>
      </p:pic>
      <p:sp>
        <p:nvSpPr>
          <p:cNvPr id="5" name="Rectangle 1027"/>
          <p:cNvSpPr txBox="1">
            <a:spLocks noChangeArrowheads="1"/>
          </p:cNvSpPr>
          <p:nvPr/>
        </p:nvSpPr>
        <p:spPr>
          <a:xfrm>
            <a:off x="1981200" y="762000"/>
            <a:ext cx="7162800" cy="1447800"/>
          </a:xfrm>
          <a:prstGeom prst="rect">
            <a:avLst/>
          </a:prstGeom>
          <a:noFill/>
          <a:effectLst/>
        </p:spPr>
        <p:txBody>
          <a:bodyPr>
            <a:normAutofit fontScale="92500" lnSpcReduction="10000"/>
          </a:bodyPr>
          <a:lstStyle/>
          <a:p>
            <a:pPr>
              <a:spcBef>
                <a:spcPct val="20000"/>
              </a:spcBef>
              <a:buClr>
                <a:schemeClr val="accent1"/>
              </a:buClr>
              <a:buSzPct val="80000"/>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It is better to die than to indulge in partaking of forbidden lustful pleasure. </a:t>
            </a:r>
            <a:r>
              <a:rPr lang="en-US" sz="3200" i="1" dirty="0" err="1" smtClean="0">
                <a:solidFill>
                  <a:schemeClr val="accent1">
                    <a:lumMod val="50000"/>
                  </a:schemeClr>
                </a:solidFill>
                <a:latin typeface="+mn-lt"/>
                <a:cs typeface="Arial" pitchFamily="34" charset="0"/>
              </a:rPr>
              <a:t>Uttarangasutram</a:t>
            </a:r>
            <a:r>
              <a:rPr lang="en-US" sz="3200" i="1" dirty="0" smtClean="0">
                <a:solidFill>
                  <a:schemeClr val="accent1">
                    <a:lumMod val="50000"/>
                  </a:schemeClr>
                </a:solidFill>
                <a:latin typeface="+mn-lt"/>
                <a:cs typeface="Arial" pitchFamily="34" charset="0"/>
              </a:rPr>
              <a:t> 22.42</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endParaRPr kumimoji="0" lang="en-US" sz="3300" b="1" i="0"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endParaRPr kumimoji="0" lang="en-US" sz="3300" b="1" i="0"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endParaRPr>
          </a:p>
        </p:txBody>
      </p:sp>
      <p:sp>
        <p:nvSpPr>
          <p:cNvPr id="6" name="Rectangle 1027"/>
          <p:cNvSpPr txBox="1">
            <a:spLocks noChangeArrowheads="1"/>
          </p:cNvSpPr>
          <p:nvPr/>
        </p:nvSpPr>
        <p:spPr>
          <a:xfrm>
            <a:off x="1981200" y="2209800"/>
            <a:ext cx="7543800" cy="14478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Tx/>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The man who goes to the wife of another …digs up the very roots of life. </a:t>
            </a:r>
            <a:r>
              <a:rPr kumimoji="0" lang="en-US" sz="3000" i="1" u="none" strike="noStrike" kern="0" cap="none" spc="0" normalizeH="0" baseline="0" noProof="0" dirty="0" err="1" smtClean="0">
                <a:ln>
                  <a:noFill/>
                </a:ln>
                <a:solidFill>
                  <a:schemeClr val="accent1">
                    <a:lumMod val="50000"/>
                  </a:schemeClr>
                </a:solidFill>
                <a:effectLst/>
                <a:uLnTx/>
                <a:uFillTx/>
                <a:latin typeface="+mn-lt"/>
                <a:ea typeface="+mn-lt"/>
                <a:cs typeface="Arial" pitchFamily="34" charset="0"/>
              </a:rPr>
              <a:t>Dhammapada</a:t>
            </a: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 18.247</a:t>
            </a:r>
          </a:p>
        </p:txBody>
      </p:sp>
      <p:pic>
        <p:nvPicPr>
          <p:cNvPr id="7" name="Picture 6" descr="lord buddha"/>
          <p:cNvPicPr>
            <a:picLocks noChangeAspect="1" noChangeArrowheads="1"/>
          </p:cNvPicPr>
          <p:nvPr/>
        </p:nvPicPr>
        <p:blipFill>
          <a:blip r:embed="rId3" cstate="print"/>
          <a:srcRect/>
          <a:stretch>
            <a:fillRect/>
          </a:stretch>
        </p:blipFill>
        <p:spPr bwMode="auto">
          <a:xfrm>
            <a:off x="609600" y="2209800"/>
            <a:ext cx="874241" cy="1371600"/>
          </a:xfrm>
          <a:prstGeom prst="rect">
            <a:avLst/>
          </a:prstGeom>
          <a:noFill/>
          <a:ln w="34925">
            <a:solidFill>
              <a:schemeClr val="accent1">
                <a:lumMod val="75000"/>
              </a:schemeClr>
            </a:solidFill>
            <a:miter lim="800000"/>
            <a:headEnd/>
            <a:tailEnd/>
          </a:ln>
          <a:effectLst/>
        </p:spPr>
      </p:pic>
      <p:sp>
        <p:nvSpPr>
          <p:cNvPr id="8" name="Rectangle 1027"/>
          <p:cNvSpPr txBox="1">
            <a:spLocks noChangeArrowheads="1"/>
          </p:cNvSpPr>
          <p:nvPr/>
        </p:nvSpPr>
        <p:spPr>
          <a:xfrm>
            <a:off x="1981200" y="3657600"/>
            <a:ext cx="7543800" cy="13716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Tx/>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Do not come near adultery: for it is a shameful deed and evil, opening the road to other evils. </a:t>
            </a: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Qur’an 17.32</a:t>
            </a:r>
          </a:p>
        </p:txBody>
      </p:sp>
      <p:pic>
        <p:nvPicPr>
          <p:cNvPr id="9" name="Picture 2" descr="http://www.wga.hu/art/g/greco_el/18/1812grec.jpg"/>
          <p:cNvPicPr>
            <a:picLocks noChangeAspect="1" noChangeArrowheads="1"/>
          </p:cNvPicPr>
          <p:nvPr/>
        </p:nvPicPr>
        <p:blipFill>
          <a:blip r:embed="rId4" cstate="print"/>
          <a:stretch>
            <a:fillRect/>
          </a:stretch>
        </p:blipFill>
        <p:spPr bwMode="auto">
          <a:xfrm>
            <a:off x="609600" y="3733800"/>
            <a:ext cx="1091406" cy="1143000"/>
          </a:xfrm>
          <a:prstGeom prst="rect">
            <a:avLst/>
          </a:prstGeom>
          <a:noFill/>
          <a:ln w="34925">
            <a:solidFill>
              <a:schemeClr val="accent1">
                <a:lumMod val="75000"/>
              </a:schemeClr>
            </a:solidFill>
          </a:ln>
        </p:spPr>
      </p:pic>
      <p:sp>
        <p:nvSpPr>
          <p:cNvPr id="10" name="Rectangle 1027"/>
          <p:cNvSpPr txBox="1">
            <a:spLocks noChangeArrowheads="1"/>
          </p:cNvSpPr>
          <p:nvPr/>
        </p:nvSpPr>
        <p:spPr>
          <a:xfrm>
            <a:off x="1981200" y="5181600"/>
            <a:ext cx="7924800" cy="13716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 typeface="Wingdings" pitchFamily="2" charset="2"/>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Flee from sexual immorality. … he who sins sexually sins against his own body. </a:t>
            </a:r>
          </a:p>
          <a:p>
            <a:pPr marL="0" marR="0" lvl="0" indent="0" algn="l" defTabSz="914400" rtl="0" eaLnBrk="1" fontAlgn="base" latinLnBrk="0" hangingPunct="1">
              <a:lnSpc>
                <a:spcPts val="3600"/>
              </a:lnSpc>
              <a:spcBef>
                <a:spcPts val="0"/>
              </a:spcBef>
              <a:spcAft>
                <a:spcPct val="0"/>
              </a:spcAft>
              <a:buClr>
                <a:schemeClr val="accent1"/>
              </a:buClr>
              <a:buSzPct val="80000"/>
              <a:buFont typeface="Wingdings" pitchFamily="2" charset="2"/>
              <a:buNone/>
              <a:tabLst/>
              <a:defRPr/>
            </a:pP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I Corinthians 6.18</a:t>
            </a:r>
          </a:p>
        </p:txBody>
      </p:sp>
      <p:pic>
        <p:nvPicPr>
          <p:cNvPr id="11" name="Picture 6" descr="Holy Bible.JPG"/>
          <p:cNvPicPr>
            <a:picLocks noChangeAspect="1"/>
          </p:cNvPicPr>
          <p:nvPr/>
        </p:nvPicPr>
        <p:blipFill>
          <a:blip r:embed="rId5" cstate="print"/>
          <a:srcRect/>
          <a:stretch>
            <a:fillRect/>
          </a:stretch>
        </p:blipFill>
        <p:spPr bwMode="auto">
          <a:xfrm>
            <a:off x="609600" y="5029200"/>
            <a:ext cx="1251545" cy="1295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spect="1" noChangeArrowheads="1"/>
          </p:cNvSpPr>
          <p:nvPr/>
        </p:nvSpPr>
        <p:spPr bwMode="auto">
          <a:xfrm>
            <a:off x="3598863" y="1858962"/>
            <a:ext cx="2708275" cy="2498725"/>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defRPr/>
            </a:pPr>
            <a:endParaRPr lang="en-GB">
              <a:solidFill>
                <a:schemeClr val="bg2">
                  <a:lumMod val="10000"/>
                </a:schemeClr>
              </a:solidFill>
            </a:endParaRPr>
          </a:p>
        </p:txBody>
      </p:sp>
      <p:sp>
        <p:nvSpPr>
          <p:cNvPr id="238595" name="Oval 3">
            <a:hlinkClick r:id="rId2"/>
          </p:cNvPr>
          <p:cNvSpPr>
            <a:spLocks noChangeArrowheads="1"/>
          </p:cNvSpPr>
          <p:nvPr/>
        </p:nvSpPr>
        <p:spPr bwMode="auto">
          <a:xfrm>
            <a:off x="2144713" y="2578100"/>
            <a:ext cx="2000250" cy="1155700"/>
          </a:xfrm>
          <a:prstGeom prst="ellipse">
            <a:avLst/>
          </a:prstGeom>
          <a:solidFill>
            <a:schemeClr val="accent2">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2">
                    <a:lumMod val="20000"/>
                    <a:lumOff val="80000"/>
                  </a:schemeClr>
                </a:solidFill>
                <a:latin typeface="+mj-lt"/>
              </a:rPr>
              <a:t>Self-centred</a:t>
            </a:r>
          </a:p>
          <a:p>
            <a:pPr algn="ctr" eaLnBrk="0" hangingPunct="0">
              <a:defRPr/>
            </a:pPr>
            <a:r>
              <a:rPr lang="en-GB" sz="2300" b="1">
                <a:solidFill>
                  <a:schemeClr val="accent2">
                    <a:lumMod val="20000"/>
                    <a:lumOff val="80000"/>
                  </a:schemeClr>
                </a:solidFill>
                <a:latin typeface="+mj-lt"/>
              </a:rPr>
              <a:t>Man</a:t>
            </a:r>
          </a:p>
        </p:txBody>
      </p:sp>
      <p:sp>
        <p:nvSpPr>
          <p:cNvPr id="238596" name="Oval 4">
            <a:hlinkClick r:id="rId2"/>
          </p:cNvPr>
          <p:cNvSpPr>
            <a:spLocks noChangeArrowheads="1"/>
          </p:cNvSpPr>
          <p:nvPr/>
        </p:nvSpPr>
        <p:spPr bwMode="auto">
          <a:xfrm>
            <a:off x="5757863" y="2576512"/>
            <a:ext cx="2000250" cy="1154113"/>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dirty="0">
                <a:solidFill>
                  <a:schemeClr val="accent1">
                    <a:lumMod val="20000"/>
                    <a:lumOff val="80000"/>
                  </a:schemeClr>
                </a:solidFill>
                <a:latin typeface="+mj-lt"/>
                <a:cs typeface="Arial" charset="0"/>
              </a:rPr>
              <a:t>Self-centred</a:t>
            </a:r>
          </a:p>
          <a:p>
            <a:pPr algn="ctr" eaLnBrk="0" hangingPunct="0">
              <a:defRPr/>
            </a:pPr>
            <a:r>
              <a:rPr lang="en-GB" sz="2300" b="1" dirty="0">
                <a:solidFill>
                  <a:schemeClr val="accent1">
                    <a:lumMod val="20000"/>
                    <a:lumOff val="80000"/>
                  </a:schemeClr>
                </a:solidFill>
                <a:latin typeface="+mj-lt"/>
                <a:cs typeface="Arial" charset="0"/>
              </a:rPr>
              <a:t>Woman</a:t>
            </a:r>
          </a:p>
        </p:txBody>
      </p:sp>
      <p:sp>
        <p:nvSpPr>
          <p:cNvPr id="61445" name="Oval 5">
            <a:hlinkClick r:id="rId2"/>
          </p:cNvPr>
          <p:cNvSpPr>
            <a:spLocks noChangeArrowheads="1"/>
          </p:cNvSpPr>
          <p:nvPr/>
        </p:nvSpPr>
        <p:spPr bwMode="auto">
          <a:xfrm>
            <a:off x="3952875" y="4017962"/>
            <a:ext cx="1998663"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1">
                    <a:lumMod val="50000"/>
                  </a:schemeClr>
                </a:solidFill>
                <a:latin typeface="+mj-lt"/>
              </a:rPr>
              <a:t>Self-centred</a:t>
            </a:r>
          </a:p>
          <a:p>
            <a:pPr algn="ctr" eaLnBrk="0" hangingPunct="0">
              <a:defRPr/>
            </a:pPr>
            <a:r>
              <a:rPr lang="en-GB" sz="2300" b="1">
                <a:solidFill>
                  <a:schemeClr val="accent1">
                    <a:lumMod val="50000"/>
                  </a:schemeClr>
                </a:solidFill>
                <a:latin typeface="+mj-lt"/>
              </a:rPr>
              <a:t>Children</a:t>
            </a:r>
          </a:p>
        </p:txBody>
      </p:sp>
      <p:grpSp>
        <p:nvGrpSpPr>
          <p:cNvPr id="2" name="Group 6"/>
          <p:cNvGrpSpPr>
            <a:grpSpLocks/>
          </p:cNvGrpSpPr>
          <p:nvPr/>
        </p:nvGrpSpPr>
        <p:grpSpPr bwMode="auto">
          <a:xfrm rot="5400000">
            <a:off x="4456113" y="2328862"/>
            <a:ext cx="990600" cy="1651000"/>
            <a:chOff x="2016" y="1824"/>
            <a:chExt cx="635" cy="909"/>
          </a:xfrm>
        </p:grpSpPr>
        <p:sp>
          <p:nvSpPr>
            <p:cNvPr id="238599" name="Freeform 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a:solidFill>
                  <a:schemeClr val="bg2">
                    <a:lumMod val="10000"/>
                  </a:schemeClr>
                </a:solidFill>
              </a:endParaRPr>
            </a:p>
          </p:txBody>
        </p:sp>
        <p:sp>
          <p:nvSpPr>
            <p:cNvPr id="238600" name="Freeform 8"/>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a:solidFill>
                  <a:schemeClr val="bg2">
                    <a:lumMod val="10000"/>
                  </a:schemeClr>
                </a:solidFill>
              </a:endParaRPr>
            </a:p>
          </p:txBody>
        </p:sp>
      </p:grpSp>
      <p:sp>
        <p:nvSpPr>
          <p:cNvPr id="238601" name="Oval 9">
            <a:hlinkClick r:id="rId2"/>
          </p:cNvPr>
          <p:cNvSpPr>
            <a:spLocks noChangeArrowheads="1"/>
          </p:cNvSpPr>
          <p:nvPr/>
        </p:nvSpPr>
        <p:spPr bwMode="auto">
          <a:xfrm>
            <a:off x="3484563" y="5022850"/>
            <a:ext cx="2935287"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1">
                    <a:lumMod val="50000"/>
                  </a:schemeClr>
                </a:solidFill>
                <a:latin typeface="+mj-lt"/>
              </a:rPr>
              <a:t>Self-centred</a:t>
            </a:r>
          </a:p>
          <a:p>
            <a:pPr algn="ctr" eaLnBrk="0" hangingPunct="0">
              <a:defRPr/>
            </a:pPr>
            <a:r>
              <a:rPr lang="en-GB" sz="2300" b="1">
                <a:solidFill>
                  <a:schemeClr val="accent1">
                    <a:lumMod val="50000"/>
                  </a:schemeClr>
                </a:solidFill>
                <a:latin typeface="+mj-lt"/>
              </a:rPr>
              <a:t>Family &amp; Society</a:t>
            </a:r>
          </a:p>
        </p:txBody>
      </p:sp>
      <p:sp>
        <p:nvSpPr>
          <p:cNvPr id="238602" name="Text Box 10"/>
          <p:cNvSpPr txBox="1">
            <a:spLocks noChangeArrowheads="1"/>
          </p:cNvSpPr>
          <p:nvPr/>
        </p:nvSpPr>
        <p:spPr bwMode="auto">
          <a:xfrm>
            <a:off x="760413" y="2722562"/>
            <a:ext cx="1716087" cy="946150"/>
          </a:xfrm>
          <a:prstGeom prst="rect">
            <a:avLst/>
          </a:prstGeom>
          <a:noFill/>
          <a:ln w="9525">
            <a:noFill/>
            <a:miter lim="800000"/>
            <a:headEnd/>
            <a:tailEnd/>
          </a:ln>
        </p:spPr>
        <p:txBody>
          <a:bodyPr>
            <a:spAutoFit/>
          </a:bodyPr>
          <a:lstStyle/>
          <a:p>
            <a:pPr eaLnBrk="0" hangingPunct="0"/>
            <a:r>
              <a:rPr lang="en-GB" sz="2800" b="1">
                <a:latin typeface="+mj-lt"/>
              </a:rPr>
              <a:t>False</a:t>
            </a:r>
          </a:p>
          <a:p>
            <a:pPr eaLnBrk="0" hangingPunct="0"/>
            <a:r>
              <a:rPr lang="en-GB" sz="2800" b="1">
                <a:latin typeface="+mj-lt"/>
              </a:rPr>
              <a:t>Parents</a:t>
            </a:r>
          </a:p>
        </p:txBody>
      </p:sp>
      <p:sp>
        <p:nvSpPr>
          <p:cNvPr id="238603" name="Text Box 11"/>
          <p:cNvSpPr txBox="1">
            <a:spLocks noChangeArrowheads="1"/>
          </p:cNvSpPr>
          <p:nvPr/>
        </p:nvSpPr>
        <p:spPr bwMode="auto">
          <a:xfrm>
            <a:off x="773113" y="1354137"/>
            <a:ext cx="2339975" cy="946150"/>
          </a:xfrm>
          <a:prstGeom prst="rect">
            <a:avLst/>
          </a:prstGeom>
          <a:noFill/>
          <a:ln w="9525">
            <a:noFill/>
            <a:miter lim="800000"/>
            <a:headEnd/>
            <a:tailEnd/>
          </a:ln>
        </p:spPr>
        <p:txBody>
          <a:bodyPr>
            <a:spAutoFit/>
          </a:bodyPr>
          <a:lstStyle/>
          <a:p>
            <a:pPr eaLnBrk="0" hangingPunct="0"/>
            <a:r>
              <a:rPr lang="en-GB" sz="2800" b="1" dirty="0">
                <a:latin typeface="+mj-lt"/>
              </a:rPr>
              <a:t>False</a:t>
            </a:r>
          </a:p>
          <a:p>
            <a:pPr eaLnBrk="0" hangingPunct="0"/>
            <a:r>
              <a:rPr lang="en-GB" sz="2800" b="1" dirty="0">
                <a:latin typeface="+mj-lt"/>
              </a:rPr>
              <a:t>Love</a:t>
            </a:r>
          </a:p>
        </p:txBody>
      </p:sp>
      <p:sp>
        <p:nvSpPr>
          <p:cNvPr id="238604" name="Text Box 12"/>
          <p:cNvSpPr txBox="1">
            <a:spLocks noChangeArrowheads="1"/>
          </p:cNvSpPr>
          <p:nvPr/>
        </p:nvSpPr>
        <p:spPr bwMode="auto">
          <a:xfrm>
            <a:off x="763588" y="4233862"/>
            <a:ext cx="3198812" cy="519113"/>
          </a:xfrm>
          <a:prstGeom prst="rect">
            <a:avLst/>
          </a:prstGeom>
          <a:noFill/>
          <a:ln w="9525">
            <a:noFill/>
            <a:miter lim="800000"/>
            <a:headEnd/>
            <a:tailEnd/>
          </a:ln>
        </p:spPr>
        <p:txBody>
          <a:bodyPr>
            <a:spAutoFit/>
          </a:bodyPr>
          <a:lstStyle/>
          <a:p>
            <a:pPr eaLnBrk="0" hangingPunct="0">
              <a:spcBef>
                <a:spcPct val="50000"/>
              </a:spcBef>
            </a:pPr>
            <a:r>
              <a:rPr lang="en-GB" sz="2800" b="1">
                <a:latin typeface="+mj-lt"/>
              </a:rPr>
              <a:t>False Life</a:t>
            </a:r>
          </a:p>
        </p:txBody>
      </p:sp>
      <p:sp>
        <p:nvSpPr>
          <p:cNvPr id="238605" name="Text Box 13"/>
          <p:cNvSpPr txBox="1">
            <a:spLocks noChangeArrowheads="1"/>
          </p:cNvSpPr>
          <p:nvPr/>
        </p:nvSpPr>
        <p:spPr bwMode="auto">
          <a:xfrm>
            <a:off x="763588" y="5314950"/>
            <a:ext cx="3198812" cy="519112"/>
          </a:xfrm>
          <a:prstGeom prst="rect">
            <a:avLst/>
          </a:prstGeom>
          <a:noFill/>
          <a:ln w="9525">
            <a:noFill/>
            <a:miter lim="800000"/>
            <a:headEnd/>
            <a:tailEnd/>
          </a:ln>
        </p:spPr>
        <p:txBody>
          <a:bodyPr>
            <a:spAutoFit/>
          </a:bodyPr>
          <a:lstStyle/>
          <a:p>
            <a:pPr eaLnBrk="0" hangingPunct="0">
              <a:spcBef>
                <a:spcPct val="50000"/>
              </a:spcBef>
            </a:pPr>
            <a:r>
              <a:rPr lang="en-GB" sz="2800" b="1">
                <a:latin typeface="+mj-lt"/>
              </a:rPr>
              <a:t>False Lineage</a:t>
            </a:r>
          </a:p>
        </p:txBody>
      </p:sp>
      <p:sp>
        <p:nvSpPr>
          <p:cNvPr id="61452" name="AutoShape 14"/>
          <p:cNvSpPr>
            <a:spLocks noChangeArrowheads="1"/>
          </p:cNvSpPr>
          <p:nvPr/>
        </p:nvSpPr>
        <p:spPr bwMode="auto">
          <a:xfrm>
            <a:off x="4767263" y="3154362"/>
            <a:ext cx="369887" cy="863600"/>
          </a:xfrm>
          <a:prstGeom prst="downArrow">
            <a:avLst>
              <a:gd name="adj1" fmla="val 50000"/>
              <a:gd name="adj2" fmla="val 63256"/>
            </a:avLst>
          </a:prstGeom>
          <a:solidFill>
            <a:srgbClr val="800080"/>
          </a:solidFill>
          <a:ln w="25400">
            <a:solidFill>
              <a:srgbClr val="CCFFCC"/>
            </a:solidFill>
            <a:miter lim="800000"/>
            <a:headEnd/>
            <a:tailEnd/>
          </a:ln>
        </p:spPr>
        <p:txBody>
          <a:bodyPr wrap="none" anchor="ctr"/>
          <a:lstStyle/>
          <a:p>
            <a:pPr>
              <a:defRPr/>
            </a:pPr>
            <a:endParaRPr lang="en-GB">
              <a:solidFill>
                <a:schemeClr val="bg2">
                  <a:lumMod val="10000"/>
                </a:schemeClr>
              </a:solidFill>
            </a:endParaRPr>
          </a:p>
        </p:txBody>
      </p:sp>
      <p:sp>
        <p:nvSpPr>
          <p:cNvPr id="61453" name="AutoShape 15"/>
          <p:cNvSpPr>
            <a:spLocks noChangeArrowheads="1"/>
          </p:cNvSpPr>
          <p:nvPr/>
        </p:nvSpPr>
        <p:spPr bwMode="auto">
          <a:xfrm>
            <a:off x="4767263" y="2001837"/>
            <a:ext cx="369887" cy="1008063"/>
          </a:xfrm>
          <a:prstGeom prst="downArrow">
            <a:avLst>
              <a:gd name="adj1" fmla="val 50000"/>
              <a:gd name="adj2" fmla="val 73837"/>
            </a:avLst>
          </a:prstGeom>
          <a:solidFill>
            <a:srgbClr val="800080"/>
          </a:solidFill>
          <a:ln w="25400">
            <a:solidFill>
              <a:srgbClr val="CCFFCC"/>
            </a:solidFill>
            <a:miter lim="800000"/>
            <a:headEnd/>
            <a:tailEnd/>
          </a:ln>
        </p:spPr>
        <p:txBody>
          <a:bodyPr wrap="none" anchor="ctr"/>
          <a:lstStyle/>
          <a:p>
            <a:pPr>
              <a:defRPr/>
            </a:pPr>
            <a:endParaRPr lang="en-GB">
              <a:solidFill>
                <a:schemeClr val="bg2">
                  <a:lumMod val="10000"/>
                </a:schemeClr>
              </a:solidFill>
            </a:endParaRPr>
          </a:p>
        </p:txBody>
      </p:sp>
      <p:sp>
        <p:nvSpPr>
          <p:cNvPr id="61454" name="Oval 16">
            <a:hlinkClick r:id="rId2"/>
          </p:cNvPr>
          <p:cNvSpPr>
            <a:spLocks noChangeAspect="1" noChangeArrowheads="1"/>
          </p:cNvSpPr>
          <p:nvPr/>
        </p:nvSpPr>
        <p:spPr bwMode="auto">
          <a:xfrm>
            <a:off x="3951288" y="990600"/>
            <a:ext cx="2003425" cy="1230312"/>
          </a:xfrm>
          <a:prstGeom prst="ellipse">
            <a:avLst/>
          </a:prstGeom>
          <a:gradFill rotWithShape="0">
            <a:gsLst>
              <a:gs pos="0">
                <a:srgbClr val="33CCFF"/>
              </a:gs>
              <a:gs pos="50000">
                <a:srgbClr val="CCFFFF"/>
              </a:gs>
              <a:gs pos="100000">
                <a:srgbClr val="33CCFF"/>
              </a:gs>
            </a:gsLst>
            <a:lin ang="5400000" scaled="1"/>
          </a:gradFill>
          <a:ln w="76200" cmpd="tri">
            <a:solidFill>
              <a:srgbClr val="6699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dirty="0">
                <a:solidFill>
                  <a:schemeClr val="accent1">
                    <a:lumMod val="50000"/>
                  </a:schemeClr>
                </a:solidFill>
                <a:latin typeface="+mj-lt"/>
              </a:rPr>
              <a:t>Evil,</a:t>
            </a:r>
          </a:p>
          <a:p>
            <a:pPr algn="ctr" eaLnBrk="0" hangingPunct="0">
              <a:defRPr/>
            </a:pPr>
            <a:r>
              <a:rPr lang="en-GB" sz="2300" b="1" dirty="0">
                <a:solidFill>
                  <a:schemeClr val="accent1">
                    <a:lumMod val="50000"/>
                  </a:schemeClr>
                </a:solidFill>
                <a:latin typeface="+mj-lt"/>
              </a:rPr>
              <a:t> selfish</a:t>
            </a:r>
          </a:p>
          <a:p>
            <a:pPr algn="ctr" eaLnBrk="0" hangingPunct="0">
              <a:defRPr/>
            </a:pPr>
            <a:r>
              <a:rPr lang="en-GB" sz="2300" b="1" dirty="0">
                <a:solidFill>
                  <a:schemeClr val="accent1">
                    <a:lumMod val="50000"/>
                  </a:schemeClr>
                </a:solidFill>
                <a:latin typeface="+mj-lt"/>
              </a:rPr>
              <a:t> purpose</a:t>
            </a:r>
          </a:p>
        </p:txBody>
      </p:sp>
      <p:sp>
        <p:nvSpPr>
          <p:cNvPr id="61455" name="Oval 17"/>
          <p:cNvSpPr>
            <a:spLocks noChangeArrowheads="1"/>
          </p:cNvSpPr>
          <p:nvPr/>
        </p:nvSpPr>
        <p:spPr bwMode="auto">
          <a:xfrm>
            <a:off x="4622800" y="3001962"/>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pPr>
              <a:defRPr/>
            </a:pPr>
            <a:endParaRPr lang="en-GB">
              <a:solidFill>
                <a:schemeClr val="bg2">
                  <a:lumMod val="10000"/>
                </a:schemeClr>
              </a:solidFill>
            </a:endParaRPr>
          </a:p>
        </p:txBody>
      </p:sp>
      <p:sp>
        <p:nvSpPr>
          <p:cNvPr id="238610" name="AutoShape 18"/>
          <p:cNvSpPr>
            <a:spLocks noChangeArrowheads="1"/>
          </p:cNvSpPr>
          <p:nvPr/>
        </p:nvSpPr>
        <p:spPr bwMode="auto">
          <a:xfrm>
            <a:off x="6629400" y="4267200"/>
            <a:ext cx="2728912" cy="1630362"/>
          </a:xfrm>
          <a:prstGeom prst="roundRect">
            <a:avLst>
              <a:gd name="adj" fmla="val 0"/>
            </a:avLst>
          </a:prstGeom>
          <a:solidFill>
            <a:schemeClr val="accent1">
              <a:lumMod val="75000"/>
            </a:schemeClr>
          </a:solidFill>
          <a:ln w="25400"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Selfish viewpoint</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Irresponsible</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Exploiting others</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Multiplying Evil</a:t>
            </a:r>
          </a:p>
        </p:txBody>
      </p:sp>
      <p:sp>
        <p:nvSpPr>
          <p:cNvPr id="2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in the Family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38603"/>
                                        </p:tgtEl>
                                        <p:attrNameLst>
                                          <p:attrName>style.visibility</p:attrName>
                                        </p:attrNameLst>
                                      </p:cBhvr>
                                      <p:to>
                                        <p:strVal val="visible"/>
                                      </p:to>
                                    </p:set>
                                    <p:anim calcmode="lin" valueType="num">
                                      <p:cBhvr>
                                        <p:cTn id="7" dur="1000" fill="hold"/>
                                        <p:tgtEl>
                                          <p:spTgt spid="238603"/>
                                        </p:tgtEl>
                                        <p:attrNameLst>
                                          <p:attrName>ppt_w</p:attrName>
                                        </p:attrNameLst>
                                      </p:cBhvr>
                                      <p:tavLst>
                                        <p:tav tm="0">
                                          <p:val>
                                            <p:strVal val="4/3*#ppt_w"/>
                                          </p:val>
                                        </p:tav>
                                        <p:tav tm="100000">
                                          <p:val>
                                            <p:strVal val="#ppt_w"/>
                                          </p:val>
                                        </p:tav>
                                      </p:tavLst>
                                    </p:anim>
                                    <p:anim calcmode="lin" valueType="num">
                                      <p:cBhvr>
                                        <p:cTn id="8" dur="1000" fill="hold"/>
                                        <p:tgtEl>
                                          <p:spTgt spid="238603"/>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3" presetClass="entr" presetSubtype="288" fill="hold" grpId="0" nodeType="afterEffect">
                                  <p:stCondLst>
                                    <p:cond delay="0"/>
                                  </p:stCondLst>
                                  <p:childTnLst>
                                    <p:set>
                                      <p:cBhvr>
                                        <p:cTn id="11" dur="1" fill="hold">
                                          <p:stCondLst>
                                            <p:cond delay="0"/>
                                          </p:stCondLst>
                                        </p:cTn>
                                        <p:tgtEl>
                                          <p:spTgt spid="238602"/>
                                        </p:tgtEl>
                                        <p:attrNameLst>
                                          <p:attrName>style.visibility</p:attrName>
                                        </p:attrNameLst>
                                      </p:cBhvr>
                                      <p:to>
                                        <p:strVal val="visible"/>
                                      </p:to>
                                    </p:set>
                                    <p:anim calcmode="lin" valueType="num">
                                      <p:cBhvr>
                                        <p:cTn id="12" dur="1000" fill="hold"/>
                                        <p:tgtEl>
                                          <p:spTgt spid="238602"/>
                                        </p:tgtEl>
                                        <p:attrNameLst>
                                          <p:attrName>ppt_w</p:attrName>
                                        </p:attrNameLst>
                                      </p:cBhvr>
                                      <p:tavLst>
                                        <p:tav tm="0">
                                          <p:val>
                                            <p:strVal val="4/3*#ppt_w"/>
                                          </p:val>
                                        </p:tav>
                                        <p:tav tm="100000">
                                          <p:val>
                                            <p:strVal val="#ppt_w"/>
                                          </p:val>
                                        </p:tav>
                                      </p:tavLst>
                                    </p:anim>
                                    <p:anim calcmode="lin" valueType="num">
                                      <p:cBhvr>
                                        <p:cTn id="13" dur="1000" fill="hold"/>
                                        <p:tgtEl>
                                          <p:spTgt spid="238602"/>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238604"/>
                                        </p:tgtEl>
                                        <p:attrNameLst>
                                          <p:attrName>style.visibility</p:attrName>
                                        </p:attrNameLst>
                                      </p:cBhvr>
                                      <p:to>
                                        <p:strVal val="visible"/>
                                      </p:to>
                                    </p:set>
                                    <p:anim calcmode="lin" valueType="num">
                                      <p:cBhvr>
                                        <p:cTn id="18" dur="1000" fill="hold"/>
                                        <p:tgtEl>
                                          <p:spTgt spid="238604"/>
                                        </p:tgtEl>
                                        <p:attrNameLst>
                                          <p:attrName>ppt_w</p:attrName>
                                        </p:attrNameLst>
                                      </p:cBhvr>
                                      <p:tavLst>
                                        <p:tav tm="0">
                                          <p:val>
                                            <p:strVal val="4/3*#ppt_w"/>
                                          </p:val>
                                        </p:tav>
                                        <p:tav tm="100000">
                                          <p:val>
                                            <p:strVal val="#ppt_w"/>
                                          </p:val>
                                        </p:tav>
                                      </p:tavLst>
                                    </p:anim>
                                    <p:anim calcmode="lin" valueType="num">
                                      <p:cBhvr>
                                        <p:cTn id="19" dur="1000" fill="hold"/>
                                        <p:tgtEl>
                                          <p:spTgt spid="238604"/>
                                        </p:tgtEl>
                                        <p:attrNameLst>
                                          <p:attrName>ppt_h</p:attrName>
                                        </p:attrNameLst>
                                      </p:cBhvr>
                                      <p:tavLst>
                                        <p:tav tm="0">
                                          <p:val>
                                            <p:strVal val="4/3*#ppt_h"/>
                                          </p:val>
                                        </p:tav>
                                        <p:tav tm="100000">
                                          <p:val>
                                            <p:strVal val="#ppt_h"/>
                                          </p:val>
                                        </p:tav>
                                      </p:tavLst>
                                    </p:anim>
                                  </p:childTnLst>
                                </p:cTn>
                              </p:par>
                            </p:childTnLst>
                          </p:cTn>
                        </p:par>
                        <p:par>
                          <p:cTn id="20" fill="hold">
                            <p:stCondLst>
                              <p:cond delay="1000"/>
                            </p:stCondLst>
                            <p:childTnLst>
                              <p:par>
                                <p:cTn id="21" presetID="23" presetClass="entr" presetSubtype="288" fill="hold" grpId="0" nodeType="afterEffect">
                                  <p:stCondLst>
                                    <p:cond delay="0"/>
                                  </p:stCondLst>
                                  <p:childTnLst>
                                    <p:set>
                                      <p:cBhvr>
                                        <p:cTn id="22" dur="1" fill="hold">
                                          <p:stCondLst>
                                            <p:cond delay="0"/>
                                          </p:stCondLst>
                                        </p:cTn>
                                        <p:tgtEl>
                                          <p:spTgt spid="238605"/>
                                        </p:tgtEl>
                                        <p:attrNameLst>
                                          <p:attrName>style.visibility</p:attrName>
                                        </p:attrNameLst>
                                      </p:cBhvr>
                                      <p:to>
                                        <p:strVal val="visible"/>
                                      </p:to>
                                    </p:set>
                                    <p:anim calcmode="lin" valueType="num">
                                      <p:cBhvr>
                                        <p:cTn id="23" dur="1000" fill="hold"/>
                                        <p:tgtEl>
                                          <p:spTgt spid="238605"/>
                                        </p:tgtEl>
                                        <p:attrNameLst>
                                          <p:attrName>ppt_w</p:attrName>
                                        </p:attrNameLst>
                                      </p:cBhvr>
                                      <p:tavLst>
                                        <p:tav tm="0">
                                          <p:val>
                                            <p:strVal val="4/3*#ppt_w"/>
                                          </p:val>
                                        </p:tav>
                                        <p:tav tm="100000">
                                          <p:val>
                                            <p:strVal val="#ppt_w"/>
                                          </p:val>
                                        </p:tav>
                                      </p:tavLst>
                                    </p:anim>
                                    <p:anim calcmode="lin" valueType="num">
                                      <p:cBhvr>
                                        <p:cTn id="24" dur="1000" fill="hold"/>
                                        <p:tgtEl>
                                          <p:spTgt spid="238605"/>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38610"/>
                                        </p:tgtEl>
                                        <p:attrNameLst>
                                          <p:attrName>style.visibility</p:attrName>
                                        </p:attrNameLst>
                                      </p:cBhvr>
                                      <p:to>
                                        <p:strVal val="visible"/>
                                      </p:to>
                                    </p:set>
                                    <p:animEffect transition="in" filter="fade">
                                      <p:cBhvr>
                                        <p:cTn id="28" dur="2000"/>
                                        <p:tgtEl>
                                          <p:spTgt spid="23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p:bldP spid="238603" grpId="0"/>
      <p:bldP spid="238604" grpId="0"/>
      <p:bldP spid="238605" grpId="0"/>
      <p:bldP spid="2386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5335587" y="3346450"/>
            <a:ext cx="990600" cy="1651000"/>
            <a:chOff x="2016" y="1824"/>
            <a:chExt cx="635" cy="909"/>
          </a:xfrm>
          <a:solidFill>
            <a:schemeClr val="accent1">
              <a:lumMod val="60000"/>
              <a:lumOff val="40000"/>
            </a:schemeClr>
          </a:solidFill>
          <a:effectLst>
            <a:outerShdw blurRad="50800" dist="38100" dir="2700000" algn="tl" rotWithShape="0">
              <a:prstClr val="black">
                <a:alpha val="40000"/>
              </a:prstClr>
            </a:outerShdw>
          </a:effectLst>
        </p:grpSpPr>
        <p:sp>
          <p:nvSpPr>
            <p:cNvPr id="236547" name="Freeform 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6548"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6550" name="Oval 6"/>
          <p:cNvSpPr>
            <a:spLocks noChangeArrowheads="1"/>
          </p:cNvSpPr>
          <p:nvPr/>
        </p:nvSpPr>
        <p:spPr bwMode="auto">
          <a:xfrm>
            <a:off x="1589088" y="1066800"/>
            <a:ext cx="1497012"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8F8F8"/>
                </a:solidFill>
                <a:effectLst>
                  <a:outerShdw blurRad="38100" dist="38100" dir="2700000" algn="tl">
                    <a:srgbClr val="000000"/>
                  </a:outerShdw>
                </a:effectLst>
                <a:latin typeface="+mj-lt"/>
              </a:rPr>
              <a:t>God</a:t>
            </a:r>
          </a:p>
        </p:txBody>
      </p:sp>
      <p:sp>
        <p:nvSpPr>
          <p:cNvPr id="236551" name="Oval 7"/>
          <p:cNvSpPr>
            <a:spLocks noChangeArrowheads="1"/>
          </p:cNvSpPr>
          <p:nvPr/>
        </p:nvSpPr>
        <p:spPr bwMode="auto">
          <a:xfrm>
            <a:off x="1604963" y="3730625"/>
            <a:ext cx="1497012"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People</a:t>
            </a:r>
          </a:p>
        </p:txBody>
      </p:sp>
      <p:grpSp>
        <p:nvGrpSpPr>
          <p:cNvPr id="3" name="Group 8"/>
          <p:cNvGrpSpPr>
            <a:grpSpLocks/>
          </p:cNvGrpSpPr>
          <p:nvPr/>
        </p:nvGrpSpPr>
        <p:grpSpPr bwMode="auto">
          <a:xfrm>
            <a:off x="1838325" y="2135188"/>
            <a:ext cx="1073150" cy="1524000"/>
            <a:chOff x="2016" y="1824"/>
            <a:chExt cx="635" cy="909"/>
          </a:xfrm>
          <a:solidFill>
            <a:schemeClr val="accent1">
              <a:lumMod val="60000"/>
              <a:lumOff val="40000"/>
            </a:schemeClr>
          </a:solidFill>
          <a:effectLst>
            <a:outerShdw blurRad="50800" dist="38100" dir="2700000" algn="tl" rotWithShape="0">
              <a:prstClr val="black">
                <a:alpha val="40000"/>
              </a:prstClr>
            </a:outerShdw>
          </a:effectLst>
        </p:grpSpPr>
        <p:sp>
          <p:nvSpPr>
            <p:cNvPr id="236553" name="Freeform 9"/>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6554" name="Freeform 10"/>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6555" name="Rectangle 11"/>
          <p:cNvSpPr>
            <a:spLocks noChangeArrowheads="1"/>
          </p:cNvSpPr>
          <p:nvPr/>
        </p:nvSpPr>
        <p:spPr bwMode="auto">
          <a:xfrm rot="-7274722">
            <a:off x="5077619" y="41552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56" name="Rectangle 12"/>
          <p:cNvSpPr>
            <a:spLocks noChangeArrowheads="1"/>
          </p:cNvSpPr>
          <p:nvPr/>
        </p:nvSpPr>
        <p:spPr bwMode="auto">
          <a:xfrm rot="-9074722">
            <a:off x="1590675" y="2794000"/>
            <a:ext cx="1562100" cy="144463"/>
          </a:xfrm>
          <a:prstGeom prst="rect">
            <a:avLst/>
          </a:prstGeom>
          <a:solidFill>
            <a:srgbClr val="CC0000"/>
          </a:solidFill>
          <a:ln w="9525" algn="ctr">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57" name="Text Box 13"/>
          <p:cNvSpPr txBox="1">
            <a:spLocks noChangeArrowheads="1"/>
          </p:cNvSpPr>
          <p:nvPr/>
        </p:nvSpPr>
        <p:spPr bwMode="auto">
          <a:xfrm>
            <a:off x="3386138" y="1211263"/>
            <a:ext cx="598646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1) Separation from God</a:t>
            </a:r>
          </a:p>
        </p:txBody>
      </p:sp>
      <p:sp>
        <p:nvSpPr>
          <p:cNvPr id="236558" name="Oval 14"/>
          <p:cNvSpPr>
            <a:spLocks noChangeArrowheads="1"/>
          </p:cNvSpPr>
          <p:nvPr/>
        </p:nvSpPr>
        <p:spPr bwMode="auto">
          <a:xfrm>
            <a:off x="3441700" y="3730625"/>
            <a:ext cx="1497012"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8F8F8"/>
                </a:solidFill>
                <a:effectLst>
                  <a:outerShdw blurRad="38100" dist="38100" dir="2700000" algn="tl">
                    <a:srgbClr val="000000"/>
                  </a:outerShdw>
                </a:effectLst>
                <a:latin typeface="+mj-lt"/>
              </a:rPr>
              <a:t>Mind</a:t>
            </a:r>
          </a:p>
        </p:txBody>
      </p:sp>
      <p:sp>
        <p:nvSpPr>
          <p:cNvPr id="236559" name="Oval 15"/>
          <p:cNvSpPr>
            <a:spLocks noChangeArrowheads="1"/>
          </p:cNvSpPr>
          <p:nvPr/>
        </p:nvSpPr>
        <p:spPr bwMode="auto">
          <a:xfrm>
            <a:off x="6719887" y="3730625"/>
            <a:ext cx="1497013"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Body</a:t>
            </a:r>
          </a:p>
        </p:txBody>
      </p:sp>
      <p:sp>
        <p:nvSpPr>
          <p:cNvPr id="236560" name="Rectangle 16"/>
          <p:cNvSpPr>
            <a:spLocks noChangeArrowheads="1"/>
          </p:cNvSpPr>
          <p:nvPr/>
        </p:nvSpPr>
        <p:spPr bwMode="auto">
          <a:xfrm rot="-1800000">
            <a:off x="1590675" y="2794000"/>
            <a:ext cx="1562100" cy="1444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61" name="Rectangle 17"/>
          <p:cNvSpPr>
            <a:spLocks noChangeArrowheads="1"/>
          </p:cNvSpPr>
          <p:nvPr/>
        </p:nvSpPr>
        <p:spPr bwMode="auto">
          <a:xfrm rot="-3795044">
            <a:off x="5077619" y="41552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62" name="Text Box 18"/>
          <p:cNvSpPr txBox="1">
            <a:spLocks noChangeArrowheads="1"/>
          </p:cNvSpPr>
          <p:nvPr/>
        </p:nvSpPr>
        <p:spPr bwMode="auto">
          <a:xfrm>
            <a:off x="3359150" y="2851150"/>
            <a:ext cx="5986463"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2) Individual-level Conflict</a:t>
            </a:r>
          </a:p>
        </p:txBody>
      </p:sp>
      <p:sp>
        <p:nvSpPr>
          <p:cNvPr id="236563" name="Text Box 19"/>
          <p:cNvSpPr txBox="1">
            <a:spLocks noChangeArrowheads="1"/>
          </p:cNvSpPr>
          <p:nvPr/>
        </p:nvSpPr>
        <p:spPr bwMode="auto">
          <a:xfrm>
            <a:off x="3130550" y="4594225"/>
            <a:ext cx="2106612" cy="600164"/>
          </a:xfrm>
          <a:prstGeom prst="rect">
            <a:avLst/>
          </a:prstGeom>
          <a:noFill/>
          <a:ln w="9525">
            <a:noFill/>
            <a:miter lim="800000"/>
            <a:headEnd/>
            <a:tailEnd/>
          </a:ln>
        </p:spPr>
        <p:txBody>
          <a:bodyPr>
            <a:spAutoFit/>
          </a:bodyPr>
          <a:lstStyle/>
          <a:p>
            <a:pPr algn="ctr" eaLnBrk="0" hangingPunct="0">
              <a:spcBef>
                <a:spcPct val="50000"/>
              </a:spcBef>
            </a:pPr>
            <a:r>
              <a:rPr lang="en-GB" sz="3300" b="1">
                <a:latin typeface="+mj-lt"/>
              </a:rPr>
              <a:t>(Spiritual)</a:t>
            </a:r>
          </a:p>
        </p:txBody>
      </p:sp>
      <p:sp>
        <p:nvSpPr>
          <p:cNvPr id="236564" name="Text Box 20"/>
          <p:cNvSpPr txBox="1">
            <a:spLocks noChangeArrowheads="1"/>
          </p:cNvSpPr>
          <p:nvPr/>
        </p:nvSpPr>
        <p:spPr bwMode="auto">
          <a:xfrm>
            <a:off x="6407150" y="4594225"/>
            <a:ext cx="2106612" cy="600164"/>
          </a:xfrm>
          <a:prstGeom prst="rect">
            <a:avLst/>
          </a:prstGeom>
          <a:noFill/>
          <a:ln w="9525">
            <a:noFill/>
            <a:miter lim="800000"/>
            <a:headEnd/>
            <a:tailEnd/>
          </a:ln>
        </p:spPr>
        <p:txBody>
          <a:bodyPr>
            <a:spAutoFit/>
          </a:bodyPr>
          <a:lstStyle/>
          <a:p>
            <a:pPr algn="ctr" eaLnBrk="0" hangingPunct="0">
              <a:spcBef>
                <a:spcPct val="50000"/>
              </a:spcBef>
            </a:pPr>
            <a:r>
              <a:rPr lang="en-GB" sz="3300" b="1">
                <a:latin typeface="+mj-lt"/>
              </a:rPr>
              <a:t>(Physical)</a:t>
            </a:r>
          </a:p>
        </p:txBody>
      </p:sp>
      <p:sp>
        <p:nvSpPr>
          <p:cNvPr id="236565" name="Text Box 21"/>
          <p:cNvSpPr txBox="1">
            <a:spLocks noChangeArrowheads="1"/>
          </p:cNvSpPr>
          <p:nvPr/>
        </p:nvSpPr>
        <p:spPr bwMode="auto">
          <a:xfrm>
            <a:off x="3286125" y="5105400"/>
            <a:ext cx="2339975" cy="1209562"/>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defRPr/>
            </a:pPr>
            <a:r>
              <a:rPr lang="en-GB" sz="3300" b="1" dirty="0">
                <a:solidFill>
                  <a:schemeClr val="bg2">
                    <a:lumMod val="10000"/>
                  </a:schemeClr>
                </a:solidFill>
                <a:latin typeface="+mj-lt"/>
              </a:rPr>
              <a:t>Whole</a:t>
            </a:r>
          </a:p>
          <a:p>
            <a:pPr marL="266700" indent="-266700" eaLnBrk="0" hangingPunct="0">
              <a:spcBef>
                <a:spcPct val="20000"/>
              </a:spcBef>
              <a:buFontTx/>
              <a:buChar char="•"/>
              <a:defRPr/>
            </a:pPr>
            <a:r>
              <a:rPr lang="en-GB" sz="3300" b="1" dirty="0">
                <a:solidFill>
                  <a:schemeClr val="bg2">
                    <a:lumMod val="10000"/>
                  </a:schemeClr>
                </a:solidFill>
                <a:latin typeface="+mj-lt"/>
              </a:rPr>
              <a:t>Others</a:t>
            </a:r>
          </a:p>
        </p:txBody>
      </p:sp>
      <p:sp>
        <p:nvSpPr>
          <p:cNvPr id="236566" name="Text Box 22"/>
          <p:cNvSpPr txBox="1">
            <a:spLocks noChangeArrowheads="1"/>
          </p:cNvSpPr>
          <p:nvPr/>
        </p:nvSpPr>
        <p:spPr bwMode="auto">
          <a:xfrm>
            <a:off x="6657975" y="5105400"/>
            <a:ext cx="2339975" cy="600164"/>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defRPr/>
            </a:pPr>
            <a:r>
              <a:rPr lang="en-GB" sz="3300" b="1" dirty="0">
                <a:solidFill>
                  <a:schemeClr val="bg2">
                    <a:lumMod val="10000"/>
                  </a:schemeClr>
                </a:solidFill>
                <a:latin typeface="+mj-lt"/>
              </a:rPr>
              <a:t>Self</a:t>
            </a:r>
          </a:p>
        </p:txBody>
      </p:sp>
      <p:sp>
        <p:nvSpPr>
          <p:cNvPr id="236567" name="AutoShape 23"/>
          <p:cNvSpPr>
            <a:spLocks noChangeArrowheads="1"/>
          </p:cNvSpPr>
          <p:nvPr/>
        </p:nvSpPr>
        <p:spPr bwMode="auto">
          <a:xfrm rot="5400000">
            <a:off x="5141912" y="1423987"/>
            <a:ext cx="1092200"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root cause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anim calcmode="lin" valueType="num">
                                      <p:cBhvr>
                                        <p:cTn id="7" dur="500" fill="hold"/>
                                        <p:tgtEl>
                                          <p:spTgt spid="236550"/>
                                        </p:tgtEl>
                                        <p:attrNameLst>
                                          <p:attrName>ppt_w</p:attrName>
                                        </p:attrNameLst>
                                      </p:cBhvr>
                                      <p:tavLst>
                                        <p:tav tm="0">
                                          <p:val>
                                            <p:strVal val="2/3*#ppt_w"/>
                                          </p:val>
                                        </p:tav>
                                        <p:tav tm="100000">
                                          <p:val>
                                            <p:strVal val="#ppt_w"/>
                                          </p:val>
                                        </p:tav>
                                      </p:tavLst>
                                    </p:anim>
                                    <p:anim calcmode="lin" valueType="num">
                                      <p:cBhvr>
                                        <p:cTn id="8" dur="500" fill="hold"/>
                                        <p:tgtEl>
                                          <p:spTgt spid="236550"/>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6557"/>
                                        </p:tgtEl>
                                        <p:attrNameLst>
                                          <p:attrName>style.visibility</p:attrName>
                                        </p:attrNameLst>
                                      </p:cBhvr>
                                      <p:to>
                                        <p:strVal val="visible"/>
                                      </p:to>
                                    </p:set>
                                    <p:animEffect transition="in" filter="fade">
                                      <p:cBhvr>
                                        <p:cTn id="12" dur="500"/>
                                        <p:tgtEl>
                                          <p:spTgt spid="236557"/>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childTnLst>
                          </p:cTn>
                        </p:par>
                        <p:par>
                          <p:cTn id="17" fill="hold">
                            <p:stCondLst>
                              <p:cond delay="1500"/>
                            </p:stCondLst>
                            <p:childTnLst>
                              <p:par>
                                <p:cTn id="18" presetID="23" presetClass="entr" presetSubtype="272" fill="hold" grpId="0" nodeType="afterEffect">
                                  <p:stCondLst>
                                    <p:cond delay="0"/>
                                  </p:stCondLst>
                                  <p:childTnLst>
                                    <p:set>
                                      <p:cBhvr>
                                        <p:cTn id="19" dur="1" fill="hold">
                                          <p:stCondLst>
                                            <p:cond delay="0"/>
                                          </p:stCondLst>
                                        </p:cTn>
                                        <p:tgtEl>
                                          <p:spTgt spid="236551"/>
                                        </p:tgtEl>
                                        <p:attrNameLst>
                                          <p:attrName>style.visibility</p:attrName>
                                        </p:attrNameLst>
                                      </p:cBhvr>
                                      <p:to>
                                        <p:strVal val="visible"/>
                                      </p:to>
                                    </p:set>
                                    <p:anim calcmode="lin" valueType="num">
                                      <p:cBhvr>
                                        <p:cTn id="20" dur="500" fill="hold"/>
                                        <p:tgtEl>
                                          <p:spTgt spid="236551"/>
                                        </p:tgtEl>
                                        <p:attrNameLst>
                                          <p:attrName>ppt_w</p:attrName>
                                        </p:attrNameLst>
                                      </p:cBhvr>
                                      <p:tavLst>
                                        <p:tav tm="0">
                                          <p:val>
                                            <p:strVal val="2/3*#ppt_w"/>
                                          </p:val>
                                        </p:tav>
                                        <p:tav tm="100000">
                                          <p:val>
                                            <p:strVal val="#ppt_w"/>
                                          </p:val>
                                        </p:tav>
                                      </p:tavLst>
                                    </p:anim>
                                    <p:anim calcmode="lin" valueType="num">
                                      <p:cBhvr>
                                        <p:cTn id="21" dur="500" fill="hold"/>
                                        <p:tgtEl>
                                          <p:spTgt spid="236551"/>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365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5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6567"/>
                                        </p:tgtEl>
                                        <p:attrNameLst>
                                          <p:attrName>style.visibility</p:attrName>
                                        </p:attrNameLst>
                                      </p:cBhvr>
                                      <p:to>
                                        <p:strVal val="visible"/>
                                      </p:to>
                                    </p:set>
                                    <p:animEffect transition="in" filter="wipe(up)">
                                      <p:cBhvr>
                                        <p:cTn id="31" dur="500"/>
                                        <p:tgtEl>
                                          <p:spTgt spid="23656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6562"/>
                                        </p:tgtEl>
                                        <p:attrNameLst>
                                          <p:attrName>style.visibility</p:attrName>
                                        </p:attrNameLst>
                                      </p:cBhvr>
                                      <p:to>
                                        <p:strVal val="visible"/>
                                      </p:to>
                                    </p:set>
                                    <p:animEffect transition="in" filter="fade">
                                      <p:cBhvr>
                                        <p:cTn id="35" dur="500"/>
                                        <p:tgtEl>
                                          <p:spTgt spid="236562"/>
                                        </p:tgtEl>
                                      </p:cBhvr>
                                    </p:animEffect>
                                  </p:childTnLst>
                                </p:cTn>
                              </p:par>
                            </p:childTnLst>
                          </p:cTn>
                        </p:par>
                        <p:par>
                          <p:cTn id="36" fill="hold">
                            <p:stCondLst>
                              <p:cond delay="1000"/>
                            </p:stCondLst>
                            <p:childTnLst>
                              <p:par>
                                <p:cTn id="37" presetID="23" presetClass="entr" presetSubtype="272" fill="hold" grpId="0" nodeType="afterEffect">
                                  <p:stCondLst>
                                    <p:cond delay="0"/>
                                  </p:stCondLst>
                                  <p:childTnLst>
                                    <p:set>
                                      <p:cBhvr>
                                        <p:cTn id="38" dur="1" fill="hold">
                                          <p:stCondLst>
                                            <p:cond delay="0"/>
                                          </p:stCondLst>
                                        </p:cTn>
                                        <p:tgtEl>
                                          <p:spTgt spid="236558"/>
                                        </p:tgtEl>
                                        <p:attrNameLst>
                                          <p:attrName>style.visibility</p:attrName>
                                        </p:attrNameLst>
                                      </p:cBhvr>
                                      <p:to>
                                        <p:strVal val="visible"/>
                                      </p:to>
                                    </p:set>
                                    <p:anim calcmode="lin" valueType="num">
                                      <p:cBhvr>
                                        <p:cTn id="39" dur="500" fill="hold"/>
                                        <p:tgtEl>
                                          <p:spTgt spid="236558"/>
                                        </p:tgtEl>
                                        <p:attrNameLst>
                                          <p:attrName>ppt_w</p:attrName>
                                        </p:attrNameLst>
                                      </p:cBhvr>
                                      <p:tavLst>
                                        <p:tav tm="0">
                                          <p:val>
                                            <p:strVal val="2/3*#ppt_w"/>
                                          </p:val>
                                        </p:tav>
                                        <p:tav tm="100000">
                                          <p:val>
                                            <p:strVal val="#ppt_w"/>
                                          </p:val>
                                        </p:tav>
                                      </p:tavLst>
                                    </p:anim>
                                    <p:anim calcmode="lin" valueType="num">
                                      <p:cBhvr>
                                        <p:cTn id="40" dur="500" fill="hold"/>
                                        <p:tgtEl>
                                          <p:spTgt spid="236558"/>
                                        </p:tgtEl>
                                        <p:attrNameLst>
                                          <p:attrName>ppt_h</p:attrName>
                                        </p:attrNameLst>
                                      </p:cBhvr>
                                      <p:tavLst>
                                        <p:tav tm="0">
                                          <p:val>
                                            <p:strVal val="2/3*#ppt_h"/>
                                          </p:val>
                                        </p:tav>
                                        <p:tav tm="100000">
                                          <p:val>
                                            <p:strVal val="#ppt_h"/>
                                          </p:val>
                                        </p:tav>
                                      </p:tavLst>
                                    </p:anim>
                                  </p:childTnLst>
                                </p:cTn>
                              </p:par>
                            </p:childTnLst>
                          </p:cTn>
                        </p:par>
                        <p:par>
                          <p:cTn id="41" fill="hold">
                            <p:stCondLst>
                              <p:cond delay="1500"/>
                            </p:stCondLst>
                            <p:childTnLst>
                              <p:par>
                                <p:cTn id="42" presetID="1" presetClass="entr" presetSubtype="0" fill="hold" grpId="0" nodeType="afterEffect">
                                  <p:stCondLst>
                                    <p:cond delay="0"/>
                                  </p:stCondLst>
                                  <p:childTnLst>
                                    <p:set>
                                      <p:cBhvr>
                                        <p:cTn id="43" dur="1" fill="hold">
                                          <p:stCondLst>
                                            <p:cond delay="0"/>
                                          </p:stCondLst>
                                        </p:cTn>
                                        <p:tgtEl>
                                          <p:spTgt spid="236563"/>
                                        </p:tgtEl>
                                        <p:attrNameLst>
                                          <p:attrName>style.visibility</p:attrName>
                                        </p:attrNameLst>
                                      </p:cBhvr>
                                      <p:to>
                                        <p:strVal val="visible"/>
                                      </p:to>
                                    </p:set>
                                  </p:childTnLst>
                                </p:cTn>
                              </p:par>
                            </p:childTnLst>
                          </p:cTn>
                        </p:par>
                        <p:par>
                          <p:cTn id="44" fill="hold">
                            <p:stCondLst>
                              <p:cond delay="1500"/>
                            </p:stCondLst>
                            <p:childTnLst>
                              <p:par>
                                <p:cTn id="45" presetID="23" presetClass="entr" presetSubtype="272" fill="hold" grpId="0" nodeType="afterEffect">
                                  <p:stCondLst>
                                    <p:cond delay="0"/>
                                  </p:stCondLst>
                                  <p:childTnLst>
                                    <p:set>
                                      <p:cBhvr>
                                        <p:cTn id="46" dur="1" fill="hold">
                                          <p:stCondLst>
                                            <p:cond delay="0"/>
                                          </p:stCondLst>
                                        </p:cTn>
                                        <p:tgtEl>
                                          <p:spTgt spid="236559"/>
                                        </p:tgtEl>
                                        <p:attrNameLst>
                                          <p:attrName>style.visibility</p:attrName>
                                        </p:attrNameLst>
                                      </p:cBhvr>
                                      <p:to>
                                        <p:strVal val="visible"/>
                                      </p:to>
                                    </p:set>
                                    <p:anim calcmode="lin" valueType="num">
                                      <p:cBhvr>
                                        <p:cTn id="47" dur="500" fill="hold"/>
                                        <p:tgtEl>
                                          <p:spTgt spid="236559"/>
                                        </p:tgtEl>
                                        <p:attrNameLst>
                                          <p:attrName>ppt_w</p:attrName>
                                        </p:attrNameLst>
                                      </p:cBhvr>
                                      <p:tavLst>
                                        <p:tav tm="0">
                                          <p:val>
                                            <p:strVal val="2/3*#ppt_w"/>
                                          </p:val>
                                        </p:tav>
                                        <p:tav tm="100000">
                                          <p:val>
                                            <p:strVal val="#ppt_w"/>
                                          </p:val>
                                        </p:tav>
                                      </p:tavLst>
                                    </p:anim>
                                    <p:anim calcmode="lin" valueType="num">
                                      <p:cBhvr>
                                        <p:cTn id="48" dur="500" fill="hold"/>
                                        <p:tgtEl>
                                          <p:spTgt spid="236559"/>
                                        </p:tgtEl>
                                        <p:attrNameLst>
                                          <p:attrName>ppt_h</p:attrName>
                                        </p:attrNameLst>
                                      </p:cBhvr>
                                      <p:tavLst>
                                        <p:tav tm="0">
                                          <p:val>
                                            <p:strVal val="2/3*#ppt_h"/>
                                          </p:val>
                                        </p:tav>
                                        <p:tav tm="100000">
                                          <p:val>
                                            <p:strVal val="#ppt_h"/>
                                          </p:val>
                                        </p:tav>
                                      </p:tavLst>
                                    </p:anim>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36564"/>
                                        </p:tgtEl>
                                        <p:attrNameLst>
                                          <p:attrName>style.visibility</p:attrName>
                                        </p:attrNameLst>
                                      </p:cBhvr>
                                      <p:to>
                                        <p:strVal val="visible"/>
                                      </p:to>
                                    </p:set>
                                  </p:childTnLst>
                                </p:cTn>
                              </p:par>
                            </p:childTnLst>
                          </p:cTn>
                        </p:par>
                        <p:par>
                          <p:cTn id="52" fill="hold">
                            <p:stCondLst>
                              <p:cond delay="2000"/>
                            </p:stCondLst>
                            <p:childTnLst>
                              <p:par>
                                <p:cTn id="53" presetID="16" presetClass="entr" presetSubtype="37"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outVertical)">
                                      <p:cBhvr>
                                        <p:cTn id="55" dur="500"/>
                                        <p:tgtEl>
                                          <p:spTgt spid="2"/>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365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65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6565"/>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0"/>
                                          </p:stCondLst>
                                        </p:cTn>
                                        <p:tgtEl>
                                          <p:spTgt spid="23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animBg="1"/>
      <p:bldP spid="236551" grpId="0" animBg="1"/>
      <p:bldP spid="236555" grpId="0" animBg="1"/>
      <p:bldP spid="236556" grpId="0" animBg="1"/>
      <p:bldP spid="236557" grpId="0"/>
      <p:bldP spid="236558" grpId="0" animBg="1"/>
      <p:bldP spid="236559" grpId="0" animBg="1"/>
      <p:bldP spid="236560" grpId="0" animBg="1"/>
      <p:bldP spid="236561" grpId="0" animBg="1"/>
      <p:bldP spid="236562" grpId="0"/>
      <p:bldP spid="236563" grpId="0"/>
      <p:bldP spid="236564" grpId="0"/>
      <p:bldP spid="236565" grpId="0"/>
      <p:bldP spid="236566" grpId="0"/>
      <p:bldP spid="2365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006725" y="1390650"/>
            <a:ext cx="990600" cy="1651000"/>
            <a:chOff x="2016" y="1824"/>
            <a:chExt cx="635" cy="909"/>
          </a:xfrm>
          <a:solidFill>
            <a:schemeClr val="accent1">
              <a:lumMod val="60000"/>
              <a:lumOff val="40000"/>
            </a:schemeClr>
          </a:solidFill>
          <a:effectLst>
            <a:outerShdw blurRad="50800" dist="38100" dir="2700000" algn="tl" rotWithShape="0">
              <a:prstClr val="black">
                <a:alpha val="40000"/>
              </a:prstClr>
            </a:outerShdw>
          </a:effectLst>
        </p:grpSpPr>
        <p:sp>
          <p:nvSpPr>
            <p:cNvPr id="237571" name="Freeform 3"/>
            <p:cNvSpPr>
              <a:spLocks/>
            </p:cNvSpPr>
            <p:nvPr/>
          </p:nvSpPr>
          <p:spPr bwMode="auto">
            <a:xfrm>
              <a:off x="2023" y="1821"/>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72"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74" name="Rectangle 6"/>
          <p:cNvSpPr>
            <a:spLocks noChangeArrowheads="1"/>
          </p:cNvSpPr>
          <p:nvPr/>
        </p:nvSpPr>
        <p:spPr bwMode="auto">
          <a:xfrm rot="-7274722">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75" name="Oval 7"/>
          <p:cNvSpPr>
            <a:spLocks noChangeArrowheads="1"/>
          </p:cNvSpPr>
          <p:nvPr/>
        </p:nvSpPr>
        <p:spPr bwMode="auto">
          <a:xfrm>
            <a:off x="1112838" y="177323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Mind</a:t>
            </a:r>
          </a:p>
        </p:txBody>
      </p:sp>
      <p:sp>
        <p:nvSpPr>
          <p:cNvPr id="237576" name="Oval 8"/>
          <p:cNvSpPr>
            <a:spLocks noChangeArrowheads="1"/>
          </p:cNvSpPr>
          <p:nvPr/>
        </p:nvSpPr>
        <p:spPr bwMode="auto">
          <a:xfrm>
            <a:off x="4391025" y="1774825"/>
            <a:ext cx="1497013"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Body</a:t>
            </a:r>
          </a:p>
        </p:txBody>
      </p:sp>
      <p:sp>
        <p:nvSpPr>
          <p:cNvPr id="237577" name="Rectangle 9"/>
          <p:cNvSpPr>
            <a:spLocks noChangeArrowheads="1"/>
          </p:cNvSpPr>
          <p:nvPr/>
        </p:nvSpPr>
        <p:spPr bwMode="auto">
          <a:xfrm rot="-3795044">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78" name="Text Box 10"/>
          <p:cNvSpPr txBox="1">
            <a:spLocks noChangeArrowheads="1"/>
          </p:cNvSpPr>
          <p:nvPr/>
        </p:nvSpPr>
        <p:spPr bwMode="auto">
          <a:xfrm>
            <a:off x="1150938" y="1109663"/>
            <a:ext cx="598646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2) Individual-level Conflict</a:t>
            </a:r>
          </a:p>
        </p:txBody>
      </p:sp>
      <p:sp>
        <p:nvSpPr>
          <p:cNvPr id="237579" name="AutoShape 11"/>
          <p:cNvSpPr>
            <a:spLocks noChangeArrowheads="1"/>
          </p:cNvSpPr>
          <p:nvPr/>
        </p:nvSpPr>
        <p:spPr bwMode="auto">
          <a:xfrm rot="5400000">
            <a:off x="2933700" y="2676525"/>
            <a:ext cx="1152525"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endParaRPr lang="en-GB"/>
          </a:p>
        </p:txBody>
      </p:sp>
      <p:grpSp>
        <p:nvGrpSpPr>
          <p:cNvPr id="3" name="Group 12"/>
          <p:cNvGrpSpPr>
            <a:grpSpLocks/>
          </p:cNvGrpSpPr>
          <p:nvPr/>
        </p:nvGrpSpPr>
        <p:grpSpPr bwMode="auto">
          <a:xfrm rot="-5400000">
            <a:off x="6721476" y="4622800"/>
            <a:ext cx="990600" cy="1089025"/>
            <a:chOff x="2016" y="1824"/>
            <a:chExt cx="635" cy="909"/>
          </a:xfrm>
          <a:solidFill>
            <a:schemeClr val="accent1">
              <a:lumMod val="60000"/>
              <a:lumOff val="40000"/>
            </a:schemeClr>
          </a:solidFill>
          <a:effectLst>
            <a:outerShdw blurRad="50800" dist="38100" dir="2700000" algn="tl" rotWithShape="0">
              <a:prstClr val="black">
                <a:alpha val="40000"/>
              </a:prstClr>
            </a:outerShdw>
          </a:effectLst>
        </p:grpSpPr>
        <p:sp>
          <p:nvSpPr>
            <p:cNvPr id="237581" name="Freeform 1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82" name="Freeform 1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83" name="Rectangle 15"/>
          <p:cNvSpPr>
            <a:spLocks noChangeArrowheads="1"/>
          </p:cNvSpPr>
          <p:nvPr/>
        </p:nvSpPr>
        <p:spPr bwMode="auto">
          <a:xfrm rot="-7274722">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84" name="Oval 16"/>
          <p:cNvSpPr>
            <a:spLocks noChangeArrowheads="1"/>
          </p:cNvSpPr>
          <p:nvPr/>
        </p:nvSpPr>
        <p:spPr bwMode="auto">
          <a:xfrm>
            <a:off x="5248275"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Brother</a:t>
            </a:r>
          </a:p>
        </p:txBody>
      </p:sp>
      <p:sp>
        <p:nvSpPr>
          <p:cNvPr id="237585" name="Oval 17"/>
          <p:cNvSpPr>
            <a:spLocks noChangeArrowheads="1"/>
          </p:cNvSpPr>
          <p:nvPr/>
        </p:nvSpPr>
        <p:spPr bwMode="auto">
          <a:xfrm>
            <a:off x="7683500"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Brother</a:t>
            </a:r>
          </a:p>
        </p:txBody>
      </p:sp>
      <p:sp>
        <p:nvSpPr>
          <p:cNvPr id="237586" name="Rectangle 18"/>
          <p:cNvSpPr>
            <a:spLocks noChangeArrowheads="1"/>
          </p:cNvSpPr>
          <p:nvPr/>
        </p:nvSpPr>
        <p:spPr bwMode="auto">
          <a:xfrm rot="-3795044">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grpSp>
        <p:nvGrpSpPr>
          <p:cNvPr id="4" name="Group 19"/>
          <p:cNvGrpSpPr>
            <a:grpSpLocks/>
          </p:cNvGrpSpPr>
          <p:nvPr/>
        </p:nvGrpSpPr>
        <p:grpSpPr bwMode="auto">
          <a:xfrm rot="-5400000">
            <a:off x="2214563" y="4622800"/>
            <a:ext cx="990600" cy="1089025"/>
            <a:chOff x="2016" y="1824"/>
            <a:chExt cx="635" cy="909"/>
          </a:xfrm>
          <a:solidFill>
            <a:schemeClr val="accent1">
              <a:lumMod val="60000"/>
              <a:lumOff val="40000"/>
            </a:schemeClr>
          </a:solidFill>
          <a:effectLst>
            <a:outerShdw blurRad="50800" dist="38100" dir="2700000" algn="tl" rotWithShape="0">
              <a:prstClr val="black">
                <a:alpha val="40000"/>
              </a:prstClr>
            </a:outerShdw>
          </a:effectLst>
        </p:grpSpPr>
        <p:sp>
          <p:nvSpPr>
            <p:cNvPr id="237588" name="Freeform 20"/>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89" name="Freeform 21"/>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90" name="Rectangle 22"/>
          <p:cNvSpPr>
            <a:spLocks noChangeArrowheads="1"/>
          </p:cNvSpPr>
          <p:nvPr/>
        </p:nvSpPr>
        <p:spPr bwMode="auto">
          <a:xfrm rot="-7274722">
            <a:off x="2016126" y="5129212"/>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91" name="Oval 23"/>
          <p:cNvSpPr>
            <a:spLocks noChangeArrowheads="1"/>
          </p:cNvSpPr>
          <p:nvPr/>
        </p:nvSpPr>
        <p:spPr bwMode="auto">
          <a:xfrm>
            <a:off x="741363"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Husband</a:t>
            </a:r>
          </a:p>
        </p:txBody>
      </p:sp>
      <p:sp>
        <p:nvSpPr>
          <p:cNvPr id="237592" name="Oval 24"/>
          <p:cNvSpPr>
            <a:spLocks noChangeArrowheads="1"/>
          </p:cNvSpPr>
          <p:nvPr/>
        </p:nvSpPr>
        <p:spPr bwMode="auto">
          <a:xfrm>
            <a:off x="3176588"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Wife</a:t>
            </a:r>
          </a:p>
        </p:txBody>
      </p:sp>
      <p:sp>
        <p:nvSpPr>
          <p:cNvPr id="237593" name="Rectangle 25"/>
          <p:cNvSpPr>
            <a:spLocks noChangeArrowheads="1"/>
          </p:cNvSpPr>
          <p:nvPr/>
        </p:nvSpPr>
        <p:spPr bwMode="auto">
          <a:xfrm rot="-3795044">
            <a:off x="1980407" y="5128418"/>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94" name="Text Box 26"/>
          <p:cNvSpPr txBox="1">
            <a:spLocks noChangeArrowheads="1"/>
          </p:cNvSpPr>
          <p:nvPr/>
        </p:nvSpPr>
        <p:spPr bwMode="auto">
          <a:xfrm>
            <a:off x="4738688" y="3702050"/>
            <a:ext cx="458311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3) Family-level Conflict</a:t>
            </a:r>
          </a:p>
        </p:txBody>
      </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root cause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7578"/>
                                        </p:tgtEl>
                                        <p:attrNameLst>
                                          <p:attrName>style.visibility</p:attrName>
                                        </p:attrNameLst>
                                      </p:cBhvr>
                                      <p:to>
                                        <p:strVal val="visible"/>
                                      </p:to>
                                    </p:set>
                                  </p:childTnLst>
                                </p:cTn>
                              </p:par>
                            </p:childTnLst>
                          </p:cTn>
                        </p:par>
                        <p:par>
                          <p:cTn id="7" fill="hold">
                            <p:stCondLst>
                              <p:cond delay="0"/>
                            </p:stCondLst>
                            <p:childTnLst>
                              <p:par>
                                <p:cTn id="8" presetID="23" presetClass="entr" presetSubtype="272" fill="hold" grpId="0" nodeType="afterEffect">
                                  <p:stCondLst>
                                    <p:cond delay="0"/>
                                  </p:stCondLst>
                                  <p:childTnLst>
                                    <p:set>
                                      <p:cBhvr>
                                        <p:cTn id="9" dur="1" fill="hold">
                                          <p:stCondLst>
                                            <p:cond delay="0"/>
                                          </p:stCondLst>
                                        </p:cTn>
                                        <p:tgtEl>
                                          <p:spTgt spid="237575"/>
                                        </p:tgtEl>
                                        <p:attrNameLst>
                                          <p:attrName>style.visibility</p:attrName>
                                        </p:attrNameLst>
                                      </p:cBhvr>
                                      <p:to>
                                        <p:strVal val="visible"/>
                                      </p:to>
                                    </p:set>
                                    <p:anim calcmode="lin" valueType="num">
                                      <p:cBhvr>
                                        <p:cTn id="10" dur="500" fill="hold"/>
                                        <p:tgtEl>
                                          <p:spTgt spid="237575"/>
                                        </p:tgtEl>
                                        <p:attrNameLst>
                                          <p:attrName>ppt_w</p:attrName>
                                        </p:attrNameLst>
                                      </p:cBhvr>
                                      <p:tavLst>
                                        <p:tav tm="0">
                                          <p:val>
                                            <p:strVal val="2/3*#ppt_w"/>
                                          </p:val>
                                        </p:tav>
                                        <p:tav tm="100000">
                                          <p:val>
                                            <p:strVal val="#ppt_w"/>
                                          </p:val>
                                        </p:tav>
                                      </p:tavLst>
                                    </p:anim>
                                    <p:anim calcmode="lin" valueType="num">
                                      <p:cBhvr>
                                        <p:cTn id="11" dur="500" fill="hold"/>
                                        <p:tgtEl>
                                          <p:spTgt spid="237575"/>
                                        </p:tgtEl>
                                        <p:attrNameLst>
                                          <p:attrName>ppt_h</p:attrName>
                                        </p:attrNameLst>
                                      </p:cBhvr>
                                      <p:tavLst>
                                        <p:tav tm="0">
                                          <p:val>
                                            <p:strVal val="2/3*#ppt_h"/>
                                          </p:val>
                                        </p:tav>
                                        <p:tav tm="100000">
                                          <p:val>
                                            <p:strVal val="#ppt_h"/>
                                          </p:val>
                                        </p:tav>
                                      </p:tavLst>
                                    </p:anim>
                                  </p:childTnLst>
                                </p:cTn>
                              </p:par>
                            </p:childTnLst>
                          </p:cTn>
                        </p:par>
                        <p:par>
                          <p:cTn id="12" fill="hold">
                            <p:stCondLst>
                              <p:cond delay="500"/>
                            </p:stCondLst>
                            <p:childTnLst>
                              <p:par>
                                <p:cTn id="13" presetID="23" presetClass="entr" presetSubtype="272" fill="hold" grpId="0" nodeType="afterEffect">
                                  <p:stCondLst>
                                    <p:cond delay="0"/>
                                  </p:stCondLst>
                                  <p:childTnLst>
                                    <p:set>
                                      <p:cBhvr>
                                        <p:cTn id="14" dur="1" fill="hold">
                                          <p:stCondLst>
                                            <p:cond delay="0"/>
                                          </p:stCondLst>
                                        </p:cTn>
                                        <p:tgtEl>
                                          <p:spTgt spid="237576"/>
                                        </p:tgtEl>
                                        <p:attrNameLst>
                                          <p:attrName>style.visibility</p:attrName>
                                        </p:attrNameLst>
                                      </p:cBhvr>
                                      <p:to>
                                        <p:strVal val="visible"/>
                                      </p:to>
                                    </p:set>
                                    <p:anim calcmode="lin" valueType="num">
                                      <p:cBhvr>
                                        <p:cTn id="15" dur="500" fill="hold"/>
                                        <p:tgtEl>
                                          <p:spTgt spid="237576"/>
                                        </p:tgtEl>
                                        <p:attrNameLst>
                                          <p:attrName>ppt_w</p:attrName>
                                        </p:attrNameLst>
                                      </p:cBhvr>
                                      <p:tavLst>
                                        <p:tav tm="0">
                                          <p:val>
                                            <p:strVal val="2/3*#ppt_w"/>
                                          </p:val>
                                        </p:tav>
                                        <p:tav tm="100000">
                                          <p:val>
                                            <p:strVal val="#ppt_w"/>
                                          </p:val>
                                        </p:tav>
                                      </p:tavLst>
                                    </p:anim>
                                    <p:anim calcmode="lin" valueType="num">
                                      <p:cBhvr>
                                        <p:cTn id="16" dur="500" fill="hold"/>
                                        <p:tgtEl>
                                          <p:spTgt spid="237576"/>
                                        </p:tgtEl>
                                        <p:attrNameLst>
                                          <p:attrName>ppt_h</p:attrName>
                                        </p:attrNameLst>
                                      </p:cBhvr>
                                      <p:tavLst>
                                        <p:tav tm="0">
                                          <p:val>
                                            <p:strVal val="2/3*#ppt_h"/>
                                          </p:val>
                                        </p:tav>
                                        <p:tav tm="100000">
                                          <p:val>
                                            <p:strVal val="#ppt_h"/>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237577"/>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375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7579"/>
                                        </p:tgtEl>
                                        <p:attrNameLst>
                                          <p:attrName>style.visibility</p:attrName>
                                        </p:attrNameLst>
                                      </p:cBhvr>
                                      <p:to>
                                        <p:strVal val="visible"/>
                                      </p:to>
                                    </p:set>
                                    <p:animEffect transition="in" filter="wipe(up)">
                                      <p:cBhvr>
                                        <p:cTn id="31" dur="500"/>
                                        <p:tgtEl>
                                          <p:spTgt spid="23757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375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37591"/>
                                        </p:tgtEl>
                                        <p:attrNameLst>
                                          <p:attrName>style.visibility</p:attrName>
                                        </p:attrNameLst>
                                      </p:cBhvr>
                                      <p:to>
                                        <p:strVal val="visible"/>
                                      </p:to>
                                    </p:set>
                                    <p:anim calcmode="lin" valueType="num">
                                      <p:cBhvr>
                                        <p:cTn id="39" dur="500" fill="hold"/>
                                        <p:tgtEl>
                                          <p:spTgt spid="237591"/>
                                        </p:tgtEl>
                                        <p:attrNameLst>
                                          <p:attrName>ppt_w</p:attrName>
                                        </p:attrNameLst>
                                      </p:cBhvr>
                                      <p:tavLst>
                                        <p:tav tm="0">
                                          <p:val>
                                            <p:strVal val="2/3*#ppt_w"/>
                                          </p:val>
                                        </p:tav>
                                        <p:tav tm="100000">
                                          <p:val>
                                            <p:strVal val="#ppt_w"/>
                                          </p:val>
                                        </p:tav>
                                      </p:tavLst>
                                    </p:anim>
                                    <p:anim calcmode="lin" valueType="num">
                                      <p:cBhvr>
                                        <p:cTn id="40" dur="500" fill="hold"/>
                                        <p:tgtEl>
                                          <p:spTgt spid="237591"/>
                                        </p:tgtEl>
                                        <p:attrNameLst>
                                          <p:attrName>ppt_h</p:attrName>
                                        </p:attrNameLst>
                                      </p:cBhvr>
                                      <p:tavLst>
                                        <p:tav tm="0">
                                          <p:val>
                                            <p:strVal val="2/3*#ppt_h"/>
                                          </p:val>
                                        </p:tav>
                                        <p:tav tm="100000">
                                          <p:val>
                                            <p:strVal val="#ppt_h"/>
                                          </p:val>
                                        </p:tav>
                                      </p:tavLst>
                                    </p:anim>
                                  </p:childTnLst>
                                </p:cTn>
                              </p:par>
                            </p:childTnLst>
                          </p:cTn>
                        </p:par>
                        <p:par>
                          <p:cTn id="41" fill="hold">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237592"/>
                                        </p:tgtEl>
                                        <p:attrNameLst>
                                          <p:attrName>style.visibility</p:attrName>
                                        </p:attrNameLst>
                                      </p:cBhvr>
                                      <p:to>
                                        <p:strVal val="visible"/>
                                      </p:to>
                                    </p:set>
                                    <p:anim calcmode="lin" valueType="num">
                                      <p:cBhvr>
                                        <p:cTn id="44" dur="500" fill="hold"/>
                                        <p:tgtEl>
                                          <p:spTgt spid="237592"/>
                                        </p:tgtEl>
                                        <p:attrNameLst>
                                          <p:attrName>ppt_w</p:attrName>
                                        </p:attrNameLst>
                                      </p:cBhvr>
                                      <p:tavLst>
                                        <p:tav tm="0">
                                          <p:val>
                                            <p:strVal val="2/3*#ppt_w"/>
                                          </p:val>
                                        </p:tav>
                                        <p:tav tm="100000">
                                          <p:val>
                                            <p:strVal val="#ppt_w"/>
                                          </p:val>
                                        </p:tav>
                                      </p:tavLst>
                                    </p:anim>
                                    <p:anim calcmode="lin" valueType="num">
                                      <p:cBhvr>
                                        <p:cTn id="45" dur="500" fill="hold"/>
                                        <p:tgtEl>
                                          <p:spTgt spid="237592"/>
                                        </p:tgtEl>
                                        <p:attrNameLst>
                                          <p:attrName>ppt_h</p:attrName>
                                        </p:attrNameLst>
                                      </p:cBhvr>
                                      <p:tavLst>
                                        <p:tav tm="0">
                                          <p:val>
                                            <p:strVal val="2/3*#ppt_h"/>
                                          </p:val>
                                        </p:tav>
                                        <p:tav tm="100000">
                                          <p:val>
                                            <p:strVal val="#ppt_h"/>
                                          </p:val>
                                        </p:tav>
                                      </p:tavLst>
                                    </p:anim>
                                  </p:childTnLst>
                                </p:cTn>
                              </p:par>
                            </p:childTnLst>
                          </p:cTn>
                        </p:par>
                        <p:par>
                          <p:cTn id="46" fill="hold">
                            <p:stCondLst>
                              <p:cond delay="10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237593"/>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3759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237584"/>
                                        </p:tgtEl>
                                        <p:attrNameLst>
                                          <p:attrName>style.visibility</p:attrName>
                                        </p:attrNameLst>
                                      </p:cBhvr>
                                      <p:to>
                                        <p:strVal val="visible"/>
                                      </p:to>
                                    </p:set>
                                    <p:anim calcmode="lin" valueType="num">
                                      <p:cBhvr>
                                        <p:cTn id="60" dur="500" fill="hold"/>
                                        <p:tgtEl>
                                          <p:spTgt spid="237584"/>
                                        </p:tgtEl>
                                        <p:attrNameLst>
                                          <p:attrName>ppt_w</p:attrName>
                                        </p:attrNameLst>
                                      </p:cBhvr>
                                      <p:tavLst>
                                        <p:tav tm="0">
                                          <p:val>
                                            <p:strVal val="2/3*#ppt_w"/>
                                          </p:val>
                                        </p:tav>
                                        <p:tav tm="100000">
                                          <p:val>
                                            <p:strVal val="#ppt_w"/>
                                          </p:val>
                                        </p:tav>
                                      </p:tavLst>
                                    </p:anim>
                                    <p:anim calcmode="lin" valueType="num">
                                      <p:cBhvr>
                                        <p:cTn id="61" dur="500" fill="hold"/>
                                        <p:tgtEl>
                                          <p:spTgt spid="237584"/>
                                        </p:tgtEl>
                                        <p:attrNameLst>
                                          <p:attrName>ppt_h</p:attrName>
                                        </p:attrNameLst>
                                      </p:cBhvr>
                                      <p:tavLst>
                                        <p:tav tm="0">
                                          <p:val>
                                            <p:strVal val="2/3*#ppt_h"/>
                                          </p:val>
                                        </p:tav>
                                        <p:tav tm="100000">
                                          <p:val>
                                            <p:strVal val="#ppt_h"/>
                                          </p:val>
                                        </p:tav>
                                      </p:tavLst>
                                    </p:anim>
                                  </p:childTnLst>
                                </p:cTn>
                              </p:par>
                            </p:childTnLst>
                          </p:cTn>
                        </p:par>
                        <p:par>
                          <p:cTn id="62" fill="hold">
                            <p:stCondLst>
                              <p:cond delay="500"/>
                            </p:stCondLst>
                            <p:childTnLst>
                              <p:par>
                                <p:cTn id="63" presetID="23" presetClass="entr" presetSubtype="272" fill="hold" grpId="0" nodeType="afterEffect">
                                  <p:stCondLst>
                                    <p:cond delay="0"/>
                                  </p:stCondLst>
                                  <p:childTnLst>
                                    <p:set>
                                      <p:cBhvr>
                                        <p:cTn id="64" dur="1" fill="hold">
                                          <p:stCondLst>
                                            <p:cond delay="0"/>
                                          </p:stCondLst>
                                        </p:cTn>
                                        <p:tgtEl>
                                          <p:spTgt spid="237585"/>
                                        </p:tgtEl>
                                        <p:attrNameLst>
                                          <p:attrName>style.visibility</p:attrName>
                                        </p:attrNameLst>
                                      </p:cBhvr>
                                      <p:to>
                                        <p:strVal val="visible"/>
                                      </p:to>
                                    </p:set>
                                    <p:anim calcmode="lin" valueType="num">
                                      <p:cBhvr>
                                        <p:cTn id="65" dur="500" fill="hold"/>
                                        <p:tgtEl>
                                          <p:spTgt spid="237585"/>
                                        </p:tgtEl>
                                        <p:attrNameLst>
                                          <p:attrName>ppt_w</p:attrName>
                                        </p:attrNameLst>
                                      </p:cBhvr>
                                      <p:tavLst>
                                        <p:tav tm="0">
                                          <p:val>
                                            <p:strVal val="2/3*#ppt_w"/>
                                          </p:val>
                                        </p:tav>
                                        <p:tav tm="100000">
                                          <p:val>
                                            <p:strVal val="#ppt_w"/>
                                          </p:val>
                                        </p:tav>
                                      </p:tavLst>
                                    </p:anim>
                                    <p:anim calcmode="lin" valueType="num">
                                      <p:cBhvr>
                                        <p:cTn id="66" dur="500" fill="hold"/>
                                        <p:tgtEl>
                                          <p:spTgt spid="237585"/>
                                        </p:tgtEl>
                                        <p:attrNameLst>
                                          <p:attrName>ppt_h</p:attrName>
                                        </p:attrNameLst>
                                      </p:cBhvr>
                                      <p:tavLst>
                                        <p:tav tm="0">
                                          <p:val>
                                            <p:strVal val="2/3*#ppt_h"/>
                                          </p:val>
                                        </p:tav>
                                        <p:tav tm="100000">
                                          <p:val>
                                            <p:strVal val="#ppt_h"/>
                                          </p:val>
                                        </p:tav>
                                      </p:tavLst>
                                    </p:anim>
                                  </p:childTnLst>
                                </p:cTn>
                              </p:par>
                            </p:childTnLst>
                          </p:cTn>
                        </p:par>
                        <p:par>
                          <p:cTn id="67" fill="hold">
                            <p:stCondLst>
                              <p:cond delay="1000"/>
                            </p:stCondLst>
                            <p:childTnLst>
                              <p:par>
                                <p:cTn id="68" presetID="16" presetClass="entr" presetSubtype="37"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arn(outVertical)">
                                      <p:cBhvr>
                                        <p:cTn id="70" dur="500"/>
                                        <p:tgtEl>
                                          <p:spTgt spid="3"/>
                                        </p:tgtEl>
                                      </p:cBhvr>
                                    </p:animEffec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23758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0"/>
                                          </p:stCondLst>
                                        </p:cTn>
                                        <p:tgtEl>
                                          <p:spTgt spid="237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P spid="237575" grpId="0" animBg="1"/>
      <p:bldP spid="237576" grpId="0" animBg="1"/>
      <p:bldP spid="237577" grpId="0" animBg="1"/>
      <p:bldP spid="237578" grpId="0"/>
      <p:bldP spid="237579" grpId="0" animBg="1"/>
      <p:bldP spid="237583" grpId="0" animBg="1"/>
      <p:bldP spid="237584" grpId="0" animBg="1"/>
      <p:bldP spid="237585" grpId="0" animBg="1"/>
      <p:bldP spid="237586" grpId="0" animBg="1"/>
      <p:bldP spid="237590" grpId="0" animBg="1"/>
      <p:bldP spid="237591" grpId="0" animBg="1"/>
      <p:bldP spid="237592" grpId="0" animBg="1"/>
      <p:bldP spid="237593" grpId="0" animBg="1"/>
      <p:bldP spid="23759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rot="10800000">
            <a:off x="3632200" y="4953000"/>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p:spPr>
        <p:txBody>
          <a:bodyPr wrap="none" anchor="ctr"/>
          <a:lstStyle/>
          <a:p>
            <a:endParaRPr lang="en-GB"/>
          </a:p>
        </p:txBody>
      </p:sp>
      <p:sp>
        <p:nvSpPr>
          <p:cNvPr id="17411" name="AutoShape 4"/>
          <p:cNvSpPr>
            <a:spLocks noChangeAspect="1" noChangeArrowheads="1"/>
          </p:cNvSpPr>
          <p:nvPr/>
        </p:nvSpPr>
        <p:spPr bwMode="auto">
          <a:xfrm>
            <a:off x="1338263" y="3838575"/>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45" name="Oval 5">
            <a:hlinkClick r:id="rId3" action="ppaction://hlinkpres?slideindex=1&amp;slidetitle="/>
          </p:cNvPr>
          <p:cNvSpPr>
            <a:spLocks noChangeAspect="1" noChangeArrowheads="1"/>
          </p:cNvSpPr>
          <p:nvPr/>
        </p:nvSpPr>
        <p:spPr bwMode="auto">
          <a:xfrm>
            <a:off x="495300" y="4295775"/>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Mind</a:t>
            </a:r>
          </a:p>
        </p:txBody>
      </p:sp>
      <p:sp>
        <p:nvSpPr>
          <p:cNvPr id="240646" name="Oval 6">
            <a:hlinkClick r:id="rId3" action="ppaction://hlinkpres?slideindex=1&amp;slidetitle="/>
          </p:cNvPr>
          <p:cNvSpPr>
            <a:spLocks noChangeAspect="1" noChangeArrowheads="1"/>
          </p:cNvSpPr>
          <p:nvPr/>
        </p:nvSpPr>
        <p:spPr bwMode="auto">
          <a:xfrm>
            <a:off x="2889250" y="4265613"/>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Body</a:t>
            </a:r>
          </a:p>
        </p:txBody>
      </p:sp>
      <p:sp>
        <p:nvSpPr>
          <p:cNvPr id="240647" name="Oval 7">
            <a:hlinkClick r:id="rId3" action="ppaction://hlinkpres?slideindex=1&amp;slidetitle="/>
          </p:cNvPr>
          <p:cNvSpPr>
            <a:spLocks noChangeArrowheads="1"/>
          </p:cNvSpPr>
          <p:nvPr/>
        </p:nvSpPr>
        <p:spPr bwMode="auto">
          <a:xfrm>
            <a:off x="1617663" y="5210175"/>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Person</a:t>
            </a:r>
          </a:p>
        </p:txBody>
      </p:sp>
      <p:sp>
        <p:nvSpPr>
          <p:cNvPr id="17415" name="Text Box 8"/>
          <p:cNvSpPr txBox="1">
            <a:spLocks noChangeArrowheads="1"/>
          </p:cNvSpPr>
          <p:nvPr/>
        </p:nvSpPr>
        <p:spPr bwMode="auto">
          <a:xfrm>
            <a:off x="4127500" y="5043488"/>
            <a:ext cx="1733550" cy="1585912"/>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rgbClr val="FFFF00"/>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17416" name="Line 9"/>
          <p:cNvSpPr>
            <a:spLocks noChangeShapeType="1"/>
          </p:cNvSpPr>
          <p:nvPr/>
        </p:nvSpPr>
        <p:spPr bwMode="auto">
          <a:xfrm>
            <a:off x="2284413" y="4724400"/>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17" name="Oval 10"/>
          <p:cNvSpPr>
            <a:spLocks noChangeArrowheads="1"/>
          </p:cNvSpPr>
          <p:nvPr/>
        </p:nvSpPr>
        <p:spPr bwMode="auto">
          <a:xfrm>
            <a:off x="1952625" y="4564063"/>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18" name="Line 11"/>
          <p:cNvSpPr>
            <a:spLocks noChangeShapeType="1"/>
          </p:cNvSpPr>
          <p:nvPr/>
        </p:nvSpPr>
        <p:spPr bwMode="auto">
          <a:xfrm>
            <a:off x="2282825" y="4114800"/>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00" name="Oval 12">
            <a:hlinkClick r:id="rId3" action="ppaction://hlinkpres?slideindex=1&amp;slidetitle="/>
          </p:cNvPr>
          <p:cNvSpPr>
            <a:spLocks noChangeAspect="1" noChangeArrowheads="1"/>
          </p:cNvSpPr>
          <p:nvPr/>
        </p:nvSpPr>
        <p:spPr bwMode="auto">
          <a:xfrm>
            <a:off x="1552575" y="3305175"/>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17420" name="AutoShape 13"/>
          <p:cNvSpPr>
            <a:spLocks noChangeAspect="1" noChangeArrowheads="1"/>
          </p:cNvSpPr>
          <p:nvPr/>
        </p:nvSpPr>
        <p:spPr bwMode="auto">
          <a:xfrm>
            <a:off x="4062413" y="2819400"/>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54" name="Oval 14">
            <a:hlinkClick r:id="rId3" action="ppaction://hlinkpres?slideindex=1&amp;slidetitle="/>
          </p:cNvPr>
          <p:cNvSpPr>
            <a:spLocks noChangeAspect="1" noChangeArrowheads="1"/>
          </p:cNvSpPr>
          <p:nvPr/>
        </p:nvSpPr>
        <p:spPr bwMode="auto">
          <a:xfrm>
            <a:off x="3219450" y="3276600"/>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Husband</a:t>
            </a:r>
          </a:p>
        </p:txBody>
      </p:sp>
      <p:sp>
        <p:nvSpPr>
          <p:cNvPr id="240655" name="Oval 15">
            <a:hlinkClick r:id="rId3" action="ppaction://hlinkpres?slideindex=1&amp;slidetitle="/>
          </p:cNvPr>
          <p:cNvSpPr>
            <a:spLocks noChangeAspect="1" noChangeArrowheads="1"/>
          </p:cNvSpPr>
          <p:nvPr/>
        </p:nvSpPr>
        <p:spPr bwMode="auto">
          <a:xfrm>
            <a:off x="5613400" y="3246438"/>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Wife</a:t>
            </a:r>
          </a:p>
        </p:txBody>
      </p:sp>
      <p:sp>
        <p:nvSpPr>
          <p:cNvPr id="240656" name="Oval 16">
            <a:hlinkClick r:id="rId3" action="ppaction://hlinkpres?slideindex=1&amp;slidetitle="/>
          </p:cNvPr>
          <p:cNvSpPr>
            <a:spLocks noChangeArrowheads="1"/>
          </p:cNvSpPr>
          <p:nvPr/>
        </p:nvSpPr>
        <p:spPr bwMode="auto">
          <a:xfrm>
            <a:off x="4341813" y="4191000"/>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False</a:t>
            </a:r>
          </a:p>
          <a:p>
            <a:pPr algn="ctr" eaLnBrk="0" hangingPunct="0">
              <a:defRPr/>
            </a:pPr>
            <a:r>
              <a:rPr lang="en-GB" sz="2000" b="1" dirty="0">
                <a:solidFill>
                  <a:schemeClr val="bg2">
                    <a:lumMod val="10000"/>
                  </a:schemeClr>
                </a:solidFill>
              </a:rPr>
              <a:t>Lineage</a:t>
            </a:r>
          </a:p>
        </p:txBody>
      </p:sp>
      <p:sp>
        <p:nvSpPr>
          <p:cNvPr id="17424" name="Line 17"/>
          <p:cNvSpPr>
            <a:spLocks noChangeShapeType="1"/>
          </p:cNvSpPr>
          <p:nvPr/>
        </p:nvSpPr>
        <p:spPr bwMode="auto">
          <a:xfrm>
            <a:off x="5011738" y="3705225"/>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25" name="Oval 18"/>
          <p:cNvSpPr>
            <a:spLocks noChangeArrowheads="1"/>
          </p:cNvSpPr>
          <p:nvPr/>
        </p:nvSpPr>
        <p:spPr bwMode="auto">
          <a:xfrm>
            <a:off x="4668838" y="3476625"/>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26" name="Line 19"/>
          <p:cNvSpPr>
            <a:spLocks noChangeShapeType="1"/>
          </p:cNvSpPr>
          <p:nvPr/>
        </p:nvSpPr>
        <p:spPr bwMode="auto">
          <a:xfrm>
            <a:off x="4999038" y="3095625"/>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08" name="Oval 20">
            <a:hlinkClick r:id="rId3" action="ppaction://hlinkpres?slideindex=1&amp;slidetitle="/>
          </p:cNvPr>
          <p:cNvSpPr>
            <a:spLocks noChangeAspect="1" noChangeArrowheads="1"/>
          </p:cNvSpPr>
          <p:nvPr/>
        </p:nvSpPr>
        <p:spPr bwMode="auto">
          <a:xfrm>
            <a:off x="4259263" y="2286000"/>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17428" name="AutoShape 21"/>
          <p:cNvSpPr>
            <a:spLocks noChangeAspect="1" noChangeArrowheads="1"/>
          </p:cNvSpPr>
          <p:nvPr/>
        </p:nvSpPr>
        <p:spPr bwMode="auto">
          <a:xfrm>
            <a:off x="6735763" y="1857375"/>
            <a:ext cx="1849437"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62" name="Oval 22">
            <a:hlinkClick r:id="rId3" action="ppaction://hlinkpres?slideindex=1&amp;slidetitle="/>
          </p:cNvPr>
          <p:cNvSpPr>
            <a:spLocks noChangeAspect="1" noChangeArrowheads="1"/>
          </p:cNvSpPr>
          <p:nvPr/>
        </p:nvSpPr>
        <p:spPr bwMode="auto">
          <a:xfrm>
            <a:off x="5894388" y="2314575"/>
            <a:ext cx="1122362"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Selfish</a:t>
            </a:r>
          </a:p>
          <a:p>
            <a:pPr algn="ctr" eaLnBrk="0" hangingPunct="0">
              <a:defRPr/>
            </a:pPr>
            <a:r>
              <a:rPr lang="en-GB" sz="2000" b="1">
                <a:solidFill>
                  <a:srgbClr val="F8F8F8"/>
                </a:solidFill>
                <a:effectLst>
                  <a:outerShdw blurRad="38100" dist="38100" dir="2700000" algn="tl">
                    <a:srgbClr val="000000"/>
                  </a:outerShdw>
                </a:effectLst>
              </a:rPr>
              <a:t>People</a:t>
            </a:r>
          </a:p>
        </p:txBody>
      </p:sp>
      <p:sp>
        <p:nvSpPr>
          <p:cNvPr id="240663" name="Oval 23">
            <a:hlinkClick r:id="rId3" action="ppaction://hlinkpres?slideindex=1&amp;slidetitle="/>
          </p:cNvPr>
          <p:cNvSpPr>
            <a:spLocks noChangeAspect="1" noChangeArrowheads="1"/>
          </p:cNvSpPr>
          <p:nvPr/>
        </p:nvSpPr>
        <p:spPr bwMode="auto">
          <a:xfrm>
            <a:off x="8288338" y="2284413"/>
            <a:ext cx="1122362"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Environment</a:t>
            </a:r>
          </a:p>
        </p:txBody>
      </p:sp>
      <p:sp>
        <p:nvSpPr>
          <p:cNvPr id="240664" name="Oval 24">
            <a:hlinkClick r:id="rId3" action="ppaction://hlinkpres?slideindex=1&amp;slidetitle="/>
          </p:cNvPr>
          <p:cNvSpPr>
            <a:spLocks noChangeArrowheads="1"/>
          </p:cNvSpPr>
          <p:nvPr/>
        </p:nvSpPr>
        <p:spPr bwMode="auto">
          <a:xfrm>
            <a:off x="6851650" y="3357563"/>
            <a:ext cx="1690688" cy="935037"/>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False</a:t>
            </a:r>
          </a:p>
          <a:p>
            <a:pPr algn="ctr" eaLnBrk="0" hangingPunct="0">
              <a:defRPr/>
            </a:pPr>
            <a:r>
              <a:rPr lang="en-GB" sz="2000" b="1" dirty="0">
                <a:solidFill>
                  <a:schemeClr val="bg2">
                    <a:lumMod val="10000"/>
                  </a:schemeClr>
                </a:solidFill>
              </a:rPr>
              <a:t>Ownership</a:t>
            </a:r>
          </a:p>
        </p:txBody>
      </p:sp>
      <p:sp>
        <p:nvSpPr>
          <p:cNvPr id="17432" name="Line 25"/>
          <p:cNvSpPr>
            <a:spLocks noChangeShapeType="1"/>
          </p:cNvSpPr>
          <p:nvPr/>
        </p:nvSpPr>
        <p:spPr bwMode="auto">
          <a:xfrm>
            <a:off x="7710488" y="2743200"/>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33" name="Oval 26"/>
          <p:cNvSpPr>
            <a:spLocks noChangeArrowheads="1"/>
          </p:cNvSpPr>
          <p:nvPr/>
        </p:nvSpPr>
        <p:spPr bwMode="auto">
          <a:xfrm>
            <a:off x="7380288" y="2514600"/>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34" name="Line 27"/>
          <p:cNvSpPr>
            <a:spLocks noChangeShapeType="1"/>
          </p:cNvSpPr>
          <p:nvPr/>
        </p:nvSpPr>
        <p:spPr bwMode="auto">
          <a:xfrm>
            <a:off x="7710488" y="2133600"/>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16" name="Oval 28">
            <a:hlinkClick r:id="rId3" action="ppaction://hlinkpres?slideindex=1&amp;slidetitle="/>
          </p:cNvPr>
          <p:cNvSpPr>
            <a:spLocks noChangeAspect="1" noChangeArrowheads="1"/>
          </p:cNvSpPr>
          <p:nvPr/>
        </p:nvSpPr>
        <p:spPr bwMode="auto">
          <a:xfrm>
            <a:off x="6934200" y="1323975"/>
            <a:ext cx="1452563"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240669" name="Text Box 29"/>
          <p:cNvSpPr txBox="1">
            <a:spLocks noChangeArrowheads="1"/>
          </p:cNvSpPr>
          <p:nvPr/>
        </p:nvSpPr>
        <p:spPr bwMode="auto">
          <a:xfrm>
            <a:off x="412750" y="2209800"/>
            <a:ext cx="33020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effectLst>
                  <a:outerShdw blurRad="38100" dist="38100" dir="2700000" algn="tl">
                    <a:srgbClr val="C0C0C0"/>
                  </a:outerShdw>
                </a:effectLst>
              </a:rPr>
              <a:t>1. Conflict within the Individual </a:t>
            </a:r>
          </a:p>
        </p:txBody>
      </p:sp>
      <p:sp>
        <p:nvSpPr>
          <p:cNvPr id="240670" name="Text Box 30"/>
          <p:cNvSpPr txBox="1">
            <a:spLocks noChangeArrowheads="1"/>
          </p:cNvSpPr>
          <p:nvPr/>
        </p:nvSpPr>
        <p:spPr bwMode="auto">
          <a:xfrm>
            <a:off x="3219450" y="1143000"/>
            <a:ext cx="34671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effectLst>
                  <a:outerShdw blurRad="38100" dist="38100" dir="2700000" algn="tl">
                    <a:srgbClr val="C0C0C0"/>
                  </a:outerShdw>
                </a:effectLst>
              </a:rPr>
              <a:t>2. Conflict in Human Society</a:t>
            </a:r>
          </a:p>
        </p:txBody>
      </p:sp>
      <p:sp>
        <p:nvSpPr>
          <p:cNvPr id="240671" name="Text Box 31"/>
          <p:cNvSpPr txBox="1">
            <a:spLocks noChangeArrowheads="1"/>
          </p:cNvSpPr>
          <p:nvPr/>
        </p:nvSpPr>
        <p:spPr bwMode="auto">
          <a:xfrm>
            <a:off x="5562600" y="838200"/>
            <a:ext cx="4540250" cy="519113"/>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effectLst>
                  <a:outerShdw blurRad="38100" dist="38100" dir="2700000" algn="tl">
                    <a:srgbClr val="C0C0C0"/>
                  </a:outerShdw>
                </a:effectLst>
              </a:rPr>
              <a:t>3. Universal Conflict</a:t>
            </a:r>
          </a:p>
        </p:txBody>
      </p:sp>
      <p:sp>
        <p:nvSpPr>
          <p:cNvPr id="240672" name="Text Box 32"/>
          <p:cNvSpPr txBox="1">
            <a:spLocks noChangeArrowheads="1"/>
          </p:cNvSpPr>
          <p:nvPr/>
        </p:nvSpPr>
        <p:spPr bwMode="auto">
          <a:xfrm>
            <a:off x="6108700" y="4359275"/>
            <a:ext cx="3302000" cy="946150"/>
          </a:xfrm>
          <a:prstGeom prst="rect">
            <a:avLst/>
          </a:prstGeom>
          <a:noFill/>
          <a:ln w="9525">
            <a:noFill/>
            <a:miter lim="800000"/>
            <a:headEnd/>
            <a:tailEnd/>
          </a:ln>
          <a:effectLst/>
        </p:spPr>
        <p:txBody>
          <a:bodyPr>
            <a:spAutoFit/>
          </a:bodyPr>
          <a:lstStyle/>
          <a:p>
            <a:pPr algn="ctr" eaLnBrk="0" hangingPunct="0">
              <a:defRPr/>
            </a:pPr>
            <a:r>
              <a:rPr lang="en-GB" sz="2800" b="1" dirty="0">
                <a:effectLst>
                  <a:outerShdw blurRad="38100" dist="38100" dir="2700000" algn="tl">
                    <a:srgbClr val="C0C0C0"/>
                  </a:outerShdw>
                </a:effectLst>
              </a:rPr>
              <a:t>Self-serving </a:t>
            </a:r>
          </a:p>
          <a:p>
            <a:pPr algn="ctr" eaLnBrk="0" hangingPunct="0">
              <a:defRPr/>
            </a:pPr>
            <a:r>
              <a:rPr lang="en-GB" sz="2800" b="1" dirty="0">
                <a:effectLst>
                  <a:outerShdw blurRad="38100" dist="38100" dir="2700000" algn="tl">
                    <a:srgbClr val="C0C0C0"/>
                  </a:outerShdw>
                </a:effectLst>
              </a:rPr>
              <a:t>Exploitative</a:t>
            </a:r>
          </a:p>
        </p:txBody>
      </p:sp>
      <p:grpSp>
        <p:nvGrpSpPr>
          <p:cNvPr id="2" name="Group 33"/>
          <p:cNvGrpSpPr>
            <a:grpSpLocks/>
          </p:cNvGrpSpPr>
          <p:nvPr/>
        </p:nvGrpSpPr>
        <p:grpSpPr bwMode="auto">
          <a:xfrm rot="5400000">
            <a:off x="1733550" y="3860800"/>
            <a:ext cx="990600" cy="1651000"/>
            <a:chOff x="2016" y="1824"/>
            <a:chExt cx="635" cy="909"/>
          </a:xfrm>
        </p:grpSpPr>
        <p:sp>
          <p:nvSpPr>
            <p:cNvPr id="240674" name="Freeform 34"/>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75" name="Freeform 35"/>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grpSp>
        <p:nvGrpSpPr>
          <p:cNvPr id="3" name="Group 36"/>
          <p:cNvGrpSpPr>
            <a:grpSpLocks/>
          </p:cNvGrpSpPr>
          <p:nvPr/>
        </p:nvGrpSpPr>
        <p:grpSpPr bwMode="auto">
          <a:xfrm rot="5400000">
            <a:off x="4457700" y="2870200"/>
            <a:ext cx="990600" cy="1651000"/>
            <a:chOff x="2016" y="1824"/>
            <a:chExt cx="635" cy="909"/>
          </a:xfrm>
        </p:grpSpPr>
        <p:sp>
          <p:nvSpPr>
            <p:cNvPr id="240677" name="Freeform 3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78" name="Freeform 38"/>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grpSp>
        <p:nvGrpSpPr>
          <p:cNvPr id="4" name="Group 39"/>
          <p:cNvGrpSpPr>
            <a:grpSpLocks/>
          </p:cNvGrpSpPr>
          <p:nvPr/>
        </p:nvGrpSpPr>
        <p:grpSpPr bwMode="auto">
          <a:xfrm rot="5400000">
            <a:off x="7181850" y="1879600"/>
            <a:ext cx="990600" cy="1651000"/>
            <a:chOff x="2016" y="1824"/>
            <a:chExt cx="635" cy="909"/>
          </a:xfrm>
        </p:grpSpPr>
        <p:sp>
          <p:nvSpPr>
            <p:cNvPr id="240680" name="Freeform 40"/>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81" name="Freeform 41"/>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sp>
        <p:nvSpPr>
          <p:cNvPr id="4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smtClean="0">
                <a:solidFill>
                  <a:schemeClr val="bg2">
                    <a:lumMod val="10000"/>
                  </a:schemeClr>
                </a:solidFill>
                <a:effectLst>
                  <a:outerShdw blurRad="38100" dist="38100" dir="2700000" algn="tl">
                    <a:srgbClr val="000000">
                      <a:alpha val="43137"/>
                    </a:srgbClr>
                  </a:outerShdw>
                </a:effectLst>
                <a:latin typeface="+mj-lt"/>
                <a:ea typeface="+mj-lt"/>
                <a:cs typeface="+mj-lt"/>
              </a:rPr>
              <a:t>The  expansion </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r>
              <a:rPr lang="en-GB" dirty="0" smtClean="0">
                <a:solidFill>
                  <a:schemeClr val="bg2">
                    <a:lumMod val="10000"/>
                  </a:schemeClr>
                </a:solidFill>
                <a:effectLst/>
              </a:rPr>
              <a:t>Restoring Peace and Happiness</a:t>
            </a:r>
            <a:endParaRPr lang="en-GB" dirty="0">
              <a:solidFill>
                <a:schemeClr val="bg2">
                  <a:lumMod val="10000"/>
                </a:schemeClr>
              </a:solidFill>
              <a:effectLst/>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p:txBody>
          <a:bodyPr/>
          <a:lstStyle/>
          <a:p>
            <a:pPr eaLnBrk="1" hangingPunct="1">
              <a:spcBef>
                <a:spcPct val="0"/>
              </a:spcBef>
            </a:pPr>
            <a:r>
              <a:rPr lang="en-GB" dirty="0" smtClean="0"/>
              <a:t>Strengthening heart and conscience </a:t>
            </a:r>
          </a:p>
          <a:p>
            <a:pPr eaLnBrk="1" hangingPunct="1">
              <a:spcBef>
                <a:spcPct val="0"/>
              </a:spcBef>
            </a:pPr>
            <a:r>
              <a:rPr lang="en-GB" dirty="0" smtClean="0"/>
              <a:t>Loving the enemy   </a:t>
            </a:r>
          </a:p>
          <a:p>
            <a:endParaRPr lang="en-GB"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7099300" y="6248400"/>
            <a:ext cx="2311400" cy="476250"/>
          </a:xfrm>
          <a:prstGeom prst="rect">
            <a:avLst/>
          </a:prstGeom>
          <a:noFill/>
          <a:ln w="9525">
            <a:noFill/>
            <a:miter lim="800000"/>
            <a:headEnd/>
            <a:tailEnd/>
          </a:ln>
        </p:spPr>
        <p:txBody>
          <a:bodyPr anchor="b"/>
          <a:lstStyle/>
          <a:p>
            <a:pPr algn="r"/>
            <a:fld id="{BFBCA4D1-A137-4E35-8298-3F5E2DACD875}" type="slidenum">
              <a:rPr lang="en-US" sz="1200">
                <a:solidFill>
                  <a:srgbClr val="FFFFFF"/>
                </a:solidFill>
                <a:latin typeface="Franklin Gothic Medium" pitchFamily="34" charset="0"/>
                <a:ea typeface="SimSun" pitchFamily="2" charset="-122"/>
              </a:rPr>
              <a:pPr algn="r"/>
              <a:t>18</a:t>
            </a:fld>
            <a:endParaRPr lang="en-US" sz="1200">
              <a:solidFill>
                <a:srgbClr val="FFFFFF"/>
              </a:solidFill>
              <a:latin typeface="Franklin Gothic Medium" pitchFamily="34" charset="0"/>
              <a:ea typeface="SimSun" pitchFamily="2" charset="-122"/>
            </a:endParaRPr>
          </a:p>
        </p:txBody>
      </p:sp>
      <p:sp>
        <p:nvSpPr>
          <p:cNvPr id="13316" name="Text Box 1027"/>
          <p:cNvSpPr txBox="1">
            <a:spLocks noChangeArrowheads="1"/>
          </p:cNvSpPr>
          <p:nvPr/>
        </p:nvSpPr>
        <p:spPr bwMode="auto">
          <a:xfrm>
            <a:off x="7067550" y="3657600"/>
            <a:ext cx="184731" cy="369332"/>
          </a:xfrm>
          <a:prstGeom prst="rect">
            <a:avLst/>
          </a:prstGeom>
          <a:noFill/>
          <a:ln w="9525">
            <a:noFill/>
            <a:miter lim="800000"/>
            <a:headEnd/>
            <a:tailEnd/>
          </a:ln>
        </p:spPr>
        <p:txBody>
          <a:bodyPr wrap="none">
            <a:spAutoFit/>
          </a:bodyPr>
          <a:lstStyle/>
          <a:p>
            <a:pPr eaLnBrk="0" hangingPunct="0"/>
            <a:endParaRPr lang="en-US">
              <a:solidFill>
                <a:srgbClr val="FFFFFF"/>
              </a:solidFill>
              <a:latin typeface="Garamond" pitchFamily="18" charset="0"/>
              <a:ea typeface="SimSun" pitchFamily="2" charset="-122"/>
            </a:endParaRPr>
          </a:p>
        </p:txBody>
      </p:sp>
      <p:sp>
        <p:nvSpPr>
          <p:cNvPr id="626694" name="Text Box 1030"/>
          <p:cNvSpPr txBox="1">
            <a:spLocks noChangeArrowheads="1"/>
          </p:cNvSpPr>
          <p:nvPr/>
        </p:nvSpPr>
        <p:spPr bwMode="auto">
          <a:xfrm>
            <a:off x="4724400" y="1371600"/>
            <a:ext cx="4495800" cy="4168797"/>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r>
              <a:rPr lang="en-US" sz="3600" b="1" dirty="0">
                <a:solidFill>
                  <a:srgbClr val="FFFFFF"/>
                </a:solidFill>
                <a:effectLst>
                  <a:outerShdw blurRad="38100" dist="38100" dir="2700000" algn="tl">
                    <a:srgbClr val="000000">
                      <a:alpha val="43137"/>
                    </a:srgbClr>
                  </a:outerShdw>
                </a:effectLst>
                <a:latin typeface="+mj-lt"/>
                <a:ea typeface="SimSun" pitchFamily="2" charset="-122"/>
                <a:cs typeface="Times New Roman" pitchFamily="18" charset="0"/>
              </a:rPr>
              <a:t>Since wars begin in the minds of men, it is in </a:t>
            </a:r>
            <a:r>
              <a:rPr lang="en-US" sz="36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the minds of men that the defenses of peace must be constructed. </a:t>
            </a:r>
            <a:r>
              <a:rPr lang="en-US" sz="24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
            </a:r>
            <a:br>
              <a:rPr lang="en-US" sz="24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br>
            <a:endParaRPr lang="en-US" sz="12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endParaRPr>
          </a:p>
          <a:p>
            <a:pPr algn="r" eaLnBrk="0" hangingPunct="0"/>
            <a:r>
              <a:rPr lang="en-US" sz="2400"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UNESCO Constitution Preamble</a:t>
            </a:r>
          </a:p>
        </p:txBody>
      </p:sp>
      <p:pic>
        <p:nvPicPr>
          <p:cNvPr id="13318" name="Picture 8" descr="E:\Documents and Settings\jcorley\Desktop\UNESCO Logo.jpg"/>
          <p:cNvPicPr>
            <a:picLocks noChangeAspect="1" noChangeArrowheads="1"/>
          </p:cNvPicPr>
          <p:nvPr/>
        </p:nvPicPr>
        <p:blipFill>
          <a:blip r:embed="rId3" cstate="print"/>
          <a:srcRect/>
          <a:stretch>
            <a:fillRect/>
          </a:stretch>
        </p:blipFill>
        <p:spPr bwMode="auto">
          <a:xfrm>
            <a:off x="772518" y="1371600"/>
            <a:ext cx="3935611" cy="41910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does peace begin ?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wga.hu/art/g/greco_el/18/1812grec.jpg"/>
          <p:cNvPicPr>
            <a:picLocks noChangeAspect="1" noChangeArrowheads="1"/>
          </p:cNvPicPr>
          <p:nvPr/>
        </p:nvPicPr>
        <p:blipFill>
          <a:blip r:embed="rId2" cstate="print"/>
          <a:stretch>
            <a:fillRect/>
          </a:stretch>
        </p:blipFill>
        <p:spPr bwMode="auto">
          <a:xfrm>
            <a:off x="862457" y="1418400"/>
            <a:ext cx="3023743" cy="4068000"/>
          </a:xfrm>
          <a:prstGeom prst="rect">
            <a:avLst/>
          </a:prstGeom>
          <a:ln>
            <a:solidFill>
              <a:schemeClr val="bg1"/>
            </a:solidFill>
          </a:ln>
          <a:effectLst>
            <a:outerShdw blurRad="190500" algn="tl" rotWithShape="0">
              <a:srgbClr val="000000">
                <a:alpha val="70000"/>
              </a:srgbClr>
            </a:outerShdw>
          </a:effectLst>
        </p:spPr>
      </p:pic>
      <p:sp>
        <p:nvSpPr>
          <p:cNvPr id="14341" name="Rectangle 4"/>
          <p:cNvSpPr txBox="1">
            <a:spLocks noChangeArrowheads="1"/>
          </p:cNvSpPr>
          <p:nvPr/>
        </p:nvSpPr>
        <p:spPr bwMode="auto">
          <a:xfrm>
            <a:off x="3886200" y="1418400"/>
            <a:ext cx="5143500" cy="4068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a:spcBef>
                <a:spcPct val="20000"/>
              </a:spcBef>
            </a:pPr>
            <a:r>
              <a:rPr lang="en-US" sz="3200" b="1" dirty="0">
                <a:solidFill>
                  <a:schemeClr val="bg1"/>
                </a:solidFill>
                <a:latin typeface="+mj-lt"/>
              </a:rPr>
              <a:t> </a:t>
            </a:r>
            <a:r>
              <a:rPr lang="en-US" sz="3200" b="1" dirty="0" smtClean="0">
                <a:solidFill>
                  <a:schemeClr val="bg1"/>
                </a:solidFill>
                <a:latin typeface="+mj-lt"/>
              </a:rPr>
              <a:t>I </a:t>
            </a:r>
            <a:r>
              <a:rPr lang="en-US" sz="3200" b="1" dirty="0">
                <a:solidFill>
                  <a:schemeClr val="bg1"/>
                </a:solidFill>
                <a:latin typeface="+mj-lt"/>
              </a:rPr>
              <a:t>see no hope for permanent world peace. We have tried and failed miserably. Unless the world has a spiritual rebirth, civilization is doomed.</a:t>
            </a:r>
          </a:p>
          <a:p>
            <a:pPr marL="342900" indent="-342900" algn="r" eaLnBrk="0" hangingPunct="0"/>
            <a:r>
              <a:rPr lang="en-US" sz="3200" dirty="0">
                <a:solidFill>
                  <a:schemeClr val="bg1"/>
                </a:solidFill>
                <a:latin typeface="+mj-lt"/>
              </a:rPr>
              <a:t> </a:t>
            </a:r>
            <a:r>
              <a:rPr lang="en-US" sz="2400" i="1" dirty="0">
                <a:solidFill>
                  <a:schemeClr val="bg1"/>
                </a:solidFill>
                <a:latin typeface="+mj-lt"/>
                <a:ea typeface="SimSun" pitchFamily="2" charset="-122"/>
                <a:cs typeface="Times New Roman" pitchFamily="18" charset="0"/>
              </a:rPr>
              <a:t>Dag Hammarskjold</a:t>
            </a:r>
          </a:p>
          <a:p>
            <a:pPr marL="342900" indent="-342900" algn="r" eaLnBrk="0" hangingPunct="0"/>
            <a:r>
              <a:rPr lang="en-US" sz="2400" i="1" dirty="0">
                <a:solidFill>
                  <a:schemeClr val="bg1"/>
                </a:solidFill>
                <a:latin typeface="+mj-lt"/>
                <a:ea typeface="SimSun" pitchFamily="2" charset="-122"/>
                <a:cs typeface="Times New Roman" pitchFamily="18" charset="0"/>
              </a:rPr>
              <a:t>Second UN Secretary-General</a:t>
            </a:r>
          </a:p>
          <a:p>
            <a:pPr marL="342900" indent="-342900" algn="r">
              <a:spcBef>
                <a:spcPct val="20000"/>
              </a:spcBef>
            </a:pPr>
            <a:endParaRPr lang="en-US" sz="4000" b="1" i="1" dirty="0">
              <a:solidFill>
                <a:schemeClr val="bg1"/>
              </a:solidFill>
              <a:latin typeface="+mj-lt"/>
            </a:endParaRPr>
          </a:p>
        </p:txBody>
      </p:sp>
      <p:sp>
        <p:nvSpPr>
          <p:cNvPr id="6"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We need spiritual renewal      </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p:spPr>
        <p:txBody>
          <a:bodyPr/>
          <a:lstStyle/>
          <a:p>
            <a:pPr eaLnBrk="1" fontAlgn="auto" hangingPunct="1">
              <a:spcBef>
                <a:spcPts val="0"/>
              </a:spcBef>
              <a:spcAft>
                <a:spcPts val="0"/>
              </a:spcAft>
              <a:defRPr/>
            </a:pPr>
            <a:r>
              <a:rPr lang="en-GB" dirty="0" smtClean="0">
                <a:solidFill>
                  <a:schemeClr val="bg2">
                    <a:lumMod val="10000"/>
                  </a:schemeClr>
                </a:solidFill>
                <a:effectLst/>
              </a:rPr>
              <a:t>Presentation 4 </a:t>
            </a:r>
            <a:endParaRPr lang="en-GB" dirty="0">
              <a:solidFill>
                <a:schemeClr val="bg2">
                  <a:lumMod val="10000"/>
                </a:schemeClr>
              </a:solidFill>
              <a:effectLst/>
            </a:endParaRPr>
          </a:p>
        </p:txBody>
      </p:sp>
      <p:sp>
        <p:nvSpPr>
          <p:cNvPr id="12291" name="Subtitle 5"/>
          <p:cNvSpPr>
            <a:spLocks noGrp="1"/>
          </p:cNvSpPr>
          <p:nvPr>
            <p:ph type="subTitle" idx="1"/>
          </p:nvPr>
        </p:nvSpPr>
        <p:spPr>
          <a:xfrm>
            <a:off x="0" y="3581400"/>
            <a:ext cx="9906000" cy="1966913"/>
          </a:xfrm>
        </p:spPr>
        <p:txBody>
          <a:bodyPr>
            <a:normAutofit/>
          </a:bodyPr>
          <a:lstStyle/>
          <a:p>
            <a:pPr eaLnBrk="1" fontAlgn="auto" hangingPunct="1">
              <a:spcBef>
                <a:spcPts val="0"/>
              </a:spcBef>
              <a:spcAft>
                <a:spcPts val="0"/>
              </a:spcAft>
              <a:defRPr/>
            </a:pPr>
            <a:r>
              <a:rPr lang="en-GB" sz="4000" dirty="0" smtClean="0">
                <a:solidFill>
                  <a:schemeClr val="accent5">
                    <a:lumMod val="50000"/>
                  </a:schemeClr>
                </a:solidFill>
              </a:rPr>
              <a:t>Understanding the Root Cause of Conflict  </a:t>
            </a:r>
          </a:p>
          <a:p>
            <a:pPr eaLnBrk="1" fontAlgn="auto" hangingPunct="1">
              <a:spcBef>
                <a:spcPts val="0"/>
              </a:spcBef>
              <a:spcAft>
                <a:spcPts val="0"/>
              </a:spcAft>
              <a:defRPr/>
            </a:pPr>
            <a:r>
              <a:rPr lang="en-GB" sz="4000" dirty="0" smtClean="0">
                <a:solidFill>
                  <a:schemeClr val="accent5">
                    <a:lumMod val="50000"/>
                  </a:schemeClr>
                </a:solidFill>
              </a:rPr>
              <a:t>and </a:t>
            </a:r>
          </a:p>
          <a:p>
            <a:pPr eaLnBrk="1" fontAlgn="auto" hangingPunct="1">
              <a:spcBef>
                <a:spcPts val="0"/>
              </a:spcBef>
              <a:spcAft>
                <a:spcPts val="0"/>
              </a:spcAft>
              <a:defRPr/>
            </a:pPr>
            <a:r>
              <a:rPr lang="en-GB" sz="4000" dirty="0" smtClean="0">
                <a:solidFill>
                  <a:schemeClr val="accent5">
                    <a:lumMod val="50000"/>
                  </a:schemeClr>
                </a:solidFill>
              </a:rPr>
              <a:t>Restoring Peace and Happiness</a:t>
            </a:r>
          </a:p>
          <a:p>
            <a:pPr eaLnBrk="1" fontAlgn="auto" hangingPunct="1">
              <a:spcBef>
                <a:spcPts val="0"/>
              </a:spcBef>
              <a:spcAft>
                <a:spcPts val="0"/>
              </a:spcAft>
              <a:defRPr/>
            </a:pPr>
            <a:endParaRPr lang="en-GB" sz="4000" dirty="0" smtClean="0">
              <a:solidFill>
                <a:schemeClr val="accent5">
                  <a:lumMod val="50000"/>
                </a:schemeClr>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a:xfrm>
            <a:off x="495300" y="2286000"/>
            <a:ext cx="8953500" cy="4114800"/>
          </a:xfrm>
        </p:spPr>
        <p:txBody>
          <a:bodyPr/>
          <a:lstStyle/>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Humility in front of God, respect to parents, fidelity in marriage, loyalty, public service</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Personal discipline, sacrifice and control of physical desires</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Restraint, patience and forgiveness in relationships</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Love others as you love yourself</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Love of neighbours, and even enemies</a:t>
            </a:r>
          </a:p>
        </p:txBody>
      </p:sp>
      <p:sp>
        <p:nvSpPr>
          <p:cNvPr id="246788" name="Text Box 4"/>
          <p:cNvSpPr txBox="1">
            <a:spLocks noChangeArrowheads="1"/>
          </p:cNvSpPr>
          <p:nvPr/>
        </p:nvSpPr>
        <p:spPr bwMode="auto">
          <a:xfrm>
            <a:off x="539750" y="1066800"/>
            <a:ext cx="8832850" cy="1104900"/>
          </a:xfrm>
          <a:prstGeom prst="rect">
            <a:avLst/>
          </a:prstGeom>
          <a:solidFill>
            <a:schemeClr val="accent1">
              <a:lumMod val="75000"/>
            </a:schemeClr>
          </a:solidFill>
          <a:ln w="25400" algn="ctr">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FFFCC"/>
                </a:solidFill>
                <a:latin typeface="+mj-lt"/>
              </a:rPr>
              <a:t>True religious practice seeks to restore</a:t>
            </a:r>
          </a:p>
          <a:p>
            <a:pPr algn="ctr" eaLnBrk="0" hangingPunct="0">
              <a:defRPr/>
            </a:pPr>
            <a:r>
              <a:rPr lang="en-GB" sz="3200" b="1">
                <a:solidFill>
                  <a:srgbClr val="FFFFCC"/>
                </a:solidFill>
                <a:latin typeface="+mj-lt"/>
              </a:rPr>
              <a:t> the original ideal of peace and promotes:</a:t>
            </a:r>
          </a:p>
        </p:txBody>
      </p:sp>
      <p:sp>
        <p:nvSpPr>
          <p:cNvPr id="7"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Religion: a restorative vehicle      </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barn(outVertical)">
                                      <p:cBhvr>
                                        <p:cTn id="7" dur="500"/>
                                        <p:tgtEl>
                                          <p:spTgt spid="2467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dissolve">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dissolve">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dissolve">
                                      <p:cBhvr>
                                        <p:cTn id="22" dur="500"/>
                                        <p:tgtEl>
                                          <p:spTgt spid="246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6787">
                                            <p:txEl>
                                              <p:pRg st="3" end="3"/>
                                            </p:txEl>
                                          </p:spTgt>
                                        </p:tgtEl>
                                        <p:attrNameLst>
                                          <p:attrName>style.visibility</p:attrName>
                                        </p:attrNameLst>
                                      </p:cBhvr>
                                      <p:to>
                                        <p:strVal val="visible"/>
                                      </p:to>
                                    </p:set>
                                    <p:animEffect transition="in" filter="dissolve">
                                      <p:cBhvr>
                                        <p:cTn id="27" dur="500"/>
                                        <p:tgtEl>
                                          <p:spTgt spid="2467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6787">
                                            <p:txEl>
                                              <p:pRg st="4" end="4"/>
                                            </p:txEl>
                                          </p:spTgt>
                                        </p:tgtEl>
                                        <p:attrNameLst>
                                          <p:attrName>style.visibility</p:attrName>
                                        </p:attrNameLst>
                                      </p:cBhvr>
                                      <p:to>
                                        <p:strVal val="visible"/>
                                      </p:to>
                                    </p:set>
                                    <p:animEffect transition="in" filter="dissolve">
                                      <p:cBhvr>
                                        <p:cTn id="32"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P spid="2467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315641" y="4343399"/>
          <a:ext cx="1960959" cy="1804477"/>
        </p:xfrm>
        <a:graphic>
          <a:graphicData uri="http://schemas.openxmlformats.org/presentationml/2006/ole">
            <mc:AlternateContent xmlns:mc="http://schemas.openxmlformats.org/markup-compatibility/2006">
              <mc:Choice xmlns:v="urn:schemas-microsoft-com:vml" Requires="v">
                <p:oleObj spid="_x0000_s66564" name="CorelDRAW" r:id="rId4" imgW="794520" imgH="827280" progId="">
                  <p:embed/>
                </p:oleObj>
              </mc:Choice>
              <mc:Fallback>
                <p:oleObj name="CorelDRAW" r:id="rId4" imgW="794520" imgH="827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641" y="4343399"/>
                        <a:ext cx="1960959" cy="180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1295400" y="1295400"/>
          <a:ext cx="1987391" cy="1828800"/>
        </p:xfrm>
        <a:graphic>
          <a:graphicData uri="http://schemas.openxmlformats.org/presentationml/2006/ole">
            <mc:AlternateContent xmlns:mc="http://schemas.openxmlformats.org/markup-compatibility/2006">
              <mc:Choice xmlns:v="urn:schemas-microsoft-com:vml" Requires="v">
                <p:oleObj spid="_x0000_s66565" name="CorelDRAW" r:id="rId6" imgW="794520" imgH="827280" progId="">
                  <p:embed/>
                </p:oleObj>
              </mc:Choice>
              <mc:Fallback>
                <p:oleObj name="CorelDRAW" r:id="rId6" imgW="794520" imgH="82728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295400"/>
                        <a:ext cx="198739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Line 4"/>
          <p:cNvSpPr>
            <a:spLocks noChangeShapeType="1"/>
          </p:cNvSpPr>
          <p:nvPr/>
        </p:nvSpPr>
        <p:spPr bwMode="auto">
          <a:xfrm>
            <a:off x="2133600" y="3124200"/>
            <a:ext cx="0" cy="1219200"/>
          </a:xfrm>
          <a:prstGeom prst="line">
            <a:avLst/>
          </a:prstGeom>
          <a:noFill/>
          <a:ln w="101600">
            <a:solidFill>
              <a:schemeClr val="accent1">
                <a:lumMod val="50000"/>
              </a:schemeClr>
            </a:solidFill>
            <a:round/>
            <a:headEnd/>
            <a:tailEnd type="triangle" w="med" len="med"/>
          </a:ln>
          <a:effectLst>
            <a:outerShdw blurRad="50800" dist="38100" dir="2700000" algn="tl" rotWithShape="0">
              <a:prstClr val="black">
                <a:alpha val="40000"/>
              </a:prstClr>
            </a:outerShdw>
          </a:effectLst>
        </p:spPr>
        <p:txBody>
          <a:bodyPr/>
          <a:lstStyle/>
          <a:p>
            <a:endParaRPr lang="en-GB"/>
          </a:p>
        </p:txBody>
      </p:sp>
      <p:sp>
        <p:nvSpPr>
          <p:cNvPr id="3078" name="Line 5"/>
          <p:cNvSpPr>
            <a:spLocks noChangeShapeType="1"/>
          </p:cNvSpPr>
          <p:nvPr/>
        </p:nvSpPr>
        <p:spPr bwMode="auto">
          <a:xfrm>
            <a:off x="2514600" y="3124200"/>
            <a:ext cx="0" cy="1219200"/>
          </a:xfrm>
          <a:prstGeom prst="line">
            <a:avLst/>
          </a:prstGeom>
          <a:noFill/>
          <a:ln w="101600">
            <a:solidFill>
              <a:schemeClr val="accent1">
                <a:lumMod val="50000"/>
              </a:schemeClr>
            </a:solidFill>
            <a:round/>
            <a:headEnd type="triangle" w="med" len="med"/>
            <a:tailEnd/>
          </a:ln>
          <a:effectLst>
            <a:outerShdw blurRad="50800" dist="38100" dir="2700000" algn="tl" rotWithShape="0">
              <a:prstClr val="black">
                <a:alpha val="40000"/>
              </a:prstClr>
            </a:outerShdw>
          </a:effectLst>
        </p:spPr>
        <p:txBody>
          <a:bodyPr/>
          <a:lstStyle/>
          <a:p>
            <a:endParaRPr lang="en-GB"/>
          </a:p>
        </p:txBody>
      </p:sp>
      <p:sp>
        <p:nvSpPr>
          <p:cNvPr id="20" name="Rectangle 6"/>
          <p:cNvSpPr>
            <a:spLocks noChangeArrowheads="1"/>
          </p:cNvSpPr>
          <p:nvPr/>
        </p:nvSpPr>
        <p:spPr bwMode="auto">
          <a:xfrm>
            <a:off x="769604" y="3276600"/>
            <a:ext cx="925253" cy="5355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3200" b="1" dirty="0">
                <a:solidFill>
                  <a:schemeClr val="accent3">
                    <a:lumMod val="75000"/>
                  </a:schemeClr>
                </a:solidFill>
                <a:latin typeface="+mj-lt"/>
              </a:rPr>
              <a:t>Lost</a:t>
            </a:r>
          </a:p>
        </p:txBody>
      </p:sp>
      <p:sp>
        <p:nvSpPr>
          <p:cNvPr id="21" name="Rectangle 7"/>
          <p:cNvSpPr>
            <a:spLocks noChangeArrowheads="1"/>
          </p:cNvSpPr>
          <p:nvPr/>
        </p:nvSpPr>
        <p:spPr bwMode="auto">
          <a:xfrm>
            <a:off x="2619582" y="3276600"/>
            <a:ext cx="1784464" cy="5355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3200" b="1" dirty="0">
                <a:solidFill>
                  <a:schemeClr val="accent3">
                    <a:lumMod val="75000"/>
                  </a:schemeClr>
                </a:solidFill>
                <a:latin typeface="+mj-lt"/>
              </a:rPr>
              <a:t>Restored</a:t>
            </a:r>
          </a:p>
        </p:txBody>
      </p:sp>
      <p:sp>
        <p:nvSpPr>
          <p:cNvPr id="22" name="Rectangle 8"/>
          <p:cNvSpPr>
            <a:spLocks noChangeArrowheads="1"/>
          </p:cNvSpPr>
          <p:nvPr/>
        </p:nvSpPr>
        <p:spPr bwMode="auto">
          <a:xfrm>
            <a:off x="1600200" y="1722870"/>
            <a:ext cx="1441420" cy="867930"/>
          </a:xfrm>
          <a:prstGeom prst="rect">
            <a:avLst/>
          </a:prstGeom>
          <a:noFill/>
          <a:ln w="9525">
            <a:noFill/>
            <a:miter lim="800000"/>
            <a:headEnd/>
            <a:tailEnd/>
          </a:ln>
          <a:effectLst/>
        </p:spPr>
        <p:txBody>
          <a:bodyPr wrap="none">
            <a:spAutoFit/>
          </a:bodyPr>
          <a:lstStyle/>
          <a:p>
            <a:pPr algn="ctr">
              <a:lnSpc>
                <a:spcPct val="90000"/>
              </a:lnSpc>
              <a:buClr>
                <a:srgbClr val="FFFF00"/>
              </a:buClr>
              <a:buFont typeface="CommonBullets" pitchFamily="34" charset="2"/>
              <a:buNone/>
              <a:defRPr/>
            </a:pPr>
            <a:r>
              <a:rPr lang="en-US" sz="2800" b="1" dirty="0">
                <a:solidFill>
                  <a:srgbClr val="FFFFFF"/>
                </a:solidFill>
                <a:effectLst>
                  <a:outerShdw blurRad="38100" dist="38100" dir="2700000" algn="tl">
                    <a:srgbClr val="000000">
                      <a:alpha val="43137"/>
                    </a:srgbClr>
                  </a:outerShdw>
                </a:effectLst>
                <a:latin typeface="+mj-lt"/>
              </a:rPr>
              <a:t>Original</a:t>
            </a:r>
          </a:p>
          <a:p>
            <a:pPr algn="ctr">
              <a:lnSpc>
                <a:spcPct val="90000"/>
              </a:lnSpc>
              <a:buClr>
                <a:srgbClr val="FFFF00"/>
              </a:buClr>
              <a:buFont typeface="CommonBullets" pitchFamily="34" charset="2"/>
              <a:buNone/>
              <a:defRPr/>
            </a:pPr>
            <a:r>
              <a:rPr lang="en-US" sz="2800" b="1" dirty="0">
                <a:solidFill>
                  <a:srgbClr val="FFFFFF"/>
                </a:solidFill>
                <a:effectLst>
                  <a:outerShdw blurRad="38100" dist="38100" dir="2700000" algn="tl">
                    <a:srgbClr val="000000">
                      <a:alpha val="43137"/>
                    </a:srgbClr>
                  </a:outerShdw>
                </a:effectLst>
                <a:latin typeface="+mj-lt"/>
              </a:rPr>
              <a:t>Position</a:t>
            </a:r>
          </a:p>
        </p:txBody>
      </p:sp>
      <p:sp>
        <p:nvSpPr>
          <p:cNvPr id="23" name="Rectangle 9"/>
          <p:cNvSpPr>
            <a:spLocks noChangeArrowheads="1"/>
          </p:cNvSpPr>
          <p:nvPr/>
        </p:nvSpPr>
        <p:spPr bwMode="auto">
          <a:xfrm>
            <a:off x="1607323" y="4770870"/>
            <a:ext cx="1364477" cy="86793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2800" b="1" dirty="0">
                <a:solidFill>
                  <a:schemeClr val="accent3">
                    <a:lumMod val="75000"/>
                  </a:schemeClr>
                </a:solidFill>
                <a:latin typeface="+mj-lt"/>
              </a:rPr>
              <a:t>Current</a:t>
            </a:r>
          </a:p>
          <a:p>
            <a:pPr algn="ctr">
              <a:lnSpc>
                <a:spcPct val="90000"/>
              </a:lnSpc>
              <a:buClr>
                <a:srgbClr val="FFFF00"/>
              </a:buClr>
              <a:buFont typeface="CommonBullets" pitchFamily="34" charset="2"/>
              <a:buNone/>
              <a:defRPr/>
            </a:pPr>
            <a:r>
              <a:rPr lang="en-US" sz="2800" b="1" dirty="0">
                <a:solidFill>
                  <a:schemeClr val="accent3">
                    <a:lumMod val="75000"/>
                  </a:schemeClr>
                </a:solidFill>
                <a:latin typeface="+mj-lt"/>
              </a:rPr>
              <a:t>Reality</a:t>
            </a:r>
          </a:p>
        </p:txBody>
      </p:sp>
      <p:sp>
        <p:nvSpPr>
          <p:cNvPr id="24" name="Rectangle 10"/>
          <p:cNvSpPr>
            <a:spLocks noChangeArrowheads="1"/>
          </p:cNvSpPr>
          <p:nvPr/>
        </p:nvSpPr>
        <p:spPr bwMode="auto">
          <a:xfrm>
            <a:off x="3581400" y="1295400"/>
            <a:ext cx="5695950" cy="480131"/>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nSpc>
                <a:spcPct val="90000"/>
              </a:lnSpc>
              <a:buClr>
                <a:srgbClr val="FFFF00"/>
              </a:buClr>
              <a:buFont typeface="CommonBullets" pitchFamily="34" charset="2"/>
              <a:buNone/>
            </a:pPr>
            <a:r>
              <a:rPr lang="en-US" sz="2800" b="1" dirty="0" smtClean="0">
                <a:solidFill>
                  <a:srgbClr val="FFFFFF"/>
                </a:solidFill>
                <a:latin typeface="+mj-lt"/>
              </a:rPr>
              <a:t>Indemnity </a:t>
            </a:r>
            <a:r>
              <a:rPr lang="en-US" sz="2800" b="1" dirty="0">
                <a:solidFill>
                  <a:srgbClr val="FFFFFF"/>
                </a:solidFill>
                <a:latin typeface="+mj-lt"/>
              </a:rPr>
              <a:t>= Spiritual </a:t>
            </a:r>
            <a:r>
              <a:rPr lang="en-US" sz="2800" b="1" dirty="0" smtClean="0">
                <a:solidFill>
                  <a:srgbClr val="FFFFFF"/>
                </a:solidFill>
                <a:latin typeface="+mj-lt"/>
              </a:rPr>
              <a:t>Restoration</a:t>
            </a:r>
            <a:endParaRPr lang="en-US" sz="2800" b="1" dirty="0">
              <a:solidFill>
                <a:srgbClr val="00FFFF"/>
              </a:solidFill>
              <a:effectLst>
                <a:outerShdw blurRad="38100" dist="38100" dir="2700000" algn="tl">
                  <a:srgbClr val="000000"/>
                </a:outerShdw>
              </a:effectLst>
              <a:latin typeface="+mj-lt"/>
            </a:endParaRPr>
          </a:p>
        </p:txBody>
      </p:sp>
      <p:sp>
        <p:nvSpPr>
          <p:cNvPr id="3084" name="Text Box 12"/>
          <p:cNvSpPr txBox="1">
            <a:spLocks noChangeArrowheads="1"/>
          </p:cNvSpPr>
          <p:nvPr/>
        </p:nvSpPr>
        <p:spPr bwMode="auto">
          <a:xfrm>
            <a:off x="4953000" y="533401"/>
            <a:ext cx="184731" cy="36933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solidFill>
                <a:srgbClr val="000000"/>
              </a:solidFill>
              <a:latin typeface="Franklin Gothic Medium" pitchFamily="34" charset="0"/>
            </a:endParaRPr>
          </a:p>
        </p:txBody>
      </p:sp>
      <p:sp>
        <p:nvSpPr>
          <p:cNvPr id="27" name="TextBox 26"/>
          <p:cNvSpPr txBox="1"/>
          <p:nvPr/>
        </p:nvSpPr>
        <p:spPr>
          <a:xfrm>
            <a:off x="5168900" y="2133600"/>
            <a:ext cx="4127500" cy="37379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lIns="144000" tIns="144000" rIns="144000" bIns="144000">
            <a:spAutoFit/>
          </a:bodyPr>
          <a:lstStyle/>
          <a:p>
            <a:pPr marL="0" lvl="1">
              <a:buClr>
                <a:srgbClr val="FFFF00"/>
              </a:buClr>
            </a:pPr>
            <a:r>
              <a:rPr lang="en-US" sz="2800" b="1" dirty="0">
                <a:solidFill>
                  <a:srgbClr val="FFFFFF"/>
                </a:solidFill>
                <a:effectLst>
                  <a:outerShdw blurRad="38100" dist="38100" dir="2700000" algn="tl">
                    <a:srgbClr val="000000"/>
                  </a:outerShdw>
                </a:effectLst>
                <a:latin typeface="+mj-lt"/>
              </a:rPr>
              <a:t>An effort to reverse or restore something that was lost.</a:t>
            </a:r>
          </a:p>
          <a:p>
            <a:pPr marL="0" lvl="1">
              <a:buClr>
                <a:srgbClr val="FFFF00"/>
              </a:buClr>
            </a:pPr>
            <a:endParaRPr lang="en-US" sz="2800" b="1" dirty="0">
              <a:solidFill>
                <a:srgbClr val="FFFFFF"/>
              </a:solidFill>
              <a:effectLst>
                <a:outerShdw blurRad="38100" dist="38100" dir="2700000" algn="tl">
                  <a:srgbClr val="000000"/>
                </a:outerShdw>
              </a:effectLst>
              <a:latin typeface="+mj-lt"/>
            </a:endParaRPr>
          </a:p>
          <a:p>
            <a:pPr marL="0" lvl="1">
              <a:buClr>
                <a:srgbClr val="FFFF00"/>
              </a:buClr>
            </a:pPr>
            <a:r>
              <a:rPr lang="en-US" sz="2800" b="1" dirty="0">
                <a:solidFill>
                  <a:srgbClr val="FFFFFF"/>
                </a:solidFill>
                <a:effectLst>
                  <a:outerShdw blurRad="38100" dist="38100" dir="2700000" algn="tl">
                    <a:srgbClr val="000000"/>
                  </a:outerShdw>
                </a:effectLst>
                <a:latin typeface="+mj-lt"/>
              </a:rPr>
              <a:t>Taking responsibility by taking actions to correct flaws, weaknesses and bad habits</a:t>
            </a:r>
          </a:p>
        </p:txBody>
      </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change our nature ?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t="13377"/>
          <a:stretch>
            <a:fillRect/>
          </a:stretch>
        </p:blipFill>
        <p:spPr bwMode="auto">
          <a:xfrm>
            <a:off x="3962400" y="1066800"/>
            <a:ext cx="4553030" cy="3276000"/>
          </a:xfrm>
          <a:prstGeom prst="rect">
            <a:avLst/>
          </a:prstGeom>
          <a:ln>
            <a:solidFill>
              <a:schemeClr val="bg1"/>
            </a:solidFill>
          </a:ln>
          <a:effectLst>
            <a:outerShdw blurRad="190500" algn="tl" rotWithShape="0">
              <a:srgbClr val="000000">
                <a:alpha val="70000"/>
              </a:srgbClr>
            </a:outerShdw>
          </a:effectLst>
        </p:spPr>
      </p:pic>
      <p:sp>
        <p:nvSpPr>
          <p:cNvPr id="10" name="Rectangle 3"/>
          <p:cNvSpPr txBox="1">
            <a:spLocks noChangeArrowheads="1"/>
          </p:cNvSpPr>
          <p:nvPr/>
        </p:nvSpPr>
        <p:spPr bwMode="auto">
          <a:xfrm>
            <a:off x="1352550" y="4343400"/>
            <a:ext cx="7181850" cy="2057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Prayer and meditation</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Offerings to God</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Study of Scripture</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Sexual purity, celibacy, separation from the world  </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Submission and obedience to God </a:t>
            </a:r>
          </a:p>
        </p:txBody>
      </p:sp>
      <p:pic>
        <p:nvPicPr>
          <p:cNvPr id="16390" name="Picture 5"/>
          <p:cNvPicPr>
            <a:picLocks noChangeAspect="1" noChangeArrowheads="1"/>
          </p:cNvPicPr>
          <p:nvPr/>
        </p:nvPicPr>
        <p:blipFill>
          <a:blip r:embed="rId3" cstate="print"/>
          <a:srcRect/>
          <a:stretch>
            <a:fillRect/>
          </a:stretch>
        </p:blipFill>
        <p:spPr bwMode="auto">
          <a:xfrm>
            <a:off x="1371601" y="1066800"/>
            <a:ext cx="2562970" cy="3276000"/>
          </a:xfrm>
          <a:prstGeom prst="rect">
            <a:avLst/>
          </a:prstGeom>
          <a:ln>
            <a:solidFill>
              <a:schemeClr val="bg1"/>
            </a:solidFill>
          </a:ln>
          <a:effectLst>
            <a:outerShdw blurRad="190500" algn="tl" rotWithShape="0">
              <a:srgbClr val="000000">
                <a:alpha val="70000"/>
              </a:srgbClr>
            </a:outerShdw>
          </a:effectLst>
        </p:spPr>
      </p:pic>
      <p:sp>
        <p:nvSpPr>
          <p:cNvPr id="7"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Step 1 : reconcile with God and higher values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908050" y="1600200"/>
            <a:ext cx="8007350" cy="3962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0" lvl="1">
              <a:lnSpc>
                <a:spcPct val="90000"/>
              </a:lnSpc>
              <a:buClr>
                <a:srgbClr val="FF9933"/>
              </a:buClr>
              <a:defRPr/>
            </a:pPr>
            <a:r>
              <a:rPr lang="en-US" sz="3500" b="1" dirty="0" smtClean="0">
                <a:solidFill>
                  <a:srgbClr val="FFFFFF"/>
                </a:solidFill>
                <a:effectLst>
                  <a:outerShdw blurRad="38100" dist="38100" dir="2700000" algn="tl">
                    <a:srgbClr val="000000">
                      <a:alpha val="43137"/>
                    </a:srgbClr>
                  </a:outerShdw>
                </a:effectLst>
                <a:latin typeface="+mj-lt"/>
              </a:rPr>
              <a:t>If </a:t>
            </a:r>
            <a:r>
              <a:rPr lang="en-US" sz="3500" b="1" dirty="0">
                <a:solidFill>
                  <a:srgbClr val="FFFFFF"/>
                </a:solidFill>
                <a:effectLst>
                  <a:outerShdw blurRad="38100" dist="38100" dir="2700000" algn="tl">
                    <a:srgbClr val="000000">
                      <a:alpha val="43137"/>
                    </a:srgbClr>
                  </a:outerShdw>
                </a:effectLst>
                <a:latin typeface="+mj-lt"/>
              </a:rPr>
              <a:t>you are offering your gift at the altar, and there remember that your brother has something against you, leave your gift there before the altar and go; first be reconciled to your brother, and then come and offer your gift.</a:t>
            </a:r>
          </a:p>
          <a:p>
            <a:pPr algn="r">
              <a:lnSpc>
                <a:spcPct val="90000"/>
              </a:lnSpc>
              <a:spcBef>
                <a:spcPct val="20000"/>
              </a:spcBef>
              <a:defRPr/>
            </a:pPr>
            <a:r>
              <a:rPr lang="en-US" sz="2300" i="1" dirty="0">
                <a:solidFill>
                  <a:schemeClr val="bg1"/>
                </a:solidFill>
                <a:latin typeface="+mj-lt"/>
              </a:rPr>
              <a:t>Christianity</a:t>
            </a:r>
          </a:p>
          <a:p>
            <a:pPr algn="r">
              <a:lnSpc>
                <a:spcPct val="90000"/>
              </a:lnSpc>
              <a:spcBef>
                <a:spcPct val="20000"/>
              </a:spcBef>
              <a:defRPr/>
            </a:pPr>
            <a:r>
              <a:rPr lang="en-US" sz="2300" i="1" dirty="0">
                <a:solidFill>
                  <a:schemeClr val="bg1"/>
                </a:solidFill>
                <a:latin typeface="+mj-lt"/>
              </a:rPr>
              <a:t>Matthew 5:23-24</a:t>
            </a: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Step 2 : reconcile with each other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838200" y="990600"/>
            <a:ext cx="3200400" cy="1015663"/>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en-US" sz="3000" b="1" dirty="0" smtClean="0">
                <a:solidFill>
                  <a:srgbClr val="FFFFFF"/>
                </a:solidFill>
                <a:latin typeface="+mj-lt"/>
              </a:rPr>
              <a:t>God’s Word</a:t>
            </a:r>
          </a:p>
          <a:p>
            <a:pPr algn="ctr">
              <a:defRPr/>
            </a:pPr>
            <a:r>
              <a:rPr lang="en-US" sz="3000" b="1" dirty="0" smtClean="0">
                <a:solidFill>
                  <a:srgbClr val="FFFFFF"/>
                </a:solidFill>
                <a:latin typeface="+mj-lt"/>
              </a:rPr>
              <a:t>Higher Values </a:t>
            </a:r>
            <a:endParaRPr lang="en-US" sz="3000" b="1" dirty="0">
              <a:solidFill>
                <a:srgbClr val="FFFFFF"/>
              </a:solidFill>
              <a:latin typeface="+mj-lt"/>
            </a:endParaRPr>
          </a:p>
        </p:txBody>
      </p:sp>
      <p:sp>
        <p:nvSpPr>
          <p:cNvPr id="15" name="Text Box 5"/>
          <p:cNvSpPr txBox="1">
            <a:spLocks noChangeArrowheads="1"/>
          </p:cNvSpPr>
          <p:nvPr/>
        </p:nvSpPr>
        <p:spPr bwMode="auto">
          <a:xfrm>
            <a:off x="2362200" y="2585400"/>
            <a:ext cx="1752600" cy="252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buClr>
                <a:srgbClr val="FFFF00"/>
              </a:buClr>
              <a:defRPr/>
            </a:pPr>
            <a:r>
              <a:rPr lang="en-US" sz="3000" b="1" dirty="0">
                <a:solidFill>
                  <a:srgbClr val="FFFFFF"/>
                </a:solidFill>
                <a:latin typeface="+mj-lt"/>
              </a:rPr>
              <a:t>Learn, believe and practice </a:t>
            </a:r>
          </a:p>
        </p:txBody>
      </p:sp>
      <p:sp>
        <p:nvSpPr>
          <p:cNvPr id="16" name="Text Box 6"/>
          <p:cNvSpPr txBox="1">
            <a:spLocks noChangeArrowheads="1"/>
          </p:cNvSpPr>
          <p:nvPr/>
        </p:nvSpPr>
        <p:spPr bwMode="auto">
          <a:xfrm>
            <a:off x="6847549" y="2590800"/>
            <a:ext cx="2220251" cy="252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buClr>
                <a:srgbClr val="FFFF00"/>
              </a:buClr>
              <a:defRPr/>
            </a:pPr>
            <a:r>
              <a:rPr lang="en-US" sz="3000" b="1" dirty="0">
                <a:solidFill>
                  <a:srgbClr val="FFFFFF"/>
                </a:solidFill>
                <a:latin typeface="+mj-lt"/>
              </a:rPr>
              <a:t>Practice </a:t>
            </a:r>
            <a:r>
              <a:rPr lang="en-US" sz="3000" b="1" dirty="0" smtClean="0">
                <a:solidFill>
                  <a:srgbClr val="FFFFFF"/>
                </a:solidFill>
                <a:latin typeface="+mj-lt"/>
              </a:rPr>
              <a:t>in </a:t>
            </a:r>
            <a:r>
              <a:rPr lang="en-US" sz="3000" b="1" dirty="0">
                <a:solidFill>
                  <a:srgbClr val="FFFFFF"/>
                </a:solidFill>
                <a:latin typeface="+mj-lt"/>
              </a:rPr>
              <a:t>relationship with others.</a:t>
            </a:r>
          </a:p>
        </p:txBody>
      </p:sp>
      <p:sp>
        <p:nvSpPr>
          <p:cNvPr id="17" name="Line 7"/>
          <p:cNvSpPr>
            <a:spLocks noChangeShapeType="1"/>
          </p:cNvSpPr>
          <p:nvPr/>
        </p:nvSpPr>
        <p:spPr bwMode="auto">
          <a:xfrm>
            <a:off x="1600200" y="1981200"/>
            <a:ext cx="0" cy="609600"/>
          </a:xfrm>
          <a:prstGeom prst="line">
            <a:avLst/>
          </a:prstGeom>
          <a:noFill/>
          <a:ln w="114300">
            <a:solidFill>
              <a:schemeClr val="accent1">
                <a:lumMod val="75000"/>
              </a:schemeClr>
            </a:solidFill>
            <a:round/>
            <a:headEnd type="triangle" w="med" len="med"/>
            <a:tailEn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pic>
        <p:nvPicPr>
          <p:cNvPr id="18441" name="Picture 5"/>
          <p:cNvPicPr>
            <a:picLocks noChangeAspect="1" noChangeArrowheads="1"/>
          </p:cNvPicPr>
          <p:nvPr/>
        </p:nvPicPr>
        <p:blipFill>
          <a:blip r:embed="rId2" cstate="print"/>
          <a:srcRect r="22726"/>
          <a:stretch>
            <a:fillRect/>
          </a:stretch>
        </p:blipFill>
        <p:spPr bwMode="auto">
          <a:xfrm>
            <a:off x="838198" y="2585400"/>
            <a:ext cx="1523719" cy="2520000"/>
          </a:xfrm>
          <a:prstGeom prst="rect">
            <a:avLst/>
          </a:prstGeom>
          <a:ln>
            <a:solidFill>
              <a:schemeClr val="bg1"/>
            </a:solidFill>
          </a:ln>
          <a:effectLst>
            <a:outerShdw blurRad="190500" algn="tl" rotWithShape="0">
              <a:srgbClr val="000000">
                <a:alpha val="70000"/>
              </a:srgbClr>
            </a:outerShdw>
          </a:effectLst>
        </p:spPr>
      </p:pic>
      <p:pic>
        <p:nvPicPr>
          <p:cNvPr id="18442" name="Picture 4"/>
          <p:cNvPicPr>
            <a:picLocks noChangeAspect="1" noChangeArrowheads="1"/>
          </p:cNvPicPr>
          <p:nvPr/>
        </p:nvPicPr>
        <p:blipFill>
          <a:blip r:embed="rId3" cstate="print"/>
          <a:srcRect l="17647" r="31374"/>
          <a:stretch>
            <a:fillRect/>
          </a:stretch>
        </p:blipFill>
        <p:spPr bwMode="auto">
          <a:xfrm>
            <a:off x="4999278" y="2590799"/>
            <a:ext cx="1858722" cy="2520000"/>
          </a:xfrm>
          <a:prstGeom prst="rect">
            <a:avLst/>
          </a:prstGeom>
          <a:ln>
            <a:solidFill>
              <a:schemeClr val="bg1"/>
            </a:solidFill>
          </a:ln>
          <a:effectLst>
            <a:outerShdw blurRad="190500" algn="tl" rotWithShape="0">
              <a:srgbClr val="000000">
                <a:alpha val="70000"/>
              </a:srgbClr>
            </a:outerShdw>
          </a:effectLst>
        </p:spPr>
      </p:pic>
      <p:sp>
        <p:nvSpPr>
          <p:cNvPr id="24" name="TextBox 11"/>
          <p:cNvSpPr txBox="1">
            <a:spLocks noChangeArrowheads="1"/>
          </p:cNvSpPr>
          <p:nvPr/>
        </p:nvSpPr>
        <p:spPr bwMode="auto">
          <a:xfrm>
            <a:off x="838200" y="5232737"/>
            <a:ext cx="8229600" cy="1015663"/>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en-US" sz="3000" b="1" dirty="0">
                <a:solidFill>
                  <a:srgbClr val="FFFFFF"/>
                </a:solidFill>
                <a:latin typeface="+mj-lt"/>
              </a:rPr>
              <a:t>Success in </a:t>
            </a:r>
            <a:r>
              <a:rPr lang="en-US" sz="3000" b="1" dirty="0">
                <a:solidFill>
                  <a:srgbClr val="FFFF00"/>
                </a:solidFill>
                <a:latin typeface="+mj-lt"/>
              </a:rPr>
              <a:t>both areas </a:t>
            </a:r>
            <a:r>
              <a:rPr lang="en-US" sz="3000" b="1" dirty="0">
                <a:solidFill>
                  <a:srgbClr val="FFFFFF"/>
                </a:solidFill>
                <a:latin typeface="+mj-lt"/>
              </a:rPr>
              <a:t>is needed </a:t>
            </a:r>
            <a:endParaRPr lang="en-US" sz="3000" b="1" dirty="0" smtClean="0">
              <a:solidFill>
                <a:srgbClr val="FFFFFF"/>
              </a:solidFill>
              <a:latin typeface="+mj-lt"/>
            </a:endParaRPr>
          </a:p>
          <a:p>
            <a:pPr algn="ctr">
              <a:defRPr/>
            </a:pPr>
            <a:r>
              <a:rPr lang="en-US" sz="3000" b="1" dirty="0" smtClean="0">
                <a:solidFill>
                  <a:srgbClr val="FFFFFF"/>
                </a:solidFill>
                <a:latin typeface="+mj-lt"/>
              </a:rPr>
              <a:t>to </a:t>
            </a:r>
            <a:r>
              <a:rPr lang="en-US" sz="3000" b="1" dirty="0">
                <a:solidFill>
                  <a:srgbClr val="FFFFFF"/>
                </a:solidFill>
                <a:latin typeface="+mj-lt"/>
              </a:rPr>
              <a:t>move closer to the goal of peace.</a:t>
            </a:r>
          </a:p>
        </p:txBody>
      </p:sp>
      <p:sp>
        <p:nvSpPr>
          <p:cNvPr id="18445" name="TextBox 10"/>
          <p:cNvSpPr txBox="1">
            <a:spLocks noChangeArrowheads="1"/>
          </p:cNvSpPr>
          <p:nvPr/>
        </p:nvSpPr>
        <p:spPr bwMode="auto">
          <a:xfrm>
            <a:off x="4127500" y="3290888"/>
            <a:ext cx="908050" cy="1200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7200" dirty="0">
                <a:solidFill>
                  <a:schemeClr val="accent1">
                    <a:lumMod val="75000"/>
                  </a:schemeClr>
                </a:solidFill>
              </a:rPr>
              <a:t>+</a:t>
            </a:r>
          </a:p>
        </p:txBody>
      </p:sp>
      <p:sp>
        <p:nvSpPr>
          <p:cNvPr id="2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Honour God and higher values  +  Love each other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srcRect l="2963" t="12881" r="2222" b="2094"/>
          <a:stretch>
            <a:fillRect/>
          </a:stretch>
        </p:blipFill>
        <p:spPr bwMode="auto">
          <a:xfrm>
            <a:off x="5125127" y="1066800"/>
            <a:ext cx="2647273" cy="2520000"/>
          </a:xfrm>
          <a:prstGeom prst="rect">
            <a:avLst/>
          </a:prstGeom>
          <a:ln>
            <a:noFill/>
          </a:ln>
          <a:effectLst>
            <a:outerShdw blurRad="190500" algn="tl" rotWithShape="0">
              <a:srgbClr val="000000">
                <a:alpha val="70000"/>
              </a:srgbClr>
            </a:outerShdw>
          </a:effectLst>
        </p:spPr>
      </p:pic>
      <p:graphicFrame>
        <p:nvGraphicFramePr>
          <p:cNvPr id="10" name="Object 2"/>
          <p:cNvGraphicFramePr>
            <a:graphicFrameLocks noChangeAspect="1"/>
          </p:cNvGraphicFramePr>
          <p:nvPr/>
        </p:nvGraphicFramePr>
        <p:xfrm>
          <a:off x="1465400" y="1066800"/>
          <a:ext cx="3640000" cy="2520000"/>
        </p:xfrm>
        <a:graphic>
          <a:graphicData uri="http://schemas.openxmlformats.org/presentationml/2006/ole">
            <mc:AlternateContent xmlns:mc="http://schemas.openxmlformats.org/markup-compatibility/2006">
              <mc:Choice xmlns:v="urn:schemas-microsoft-com:vml" Requires="v">
                <p:oleObj spid="_x0000_s67587" name="PBrush" r:id="rId5" imgW="3533333" imgH="2534004" progId="PBrush">
                  <p:embed/>
                </p:oleObj>
              </mc:Choice>
              <mc:Fallback>
                <p:oleObj name="PBrush" r:id="rId5" imgW="3533333" imgH="2534004" progId="PBrus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400" y="1066800"/>
                        <a:ext cx="3640000" cy="2520000"/>
                      </a:xfrm>
                      <a:prstGeom prst="rect">
                        <a:avLst/>
                      </a:prstGeom>
                      <a:noFill/>
                      <a:ln w="12700">
                        <a:solidFill>
                          <a:srgbClr val="BBE0E3"/>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5"/>
          <p:cNvSpPr txBox="1">
            <a:spLocks noChangeArrowheads="1"/>
          </p:cNvSpPr>
          <p:nvPr/>
        </p:nvSpPr>
        <p:spPr bwMode="auto">
          <a:xfrm>
            <a:off x="685800" y="4267200"/>
            <a:ext cx="8763000" cy="2057400"/>
          </a:xfrm>
          <a:prstGeom prst="rect">
            <a:avLst/>
          </a:prstGeom>
          <a:noFill/>
          <a:ln w="9525">
            <a:noFill/>
            <a:miter lim="800000"/>
            <a:headEnd/>
            <a:tailEnd/>
          </a:ln>
          <a:effectLst/>
        </p:spPr>
        <p:txBody>
          <a:bodyPr/>
          <a:lstStyle/>
          <a:p>
            <a:pPr marL="0" lvl="1">
              <a:lnSpc>
                <a:spcPct val="90000"/>
              </a:lnSpc>
              <a:buClr>
                <a:srgbClr val="FF9933"/>
              </a:buClr>
            </a:pPr>
            <a:r>
              <a:rPr lang="en-US" sz="3100" b="1" dirty="0" smtClean="0">
                <a:solidFill>
                  <a:schemeClr val="bg2">
                    <a:lumMod val="10000"/>
                  </a:schemeClr>
                </a:solidFill>
                <a:latin typeface="+mj-lt"/>
              </a:rPr>
              <a:t>If </a:t>
            </a:r>
            <a:r>
              <a:rPr lang="en-US" sz="3100" b="1" dirty="0">
                <a:solidFill>
                  <a:schemeClr val="bg2">
                    <a:lumMod val="10000"/>
                  </a:schemeClr>
                </a:solidFill>
                <a:latin typeface="+mj-lt"/>
              </a:rPr>
              <a:t>you do what is right, will you not be accepted? </a:t>
            </a:r>
          </a:p>
          <a:p>
            <a:pPr marL="0" lvl="1">
              <a:lnSpc>
                <a:spcPct val="90000"/>
              </a:lnSpc>
              <a:buClr>
                <a:srgbClr val="FF9933"/>
              </a:buClr>
            </a:pPr>
            <a:endParaRPr lang="en-US" sz="3100" b="1" dirty="0">
              <a:solidFill>
                <a:schemeClr val="bg2">
                  <a:lumMod val="10000"/>
                </a:schemeClr>
              </a:solidFill>
              <a:latin typeface="+mj-lt"/>
            </a:endParaRPr>
          </a:p>
          <a:p>
            <a:pPr marL="0" lvl="1">
              <a:lnSpc>
                <a:spcPct val="90000"/>
              </a:lnSpc>
              <a:buClr>
                <a:srgbClr val="FF9933"/>
              </a:buClr>
            </a:pPr>
            <a:r>
              <a:rPr lang="en-US" sz="3100" b="1" dirty="0" smtClean="0">
                <a:solidFill>
                  <a:schemeClr val="bg2">
                    <a:lumMod val="10000"/>
                  </a:schemeClr>
                </a:solidFill>
                <a:latin typeface="+mj-lt"/>
              </a:rPr>
              <a:t>But </a:t>
            </a:r>
            <a:r>
              <a:rPr lang="en-US" sz="3100" b="1" dirty="0">
                <a:solidFill>
                  <a:schemeClr val="bg2">
                    <a:lumMod val="10000"/>
                  </a:schemeClr>
                </a:solidFill>
                <a:latin typeface="+mj-lt"/>
              </a:rPr>
              <a:t>if you do not do what is right, sin is crouching at your door . . . but you must master it. </a:t>
            </a:r>
          </a:p>
          <a:p>
            <a:pPr marL="342900" indent="-342900" algn="r">
              <a:lnSpc>
                <a:spcPct val="90000"/>
              </a:lnSpc>
              <a:spcBef>
                <a:spcPct val="20000"/>
              </a:spcBef>
            </a:pPr>
            <a:r>
              <a:rPr lang="en-US" sz="2500" i="1" dirty="0">
                <a:solidFill>
                  <a:schemeClr val="accent6">
                    <a:lumMod val="50000"/>
                  </a:schemeClr>
                </a:solidFill>
                <a:latin typeface="+mj-lt"/>
              </a:rPr>
              <a:t>Judaism: Genesis 4</a:t>
            </a:r>
          </a:p>
        </p:txBody>
      </p:sp>
      <p:sp>
        <p:nvSpPr>
          <p:cNvPr id="9"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Archetypes of Conflict      </a:t>
            </a:r>
            <a:endParaRPr lang="en-GB" sz="3200" b="1" dirty="0">
              <a:solidFill>
                <a:schemeClr val="bg2">
                  <a:lumMod val="10000"/>
                </a:schemeClr>
              </a:solidFill>
              <a:latin typeface="+mj-lt"/>
              <a:ea typeface="+mj-lt"/>
              <a:cs typeface="+mj-lt"/>
            </a:endParaRPr>
          </a:p>
        </p:txBody>
      </p:sp>
      <p:sp>
        <p:nvSpPr>
          <p:cNvPr id="6" name="TextBox 5"/>
          <p:cNvSpPr txBox="1"/>
          <p:nvPr/>
        </p:nvSpPr>
        <p:spPr>
          <a:xfrm>
            <a:off x="0" y="3733800"/>
            <a:ext cx="9906000" cy="1107996"/>
          </a:xfrm>
          <a:prstGeom prst="rect">
            <a:avLst/>
          </a:prstGeom>
          <a:noFill/>
          <a:effectLst/>
        </p:spPr>
        <p:txBody>
          <a:bodyPr wrap="square" rtlCol="0">
            <a:spAutoFit/>
          </a:bodyPr>
          <a:lstStyle/>
          <a:p>
            <a:pPr marL="0" lvl="1" algn="ctr"/>
            <a:r>
              <a:rPr lang="en-US" altLang="zh-CN" sz="3300" b="1" dirty="0" smtClean="0">
                <a:solidFill>
                  <a:schemeClr val="accent1"/>
                </a:solidFill>
                <a:latin typeface="+mj-lt"/>
                <a:ea typeface="SimSun" pitchFamily="2" charset="-122"/>
              </a:rPr>
              <a:t>God wanted Cain and Abel to love each other</a:t>
            </a:r>
            <a:r>
              <a:rPr lang="en-US" altLang="zh-CN" sz="3300" b="1" dirty="0" smtClean="0">
                <a:solidFill>
                  <a:schemeClr val="accent1">
                    <a:lumMod val="75000"/>
                  </a:schemeClr>
                </a:solidFill>
                <a:latin typeface="+mj-lt"/>
                <a:ea typeface="SimSun" pitchFamily="2" charset="-122"/>
              </a:rPr>
              <a:t>.</a:t>
            </a:r>
          </a:p>
          <a:p>
            <a:pPr algn="ctr"/>
            <a:endParaRPr lang="en-GB" sz="3300" b="1"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838200" y="1189037"/>
            <a:ext cx="342900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lumMod val="75000"/>
                  </a:schemeClr>
                </a:solidFill>
                <a:latin typeface="+mj-lt"/>
              </a:rPr>
              <a:t>ABEL</a:t>
            </a:r>
          </a:p>
        </p:txBody>
      </p:sp>
      <p:sp>
        <p:nvSpPr>
          <p:cNvPr id="11" name="Text Placeholder 6"/>
          <p:cNvSpPr txBox="1">
            <a:spLocks/>
          </p:cNvSpPr>
          <p:nvPr/>
        </p:nvSpPr>
        <p:spPr bwMode="auto">
          <a:xfrm>
            <a:off x="5638800" y="1189037"/>
            <a:ext cx="342900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lumMod val="75000"/>
                  </a:schemeClr>
                </a:solidFill>
                <a:latin typeface="+mj-lt"/>
              </a:rPr>
              <a:t>CAIN</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Archetypes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7" name="Content Placeholder 5"/>
          <p:cNvSpPr txBox="1">
            <a:spLocks/>
          </p:cNvSpPr>
          <p:nvPr/>
        </p:nvSpPr>
        <p:spPr bwMode="auto">
          <a:xfrm>
            <a:off x="457200" y="1905000"/>
            <a:ext cx="446405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Abel loved God, but could not win the heart of his brother who was consumed with resentment .</a:t>
            </a:r>
            <a:endParaRPr lang="en-US" sz="3000" b="1" kern="0" dirty="0">
              <a:solidFill>
                <a:schemeClr val="accent6">
                  <a:lumMod val="50000"/>
                </a:schemeClr>
              </a:solidFill>
              <a:latin typeface="+mj-lt"/>
              <a:cs typeface="Arial" pitchFamily="34" charset="0"/>
            </a:endParaRPr>
          </a:p>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Abel had God’s blessing and would not share it </a:t>
            </a:r>
            <a:endParaRPr lang="en-US" sz="3000" b="1" kern="0" dirty="0">
              <a:solidFill>
                <a:schemeClr val="accent6">
                  <a:lumMod val="50000"/>
                </a:schemeClr>
              </a:solidFill>
              <a:latin typeface="+mj-lt"/>
              <a:cs typeface="Arial" pitchFamily="34" charset="0"/>
            </a:endParaRPr>
          </a:p>
        </p:txBody>
      </p:sp>
      <p:sp>
        <p:nvSpPr>
          <p:cNvPr id="8" name="Content Placeholder 5"/>
          <p:cNvSpPr txBox="1">
            <a:spLocks/>
          </p:cNvSpPr>
          <p:nvPr/>
        </p:nvSpPr>
        <p:spPr bwMode="auto">
          <a:xfrm>
            <a:off x="4953000" y="1905000"/>
            <a:ext cx="44958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Cain was consumed with resentment  over perceived injustice, not seeing his brother from God’s point of view. </a:t>
            </a:r>
            <a:endParaRPr lang="en-US" sz="3000" b="1" kern="0" dirty="0">
              <a:solidFill>
                <a:schemeClr val="accent6">
                  <a:lumMod val="50000"/>
                </a:schemeClr>
              </a:solidFill>
              <a:latin typeface="+mj-lt"/>
              <a:cs typeface="Arial" pitchFamily="34" charset="0"/>
            </a:endParaRPr>
          </a:p>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Unable to control his anger, he killed his brother </a:t>
            </a:r>
            <a:endParaRPr lang="en-US" sz="3000" b="1" kern="0" dirty="0">
              <a:solidFill>
                <a:schemeClr val="accent6">
                  <a:lumMod val="50000"/>
                </a:schemeClr>
              </a:solidFill>
              <a:latin typeface="+mj-l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609600" y="1219200"/>
            <a:ext cx="437687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solidFill>
                <a:latin typeface="+mj-lt"/>
              </a:rPr>
              <a:t>ABEL</a:t>
            </a:r>
          </a:p>
        </p:txBody>
      </p:sp>
      <p:sp>
        <p:nvSpPr>
          <p:cNvPr id="10" name="Content Placeholder 5"/>
          <p:cNvSpPr txBox="1">
            <a:spLocks/>
          </p:cNvSpPr>
          <p:nvPr/>
        </p:nvSpPr>
        <p:spPr bwMode="auto">
          <a:xfrm>
            <a:off x="381000" y="1905000"/>
            <a:ext cx="44958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Be humble even though blessed by God.</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Forgive and be tolerant</a:t>
            </a:r>
            <a:br>
              <a:rPr lang="en-US" sz="3000" b="1" kern="0" dirty="0">
                <a:solidFill>
                  <a:schemeClr val="accent6">
                    <a:lumMod val="50000"/>
                  </a:schemeClr>
                </a:solidFill>
                <a:latin typeface="+mn-lt"/>
                <a:cs typeface="Arial" pitchFamily="34" charset="0"/>
              </a:rPr>
            </a:br>
            <a:r>
              <a:rPr lang="en-US" sz="3000" b="1" kern="0" dirty="0">
                <a:solidFill>
                  <a:schemeClr val="accent6">
                    <a:lumMod val="50000"/>
                  </a:schemeClr>
                </a:solidFill>
                <a:latin typeface="+mn-lt"/>
                <a:cs typeface="Arial" pitchFamily="34" charset="0"/>
              </a:rPr>
              <a:t>in the face of abuse.</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Serve his brother to melt his resentment.</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Be ready to mediate.</a:t>
            </a:r>
          </a:p>
        </p:txBody>
      </p:sp>
      <p:sp>
        <p:nvSpPr>
          <p:cNvPr id="11" name="Text Placeholder 6"/>
          <p:cNvSpPr txBox="1">
            <a:spLocks/>
          </p:cNvSpPr>
          <p:nvPr/>
        </p:nvSpPr>
        <p:spPr bwMode="auto">
          <a:xfrm>
            <a:off x="4953000" y="1219201"/>
            <a:ext cx="437859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solidFill>
                <a:latin typeface="+mj-lt"/>
              </a:rPr>
              <a:t>CAIN</a:t>
            </a:r>
          </a:p>
        </p:txBody>
      </p:sp>
      <p:sp>
        <p:nvSpPr>
          <p:cNvPr id="12" name="Content Placeholder 7"/>
          <p:cNvSpPr txBox="1">
            <a:spLocks/>
          </p:cNvSpPr>
          <p:nvPr/>
        </p:nvSpPr>
        <p:spPr bwMode="auto">
          <a:xfrm>
            <a:off x="4914900" y="1905000"/>
            <a:ext cx="44577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Overcome resentment of past rejection.</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Recognize his brother’s</a:t>
            </a:r>
            <a:br>
              <a:rPr lang="en-US" sz="3000" b="1" dirty="0">
                <a:solidFill>
                  <a:schemeClr val="accent6">
                    <a:lumMod val="50000"/>
                  </a:schemeClr>
                </a:solidFill>
                <a:latin typeface="+mn-lt"/>
                <a:cs typeface="Arial" pitchFamily="34" charset="0"/>
              </a:rPr>
            </a:br>
            <a:r>
              <a:rPr lang="en-US" sz="3000" b="1" dirty="0">
                <a:solidFill>
                  <a:schemeClr val="accent6">
                    <a:lumMod val="50000"/>
                  </a:schemeClr>
                </a:solidFill>
                <a:latin typeface="+mn-lt"/>
                <a:cs typeface="Arial" pitchFamily="34" charset="0"/>
              </a:rPr>
              <a:t>value.</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Rejoice in his brother’s success.</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Move on from hatred, be ready to reconcile.</a:t>
            </a:r>
          </a:p>
        </p:txBody>
      </p:sp>
      <p:sp>
        <p:nvSpPr>
          <p:cNvPr id="1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What should happen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idx="1"/>
          </p:nvPr>
        </p:nvSpPr>
        <p:spPr>
          <a:xfrm>
            <a:off x="762000" y="3200400"/>
            <a:ext cx="8382000" cy="2133600"/>
          </a:xfrm>
        </p:spPr>
        <p:txBody>
          <a:bodyPr/>
          <a:lstStyle/>
          <a:p>
            <a:pPr marL="685800" indent="-685800" eaLnBrk="1" hangingPunct="1">
              <a:lnSpc>
                <a:spcPts val="4200"/>
              </a:lnSpc>
              <a:buClr>
                <a:schemeClr val="accent1"/>
              </a:buClr>
              <a:buSzPct val="100000"/>
              <a:buFont typeface="Wingdings" pitchFamily="2" charset="2"/>
              <a:buChar char="v"/>
              <a:defRPr/>
            </a:pPr>
            <a:r>
              <a:rPr lang="en-US" altLang="zh-CN" sz="4000" b="1" dirty="0" smtClean="0">
                <a:latin typeface="+mj-lt"/>
                <a:ea typeface="굴림" pitchFamily="34" charset="-127"/>
              </a:rPr>
              <a:t>Converts the enemy into a friend.</a:t>
            </a:r>
          </a:p>
          <a:p>
            <a:pPr marL="685800" indent="-685800" eaLnBrk="1" hangingPunct="1">
              <a:lnSpc>
                <a:spcPts val="4200"/>
              </a:lnSpc>
              <a:buClr>
                <a:schemeClr val="accent1"/>
              </a:buClr>
              <a:buSzPct val="100000"/>
              <a:buNone/>
              <a:defRPr/>
            </a:pPr>
            <a:endParaRPr lang="en-US" altLang="zh-CN" sz="4000" b="1" dirty="0" smtClean="0">
              <a:latin typeface="+mj-lt"/>
              <a:ea typeface="굴림" pitchFamily="34" charset="-127"/>
            </a:endParaRPr>
          </a:p>
          <a:p>
            <a:pPr marL="685800" indent="-685800" eaLnBrk="1" hangingPunct="1">
              <a:lnSpc>
                <a:spcPts val="4200"/>
              </a:lnSpc>
              <a:spcBef>
                <a:spcPts val="0"/>
              </a:spcBef>
              <a:buClr>
                <a:schemeClr val="accent1"/>
              </a:buClr>
              <a:buSzPct val="100000"/>
              <a:buFont typeface="Wingdings" pitchFamily="2" charset="2"/>
              <a:buChar char="v"/>
              <a:defRPr/>
            </a:pPr>
            <a:r>
              <a:rPr lang="en-US" altLang="zh-CN" sz="4000" b="1" dirty="0" smtClean="0">
                <a:latin typeface="+mj-lt"/>
                <a:ea typeface="굴림" pitchFamily="34" charset="-127"/>
              </a:rPr>
              <a:t>Reverses ancient patterns of abuse and revenge.</a:t>
            </a: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greatest act of love –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love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of enemy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4" name="TextBox 3"/>
          <p:cNvSpPr txBox="1"/>
          <p:nvPr/>
        </p:nvSpPr>
        <p:spPr>
          <a:xfrm>
            <a:off x="0" y="1447800"/>
            <a:ext cx="9906000" cy="1692771"/>
          </a:xfrm>
          <a:prstGeom prst="rect">
            <a:avLst/>
          </a:prstGeom>
          <a:noFill/>
        </p:spPr>
        <p:txBody>
          <a:bodyPr wrap="square" rtlCol="0">
            <a:spAutoFit/>
          </a:bodyPr>
          <a:lstStyle/>
          <a:p>
            <a:pPr marL="1601788" indent="-1601788" algn="ctr" eaLnBrk="1" hangingPunct="1">
              <a:lnSpc>
                <a:spcPct val="80000"/>
              </a:lnSpc>
              <a:buFont typeface="Wingdings" pitchFamily="2" charset="2"/>
              <a:buNone/>
              <a:defRPr/>
            </a:pPr>
            <a:r>
              <a:rPr lang="en-US" altLang="zh-CN" sz="4000" b="1" dirty="0" smtClean="0">
                <a:solidFill>
                  <a:schemeClr val="accent1">
                    <a:lumMod val="75000"/>
                  </a:schemeClr>
                </a:solidFill>
                <a:latin typeface="+mj-lt"/>
                <a:ea typeface="SimSun" pitchFamily="2" charset="-122"/>
              </a:rPr>
              <a:t>To give even to those who have done </a:t>
            </a:r>
          </a:p>
          <a:p>
            <a:pPr marL="1601788" indent="-1601788" algn="ctr" eaLnBrk="1" hangingPunct="1">
              <a:lnSpc>
                <a:spcPct val="80000"/>
              </a:lnSpc>
              <a:buFont typeface="Wingdings" pitchFamily="2" charset="2"/>
              <a:buNone/>
              <a:defRPr/>
            </a:pPr>
            <a:r>
              <a:rPr lang="en-US" altLang="zh-CN" sz="4000" b="1" dirty="0" smtClean="0">
                <a:solidFill>
                  <a:schemeClr val="accent1">
                    <a:lumMod val="75000"/>
                  </a:schemeClr>
                </a:solidFill>
                <a:latin typeface="+mj-lt"/>
                <a:ea typeface="SimSun" pitchFamily="2" charset="-122"/>
              </a:rPr>
              <a:t>one great harm is the key to peace.</a:t>
            </a:r>
          </a:p>
          <a:p>
            <a:endParaRPr lang="en-GB" sz="4000" b="1"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62">
                                            <p:txEl>
                                              <p:pRg st="0" end="0"/>
                                            </p:txEl>
                                          </p:spTgt>
                                        </p:tgtEl>
                                        <p:attrNameLst>
                                          <p:attrName>style.visibility</p:attrName>
                                        </p:attrNameLst>
                                      </p:cBhvr>
                                      <p:to>
                                        <p:strVal val="visible"/>
                                      </p:to>
                                    </p:set>
                                    <p:anim calcmode="lin" valueType="num">
                                      <p:cBhvr additive="base">
                                        <p:cTn id="7" dur="500" fill="hold"/>
                                        <p:tgtEl>
                                          <p:spTgt spid="552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62">
                                            <p:txEl>
                                              <p:pRg st="2" end="2"/>
                                            </p:txEl>
                                          </p:spTgt>
                                        </p:tgtEl>
                                        <p:attrNameLst>
                                          <p:attrName>style.visibility</p:attrName>
                                        </p:attrNameLst>
                                      </p:cBhvr>
                                      <p:to>
                                        <p:strVal val="visible"/>
                                      </p:to>
                                    </p:set>
                                    <p:anim calcmode="lin" valueType="num">
                                      <p:cBhvr additive="base">
                                        <p:cTn id="13" dur="500" fill="hold"/>
                                        <p:tgtEl>
                                          <p:spTgt spid="5529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4294967295"/>
          </p:nvPr>
        </p:nvSpPr>
        <p:spPr>
          <a:xfrm>
            <a:off x="7594600" y="6248400"/>
            <a:ext cx="2311400" cy="476250"/>
          </a:xfrm>
          <a:noFill/>
        </p:spPr>
        <p:txBody>
          <a:bodyPr/>
          <a:lstStyle/>
          <a:p>
            <a:fld id="{F27A33B4-B80A-44B8-8126-D55BDE3A5A1D}" type="slidenum">
              <a:rPr lang="en-US"/>
              <a:pPr/>
              <a:t>29</a:t>
            </a:fld>
            <a:endParaRPr lang="en-US"/>
          </a:p>
        </p:txBody>
      </p:sp>
      <p:sp>
        <p:nvSpPr>
          <p:cNvPr id="628739" name="Text Box 3075"/>
          <p:cNvSpPr txBox="1">
            <a:spLocks noChangeArrowheads="1"/>
          </p:cNvSpPr>
          <p:nvPr/>
        </p:nvSpPr>
        <p:spPr bwMode="auto">
          <a:xfrm>
            <a:off x="3864311" y="1752600"/>
            <a:ext cx="5219568"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marL="115888" indent="-115888" eaLnBrk="0" hangingPunct="0">
              <a:lnSpc>
                <a:spcPct val="90000"/>
              </a:lnSpc>
              <a:spcAft>
                <a:spcPct val="50000"/>
              </a:spcAft>
            </a:pPr>
            <a:r>
              <a:rPr lang="en-US" altLang="zh-CN" sz="36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We never get rid of an enemy by meeting hate with hate; we get rid of an enemy by getting rid of enmity.</a:t>
            </a:r>
            <a:r>
              <a:rPr lang="en-US" altLang="zh-CN" sz="40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altLang="zh-CN" sz="4000" b="1" dirty="0" smtClean="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a:p>
            <a:pPr marL="115888" indent="-115888" eaLnBrk="0" hangingPunct="0">
              <a:lnSpc>
                <a:spcPct val="90000"/>
              </a:lnSpc>
              <a:spcAft>
                <a:spcPct val="50000"/>
              </a:spcAft>
            </a:pPr>
            <a:r>
              <a:rPr lang="en-US" altLang="zh-CN" sz="2500" i="1" dirty="0" smtClean="0">
                <a:solidFill>
                  <a:schemeClr val="bg1"/>
                </a:solidFill>
                <a:latin typeface="+mj-lt"/>
                <a:ea typeface="SimSun" pitchFamily="2" charset="-122"/>
                <a:cs typeface="Arial" pitchFamily="34" charset="0"/>
              </a:rPr>
              <a:t>Martin Luther King Jnr. </a:t>
            </a:r>
            <a:endParaRPr lang="en-US" altLang="zh-CN" sz="2500" dirty="0">
              <a:solidFill>
                <a:schemeClr val="bg1"/>
              </a:solidFill>
              <a:latin typeface="+mj-lt"/>
              <a:ea typeface="SimSun" pitchFamily="2" charset="-122"/>
              <a:cs typeface="Arial" pitchFamily="34" charset="0"/>
            </a:endParaRPr>
          </a:p>
        </p:txBody>
      </p:sp>
      <p:pic>
        <p:nvPicPr>
          <p:cNvPr id="31750"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838200" y="1752601"/>
            <a:ext cx="3026111"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0" y="990601"/>
            <a:ext cx="9906000" cy="2609850"/>
          </a:xfrm>
        </p:spPr>
        <p:txBody>
          <a:bodyPr/>
          <a:lstStyle/>
          <a:p>
            <a:pPr eaLnBrk="1" fontAlgn="auto" hangingPunct="1">
              <a:spcBef>
                <a:spcPts val="0"/>
              </a:spcBef>
              <a:spcAft>
                <a:spcPts val="0"/>
              </a:spcAft>
              <a:defRPr/>
            </a:pPr>
            <a:r>
              <a:rPr lang="en-GB" dirty="0" err="1" smtClean="0">
                <a:solidFill>
                  <a:schemeClr val="bg2">
                    <a:lumMod val="10000"/>
                  </a:schemeClr>
                </a:solidFill>
              </a:rPr>
              <a:t>Undertsanding</a:t>
            </a:r>
            <a:r>
              <a:rPr lang="en-GB" dirty="0" smtClean="0">
                <a:solidFill>
                  <a:schemeClr val="bg2">
                    <a:lumMod val="10000"/>
                  </a:schemeClr>
                </a:solidFill>
              </a:rPr>
              <a:t> </a:t>
            </a:r>
            <a:br>
              <a:rPr lang="en-GB" dirty="0" smtClean="0">
                <a:solidFill>
                  <a:schemeClr val="bg2">
                    <a:lumMod val="10000"/>
                  </a:schemeClr>
                </a:solidFill>
              </a:rPr>
            </a:br>
            <a:r>
              <a:rPr lang="en-GB" dirty="0" smtClean="0">
                <a:solidFill>
                  <a:schemeClr val="bg2">
                    <a:lumMod val="10000"/>
                  </a:schemeClr>
                </a:solidFill>
              </a:rPr>
              <a:t>the Root Cause of Conflict   </a:t>
            </a:r>
            <a:endParaRPr lang="en-GB" dirty="0">
              <a:solidFill>
                <a:schemeClr val="bg2">
                  <a:lumMod val="10000"/>
                </a:schemeClr>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4294967295"/>
          </p:nvPr>
        </p:nvSpPr>
        <p:spPr>
          <a:xfrm>
            <a:off x="7594600" y="6248400"/>
            <a:ext cx="2311400" cy="476250"/>
          </a:xfrm>
          <a:noFill/>
        </p:spPr>
        <p:txBody>
          <a:bodyPr/>
          <a:lstStyle/>
          <a:p>
            <a:fld id="{02837BEC-C9DB-41AF-B83B-C87440EACABA}" type="slidenum">
              <a:rPr lang="en-US"/>
              <a:pPr/>
              <a:t>30</a:t>
            </a:fld>
            <a:endParaRPr lang="en-US" dirty="0"/>
          </a:p>
        </p:txBody>
      </p:sp>
      <p:sp>
        <p:nvSpPr>
          <p:cNvPr id="628739" name="Text Box 3075"/>
          <p:cNvSpPr txBox="1">
            <a:spLocks noChangeArrowheads="1"/>
          </p:cNvSpPr>
          <p:nvPr/>
        </p:nvSpPr>
        <p:spPr bwMode="auto">
          <a:xfrm>
            <a:off x="3962401" y="1828800"/>
            <a:ext cx="4876799"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lnSpc>
                <a:spcPct val="90000"/>
              </a:lnSpc>
              <a:spcAft>
                <a:spcPct val="50000"/>
              </a:spcAft>
              <a:defRPr/>
            </a:pPr>
            <a:r>
              <a:rPr lang="en-US" altLang="zh-CN" sz="36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Jesus did not condemn any of his enemies. </a:t>
            </a:r>
            <a:endPar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endParaRPr>
          </a:p>
          <a:p>
            <a:pPr eaLnBrk="0" hangingPunct="0">
              <a:lnSpc>
                <a:spcPct val="90000"/>
              </a:lnSpc>
              <a:spcAft>
                <a:spcPct val="50000"/>
              </a:spcAft>
              <a:defRPr/>
            </a:pPr>
            <a:r>
              <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His </a:t>
            </a:r>
            <a:r>
              <a:rPr lang="en-US" altLang="zh-CN" sz="36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power was the power of </a:t>
            </a:r>
            <a:r>
              <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love. </a:t>
            </a:r>
          </a:p>
          <a:p>
            <a:pPr marL="115888" indent="-115888" eaLnBrk="0" hangingPunct="0">
              <a:lnSpc>
                <a:spcPct val="90000"/>
              </a:lnSpc>
              <a:spcAft>
                <a:spcPct val="50000"/>
              </a:spcAft>
              <a:defRPr/>
            </a:pPr>
            <a:r>
              <a:rPr lang="en-US" altLang="zh-CN" sz="2800" i="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Sun </a:t>
            </a:r>
            <a:r>
              <a:rPr lang="en-US" altLang="zh-CN" sz="2800" i="1" dirty="0" err="1"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Myung</a:t>
            </a:r>
            <a:r>
              <a:rPr lang="en-US" altLang="zh-CN" sz="2800" i="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 Moon </a:t>
            </a:r>
            <a:endParaRPr lang="en-US" altLang="zh-CN" sz="2800" i="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endParaRPr>
          </a:p>
        </p:txBody>
      </p:sp>
      <p:sp>
        <p:nvSpPr>
          <p:cNvPr id="628740" name="Text Box 3076"/>
          <p:cNvSpPr txBox="1">
            <a:spLocks noChangeArrowheads="1"/>
          </p:cNvSpPr>
          <p:nvPr/>
        </p:nvSpPr>
        <p:spPr bwMode="auto">
          <a:xfrm>
            <a:off x="5310717" y="4267201"/>
            <a:ext cx="184731" cy="46166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endParaRPr lang="en-US" altLang="zh-CN" sz="2400" b="1" i="1">
              <a:solidFill>
                <a:srgbClr val="00FF99"/>
              </a:solidFill>
              <a:latin typeface="Franklin Gothic Medium" pitchFamily="34" charset="0"/>
              <a:ea typeface="SimSun" pitchFamily="2" charset="-122"/>
            </a:endParaRPr>
          </a:p>
        </p:txBody>
      </p:sp>
      <p:pic>
        <p:nvPicPr>
          <p:cNvPr id="32774"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1113232" y="1828800"/>
            <a:ext cx="2849168"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4294967295"/>
          </p:nvPr>
        </p:nvSpPr>
        <p:spPr>
          <a:xfrm>
            <a:off x="7594600" y="6248400"/>
            <a:ext cx="2311400" cy="476250"/>
          </a:xfrm>
          <a:noFill/>
        </p:spPr>
        <p:txBody>
          <a:bodyPr/>
          <a:lstStyle/>
          <a:p>
            <a:fld id="{C2F11CBD-EFD5-4CE2-8F2D-7ABA2AA2CA9C}" type="slidenum">
              <a:rPr lang="en-US"/>
              <a:pPr/>
              <a:t>31</a:t>
            </a:fld>
            <a:endParaRPr lang="en-US"/>
          </a:p>
        </p:txBody>
      </p:sp>
      <p:sp>
        <p:nvSpPr>
          <p:cNvPr id="33795" name="Text Box 4"/>
          <p:cNvSpPr txBox="1">
            <a:spLocks noChangeArrowheads="1"/>
          </p:cNvSpPr>
          <p:nvPr/>
        </p:nvSpPr>
        <p:spPr bwMode="auto">
          <a:xfrm>
            <a:off x="6625733" y="4020000"/>
            <a:ext cx="184731" cy="369332"/>
          </a:xfrm>
          <a:prstGeom prst="rect">
            <a:avLst/>
          </a:prstGeom>
          <a:noFill/>
          <a:ln w="9525">
            <a:noFill/>
            <a:miter lim="800000"/>
            <a:headEnd/>
            <a:tailEnd/>
          </a:ln>
        </p:spPr>
        <p:txBody>
          <a:bodyPr wrap="none">
            <a:spAutoFit/>
          </a:bodyPr>
          <a:lstStyle/>
          <a:p>
            <a:pPr eaLnBrk="0" hangingPunct="0"/>
            <a:endParaRPr lang="en-US">
              <a:solidFill>
                <a:srgbClr val="FFFFFF"/>
              </a:solidFill>
              <a:latin typeface="Garamond" pitchFamily="18" charset="0"/>
              <a:ea typeface="SimSun" pitchFamily="2" charset="-122"/>
            </a:endParaRPr>
          </a:p>
        </p:txBody>
      </p:sp>
      <p:sp>
        <p:nvSpPr>
          <p:cNvPr id="620549" name="Text Box 5"/>
          <p:cNvSpPr txBox="1">
            <a:spLocks noChangeArrowheads="1"/>
          </p:cNvSpPr>
          <p:nvPr/>
        </p:nvSpPr>
        <p:spPr bwMode="auto">
          <a:xfrm>
            <a:off x="4358783" y="1810200"/>
            <a:ext cx="4540250"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r>
              <a:rPr lang="en-US" sz="32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When I despair, I remember that all through history the ways of truth and love have always won.</a:t>
            </a:r>
          </a:p>
          <a:p>
            <a:pPr algn="r" eaLnBrk="0" hangingPunct="0"/>
            <a:endParaRPr lang="en-US" b="1" dirty="0">
              <a:solidFill>
                <a:schemeClr val="bg1"/>
              </a:solidFill>
              <a:effectLst>
                <a:outerShdw blurRad="38100" dist="38100" dir="2700000" algn="tl">
                  <a:srgbClr val="000000">
                    <a:alpha val="43137"/>
                  </a:srgbClr>
                </a:outerShdw>
              </a:effectLst>
              <a:latin typeface="+mj-lt"/>
              <a:cs typeface="Arial" pitchFamily="34" charset="0"/>
            </a:endParaRPr>
          </a:p>
          <a:p>
            <a:pPr algn="r" eaLnBrk="0" hangingPunct="0"/>
            <a:r>
              <a:rPr lang="en-US" sz="2400" b="1" i="1" dirty="0">
                <a:solidFill>
                  <a:schemeClr val="bg1"/>
                </a:solidFill>
                <a:effectLst>
                  <a:outerShdw blurRad="38100" dist="38100" dir="2700000" algn="tl">
                    <a:srgbClr val="000000">
                      <a:alpha val="43137"/>
                    </a:srgbClr>
                  </a:outerShdw>
                </a:effectLst>
                <a:latin typeface="+mj-lt"/>
                <a:cs typeface="Arial" pitchFamily="34" charset="0"/>
              </a:rPr>
              <a:t>Mahatma </a:t>
            </a:r>
            <a:r>
              <a:rPr lang="en-US" sz="2400" b="1" i="1" dirty="0" smtClean="0">
                <a:solidFill>
                  <a:schemeClr val="bg1"/>
                </a:solidFill>
                <a:effectLst>
                  <a:outerShdw blurRad="38100" dist="38100" dir="2700000" algn="tl">
                    <a:srgbClr val="000000">
                      <a:alpha val="43137"/>
                    </a:srgbClr>
                  </a:outerShdw>
                </a:effectLst>
                <a:latin typeface="+mj-lt"/>
                <a:cs typeface="Arial" pitchFamily="34" charset="0"/>
              </a:rPr>
              <a:t>Gandhi</a:t>
            </a:r>
            <a:r>
              <a:rPr lang="en-US" sz="2400" b="1" i="1" dirty="0" smtClean="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sz="2400" b="1" i="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a:p>
            <a:pPr algn="r" eaLnBrk="0" hangingPunct="0"/>
            <a:r>
              <a:rPr lang="en-US" sz="2800" b="1" i="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sz="16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p:txBody>
      </p:sp>
      <p:pic>
        <p:nvPicPr>
          <p:cNvPr id="33797" name="Picture 8" descr="E:\Documents and Settings\jcorley\Desktop\Gandhi.jpg"/>
          <p:cNvPicPr>
            <a:picLocks noChangeAspect="1" noChangeArrowheads="1"/>
          </p:cNvPicPr>
          <p:nvPr/>
        </p:nvPicPr>
        <p:blipFill>
          <a:blip r:embed="rId3" cstate="print"/>
          <a:srcRect/>
          <a:stretch>
            <a:fillRect/>
          </a:stretch>
        </p:blipFill>
        <p:spPr bwMode="auto">
          <a:xfrm>
            <a:off x="990600" y="1810200"/>
            <a:ext cx="3368183"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2"/>
          <p:cNvSpPr>
            <a:spLocks noGrp="1"/>
          </p:cNvSpPr>
          <p:nvPr>
            <p:ph type="sldNum" sz="quarter" idx="4294967295"/>
          </p:nvPr>
        </p:nvSpPr>
        <p:spPr>
          <a:xfrm>
            <a:off x="7594600" y="6248400"/>
            <a:ext cx="2311400" cy="476250"/>
          </a:xfrm>
          <a:noFill/>
        </p:spPr>
        <p:txBody>
          <a:bodyPr/>
          <a:lstStyle/>
          <a:p>
            <a:fld id="{F9BD9761-D3BE-4A55-96FE-A416652CC45B}" type="slidenum">
              <a:rPr lang="en-US"/>
              <a:pPr/>
              <a:t>32</a:t>
            </a:fld>
            <a:endParaRPr lang="en-US"/>
          </a:p>
        </p:txBody>
      </p:sp>
      <p:sp>
        <p:nvSpPr>
          <p:cNvPr id="262178" name="AutoShape 34"/>
          <p:cNvSpPr>
            <a:spLocks noChangeArrowheads="1"/>
          </p:cNvSpPr>
          <p:nvPr/>
        </p:nvSpPr>
        <p:spPr bwMode="auto">
          <a:xfrm>
            <a:off x="838200" y="1524000"/>
            <a:ext cx="3074988" cy="925512"/>
          </a:xfrm>
          <a:prstGeom prst="bevel">
            <a:avLst>
              <a:gd name="adj" fmla="val 12500"/>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dirty="0">
              <a:solidFill>
                <a:schemeClr val="bg2">
                  <a:lumMod val="90000"/>
                </a:schemeClr>
              </a:solidFill>
              <a:latin typeface="Garamond" pitchFamily="18" charset="0"/>
              <a:ea typeface="SimSun" pitchFamily="2" charset="-122"/>
            </a:endParaRPr>
          </a:p>
        </p:txBody>
      </p:sp>
      <p:sp>
        <p:nvSpPr>
          <p:cNvPr id="262179" name="Text Box 35"/>
          <p:cNvSpPr txBox="1">
            <a:spLocks noChangeArrowheads="1"/>
          </p:cNvSpPr>
          <p:nvPr/>
        </p:nvSpPr>
        <p:spPr bwMode="auto">
          <a:xfrm>
            <a:off x="958586" y="1644650"/>
            <a:ext cx="2770585" cy="707886"/>
          </a:xfrm>
          <a:prstGeom prst="rect">
            <a:avLst/>
          </a:prstGeom>
          <a:noFill/>
          <a:ln w="9525">
            <a:noFill/>
            <a:miter lim="800000"/>
            <a:headEnd/>
            <a:tailEnd/>
          </a:ln>
          <a:effectLst/>
        </p:spPr>
        <p:txBody>
          <a:bodyPr>
            <a:spAutoFit/>
          </a:bodyPr>
          <a:lstStyle/>
          <a:p>
            <a:pPr algn="ctr" eaLnBrk="0" hangingPunct="0">
              <a:defRPr/>
            </a:pPr>
            <a:r>
              <a:rPr lang="en-US" altLang="zh-CN" sz="4000" b="1" dirty="0">
                <a:solidFill>
                  <a:schemeClr val="bg2">
                    <a:lumMod val="90000"/>
                  </a:schemeClr>
                </a:solidFill>
                <a:effectLst>
                  <a:outerShdw blurRad="38100" dist="38100" dir="2700000" algn="tl">
                    <a:srgbClr val="000000">
                      <a:alpha val="43137"/>
                    </a:srgbClr>
                  </a:outerShdw>
                </a:effectLst>
                <a:latin typeface="+mj-lt"/>
                <a:ea typeface="宋体" pitchFamily="2" charset="-122"/>
              </a:rPr>
              <a:t>Past</a:t>
            </a:r>
          </a:p>
        </p:txBody>
      </p:sp>
      <p:sp>
        <p:nvSpPr>
          <p:cNvPr id="262181" name="AutoShape 37"/>
          <p:cNvSpPr>
            <a:spLocks noChangeArrowheads="1"/>
          </p:cNvSpPr>
          <p:nvPr/>
        </p:nvSpPr>
        <p:spPr bwMode="auto">
          <a:xfrm>
            <a:off x="838200" y="4800601"/>
            <a:ext cx="3074988" cy="968375"/>
          </a:xfrm>
          <a:prstGeom prst="bevel">
            <a:avLst>
              <a:gd name="adj" fmla="val 12500"/>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solidFill>
                <a:srgbClr val="FFFFFF"/>
              </a:solidFill>
              <a:latin typeface="Garamond" pitchFamily="18" charset="0"/>
              <a:ea typeface="SimSun" pitchFamily="2" charset="-122"/>
            </a:endParaRPr>
          </a:p>
        </p:txBody>
      </p:sp>
      <p:sp>
        <p:nvSpPr>
          <p:cNvPr id="262180" name="Text Box 36"/>
          <p:cNvSpPr txBox="1">
            <a:spLocks noChangeArrowheads="1"/>
          </p:cNvSpPr>
          <p:nvPr/>
        </p:nvSpPr>
        <p:spPr bwMode="auto">
          <a:xfrm>
            <a:off x="1018778" y="4930914"/>
            <a:ext cx="2791221" cy="707886"/>
          </a:xfrm>
          <a:prstGeom prst="rect">
            <a:avLst/>
          </a:prstGeom>
          <a:noFill/>
          <a:ln w="9525">
            <a:noFill/>
            <a:miter lim="800000"/>
            <a:headEnd/>
            <a:tailEnd/>
          </a:ln>
          <a:effectLst/>
        </p:spPr>
        <p:txBody>
          <a:bodyPr wrap="square">
            <a:spAutoFit/>
          </a:bodyPr>
          <a:lstStyle/>
          <a:p>
            <a:pPr algn="ctr" eaLnBrk="0" hangingPunct="0">
              <a:defRPr/>
            </a:pPr>
            <a:r>
              <a:rPr lang="en-US" altLang="zh-CN" sz="4000" b="1" dirty="0">
                <a:effectLst>
                  <a:outerShdw blurRad="38100" dist="38100" dir="2700000" algn="tl">
                    <a:srgbClr val="000000">
                      <a:alpha val="43137"/>
                    </a:srgbClr>
                  </a:outerShdw>
                </a:effectLst>
                <a:latin typeface="+mj-lt"/>
                <a:ea typeface="宋体" pitchFamily="2" charset="-122"/>
              </a:rPr>
              <a:t>Future</a:t>
            </a:r>
          </a:p>
        </p:txBody>
      </p:sp>
      <p:sp>
        <p:nvSpPr>
          <p:cNvPr id="262188" name="AutoShape 44"/>
          <p:cNvSpPr>
            <a:spLocks noChangeArrowheads="1"/>
          </p:cNvSpPr>
          <p:nvPr/>
        </p:nvSpPr>
        <p:spPr bwMode="auto">
          <a:xfrm>
            <a:off x="838200" y="2674938"/>
            <a:ext cx="3074988" cy="1973263"/>
          </a:xfrm>
          <a:prstGeom prst="down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12700">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solidFill>
                <a:srgbClr val="FFFFFF"/>
              </a:solidFill>
              <a:latin typeface="Garamond" pitchFamily="18" charset="0"/>
              <a:ea typeface="SimSun" pitchFamily="2" charset="-122"/>
            </a:endParaRPr>
          </a:p>
        </p:txBody>
      </p:sp>
      <p:pic>
        <p:nvPicPr>
          <p:cNvPr id="34825" name="Picture 45" descr="\\Iefserver\slidedev\silhouettes\Man y s.tif"/>
          <p:cNvPicPr>
            <a:picLocks noChangeAspect="1" noChangeArrowheads="1"/>
          </p:cNvPicPr>
          <p:nvPr/>
        </p:nvPicPr>
        <p:blipFill>
          <a:blip r:embed="rId3" cstate="print"/>
          <a:srcRect/>
          <a:stretch>
            <a:fillRect/>
          </a:stretch>
        </p:blipFill>
        <p:spPr bwMode="auto">
          <a:xfrm>
            <a:off x="2024856" y="2709862"/>
            <a:ext cx="648362" cy="17859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2190" name="Text Box 46"/>
          <p:cNvSpPr txBox="1">
            <a:spLocks noChangeArrowheads="1"/>
          </p:cNvSpPr>
          <p:nvPr/>
        </p:nvSpPr>
        <p:spPr bwMode="auto">
          <a:xfrm>
            <a:off x="4267200" y="2209800"/>
            <a:ext cx="4800600" cy="275302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defRPr/>
            </a:pPr>
            <a:r>
              <a:rPr lang="en-US" altLang="zh-CN" sz="32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Unresolved problems will be passed on to future generations, and in most cases be bigger and more difficult to solve.</a:t>
            </a: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Our Choice – resolve or repeat past conflicts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idx="1"/>
          </p:nvPr>
        </p:nvSpPr>
        <p:spPr>
          <a:xfrm>
            <a:off x="228600" y="1752600"/>
            <a:ext cx="5791200" cy="4038600"/>
          </a:xfrm>
          <a:effectLst/>
        </p:spPr>
        <p:txBody>
          <a:bodyPr/>
          <a:lstStyle/>
          <a:p>
            <a:pPr marL="1085850" lvl="1" indent="-685800" eaLnBrk="1" hangingPunct="1">
              <a:lnSpc>
                <a:spcPct val="80000"/>
              </a:lnSpc>
              <a:spcBef>
                <a:spcPct val="0"/>
              </a:spcBef>
              <a:buClr>
                <a:schemeClr val="accent1"/>
              </a:buClr>
              <a:buSzPct val="100000"/>
              <a:buFont typeface="Wingdings" pitchFamily="2" charset="2"/>
              <a:buChar char="v"/>
            </a:pPr>
            <a:endParaRPr lang="en-US" altLang="zh-CN" sz="3300" b="1" dirty="0" smtClean="0">
              <a:latin typeface="+mj-lt"/>
              <a:ea typeface="Gulim"/>
              <a:cs typeface="Gulim"/>
            </a:endParaRPr>
          </a:p>
          <a:p>
            <a:pPr marL="900113" lvl="1" indent="-500063" eaLnBrk="1" hangingPunct="1">
              <a:spcBef>
                <a:spcPct val="0"/>
              </a:spcBef>
              <a:buClr>
                <a:schemeClr val="accent1"/>
              </a:buClr>
              <a:buSzPct val="100000"/>
              <a:buFont typeface="Wingdings" pitchFamily="2" charset="2"/>
              <a:buChar char="v"/>
            </a:pPr>
            <a:r>
              <a:rPr lang="en-US" altLang="zh-CN" sz="3300" b="1" dirty="0" smtClean="0">
                <a:latin typeface="+mj-lt"/>
                <a:ea typeface="Gulim"/>
                <a:cs typeface="Gulim"/>
              </a:rPr>
              <a:t>Take responsibility for one’s contribution to the conflict.</a:t>
            </a:r>
          </a:p>
          <a:p>
            <a:pPr marL="900113" lvl="1" indent="-500063" eaLnBrk="1" hangingPunct="1">
              <a:spcBef>
                <a:spcPct val="0"/>
              </a:spcBef>
              <a:buClr>
                <a:schemeClr val="accent1"/>
              </a:buClr>
              <a:buSzPct val="100000"/>
              <a:buFont typeface="Wingdings" pitchFamily="2" charset="2"/>
              <a:buChar char="v"/>
            </a:pPr>
            <a:r>
              <a:rPr lang="en-US" altLang="zh-CN" sz="3300" b="1" dirty="0" smtClean="0">
                <a:latin typeface="+mj-lt"/>
                <a:ea typeface="Gulim"/>
                <a:cs typeface="Gulim"/>
              </a:rPr>
              <a:t>Consider how one might have dealt with the problem differently.</a:t>
            </a:r>
          </a:p>
        </p:txBody>
      </p:sp>
      <p:sp>
        <p:nvSpPr>
          <p:cNvPr id="6" name="TextBox 5"/>
          <p:cNvSpPr txBox="1"/>
          <p:nvPr/>
        </p:nvSpPr>
        <p:spPr>
          <a:xfrm>
            <a:off x="0" y="1348871"/>
            <a:ext cx="9906000" cy="1089529"/>
          </a:xfrm>
          <a:prstGeom prst="rect">
            <a:avLst/>
          </a:prstGeom>
          <a:noFill/>
        </p:spPr>
        <p:txBody>
          <a:bodyPr wrap="square">
            <a:spAutoFit/>
          </a:bodyPr>
          <a:lstStyle/>
          <a:p>
            <a:pPr marL="1601788" indent="-1601788" algn="ctr">
              <a:lnSpc>
                <a:spcPct val="80000"/>
              </a:lnSpc>
              <a:spcBef>
                <a:spcPct val="20000"/>
              </a:spcBef>
              <a:buClr>
                <a:srgbClr val="FFCC00"/>
              </a:buClr>
              <a:buSzPct val="70000"/>
            </a:pPr>
            <a:r>
              <a:rPr lang="en-US" altLang="zh-CN" sz="3600" b="1" dirty="0">
                <a:solidFill>
                  <a:schemeClr val="accent1"/>
                </a:solidFill>
                <a:effectLst>
                  <a:outerShdw blurRad="38100" dist="38100" dir="2700000" algn="tl">
                    <a:srgbClr val="000000">
                      <a:alpha val="43137"/>
                    </a:srgbClr>
                  </a:outerShdw>
                </a:effectLst>
                <a:latin typeface="+mj-lt"/>
                <a:ea typeface="SimSun" pitchFamily="2" charset="-122"/>
              </a:rPr>
              <a:t>Self reflection and reorientation</a:t>
            </a:r>
          </a:p>
          <a:p>
            <a:pPr marL="1601788" indent="-1601788"/>
            <a:endParaRPr lang="en-US" sz="3600" b="1" dirty="0">
              <a:solidFill>
                <a:schemeClr val="accent1"/>
              </a:solidFill>
              <a:effectLst>
                <a:outerShdw blurRad="38100" dist="38100" dir="2700000" algn="tl">
                  <a:srgbClr val="000000">
                    <a:alpha val="43137"/>
                  </a:srgbClr>
                </a:outerShdw>
              </a:effectLst>
              <a:latin typeface="+mj-lt"/>
            </a:endParaRPr>
          </a:p>
        </p:txBody>
      </p:sp>
      <p:pic>
        <p:nvPicPr>
          <p:cNvPr id="7" name="Picture 2" descr="mandelaanddeklerk"/>
          <p:cNvPicPr>
            <a:picLocks noChangeAspect="1" noChangeArrowheads="1"/>
          </p:cNvPicPr>
          <p:nvPr/>
        </p:nvPicPr>
        <p:blipFill>
          <a:blip r:embed="rId3" cstate="print"/>
          <a:srcRect/>
          <a:stretch>
            <a:fillRect/>
          </a:stretch>
        </p:blipFill>
        <p:spPr bwMode="auto">
          <a:xfrm>
            <a:off x="5943599" y="2286000"/>
            <a:ext cx="3152277" cy="28956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resolution in marriage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9764">
                                            <p:txEl>
                                              <p:pRg st="1" end="1"/>
                                            </p:txEl>
                                          </p:spTgt>
                                        </p:tgtEl>
                                        <p:attrNameLst>
                                          <p:attrName>style.visibility</p:attrName>
                                        </p:attrNameLst>
                                      </p:cBhvr>
                                      <p:to>
                                        <p:strVal val="visible"/>
                                      </p:to>
                                    </p:set>
                                    <p:anim calcmode="lin" valueType="num">
                                      <p:cBhvr additive="base">
                                        <p:cTn id="7" dur="500" fill="hold"/>
                                        <p:tgtEl>
                                          <p:spTgt spid="62976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9764">
                                            <p:txEl>
                                              <p:pRg st="2" end="2"/>
                                            </p:txEl>
                                          </p:spTgt>
                                        </p:tgtEl>
                                        <p:attrNameLst>
                                          <p:attrName>style.visibility</p:attrName>
                                        </p:attrNameLst>
                                      </p:cBhvr>
                                      <p:to>
                                        <p:strVal val="visible"/>
                                      </p:to>
                                    </p:set>
                                    <p:anim calcmode="lin" valueType="num">
                                      <p:cBhvr additive="base">
                                        <p:cTn id="13" dur="500" fill="hold"/>
                                        <p:tgtEl>
                                          <p:spTgt spid="6297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idx="1"/>
          </p:nvPr>
        </p:nvSpPr>
        <p:spPr>
          <a:xfrm>
            <a:off x="228600" y="2286000"/>
            <a:ext cx="5530850" cy="4038600"/>
          </a:xfrm>
        </p:spPr>
        <p:txBody>
          <a:bodyPr/>
          <a:lstStyle/>
          <a:p>
            <a:pPr marL="900113" lvl="1" indent="-500063" eaLnBrk="1" hangingPunct="1">
              <a:spcBef>
                <a:spcPts val="0"/>
              </a:spcBef>
              <a:buClr>
                <a:schemeClr val="accent1"/>
              </a:buClr>
              <a:buSzPct val="100000"/>
              <a:buFont typeface="Wingdings" pitchFamily="2" charset="2"/>
              <a:buChar char="v"/>
              <a:defRPr/>
            </a:pPr>
            <a:r>
              <a:rPr lang="en-US" altLang="zh-CN" sz="3300" b="1" dirty="0" smtClean="0">
                <a:latin typeface="+mj-lt"/>
                <a:ea typeface="굴림" pitchFamily="34" charset="-127"/>
                <a:cs typeface="Arial" pitchFamily="34" charset="0"/>
              </a:rPr>
              <a:t>Address whatever caused the other to feel hurt and violated.</a:t>
            </a:r>
          </a:p>
          <a:p>
            <a:pPr marL="900113" lvl="1" indent="-500063" eaLnBrk="1" hangingPunct="1">
              <a:spcBef>
                <a:spcPts val="0"/>
              </a:spcBef>
              <a:buClr>
                <a:schemeClr val="accent1"/>
              </a:buClr>
              <a:buSzPct val="100000"/>
              <a:buFont typeface="Wingdings" pitchFamily="2" charset="2"/>
              <a:buChar char="v"/>
              <a:defRPr/>
            </a:pPr>
            <a:r>
              <a:rPr lang="en-US" altLang="zh-CN" sz="3300" b="1" dirty="0" smtClean="0">
                <a:latin typeface="+mj-lt"/>
                <a:ea typeface="굴림" pitchFamily="34" charset="-127"/>
                <a:cs typeface="Arial" pitchFamily="34" charset="0"/>
              </a:rPr>
              <a:t>Be open to reconcile.</a:t>
            </a:r>
          </a:p>
          <a:p>
            <a:pPr marL="900113" lvl="1" indent="-500063" eaLnBrk="1" hangingPunct="1">
              <a:spcBef>
                <a:spcPts val="0"/>
              </a:spcBef>
              <a:buClr>
                <a:schemeClr val="accent1"/>
              </a:buClr>
              <a:buSzPct val="100000"/>
              <a:buFont typeface="Wingdings" pitchFamily="2" charset="2"/>
              <a:buChar char="v"/>
              <a:defRPr/>
            </a:pPr>
            <a:r>
              <a:rPr lang="en-US" altLang="zh-CN" sz="3300" b="1" dirty="0" smtClean="0">
                <a:latin typeface="+mj-lt"/>
                <a:ea typeface="굴림" pitchFamily="34" charset="-127"/>
                <a:cs typeface="Arial" pitchFamily="34" charset="0"/>
              </a:rPr>
              <a:t>Seek to correct past injustices as a priority.</a:t>
            </a:r>
          </a:p>
        </p:txBody>
      </p:sp>
      <p:pic>
        <p:nvPicPr>
          <p:cNvPr id="5" name="Picture 2" descr="mandelaanddeklerk"/>
          <p:cNvPicPr>
            <a:picLocks noChangeAspect="1" noChangeArrowheads="1"/>
          </p:cNvPicPr>
          <p:nvPr/>
        </p:nvPicPr>
        <p:blipFill>
          <a:blip r:embed="rId3" cstate="print"/>
          <a:srcRect/>
          <a:stretch>
            <a:fillRect/>
          </a:stretch>
        </p:blipFill>
        <p:spPr bwMode="auto">
          <a:xfrm>
            <a:off x="5566950" y="2514600"/>
            <a:ext cx="3831050" cy="2667000"/>
          </a:xfrm>
          <a:prstGeom prst="rect">
            <a:avLst/>
          </a:prstGeom>
          <a:ln>
            <a:solidFill>
              <a:schemeClr val="bg1"/>
            </a:solidFill>
          </a:ln>
          <a:effectLst>
            <a:outerShdw blurRad="190500" algn="tl" rotWithShape="0">
              <a:srgbClr val="000000">
                <a:alpha val="70000"/>
              </a:srgbClr>
            </a:outerShdw>
          </a:effectLst>
        </p:spPr>
      </p:pic>
      <p:sp>
        <p:nvSpPr>
          <p:cNvPr id="39942" name="TextBox 5"/>
          <p:cNvSpPr txBox="1">
            <a:spLocks noChangeArrowheads="1"/>
          </p:cNvSpPr>
          <p:nvPr/>
        </p:nvSpPr>
        <p:spPr bwMode="auto">
          <a:xfrm>
            <a:off x="0" y="1295400"/>
            <a:ext cx="9906000" cy="59708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marL="1601788" indent="-1601788" algn="ctr">
              <a:lnSpc>
                <a:spcPct val="80000"/>
              </a:lnSpc>
              <a:buFont typeface="Wingdings" pitchFamily="2" charset="2"/>
              <a:buNone/>
            </a:pPr>
            <a:r>
              <a:rPr lang="en-US" altLang="zh-CN" sz="4000" b="1" dirty="0">
                <a:solidFill>
                  <a:schemeClr val="accent1"/>
                </a:solidFill>
                <a:latin typeface="+mj-lt"/>
                <a:ea typeface="SimSun" pitchFamily="2" charset="-122"/>
              </a:rPr>
              <a:t>Take action</a:t>
            </a:r>
          </a:p>
        </p:txBody>
      </p:sp>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resolution in marriage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9764">
                                            <p:txEl>
                                              <p:pRg st="0" end="0"/>
                                            </p:txEl>
                                          </p:spTgt>
                                        </p:tgtEl>
                                        <p:attrNameLst>
                                          <p:attrName>style.visibility</p:attrName>
                                        </p:attrNameLst>
                                      </p:cBhvr>
                                      <p:to>
                                        <p:strVal val="visible"/>
                                      </p:to>
                                    </p:set>
                                    <p:anim calcmode="lin" valueType="num">
                                      <p:cBhvr additive="base">
                                        <p:cTn id="7" dur="500" fill="hold"/>
                                        <p:tgtEl>
                                          <p:spTgt spid="62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9764">
                                            <p:txEl>
                                              <p:pRg st="1" end="1"/>
                                            </p:txEl>
                                          </p:spTgt>
                                        </p:tgtEl>
                                        <p:attrNameLst>
                                          <p:attrName>style.visibility</p:attrName>
                                        </p:attrNameLst>
                                      </p:cBhvr>
                                      <p:to>
                                        <p:strVal val="visible"/>
                                      </p:to>
                                    </p:set>
                                    <p:anim calcmode="lin" valueType="num">
                                      <p:cBhvr additive="base">
                                        <p:cTn id="13" dur="500" fill="hold"/>
                                        <p:tgtEl>
                                          <p:spTgt spid="6297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9764">
                                            <p:txEl>
                                              <p:pRg st="2" end="2"/>
                                            </p:txEl>
                                          </p:spTgt>
                                        </p:tgtEl>
                                        <p:attrNameLst>
                                          <p:attrName>style.visibility</p:attrName>
                                        </p:attrNameLst>
                                      </p:cBhvr>
                                      <p:to>
                                        <p:strVal val="visible"/>
                                      </p:to>
                                    </p:set>
                                    <p:anim calcmode="lin" valueType="num">
                                      <p:cBhvr additive="base">
                                        <p:cTn id="19" dur="500" fill="hold"/>
                                        <p:tgtEl>
                                          <p:spTgt spid="6297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97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Box 5"/>
          <p:cNvSpPr txBox="1">
            <a:spLocks noChangeArrowheads="1"/>
          </p:cNvSpPr>
          <p:nvPr/>
        </p:nvSpPr>
        <p:spPr bwMode="auto">
          <a:xfrm>
            <a:off x="0" y="1295400"/>
            <a:ext cx="9906000" cy="546625"/>
          </a:xfrm>
          <a:prstGeom prst="rect">
            <a:avLst/>
          </a:prstGeom>
          <a:noFill/>
          <a:ln w="9525">
            <a:noFill/>
            <a:miter lim="800000"/>
            <a:headEnd/>
            <a:tailEnd/>
          </a:ln>
        </p:spPr>
        <p:txBody>
          <a:bodyPr wrap="square">
            <a:spAutoFit/>
          </a:bodyPr>
          <a:lstStyle/>
          <a:p>
            <a:pPr marL="1601788" indent="-1601788" algn="ctr">
              <a:lnSpc>
                <a:spcPct val="80000"/>
              </a:lnSpc>
              <a:buFont typeface="Wingdings" pitchFamily="2" charset="2"/>
              <a:buNone/>
              <a:defRPr/>
            </a:pPr>
            <a:r>
              <a:rPr lang="en-US" altLang="zh-CN" sz="3600" b="1" dirty="0">
                <a:solidFill>
                  <a:schemeClr val="accent1"/>
                </a:solidFill>
                <a:effectLst>
                  <a:outerShdw blurRad="38100" dist="38100" dir="2700000" algn="tl">
                    <a:srgbClr val="000000">
                      <a:alpha val="43137"/>
                    </a:srgbClr>
                  </a:outerShdw>
                </a:effectLst>
                <a:latin typeface="+mj-lt"/>
                <a:ea typeface="SimSun" pitchFamily="2" charset="-122"/>
              </a:rPr>
              <a:t>Reconciliation and Renewal</a:t>
            </a:r>
          </a:p>
        </p:txBody>
      </p:sp>
      <p:pic>
        <p:nvPicPr>
          <p:cNvPr id="7" name="Picture 2" descr="mandelaanddeklerk"/>
          <p:cNvPicPr>
            <a:picLocks noChangeAspect="1" noChangeArrowheads="1"/>
          </p:cNvPicPr>
          <p:nvPr/>
        </p:nvPicPr>
        <p:blipFill>
          <a:blip r:embed="rId3" cstate="print"/>
          <a:srcRect l="11044"/>
          <a:stretch>
            <a:fillRect/>
          </a:stretch>
        </p:blipFill>
        <p:spPr bwMode="auto">
          <a:xfrm>
            <a:off x="5562600" y="2425406"/>
            <a:ext cx="3810000" cy="2679994"/>
          </a:xfrm>
          <a:prstGeom prst="rect">
            <a:avLst/>
          </a:prstGeom>
          <a:ln>
            <a:solidFill>
              <a:schemeClr val="bg1"/>
            </a:solidFill>
          </a:ln>
          <a:effectLst>
            <a:outerShdw blurRad="190500" algn="tl" rotWithShape="0">
              <a:srgbClr val="000000">
                <a:alpha val="70000"/>
              </a:srgbClr>
            </a:outerShdw>
          </a:effectLst>
        </p:spPr>
      </p:pic>
      <p:sp>
        <p:nvSpPr>
          <p:cNvPr id="8" name="Rectangle 4"/>
          <p:cNvSpPr txBox="1">
            <a:spLocks noChangeArrowheads="1"/>
          </p:cNvSpPr>
          <p:nvPr/>
        </p:nvSpPr>
        <p:spPr bwMode="auto">
          <a:xfrm>
            <a:off x="381000" y="1981200"/>
            <a:ext cx="5149850" cy="4038600"/>
          </a:xfrm>
          <a:prstGeom prst="rect">
            <a:avLst/>
          </a:prstGeom>
          <a:noFill/>
          <a:ln w="9525">
            <a:noFill/>
            <a:miter lim="800000"/>
            <a:headEnd/>
            <a:tailEnd/>
          </a:ln>
          <a:effectLst/>
        </p:spPr>
        <p:txBody>
          <a:bodyPr/>
          <a:lstStyle/>
          <a:p>
            <a:pPr marL="538163" indent="-538163">
              <a:spcBef>
                <a:spcPts val="600"/>
              </a:spcBef>
              <a:buClr>
                <a:schemeClr val="accent1"/>
              </a:buClr>
              <a:buSzPct val="100000"/>
              <a:buFont typeface="Wingdings" pitchFamily="2" charset="2"/>
              <a:buChar char="v"/>
              <a:defRPr/>
            </a:pPr>
            <a:r>
              <a:rPr lang="en-US" altLang="zh-CN" sz="3000" b="1" kern="0" dirty="0">
                <a:latin typeface="+mj-lt"/>
                <a:ea typeface="굴림" pitchFamily="34" charset="-127"/>
                <a:cs typeface="Arial" pitchFamily="34" charset="0"/>
              </a:rPr>
              <a:t>Give up the urge to retaliate.</a:t>
            </a:r>
          </a:p>
          <a:p>
            <a:pPr marL="538163" indent="-538163">
              <a:spcBef>
                <a:spcPts val="600"/>
              </a:spcBef>
              <a:buClr>
                <a:schemeClr val="accent1"/>
              </a:buClr>
              <a:buSzPct val="100000"/>
              <a:buFont typeface="Wingdings" pitchFamily="2" charset="2"/>
              <a:buChar char="v"/>
              <a:defRPr/>
            </a:pPr>
            <a:r>
              <a:rPr lang="en-US" altLang="zh-CN" sz="3000" b="1" kern="0" dirty="0">
                <a:latin typeface="+mj-lt"/>
                <a:ea typeface="굴림" pitchFamily="34" charset="-127"/>
                <a:cs typeface="Arial" pitchFamily="34" charset="0"/>
              </a:rPr>
              <a:t>Forgive, and accept forgiveness.</a:t>
            </a:r>
          </a:p>
          <a:p>
            <a:pPr marL="538163" lvl="1" indent="-538163">
              <a:spcBef>
                <a:spcPts val="600"/>
              </a:spcBef>
              <a:buClr>
                <a:schemeClr val="accent1"/>
              </a:buClr>
              <a:buSzPct val="100000"/>
              <a:buFont typeface="Wingdings" pitchFamily="2" charset="2"/>
              <a:buChar char="v"/>
              <a:defRPr/>
            </a:pPr>
            <a:r>
              <a:rPr lang="en-US" altLang="zh-CN" sz="3000" b="1" kern="0" dirty="0">
                <a:latin typeface="+mj-lt"/>
                <a:ea typeface="굴림" pitchFamily="34" charset="-127"/>
                <a:cs typeface="Arial" pitchFamily="34" charset="0"/>
              </a:rPr>
              <a:t>Resolve to change oneself, realizing that this is the only way to help the other to change.</a:t>
            </a:r>
          </a:p>
        </p:txBody>
      </p:sp>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resolution in marriage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Oval 3"/>
          <p:cNvSpPr>
            <a:spLocks noChangeArrowheads="1"/>
          </p:cNvSpPr>
          <p:nvPr/>
        </p:nvSpPr>
        <p:spPr bwMode="auto">
          <a:xfrm>
            <a:off x="457200" y="2819400"/>
            <a:ext cx="5257800" cy="3052762"/>
          </a:xfrm>
          <a:prstGeom prst="ellipse">
            <a:avLst/>
          </a:prstGeom>
          <a:solidFill>
            <a:schemeClr val="accent3">
              <a:lumMod val="75000"/>
            </a:schemeClr>
          </a:solidFill>
          <a:ln w="254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29380" name="Oval 4"/>
          <p:cNvSpPr>
            <a:spLocks noChangeArrowheads="1"/>
          </p:cNvSpPr>
          <p:nvPr/>
        </p:nvSpPr>
        <p:spPr bwMode="auto">
          <a:xfrm>
            <a:off x="825500" y="3587750"/>
            <a:ext cx="3113088" cy="1527175"/>
          </a:xfrm>
          <a:prstGeom prst="ellipse">
            <a:avLst/>
          </a:prstGeom>
          <a:solidFill>
            <a:schemeClr val="bg2">
              <a:lumMod val="75000"/>
            </a:schemeClr>
          </a:solidFill>
          <a:ln w="127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defRPr/>
            </a:pPr>
            <a:r>
              <a:rPr lang="en-US" sz="2800" b="1" dirty="0">
                <a:solidFill>
                  <a:srgbClr val="333399"/>
                </a:solidFill>
                <a:effectLst>
                  <a:outerShdw blurRad="38100" dist="38100" dir="2700000" algn="tl">
                    <a:srgbClr val="000000">
                      <a:alpha val="43137"/>
                    </a:srgbClr>
                  </a:outerShdw>
                </a:effectLst>
                <a:latin typeface="+mj-lt"/>
                <a:cs typeface="Arial" charset="0"/>
              </a:rPr>
              <a:t>Individual</a:t>
            </a:r>
          </a:p>
        </p:txBody>
      </p:sp>
      <p:sp>
        <p:nvSpPr>
          <p:cNvPr id="9221" name="AutoShape 5"/>
          <p:cNvSpPr>
            <a:spLocks noChangeArrowheads="1"/>
          </p:cNvSpPr>
          <p:nvPr/>
        </p:nvSpPr>
        <p:spPr bwMode="auto">
          <a:xfrm>
            <a:off x="2679700" y="3537888"/>
            <a:ext cx="2438400" cy="524524"/>
          </a:xfrm>
          <a:prstGeom prst="curvedDownArrow">
            <a:avLst>
              <a:gd name="adj1" fmla="val 100184"/>
              <a:gd name="adj2" fmla="val 122734"/>
              <a:gd name="adj3" fmla="val 34974"/>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229382" name="Text Box 6"/>
          <p:cNvSpPr txBox="1">
            <a:spLocks noChangeArrowheads="1"/>
          </p:cNvSpPr>
          <p:nvPr/>
        </p:nvSpPr>
        <p:spPr bwMode="auto">
          <a:xfrm>
            <a:off x="4292600" y="4067175"/>
            <a:ext cx="1188146" cy="52322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800" b="1" dirty="0">
                <a:solidFill>
                  <a:srgbClr val="FFFF00"/>
                </a:solidFill>
                <a:effectLst>
                  <a:outerShdw blurRad="38100" dist="38100" dir="2700000" algn="tl">
                    <a:srgbClr val="000000">
                      <a:alpha val="43137"/>
                    </a:srgbClr>
                  </a:outerShdw>
                </a:effectLst>
                <a:latin typeface="+mj-lt"/>
                <a:cs typeface="Arial" charset="0"/>
              </a:rPr>
              <a:t>Whole</a:t>
            </a:r>
          </a:p>
        </p:txBody>
      </p:sp>
      <p:sp>
        <p:nvSpPr>
          <p:cNvPr id="229383" name="AutoShape 7"/>
          <p:cNvSpPr>
            <a:spLocks noChangeArrowheads="1"/>
          </p:cNvSpPr>
          <p:nvPr/>
        </p:nvSpPr>
        <p:spPr bwMode="auto">
          <a:xfrm>
            <a:off x="5791200" y="30480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a:t>
            </a:r>
            <a:r>
              <a:rPr lang="en-GB" sz="2800" b="1" dirty="0">
                <a:solidFill>
                  <a:schemeClr val="bg1"/>
                </a:solidFill>
                <a:effectLst>
                  <a:outerShdw blurRad="38100" dist="38100" dir="2700000" algn="tl">
                    <a:srgbClr val="000000">
                      <a:alpha val="43137"/>
                    </a:srgbClr>
                  </a:outerShdw>
                </a:effectLst>
                <a:latin typeface="+mj-lt"/>
                <a:cs typeface="Arial" charset="0"/>
              </a:rPr>
              <a:t>Individual</a:t>
            </a:r>
          </a:p>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Lives for the Whole</a:t>
            </a:r>
          </a:p>
        </p:txBody>
      </p:sp>
      <p:sp>
        <p:nvSpPr>
          <p:cNvPr id="229384" name="AutoShape 8"/>
          <p:cNvSpPr>
            <a:spLocks noChangeArrowheads="1"/>
          </p:cNvSpPr>
          <p:nvPr/>
        </p:nvSpPr>
        <p:spPr bwMode="auto">
          <a:xfrm>
            <a:off x="5791200" y="44196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Whole supports</a:t>
            </a:r>
          </a:p>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a:t>
            </a:r>
            <a:r>
              <a:rPr lang="en-GB" sz="2800" b="1" dirty="0">
                <a:solidFill>
                  <a:schemeClr val="bg1"/>
                </a:solidFill>
                <a:effectLst>
                  <a:outerShdw blurRad="38100" dist="38100" dir="2700000" algn="tl">
                    <a:srgbClr val="000000">
                      <a:alpha val="43137"/>
                    </a:srgbClr>
                  </a:outerShdw>
                </a:effectLst>
                <a:latin typeface="+mj-lt"/>
                <a:cs typeface="Arial" charset="0"/>
              </a:rPr>
              <a:t>Individual</a:t>
            </a:r>
          </a:p>
        </p:txBody>
      </p:sp>
      <p:sp>
        <p:nvSpPr>
          <p:cNvPr id="9225" name="AutoShape 9"/>
          <p:cNvSpPr>
            <a:spLocks noChangeArrowheads="1"/>
          </p:cNvSpPr>
          <p:nvPr/>
        </p:nvSpPr>
        <p:spPr bwMode="auto">
          <a:xfrm rot="10800000">
            <a:off x="2514597" y="4595810"/>
            <a:ext cx="2590801" cy="838201"/>
          </a:xfrm>
          <a:prstGeom prst="curvedDownArrow">
            <a:avLst>
              <a:gd name="adj1" fmla="val 42190"/>
              <a:gd name="adj2" fmla="val 84392"/>
              <a:gd name="adj3" fmla="val 33333"/>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57354" name="Text Box 10"/>
          <p:cNvSpPr txBox="1">
            <a:spLocks noChangeArrowheads="1"/>
          </p:cNvSpPr>
          <p:nvPr/>
        </p:nvSpPr>
        <p:spPr bwMode="auto">
          <a:xfrm>
            <a:off x="412750" y="1052513"/>
            <a:ext cx="9080500" cy="954107"/>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algn="ctr" eaLnBrk="0" hangingPunct="0">
              <a:buFontTx/>
              <a:buChar char="•"/>
              <a:defRPr/>
            </a:pPr>
            <a:r>
              <a:rPr lang="en-GB" sz="2800" b="1" dirty="0">
                <a:solidFill>
                  <a:schemeClr val="bg1"/>
                </a:solidFill>
                <a:effectLst>
                  <a:outerShdw blurRad="38100" dist="38100" dir="2700000" algn="tl">
                    <a:srgbClr val="000000">
                      <a:alpha val="43137"/>
                    </a:srgbClr>
                  </a:outerShdw>
                </a:effectLst>
                <a:latin typeface="+mj-lt"/>
              </a:rPr>
              <a:t>Living for the sake of others – pair </a:t>
            </a:r>
            <a:r>
              <a:rPr lang="en-GB" sz="2800" b="1" dirty="0" smtClean="0">
                <a:solidFill>
                  <a:schemeClr val="bg1"/>
                </a:solidFill>
                <a:effectLst>
                  <a:outerShdw blurRad="38100" dist="38100" dir="2700000" algn="tl">
                    <a:srgbClr val="000000">
                      <a:alpha val="43137"/>
                    </a:srgbClr>
                  </a:outerShdw>
                </a:effectLst>
                <a:latin typeface="+mj-lt"/>
              </a:rPr>
              <a:t>system</a:t>
            </a:r>
          </a:p>
          <a:p>
            <a:pPr marL="263525" indent="-263525" algn="ctr" eaLnBrk="0" hangingPunct="0">
              <a:buFontTx/>
              <a:buChar char="•"/>
              <a:defRPr/>
            </a:pPr>
            <a:r>
              <a:rPr lang="en-GB" sz="2800" b="1" dirty="0" smtClean="0">
                <a:solidFill>
                  <a:schemeClr val="bg1"/>
                </a:solidFill>
                <a:effectLst>
                  <a:outerShdw blurRad="38100" dist="38100" dir="2700000" algn="tl">
                    <a:srgbClr val="000000">
                      <a:alpha val="43137"/>
                    </a:srgbClr>
                  </a:outerShdw>
                </a:effectLst>
                <a:latin typeface="+mj-lt"/>
              </a:rPr>
              <a:t>I </a:t>
            </a:r>
            <a:r>
              <a:rPr lang="en-GB" sz="2800" b="1" dirty="0">
                <a:solidFill>
                  <a:schemeClr val="bg1"/>
                </a:solidFill>
                <a:effectLst>
                  <a:outerShdw blurRad="38100" dist="38100" dir="2700000" algn="tl">
                    <a:srgbClr val="000000">
                      <a:alpha val="43137"/>
                    </a:srgbClr>
                  </a:outerShdw>
                </a:effectLst>
                <a:latin typeface="+mj-lt"/>
              </a:rPr>
              <a:t>exist to benefit the whole – higher </a:t>
            </a:r>
            <a:r>
              <a:rPr lang="en-GB" sz="2800" b="1" dirty="0" smtClean="0">
                <a:solidFill>
                  <a:schemeClr val="bg1"/>
                </a:solidFill>
                <a:effectLst>
                  <a:outerShdw blurRad="38100" dist="38100" dir="2700000" algn="tl">
                    <a:srgbClr val="000000">
                      <a:alpha val="43137"/>
                    </a:srgbClr>
                  </a:outerShdw>
                </a:effectLst>
                <a:latin typeface="+mj-lt"/>
              </a:rPr>
              <a:t>purpose</a:t>
            </a:r>
            <a:endParaRPr lang="en-GB" sz="2800" b="1" dirty="0">
              <a:solidFill>
                <a:schemeClr val="bg1"/>
              </a:solidFill>
              <a:effectLst>
                <a:outerShdw blurRad="38100" dist="38100" dir="2700000" algn="tl">
                  <a:srgbClr val="000000">
                    <a:alpha val="43137"/>
                  </a:srgbClr>
                </a:outerShdw>
              </a:effectLst>
              <a:latin typeface="+mj-lt"/>
            </a:endParaRP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Peace – Living for the sake of others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380"/>
                                        </p:tgtEl>
                                        <p:attrNameLst>
                                          <p:attrName>style.visibility</p:attrName>
                                        </p:attrNameLst>
                                      </p:cBhvr>
                                      <p:to>
                                        <p:strVal val="visible"/>
                                      </p:to>
                                    </p:set>
                                    <p:anim calcmode="lin" valueType="num">
                                      <p:cBhvr additive="base">
                                        <p:cTn id="11" dur="500" fill="hold"/>
                                        <p:tgtEl>
                                          <p:spTgt spid="229380"/>
                                        </p:tgtEl>
                                        <p:attrNameLst>
                                          <p:attrName>ppt_x</p:attrName>
                                        </p:attrNameLst>
                                      </p:cBhvr>
                                      <p:tavLst>
                                        <p:tav tm="0">
                                          <p:val>
                                            <p:strVal val="#ppt_x"/>
                                          </p:val>
                                        </p:tav>
                                        <p:tav tm="100000">
                                          <p:val>
                                            <p:strVal val="#ppt_x"/>
                                          </p:val>
                                        </p:tav>
                                      </p:tavLst>
                                    </p:anim>
                                    <p:anim calcmode="lin" valueType="num">
                                      <p:cBhvr additive="base">
                                        <p:cTn id="12" dur="500" fill="hold"/>
                                        <p:tgtEl>
                                          <p:spTgt spid="2293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ppt_x"/>
                                          </p:val>
                                        </p:tav>
                                        <p:tav tm="100000">
                                          <p:val>
                                            <p:strVal val="#ppt_x"/>
                                          </p:val>
                                        </p:tav>
                                      </p:tavLst>
                                    </p:anim>
                                    <p:anim calcmode="lin" valueType="num">
                                      <p:cBhvr additive="base">
                                        <p:cTn id="16" dur="500" fill="hold"/>
                                        <p:tgtEl>
                                          <p:spTgt spid="92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9382"/>
                                        </p:tgtEl>
                                        <p:attrNameLst>
                                          <p:attrName>style.visibility</p:attrName>
                                        </p:attrNameLst>
                                      </p:cBhvr>
                                      <p:to>
                                        <p:strVal val="visible"/>
                                      </p:to>
                                    </p:set>
                                    <p:anim calcmode="lin" valueType="num">
                                      <p:cBhvr additive="base">
                                        <p:cTn id="19" dur="500" fill="hold"/>
                                        <p:tgtEl>
                                          <p:spTgt spid="229382"/>
                                        </p:tgtEl>
                                        <p:attrNameLst>
                                          <p:attrName>ppt_x</p:attrName>
                                        </p:attrNameLst>
                                      </p:cBhvr>
                                      <p:tavLst>
                                        <p:tav tm="0">
                                          <p:val>
                                            <p:strVal val="#ppt_x"/>
                                          </p:val>
                                        </p:tav>
                                        <p:tav tm="100000">
                                          <p:val>
                                            <p:strVal val="#ppt_x"/>
                                          </p:val>
                                        </p:tav>
                                      </p:tavLst>
                                    </p:anim>
                                    <p:anim calcmode="lin" valueType="num">
                                      <p:cBhvr additive="base">
                                        <p:cTn id="20" dur="500" fill="hold"/>
                                        <p:tgtEl>
                                          <p:spTgt spid="2293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500" fill="hold"/>
                                        <p:tgtEl>
                                          <p:spTgt spid="9225"/>
                                        </p:tgtEl>
                                        <p:attrNameLst>
                                          <p:attrName>ppt_x</p:attrName>
                                        </p:attrNameLst>
                                      </p:cBhvr>
                                      <p:tavLst>
                                        <p:tav tm="0">
                                          <p:val>
                                            <p:strVal val="#ppt_x"/>
                                          </p:val>
                                        </p:tav>
                                        <p:tav tm="100000">
                                          <p:val>
                                            <p:strVal val="#ppt_x"/>
                                          </p:val>
                                        </p:tav>
                                      </p:tavLst>
                                    </p:anim>
                                    <p:anim calcmode="lin" valueType="num">
                                      <p:cBhvr additive="base">
                                        <p:cTn id="2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9383"/>
                                        </p:tgtEl>
                                        <p:attrNameLst>
                                          <p:attrName>style.visibility</p:attrName>
                                        </p:attrNameLst>
                                      </p:cBhvr>
                                      <p:to>
                                        <p:strVal val="visible"/>
                                      </p:to>
                                    </p:set>
                                    <p:anim calcmode="lin" valueType="num">
                                      <p:cBhvr additive="base">
                                        <p:cTn id="29" dur="500" fill="hold"/>
                                        <p:tgtEl>
                                          <p:spTgt spid="229383"/>
                                        </p:tgtEl>
                                        <p:attrNameLst>
                                          <p:attrName>ppt_x</p:attrName>
                                        </p:attrNameLst>
                                      </p:cBhvr>
                                      <p:tavLst>
                                        <p:tav tm="0">
                                          <p:val>
                                            <p:strVal val="#ppt_x"/>
                                          </p:val>
                                        </p:tav>
                                        <p:tav tm="100000">
                                          <p:val>
                                            <p:strVal val="#ppt_x"/>
                                          </p:val>
                                        </p:tav>
                                      </p:tavLst>
                                    </p:anim>
                                    <p:anim calcmode="lin" valueType="num">
                                      <p:cBhvr additive="base">
                                        <p:cTn id="30" dur="500" fill="hold"/>
                                        <p:tgtEl>
                                          <p:spTgt spid="22938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9384"/>
                                        </p:tgtEl>
                                        <p:attrNameLst>
                                          <p:attrName>style.visibility</p:attrName>
                                        </p:attrNameLst>
                                      </p:cBhvr>
                                      <p:to>
                                        <p:strVal val="visible"/>
                                      </p:to>
                                    </p:set>
                                    <p:anim calcmode="lin" valueType="num">
                                      <p:cBhvr additive="base">
                                        <p:cTn id="35" dur="500" fill="hold"/>
                                        <p:tgtEl>
                                          <p:spTgt spid="229384"/>
                                        </p:tgtEl>
                                        <p:attrNameLst>
                                          <p:attrName>ppt_x</p:attrName>
                                        </p:attrNameLst>
                                      </p:cBhvr>
                                      <p:tavLst>
                                        <p:tav tm="0">
                                          <p:val>
                                            <p:strVal val="#ppt_x"/>
                                          </p:val>
                                        </p:tav>
                                        <p:tav tm="100000">
                                          <p:val>
                                            <p:strVal val="#ppt_x"/>
                                          </p:val>
                                        </p:tav>
                                      </p:tavLst>
                                    </p:anim>
                                    <p:anim calcmode="lin" valueType="num">
                                      <p:cBhvr additive="base">
                                        <p:cTn id="36" dur="500" fill="hold"/>
                                        <p:tgtEl>
                                          <p:spTgt spid="229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229380" grpId="0" animBg="1"/>
      <p:bldP spid="9221" grpId="0" animBg="1"/>
      <p:bldP spid="229382" grpId="0"/>
      <p:bldP spid="229383" grpId="0" animBg="1"/>
      <p:bldP spid="229384" grpId="0" animBg="1"/>
      <p:bldP spid="92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1"/>
          </p:nvPr>
        </p:nvSpPr>
        <p:spPr>
          <a:noFill/>
        </p:spPr>
        <p:txBody>
          <a:bodyPr/>
          <a:lstStyle/>
          <a:p>
            <a:fld id="{C6444E0E-3117-4273-B140-5CB972B37DAE}" type="slidenum">
              <a:rPr lang="en-US"/>
              <a:pPr/>
              <a:t>5</a:t>
            </a:fld>
            <a:endParaRPr lang="en-US"/>
          </a:p>
        </p:txBody>
      </p:sp>
      <p:grpSp>
        <p:nvGrpSpPr>
          <p:cNvPr id="2" name="Group 12"/>
          <p:cNvGrpSpPr>
            <a:grpSpLocks/>
          </p:cNvGrpSpPr>
          <p:nvPr/>
        </p:nvGrpSpPr>
        <p:grpSpPr bwMode="auto">
          <a:xfrm>
            <a:off x="762000" y="1219200"/>
            <a:ext cx="8382000" cy="5029200"/>
            <a:chOff x="762000" y="1295400"/>
            <a:chExt cx="7696200" cy="5257800"/>
          </a:xfrm>
        </p:grpSpPr>
        <p:pic>
          <p:nvPicPr>
            <p:cNvPr id="9" name="Picture 11"/>
            <p:cNvPicPr>
              <a:picLocks noChangeAspect="1" noChangeArrowheads="1"/>
            </p:cNvPicPr>
            <p:nvPr/>
          </p:nvPicPr>
          <p:blipFill>
            <a:blip r:embed="rId3" cstate="print"/>
            <a:srcRect/>
            <a:stretch>
              <a:fillRect/>
            </a:stretch>
          </p:blipFill>
          <p:spPr bwMode="auto">
            <a:xfrm>
              <a:off x="4344046" y="1295400"/>
              <a:ext cx="4114154" cy="2889524"/>
            </a:xfrm>
            <a:prstGeom prst="rect">
              <a:avLst/>
            </a:prstGeom>
            <a:ln>
              <a:solidFill>
                <a:schemeClr val="bg1"/>
              </a:solidFill>
            </a:ln>
            <a:effectLst>
              <a:outerShdw blurRad="190500" algn="tl" rotWithShape="0">
                <a:srgbClr val="000000">
                  <a:alpha val="70000"/>
                </a:srgbClr>
              </a:outerShdw>
            </a:effectLst>
          </p:spPr>
        </p:pic>
        <p:pic>
          <p:nvPicPr>
            <p:cNvPr id="10" name="Picture 12"/>
            <p:cNvPicPr>
              <a:picLocks noChangeAspect="1" noChangeArrowheads="1"/>
            </p:cNvPicPr>
            <p:nvPr/>
          </p:nvPicPr>
          <p:blipFill>
            <a:blip r:embed="rId4" cstate="print"/>
            <a:srcRect r="6001" b="5334"/>
            <a:stretch>
              <a:fillRect/>
            </a:stretch>
          </p:blipFill>
          <p:spPr bwMode="auto">
            <a:xfrm>
              <a:off x="762000" y="1295400"/>
              <a:ext cx="3582046" cy="2704443"/>
            </a:xfrm>
            <a:prstGeom prst="rect">
              <a:avLst/>
            </a:prstGeom>
            <a:ln>
              <a:solidFill>
                <a:schemeClr val="bg1"/>
              </a:solidFill>
            </a:ln>
            <a:effectLst>
              <a:outerShdw blurRad="190500" algn="tl" rotWithShape="0">
                <a:srgbClr val="000000">
                  <a:alpha val="70000"/>
                </a:srgbClr>
              </a:outerShdw>
            </a:effectLst>
          </p:spPr>
        </p:pic>
        <p:pic>
          <p:nvPicPr>
            <p:cNvPr id="11" name="Picture 10" descr="Tank"/>
            <p:cNvPicPr>
              <a:picLocks noChangeAspect="1" noChangeArrowheads="1"/>
            </p:cNvPicPr>
            <p:nvPr/>
          </p:nvPicPr>
          <p:blipFill>
            <a:blip r:embed="rId5" cstate="print"/>
            <a:srcRect/>
            <a:stretch>
              <a:fillRect/>
            </a:stretch>
          </p:blipFill>
          <p:spPr bwMode="auto">
            <a:xfrm>
              <a:off x="4800391" y="4115047"/>
              <a:ext cx="3657809" cy="2404159"/>
            </a:xfrm>
            <a:prstGeom prst="rect">
              <a:avLst/>
            </a:prstGeom>
            <a:ln>
              <a:solidFill>
                <a:schemeClr val="bg1"/>
              </a:solidFill>
            </a:ln>
            <a:effectLst>
              <a:outerShdw blurRad="190500" algn="tl" rotWithShape="0">
                <a:srgbClr val="000000">
                  <a:alpha val="70000"/>
                </a:srgbClr>
              </a:outerShdw>
            </a:effectLst>
          </p:spPr>
        </p:pic>
        <p:pic>
          <p:nvPicPr>
            <p:cNvPr id="12" name="Picture 8"/>
            <p:cNvPicPr>
              <a:picLocks noChangeAspect="1" noChangeArrowheads="1"/>
            </p:cNvPicPr>
            <p:nvPr/>
          </p:nvPicPr>
          <p:blipFill>
            <a:blip r:embed="rId6" cstate="print"/>
            <a:srcRect/>
            <a:stretch>
              <a:fillRect/>
            </a:stretch>
          </p:blipFill>
          <p:spPr bwMode="auto">
            <a:xfrm>
              <a:off x="762000" y="3654234"/>
              <a:ext cx="4038391" cy="2898966"/>
            </a:xfrm>
            <a:prstGeom prst="rect">
              <a:avLst/>
            </a:prstGeom>
            <a:ln>
              <a:solidFill>
                <a:schemeClr val="bg1"/>
              </a:solidFill>
            </a:ln>
            <a:effectLst>
              <a:outerShdw blurRad="190500" algn="tl" rotWithShape="0">
                <a:srgbClr val="000000">
                  <a:alpha val="70000"/>
                </a:srgbClr>
              </a:outerShdw>
            </a:effectLst>
          </p:spPr>
        </p:pic>
      </p:grpSp>
      <p:sp>
        <p:nvSpPr>
          <p:cNvPr id="1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Reality is tragically different – a world of conflict    </a:t>
            </a:r>
            <a:endParaRPr lang="en-GB" sz="35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Oval 3"/>
          <p:cNvSpPr>
            <a:spLocks noChangeArrowheads="1"/>
          </p:cNvSpPr>
          <p:nvPr/>
        </p:nvSpPr>
        <p:spPr bwMode="auto">
          <a:xfrm>
            <a:off x="4029075" y="3048000"/>
            <a:ext cx="5448300" cy="3052762"/>
          </a:xfrm>
          <a:prstGeom prst="ellipse">
            <a:avLst/>
          </a:prstGeom>
          <a:solidFill>
            <a:schemeClr val="accent3">
              <a:lumMod val="75000"/>
            </a:schemeClr>
          </a:solidFill>
          <a:ln w="25400" cap="sq">
            <a:solidFill>
              <a:schemeClr val="accent3">
                <a:lumMod val="20000"/>
                <a:lumOff val="80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31428" name="Oval 4"/>
          <p:cNvSpPr>
            <a:spLocks noChangeArrowheads="1"/>
          </p:cNvSpPr>
          <p:nvPr/>
        </p:nvSpPr>
        <p:spPr bwMode="auto">
          <a:xfrm>
            <a:off x="508000" y="3816350"/>
            <a:ext cx="3111500" cy="1527175"/>
          </a:xfrm>
          <a:prstGeom prst="ellipse">
            <a:avLst/>
          </a:prstGeom>
          <a:solidFill>
            <a:schemeClr val="bg2">
              <a:lumMod val="75000"/>
            </a:schemeClr>
          </a:solidFill>
          <a:ln w="12700" cap="sq">
            <a:solidFill>
              <a:schemeClr val="bg2">
                <a:lumMod val="2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defRPr/>
            </a:pPr>
            <a:r>
              <a:rPr lang="en-US" sz="4000" b="1">
                <a:solidFill>
                  <a:srgbClr val="333399"/>
                </a:solidFill>
                <a:effectLst>
                  <a:outerShdw blurRad="38100" dist="38100" dir="2700000" algn="tl">
                    <a:srgbClr val="000000">
                      <a:alpha val="43137"/>
                    </a:srgbClr>
                  </a:outerShdw>
                </a:effectLst>
                <a:latin typeface="+mj-lt"/>
                <a:cs typeface="Arial" charset="0"/>
              </a:rPr>
              <a:t>Individual</a:t>
            </a:r>
          </a:p>
        </p:txBody>
      </p:sp>
      <p:sp>
        <p:nvSpPr>
          <p:cNvPr id="231429" name="Text Box 5"/>
          <p:cNvSpPr txBox="1">
            <a:spLocks noChangeArrowheads="1"/>
          </p:cNvSpPr>
          <p:nvPr/>
        </p:nvSpPr>
        <p:spPr bwMode="auto">
          <a:xfrm>
            <a:off x="4191000" y="4214812"/>
            <a:ext cx="5181600" cy="707886"/>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sz="4000" b="1" dirty="0">
                <a:solidFill>
                  <a:srgbClr val="FFFF00"/>
                </a:solidFill>
                <a:effectLst>
                  <a:outerShdw blurRad="38100" dist="38100" dir="2700000" algn="tl">
                    <a:srgbClr val="000000">
                      <a:alpha val="43137"/>
                    </a:srgbClr>
                  </a:outerShdw>
                </a:effectLst>
                <a:latin typeface="+mj-lt"/>
                <a:cs typeface="Arial" charset="0"/>
              </a:rPr>
              <a:t>Whole</a:t>
            </a:r>
          </a:p>
        </p:txBody>
      </p:sp>
      <p:sp>
        <p:nvSpPr>
          <p:cNvPr id="58374" name="Text Box 6"/>
          <p:cNvSpPr txBox="1">
            <a:spLocks noChangeArrowheads="1"/>
          </p:cNvSpPr>
          <p:nvPr/>
        </p:nvSpPr>
        <p:spPr bwMode="auto">
          <a:xfrm>
            <a:off x="412750" y="1052513"/>
            <a:ext cx="9080500" cy="138499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eaLnBrk="0" hangingPunct="0">
              <a:buFontTx/>
              <a:buChar char="•"/>
              <a:defRPr/>
            </a:pPr>
            <a:r>
              <a:rPr lang="en-GB" sz="2800" b="1" dirty="0">
                <a:solidFill>
                  <a:schemeClr val="bg1"/>
                </a:solidFill>
                <a:latin typeface="+mj-lt"/>
              </a:rPr>
              <a:t>‘Self’- centred, not higher purpose - centred</a:t>
            </a:r>
          </a:p>
          <a:p>
            <a:pPr marL="263525" indent="-263525" eaLnBrk="0" hangingPunct="0">
              <a:buFontTx/>
              <a:buChar char="•"/>
              <a:defRPr/>
            </a:pPr>
            <a:r>
              <a:rPr lang="en-GB" sz="2800" b="1" dirty="0" smtClean="0">
                <a:solidFill>
                  <a:schemeClr val="bg1"/>
                </a:solidFill>
                <a:latin typeface="+mj-lt"/>
              </a:rPr>
              <a:t>Others </a:t>
            </a:r>
            <a:r>
              <a:rPr lang="en-GB" sz="2800" b="1" dirty="0">
                <a:solidFill>
                  <a:schemeClr val="bg1"/>
                </a:solidFill>
                <a:latin typeface="+mj-lt"/>
              </a:rPr>
              <a:t>exist for my benefit</a:t>
            </a:r>
          </a:p>
          <a:p>
            <a:pPr marL="263525" indent="-263525" eaLnBrk="0" hangingPunct="0">
              <a:buFontTx/>
              <a:buChar char="•"/>
              <a:defRPr/>
            </a:pPr>
            <a:r>
              <a:rPr lang="en-GB" sz="2800" b="1" dirty="0" smtClean="0">
                <a:solidFill>
                  <a:schemeClr val="bg1"/>
                </a:solidFill>
                <a:latin typeface="+mj-lt"/>
              </a:rPr>
              <a:t>Diminish </a:t>
            </a:r>
            <a:r>
              <a:rPr lang="en-GB" sz="2800" b="1" dirty="0">
                <a:solidFill>
                  <a:schemeClr val="bg1"/>
                </a:solidFill>
                <a:latin typeface="+mj-lt"/>
              </a:rPr>
              <a:t>the value of the whole</a:t>
            </a:r>
          </a:p>
        </p:txBody>
      </p:sp>
      <p:sp>
        <p:nvSpPr>
          <p:cNvPr id="10247" name="AutoShape 7"/>
          <p:cNvSpPr>
            <a:spLocks noChangeArrowheads="1"/>
          </p:cNvSpPr>
          <p:nvPr/>
        </p:nvSpPr>
        <p:spPr bwMode="auto">
          <a:xfrm rot="10800000">
            <a:off x="1993900" y="4953000"/>
            <a:ext cx="3041650" cy="808037"/>
          </a:xfrm>
          <a:prstGeom prst="curvedDownArrow">
            <a:avLst>
              <a:gd name="adj1" fmla="val 69482"/>
              <a:gd name="adj2" fmla="val 138981"/>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10248" name="AutoShape 8"/>
          <p:cNvSpPr>
            <a:spLocks noChangeArrowheads="1"/>
          </p:cNvSpPr>
          <p:nvPr/>
        </p:nvSpPr>
        <p:spPr bwMode="auto">
          <a:xfrm rot="10800000" flipV="1">
            <a:off x="1987550" y="3368675"/>
            <a:ext cx="3043238" cy="863600"/>
          </a:xfrm>
          <a:prstGeom prst="curvedDownArrow">
            <a:avLst>
              <a:gd name="adj1" fmla="val 65045"/>
              <a:gd name="adj2" fmla="val 130107"/>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Cause of Conflicts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1428"/>
                                        </p:tgtEl>
                                        <p:attrNameLst>
                                          <p:attrName>style.visibility</p:attrName>
                                        </p:attrNameLst>
                                      </p:cBhvr>
                                      <p:to>
                                        <p:strVal val="visible"/>
                                      </p:to>
                                    </p:set>
                                    <p:anim calcmode="lin" valueType="num">
                                      <p:cBhvr additive="base">
                                        <p:cTn id="11" dur="500" fill="hold"/>
                                        <p:tgtEl>
                                          <p:spTgt spid="231428"/>
                                        </p:tgtEl>
                                        <p:attrNameLst>
                                          <p:attrName>ppt_x</p:attrName>
                                        </p:attrNameLst>
                                      </p:cBhvr>
                                      <p:tavLst>
                                        <p:tav tm="0">
                                          <p:val>
                                            <p:strVal val="#ppt_x"/>
                                          </p:val>
                                        </p:tav>
                                        <p:tav tm="100000">
                                          <p:val>
                                            <p:strVal val="#ppt_x"/>
                                          </p:val>
                                        </p:tav>
                                      </p:tavLst>
                                    </p:anim>
                                    <p:anim calcmode="lin" valueType="num">
                                      <p:cBhvr additive="base">
                                        <p:cTn id="12" dur="500" fill="hold"/>
                                        <p:tgtEl>
                                          <p:spTgt spid="2314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1429"/>
                                        </p:tgtEl>
                                        <p:attrNameLst>
                                          <p:attrName>style.visibility</p:attrName>
                                        </p:attrNameLst>
                                      </p:cBhvr>
                                      <p:to>
                                        <p:strVal val="visible"/>
                                      </p:to>
                                    </p:set>
                                    <p:anim calcmode="lin" valueType="num">
                                      <p:cBhvr additive="base">
                                        <p:cTn id="15" dur="500" fill="hold"/>
                                        <p:tgtEl>
                                          <p:spTgt spid="231429"/>
                                        </p:tgtEl>
                                        <p:attrNameLst>
                                          <p:attrName>ppt_x</p:attrName>
                                        </p:attrNameLst>
                                      </p:cBhvr>
                                      <p:tavLst>
                                        <p:tav tm="0">
                                          <p:val>
                                            <p:strVal val="#ppt_x"/>
                                          </p:val>
                                        </p:tav>
                                        <p:tav tm="100000">
                                          <p:val>
                                            <p:strVal val="#ppt_x"/>
                                          </p:val>
                                        </p:tav>
                                      </p:tavLst>
                                    </p:anim>
                                    <p:anim calcmode="lin" valueType="num">
                                      <p:cBhvr additive="base">
                                        <p:cTn id="16" dur="500" fill="hold"/>
                                        <p:tgtEl>
                                          <p:spTgt spid="2314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additive="base">
                                        <p:cTn id="23" dur="500" fill="hold"/>
                                        <p:tgtEl>
                                          <p:spTgt spid="10248"/>
                                        </p:tgtEl>
                                        <p:attrNameLst>
                                          <p:attrName>ppt_x</p:attrName>
                                        </p:attrNameLst>
                                      </p:cBhvr>
                                      <p:tavLst>
                                        <p:tav tm="0">
                                          <p:val>
                                            <p:strVal val="#ppt_x"/>
                                          </p:val>
                                        </p:tav>
                                        <p:tav tm="100000">
                                          <p:val>
                                            <p:strVal val="#ppt_x"/>
                                          </p:val>
                                        </p:tav>
                                      </p:tavLst>
                                    </p:anim>
                                    <p:anim calcmode="lin" valueType="num">
                                      <p:cBhvr additive="base">
                                        <p:cTn id="24"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231428" grpId="0" animBg="1"/>
      <p:bldP spid="231429" grpId="0"/>
      <p:bldP spid="10247" grpId="0" animBg="1"/>
      <p:bldP spid="102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6934200" y="4191000"/>
            <a:ext cx="2101857" cy="1615827"/>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3300" dirty="0">
                <a:solidFill>
                  <a:srgbClr val="FFFFFF"/>
                </a:solidFill>
                <a:effectLst>
                  <a:outerShdw blurRad="38100" dist="38100" dir="2700000" algn="tl">
                    <a:srgbClr val="000000">
                      <a:alpha val="43137"/>
                    </a:srgbClr>
                  </a:outerShdw>
                </a:effectLst>
                <a:latin typeface="+mj-lt"/>
              </a:rPr>
              <a:t>Original </a:t>
            </a:r>
          </a:p>
          <a:p>
            <a:pPr algn="ctr">
              <a:defRPr/>
            </a:pPr>
            <a:r>
              <a:rPr lang="en-US" sz="3300" dirty="0">
                <a:solidFill>
                  <a:srgbClr val="FFFFFF"/>
                </a:solidFill>
                <a:effectLst>
                  <a:outerShdw blurRad="38100" dist="38100" dir="2700000" algn="tl">
                    <a:srgbClr val="000000">
                      <a:alpha val="43137"/>
                    </a:srgbClr>
                  </a:outerShdw>
                </a:effectLst>
                <a:latin typeface="+mj-lt"/>
              </a:rPr>
              <a:t>Nature</a:t>
            </a:r>
          </a:p>
          <a:p>
            <a:pPr algn="ctr">
              <a:buClr>
                <a:srgbClr val="FFFF00"/>
              </a:buClr>
              <a:buFont typeface="CommonBullets" pitchFamily="34" charset="2"/>
              <a:buNone/>
              <a:defRPr/>
            </a:pPr>
            <a:r>
              <a:rPr lang="en-US" sz="3300" dirty="0">
                <a:solidFill>
                  <a:srgbClr val="FFFFFF"/>
                </a:solidFill>
                <a:effectLst>
                  <a:outerShdw blurRad="38100" dist="38100" dir="2700000" algn="tl">
                    <a:srgbClr val="000000">
                      <a:alpha val="43137"/>
                    </a:srgbClr>
                  </a:outerShdw>
                </a:effectLst>
                <a:latin typeface="+mj-lt"/>
              </a:rPr>
              <a:t> </a:t>
            </a:r>
            <a:r>
              <a:rPr lang="en-US" sz="2500" dirty="0">
                <a:solidFill>
                  <a:schemeClr val="bg1"/>
                </a:solidFill>
                <a:effectLst>
                  <a:outerShdw blurRad="38100" dist="38100" dir="2700000" algn="tl">
                    <a:srgbClr val="000000">
                      <a:alpha val="43137"/>
                    </a:srgbClr>
                  </a:outerShdw>
                </a:effectLst>
                <a:latin typeface="+mj-lt"/>
              </a:rPr>
              <a:t>Undeveloped</a:t>
            </a:r>
          </a:p>
        </p:txBody>
      </p:sp>
      <p:sp>
        <p:nvSpPr>
          <p:cNvPr id="9" name="Text Box 4"/>
          <p:cNvSpPr txBox="1">
            <a:spLocks noChangeArrowheads="1"/>
          </p:cNvSpPr>
          <p:nvPr/>
        </p:nvSpPr>
        <p:spPr bwMode="auto">
          <a:xfrm>
            <a:off x="862701" y="1447800"/>
            <a:ext cx="2685351" cy="1107996"/>
          </a:xfrm>
          <a:prstGeom prst="rect">
            <a:avLst/>
          </a:prstGeom>
          <a:solidFill>
            <a:srgbClr val="7030A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r>
              <a:rPr lang="en-US" sz="3300" dirty="0">
                <a:solidFill>
                  <a:srgbClr val="FFFFFF"/>
                </a:solidFill>
                <a:latin typeface="+mj-lt"/>
              </a:rPr>
              <a:t>Selfish Nature</a:t>
            </a:r>
          </a:p>
          <a:p>
            <a:pPr algn="ctr">
              <a:buClr>
                <a:srgbClr val="FFFF00"/>
              </a:buClr>
              <a:buFont typeface="CommonBullets" pitchFamily="34" charset="2"/>
              <a:buNone/>
            </a:pPr>
            <a:r>
              <a:rPr lang="en-US" sz="3300" dirty="0">
                <a:solidFill>
                  <a:srgbClr val="FFFFFF"/>
                </a:solidFill>
                <a:latin typeface="+mj-lt"/>
              </a:rPr>
              <a:t> </a:t>
            </a:r>
            <a:r>
              <a:rPr lang="en-US" sz="2500" dirty="0">
                <a:solidFill>
                  <a:schemeClr val="bg1"/>
                </a:solidFill>
                <a:latin typeface="+mj-lt"/>
              </a:rPr>
              <a:t>Well-developed</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reality of Human Nature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1" name="Oval 10"/>
          <p:cNvSpPr/>
          <p:nvPr/>
        </p:nvSpPr>
        <p:spPr>
          <a:xfrm>
            <a:off x="3200400" y="2362200"/>
            <a:ext cx="3581400" cy="3581400"/>
          </a:xfrm>
          <a:prstGeom prst="ellipse">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ine 7"/>
          <p:cNvSpPr>
            <a:spLocks noChangeShapeType="1"/>
          </p:cNvSpPr>
          <p:nvPr/>
        </p:nvSpPr>
        <p:spPr bwMode="auto">
          <a:xfrm>
            <a:off x="3505200" y="2514600"/>
            <a:ext cx="990600" cy="685800"/>
          </a:xfrm>
          <a:prstGeom prst="line">
            <a:avLst/>
          </a:prstGeom>
          <a:noFill/>
          <a:ln w="76200">
            <a:solidFill>
              <a:srgbClr val="7030A0"/>
            </a:solidFill>
            <a:round/>
            <a:headEnd/>
            <a:tailEnd type="arrow" w="med" len="me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sp>
        <p:nvSpPr>
          <p:cNvPr id="16" name="Oval 15"/>
          <p:cNvSpPr/>
          <p:nvPr/>
        </p:nvSpPr>
        <p:spPr>
          <a:xfrm>
            <a:off x="5105400" y="4343400"/>
            <a:ext cx="1066800" cy="990600"/>
          </a:xfrm>
          <a:prstGeom prst="ellipse">
            <a:avLst/>
          </a:prstGeom>
          <a:solidFill>
            <a:srgbClr val="FF99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8"/>
          <p:cNvSpPr>
            <a:spLocks noChangeShapeType="1"/>
          </p:cNvSpPr>
          <p:nvPr/>
        </p:nvSpPr>
        <p:spPr bwMode="auto">
          <a:xfrm flipV="1">
            <a:off x="6096000" y="4876800"/>
            <a:ext cx="838200" cy="0"/>
          </a:xfrm>
          <a:prstGeom prst="line">
            <a:avLst/>
          </a:prstGeom>
          <a:noFill/>
          <a:ln w="76200">
            <a:solidFill>
              <a:srgbClr val="FF9900"/>
            </a:solidFill>
            <a:round/>
            <a:headEnd type="arrow" w="med" len="med"/>
            <a:tailEn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457200" y="2971800"/>
            <a:ext cx="3200400" cy="2169825"/>
          </a:xfrm>
          <a:prstGeom prst="rect">
            <a:avLst/>
          </a:prstGeom>
          <a:solidFill>
            <a:schemeClr val="accent2">
              <a:lumMod val="60000"/>
              <a:lumOff val="4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0000"/>
              </a:lnSpc>
              <a:buClr>
                <a:srgbClr val="FFFF00"/>
              </a:buClr>
              <a:buFont typeface="CommonBullets" pitchFamily="34" charset="2"/>
              <a:buNone/>
            </a:pPr>
            <a:r>
              <a:rPr lang="en-US" sz="3000" b="1" dirty="0">
                <a:solidFill>
                  <a:srgbClr val="FFFFFF"/>
                </a:solidFill>
                <a:latin typeface="+mn-lt"/>
              </a:rPr>
              <a:t>Evil or selfish thoughts, words </a:t>
            </a:r>
          </a:p>
          <a:p>
            <a:pPr algn="ctr">
              <a:lnSpc>
                <a:spcPct val="90000"/>
              </a:lnSpc>
              <a:buClr>
                <a:srgbClr val="FFFF00"/>
              </a:buClr>
              <a:buFont typeface="CommonBullets" pitchFamily="34" charset="2"/>
              <a:buNone/>
            </a:pPr>
            <a:r>
              <a:rPr lang="en-US" sz="3000" b="1" dirty="0">
                <a:solidFill>
                  <a:srgbClr val="FFFFFF"/>
                </a:solidFill>
                <a:latin typeface="+mn-lt"/>
              </a:rPr>
              <a:t>and </a:t>
            </a:r>
            <a:r>
              <a:rPr lang="en-US" sz="3000" b="1" dirty="0" smtClean="0">
                <a:solidFill>
                  <a:srgbClr val="FFFFFF"/>
                </a:solidFill>
                <a:latin typeface="+mn-lt"/>
              </a:rPr>
              <a:t>actions</a:t>
            </a:r>
          </a:p>
          <a:p>
            <a:pPr algn="ctr">
              <a:lnSpc>
                <a:spcPct val="90000"/>
              </a:lnSpc>
              <a:buClr>
                <a:srgbClr val="FFFF00"/>
              </a:buClr>
              <a:buFont typeface="CommonBullets" pitchFamily="34" charset="2"/>
              <a:buNone/>
            </a:pPr>
            <a:r>
              <a:rPr lang="en-US" sz="3000" b="1" dirty="0" smtClean="0">
                <a:solidFill>
                  <a:srgbClr val="FFFFFF"/>
                </a:solidFill>
                <a:latin typeface="+mn-lt"/>
              </a:rPr>
              <a:t>Immediate </a:t>
            </a:r>
          </a:p>
          <a:p>
            <a:pPr algn="ctr">
              <a:lnSpc>
                <a:spcPct val="90000"/>
              </a:lnSpc>
              <a:buClr>
                <a:srgbClr val="FFFF00"/>
              </a:buClr>
              <a:buFont typeface="CommonBullets" pitchFamily="34" charset="2"/>
              <a:buNone/>
            </a:pPr>
            <a:r>
              <a:rPr lang="en-US" sz="3000" b="1" dirty="0" smtClean="0">
                <a:solidFill>
                  <a:srgbClr val="FFFFFF"/>
                </a:solidFill>
                <a:latin typeface="+mn-lt"/>
              </a:rPr>
              <a:t>‘body’ dominated  </a:t>
            </a:r>
            <a:endParaRPr lang="en-US" sz="3000" b="1" dirty="0">
              <a:solidFill>
                <a:srgbClr val="FFFFFF"/>
              </a:solidFill>
              <a:latin typeface="+mn-lt"/>
            </a:endParaRPr>
          </a:p>
        </p:txBody>
      </p:sp>
      <p:graphicFrame>
        <p:nvGraphicFramePr>
          <p:cNvPr id="2050" name="Object 2"/>
          <p:cNvGraphicFramePr>
            <a:graphicFrameLocks noChangeAspect="1"/>
          </p:cNvGraphicFramePr>
          <p:nvPr/>
        </p:nvGraphicFramePr>
        <p:xfrm>
          <a:off x="990600" y="1150938"/>
          <a:ext cx="1761067" cy="1693862"/>
        </p:xfrm>
        <a:graphic>
          <a:graphicData uri="http://schemas.openxmlformats.org/presentationml/2006/ole">
            <mc:AlternateContent xmlns:mc="http://schemas.openxmlformats.org/markup-compatibility/2006">
              <mc:Choice xmlns:v="urn:schemas-microsoft-com:vml" Requires="v">
                <p:oleObj spid="_x0000_s63492" name="CorelDRAW" r:id="rId3" imgW="794520" imgH="827280" progId="">
                  <p:embed/>
                </p:oleObj>
              </mc:Choice>
              <mc:Fallback>
                <p:oleObj name="CorelDRAW" r:id="rId3" imgW="794520" imgH="8272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50938"/>
                        <a:ext cx="1761067"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7181850" y="1160463"/>
          <a:ext cx="1761067" cy="1662112"/>
        </p:xfrm>
        <a:graphic>
          <a:graphicData uri="http://schemas.openxmlformats.org/presentationml/2006/ole">
            <mc:AlternateContent xmlns:mc="http://schemas.openxmlformats.org/markup-compatibility/2006">
              <mc:Choice xmlns:v="urn:schemas-microsoft-com:vml" Requires="v">
                <p:oleObj spid="_x0000_s63493" name="CorelDRAW" r:id="rId5" imgW="794520" imgH="811440" progId="">
                  <p:embed/>
                </p:oleObj>
              </mc:Choice>
              <mc:Fallback>
                <p:oleObj name="CorelDRAW" r:id="rId5" imgW="794520" imgH="8114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1160463"/>
                        <a:ext cx="1761067"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6"/>
          <p:cNvSpPr>
            <a:spLocks noChangeArrowheads="1"/>
          </p:cNvSpPr>
          <p:nvPr/>
        </p:nvSpPr>
        <p:spPr bwMode="auto">
          <a:xfrm>
            <a:off x="1485900" y="1752600"/>
            <a:ext cx="788999" cy="584775"/>
          </a:xfrm>
          <a:prstGeom prst="rect">
            <a:avLst/>
          </a:prstGeom>
          <a:noFill/>
          <a:ln w="9525">
            <a:noFill/>
            <a:miter lim="800000"/>
            <a:headEnd/>
            <a:tailEnd/>
          </a:ln>
          <a:effectLst/>
        </p:spPr>
        <p:txBody>
          <a:bodyPr wrap="none">
            <a:spAutoFit/>
          </a:bodyPr>
          <a:lstStyle/>
          <a:p>
            <a:r>
              <a:rPr lang="en-US" sz="3200">
                <a:solidFill>
                  <a:srgbClr val="FFFFFF"/>
                </a:solidFill>
                <a:latin typeface="Franklin Gothic Medium" pitchFamily="34" charset="0"/>
              </a:rPr>
              <a:t>Evil</a:t>
            </a:r>
            <a:endParaRPr lang="en-US" sz="3200">
              <a:solidFill>
                <a:srgbClr val="FFFFFF"/>
              </a:solidFill>
              <a:effectLst>
                <a:outerShdw blurRad="38100" dist="38100" dir="2700000" algn="tl">
                  <a:srgbClr val="000000"/>
                </a:outerShdw>
              </a:effectLst>
              <a:latin typeface="Franklin Gothic Medium" pitchFamily="34" charset="0"/>
            </a:endParaRPr>
          </a:p>
        </p:txBody>
      </p:sp>
      <p:sp>
        <p:nvSpPr>
          <p:cNvPr id="21" name="Rectangle 8"/>
          <p:cNvSpPr>
            <a:spLocks noChangeArrowheads="1"/>
          </p:cNvSpPr>
          <p:nvPr/>
        </p:nvSpPr>
        <p:spPr bwMode="auto">
          <a:xfrm>
            <a:off x="7429501" y="1752600"/>
            <a:ext cx="1204176" cy="584775"/>
          </a:xfrm>
          <a:prstGeom prst="rect">
            <a:avLst/>
          </a:prstGeom>
          <a:noFill/>
          <a:ln w="9525">
            <a:noFill/>
            <a:miter lim="800000"/>
            <a:headEnd/>
            <a:tailEnd/>
          </a:ln>
          <a:effectLst/>
        </p:spPr>
        <p:txBody>
          <a:bodyPr wrap="none">
            <a:spAutoFit/>
          </a:bodyPr>
          <a:lstStyle/>
          <a:p>
            <a:pPr>
              <a:defRPr/>
            </a:pPr>
            <a:r>
              <a:rPr lang="en-US" sz="3200" dirty="0">
                <a:solidFill>
                  <a:srgbClr val="FFFFFF"/>
                </a:solidFill>
                <a:latin typeface="Franklin Gothic Medium" pitchFamily="34" charset="0"/>
              </a:rPr>
              <a:t> </a:t>
            </a:r>
            <a:r>
              <a:rPr lang="en-US" sz="3200" dirty="0">
                <a:solidFill>
                  <a:srgbClr val="FFFFFF"/>
                </a:solidFill>
                <a:effectLst>
                  <a:outerShdw blurRad="38100" dist="38100" dir="2700000" algn="tl">
                    <a:srgbClr val="000000">
                      <a:alpha val="43137"/>
                    </a:srgbClr>
                  </a:outerShdw>
                </a:effectLst>
                <a:latin typeface="Franklin Gothic Medium" pitchFamily="34" charset="0"/>
              </a:rPr>
              <a:t>Good</a:t>
            </a:r>
          </a:p>
        </p:txBody>
      </p:sp>
      <p:sp>
        <p:nvSpPr>
          <p:cNvPr id="2058" name="Line 10"/>
          <p:cNvSpPr>
            <a:spLocks noChangeShapeType="1"/>
          </p:cNvSpPr>
          <p:nvPr/>
        </p:nvSpPr>
        <p:spPr bwMode="auto">
          <a:xfrm flipH="1">
            <a:off x="2806700" y="1998663"/>
            <a:ext cx="1155700" cy="0"/>
          </a:xfrm>
          <a:prstGeom prst="line">
            <a:avLst/>
          </a:prstGeom>
          <a:noFill/>
          <a:ln w="127000">
            <a:solidFill>
              <a:schemeClr val="accent2">
                <a:lumMod val="60000"/>
                <a:lumOff val="40000"/>
              </a:schemeClr>
            </a:solidFill>
            <a:round/>
            <a:headEnd/>
            <a:tailEnd type="triangle" w="med" len="med"/>
          </a:ln>
          <a:effectLst>
            <a:outerShdw blurRad="50800" dist="38100" dir="2700000" algn="tl" rotWithShape="0">
              <a:prstClr val="black">
                <a:alpha val="40000"/>
              </a:prstClr>
            </a:outerShdw>
          </a:effectLst>
        </p:spPr>
        <p:txBody>
          <a:bodyPr/>
          <a:lstStyle/>
          <a:p>
            <a:endParaRPr lang="en-GB"/>
          </a:p>
        </p:txBody>
      </p:sp>
      <p:sp>
        <p:nvSpPr>
          <p:cNvPr id="2059" name="Line 11"/>
          <p:cNvSpPr>
            <a:spLocks noChangeShapeType="1"/>
          </p:cNvSpPr>
          <p:nvPr/>
        </p:nvSpPr>
        <p:spPr bwMode="auto">
          <a:xfrm flipH="1">
            <a:off x="5943600" y="2057400"/>
            <a:ext cx="1155700" cy="0"/>
          </a:xfrm>
          <a:prstGeom prst="line">
            <a:avLst/>
          </a:prstGeom>
          <a:noFill/>
          <a:ln w="127000">
            <a:solidFill>
              <a:srgbClr val="FF9900"/>
            </a:solidFill>
            <a:round/>
            <a:headEnd type="triangle" w="med" len="med"/>
            <a:tailEnd/>
          </a:ln>
          <a:effectLst>
            <a:outerShdw blurRad="50800" dist="38100" dir="2700000" algn="tl" rotWithShape="0">
              <a:prstClr val="black">
                <a:alpha val="40000"/>
              </a:prstClr>
            </a:outerShdw>
          </a:effectLst>
        </p:spPr>
        <p:txBody>
          <a:bodyPr/>
          <a:lstStyle/>
          <a:p>
            <a:endParaRPr lang="en-GB"/>
          </a:p>
        </p:txBody>
      </p:sp>
      <p:sp>
        <p:nvSpPr>
          <p:cNvPr id="25" name="Rectangle 9"/>
          <p:cNvSpPr>
            <a:spLocks noChangeArrowheads="1"/>
          </p:cNvSpPr>
          <p:nvPr/>
        </p:nvSpPr>
        <p:spPr bwMode="auto">
          <a:xfrm>
            <a:off x="6248400" y="2971800"/>
            <a:ext cx="3276600" cy="2169825"/>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0000"/>
              </a:lnSpc>
              <a:buClr>
                <a:srgbClr val="FFFF00"/>
              </a:buClr>
              <a:buFont typeface="CommonBullets" pitchFamily="34" charset="2"/>
              <a:buNone/>
            </a:pPr>
            <a:r>
              <a:rPr lang="en-US" sz="3000" b="1" dirty="0">
                <a:solidFill>
                  <a:srgbClr val="FFFFFF"/>
                </a:solidFill>
                <a:latin typeface="+mn-lt"/>
              </a:rPr>
              <a:t>Unselfish thoughts, words </a:t>
            </a:r>
          </a:p>
          <a:p>
            <a:pPr algn="ctr">
              <a:lnSpc>
                <a:spcPct val="90000"/>
              </a:lnSpc>
              <a:buClr>
                <a:srgbClr val="FFFF00"/>
              </a:buClr>
              <a:buFont typeface="CommonBullets" pitchFamily="34" charset="2"/>
              <a:buNone/>
            </a:pPr>
            <a:r>
              <a:rPr lang="en-US" sz="3000" b="1" dirty="0">
                <a:solidFill>
                  <a:srgbClr val="FFFFFF"/>
                </a:solidFill>
                <a:latin typeface="+mn-lt"/>
              </a:rPr>
              <a:t>and </a:t>
            </a:r>
            <a:r>
              <a:rPr lang="en-US" sz="3000" b="1" dirty="0" smtClean="0">
                <a:solidFill>
                  <a:srgbClr val="FFFFFF"/>
                </a:solidFill>
                <a:latin typeface="+mn-lt"/>
              </a:rPr>
              <a:t>actions</a:t>
            </a:r>
          </a:p>
          <a:p>
            <a:pPr algn="ctr">
              <a:lnSpc>
                <a:spcPct val="90000"/>
              </a:lnSpc>
              <a:buClr>
                <a:srgbClr val="FFFF00"/>
              </a:buClr>
              <a:buFont typeface="CommonBullets" pitchFamily="34" charset="2"/>
              <a:buNone/>
            </a:pPr>
            <a:r>
              <a:rPr lang="en-US" sz="3000" b="1" dirty="0" smtClean="0">
                <a:solidFill>
                  <a:srgbClr val="FFFFFF"/>
                </a:solidFill>
                <a:latin typeface="+mn-lt"/>
              </a:rPr>
              <a:t>Eternal </a:t>
            </a:r>
          </a:p>
          <a:p>
            <a:pPr algn="ctr">
              <a:lnSpc>
                <a:spcPct val="90000"/>
              </a:lnSpc>
              <a:buClr>
                <a:srgbClr val="FFFF00"/>
              </a:buClr>
              <a:buFont typeface="CommonBullets" pitchFamily="34" charset="2"/>
              <a:buNone/>
            </a:pPr>
            <a:r>
              <a:rPr lang="en-US" sz="3000" b="1" dirty="0" smtClean="0">
                <a:solidFill>
                  <a:srgbClr val="FFFFFF"/>
                </a:solidFill>
                <a:latin typeface="+mn-lt"/>
              </a:rPr>
              <a:t>Mind led </a:t>
            </a:r>
            <a:endParaRPr lang="en-US" sz="3000" b="1" dirty="0">
              <a:solidFill>
                <a:srgbClr val="FFFFFF"/>
              </a:solidFill>
              <a:latin typeface="+mn-lt"/>
            </a:endParaRPr>
          </a:p>
        </p:txBody>
      </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Our thoughts and actions determine our nature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grpSp>
        <p:nvGrpSpPr>
          <p:cNvPr id="16" name="Group 92"/>
          <p:cNvGrpSpPr>
            <a:grpSpLocks noChangeAspect="1"/>
          </p:cNvGrpSpPr>
          <p:nvPr/>
        </p:nvGrpSpPr>
        <p:grpSpPr bwMode="auto">
          <a:xfrm>
            <a:off x="3962400" y="914400"/>
            <a:ext cx="1819275" cy="2138362"/>
            <a:chOff x="288" y="1824"/>
            <a:chExt cx="2064" cy="2425"/>
          </a:xfrm>
        </p:grpSpPr>
        <p:pic>
          <p:nvPicPr>
            <p:cNvPr id="17" name="Picture 93"/>
            <p:cNvPicPr>
              <a:picLocks noChangeAspect="1" noChangeArrowheads="1"/>
            </p:cNvPicPr>
            <p:nvPr/>
          </p:nvPicPr>
          <p:blipFill>
            <a:blip r:embed="rId7" cstate="print"/>
            <a:srcRect/>
            <a:stretch>
              <a:fillRect/>
            </a:stretch>
          </p:blipFill>
          <p:spPr bwMode="auto">
            <a:xfrm rot="-5400000">
              <a:off x="131" y="2029"/>
              <a:ext cx="2425" cy="2016"/>
            </a:xfrm>
            <a:prstGeom prst="rect">
              <a:avLst/>
            </a:prstGeom>
            <a:ln>
              <a:noFill/>
            </a:ln>
            <a:effectLst>
              <a:outerShdw blurRad="190500" algn="tl" rotWithShape="0">
                <a:srgbClr val="000000">
                  <a:alpha val="70000"/>
                </a:srgbClr>
              </a:outerShdw>
            </a:effectLst>
          </p:spPr>
        </p:pic>
        <p:pic>
          <p:nvPicPr>
            <p:cNvPr id="22" name="Picture 94"/>
            <p:cNvPicPr>
              <a:picLocks noChangeAspect="1" noChangeArrowheads="1"/>
            </p:cNvPicPr>
            <p:nvPr/>
          </p:nvPicPr>
          <p:blipFill>
            <a:blip r:embed="rId8" cstate="print"/>
            <a:srcRect/>
            <a:stretch>
              <a:fillRect/>
            </a:stretch>
          </p:blipFill>
          <p:spPr bwMode="auto">
            <a:xfrm rot="-5400000">
              <a:off x="120" y="1992"/>
              <a:ext cx="2400" cy="2064"/>
            </a:xfrm>
            <a:prstGeom prst="rect">
              <a:avLst/>
            </a:prstGeom>
            <a:ln>
              <a:noFill/>
            </a:ln>
            <a:effectLst>
              <a:outerShdw blurRad="190500" algn="tl" rotWithShape="0">
                <a:srgbClr val="000000">
                  <a:alpha val="70000"/>
                </a:srgbClr>
              </a:outerShdw>
            </a:effectLst>
          </p:spPr>
        </p:pic>
      </p:grpSp>
      <p:sp>
        <p:nvSpPr>
          <p:cNvPr id="23" name="Text Box 13"/>
          <p:cNvSpPr txBox="1">
            <a:spLocks noChangeArrowheads="1"/>
          </p:cNvSpPr>
          <p:nvPr/>
        </p:nvSpPr>
        <p:spPr bwMode="auto">
          <a:xfrm>
            <a:off x="444500" y="5334000"/>
            <a:ext cx="9080500" cy="1125808"/>
          </a:xfrm>
          <a:prstGeom prst="rect">
            <a:avLst/>
          </a:prstGeom>
          <a:solidFill>
            <a:schemeClr val="accent1"/>
          </a:solidFill>
          <a:ln w="9525">
            <a:solidFill>
              <a:schemeClr val="bg1"/>
            </a:solidFill>
            <a:miter lim="800000"/>
            <a:headEnd/>
            <a:tailEnd/>
          </a:ln>
          <a:effectLst>
            <a:outerShdw blurRad="50800" dist="38100" dir="2700000" algn="tl" rotWithShape="0">
              <a:prstClr val="black">
                <a:alpha val="40000"/>
              </a:prstClr>
            </a:outerShdw>
          </a:effectLst>
        </p:spPr>
        <p:txBody>
          <a:bodyPr wrap="square" tIns="154800" anchor="ctr">
            <a:spAutoFit/>
          </a:bodyPr>
          <a:lstStyle/>
          <a:p>
            <a:pPr algn="ctr" eaLnBrk="0" hangingPunct="0"/>
            <a:r>
              <a:rPr lang="en-GB" sz="3000" b="1" dirty="0">
                <a:solidFill>
                  <a:schemeClr val="bg1"/>
                </a:solidFill>
                <a:latin typeface="+mn-lt"/>
              </a:rPr>
              <a:t>There is a battle in the mind of each person which</a:t>
            </a:r>
          </a:p>
          <a:p>
            <a:pPr algn="ctr" eaLnBrk="0" hangingPunct="0"/>
            <a:r>
              <a:rPr lang="en-GB" sz="3000" b="1" dirty="0">
                <a:solidFill>
                  <a:schemeClr val="bg1"/>
                </a:solidFill>
                <a:latin typeface="+mn-lt"/>
              </a:rPr>
              <a:t>manifests as conflict in the family, society and </a:t>
            </a:r>
            <a:r>
              <a:rPr lang="en-GB" sz="3000" b="1" dirty="0" smtClean="0">
                <a:solidFill>
                  <a:schemeClr val="bg1"/>
                </a:solidFill>
                <a:latin typeface="+mn-lt"/>
              </a:rPr>
              <a:t>world</a:t>
            </a:r>
            <a:endParaRPr lang="en-GB" sz="3000" b="1" dirty="0">
              <a:solidFill>
                <a:schemeClr val="bg1"/>
              </a:solidFill>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4845" y="1219200"/>
            <a:ext cx="6934200" cy="1447800"/>
          </a:xfrm>
          <a:effectLst>
            <a:outerShdw blurRad="50800" dist="38100" dir="2700000" algn="tl" rotWithShape="0">
              <a:prstClr val="black">
                <a:alpha val="40000"/>
              </a:prstClr>
            </a:outerShdw>
          </a:effectLst>
        </p:spPr>
        <p:txBody>
          <a:bodyPr/>
          <a:lstStyle/>
          <a:p>
            <a:pPr marL="0" indent="0" eaLnBrk="1" hangingPunct="1">
              <a:spcBef>
                <a:spcPts val="0"/>
              </a:spcBef>
              <a:buFont typeface="Wingdings" pitchFamily="2" charset="2"/>
              <a:buNone/>
              <a:defRPr/>
            </a:pPr>
            <a:r>
              <a:rPr lang="en-US" sz="3300" b="1" i="1" dirty="0" smtClean="0">
                <a:solidFill>
                  <a:schemeClr val="accent6">
                    <a:lumMod val="50000"/>
                  </a:schemeClr>
                </a:solidFill>
                <a:cs typeface="Arial" pitchFamily="34" charset="0"/>
              </a:rPr>
              <a:t>The mind is two-fold: the pure and also the impure. </a:t>
            </a:r>
          </a:p>
          <a:p>
            <a:pPr marL="0" indent="0" algn="r" eaLnBrk="1" hangingPunct="1">
              <a:spcBef>
                <a:spcPts val="0"/>
              </a:spcBef>
              <a:buFont typeface="Wingdings" pitchFamily="2" charset="2"/>
              <a:buNone/>
              <a:defRPr/>
            </a:pPr>
            <a:r>
              <a:rPr lang="en-US" sz="3300" b="1" i="1" dirty="0" smtClean="0">
                <a:solidFill>
                  <a:schemeClr val="accent6">
                    <a:lumMod val="50000"/>
                  </a:schemeClr>
                </a:solidFill>
                <a:cs typeface="Arial" pitchFamily="34" charset="0"/>
              </a:rPr>
              <a:t> </a:t>
            </a:r>
            <a:r>
              <a:rPr lang="en-US" sz="3300" b="1" dirty="0" smtClean="0">
                <a:solidFill>
                  <a:schemeClr val="accent6">
                    <a:lumMod val="50000"/>
                  </a:schemeClr>
                </a:solidFill>
                <a:cs typeface="Arial" pitchFamily="34" charset="0"/>
              </a:rPr>
              <a:t>        	</a:t>
            </a:r>
            <a:r>
              <a:rPr lang="en-US" sz="2400" i="1" dirty="0" smtClean="0">
                <a:solidFill>
                  <a:schemeClr val="accent1"/>
                </a:solidFill>
                <a:cs typeface="Arial" pitchFamily="34" charset="0"/>
              </a:rPr>
              <a:t>Hinduism, </a:t>
            </a:r>
            <a:r>
              <a:rPr lang="en-US" sz="2400" i="1" dirty="0" err="1" smtClean="0">
                <a:solidFill>
                  <a:schemeClr val="accent1"/>
                </a:solidFill>
                <a:cs typeface="Arial" pitchFamily="34" charset="0"/>
              </a:rPr>
              <a:t>Maitri</a:t>
            </a:r>
            <a:r>
              <a:rPr lang="en-US" sz="2400" i="1" dirty="0" smtClean="0">
                <a:solidFill>
                  <a:schemeClr val="accent1"/>
                </a:solidFill>
                <a:cs typeface="Arial" pitchFamily="34" charset="0"/>
              </a:rPr>
              <a:t> Upanishad 6.34</a:t>
            </a:r>
          </a:p>
        </p:txBody>
      </p:sp>
      <p:sp>
        <p:nvSpPr>
          <p:cNvPr id="11269" name="Rectangle 7"/>
          <p:cNvSpPr>
            <a:spLocks noChangeArrowheads="1"/>
          </p:cNvSpPr>
          <p:nvPr/>
        </p:nvSpPr>
        <p:spPr bwMode="auto">
          <a:xfrm>
            <a:off x="2227395" y="4648200"/>
            <a:ext cx="6934200" cy="1524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I do not do the good that I want, but the evil I do not want is what I do. </a:t>
            </a:r>
            <a:r>
              <a:rPr lang="en-US" sz="3300" b="1" dirty="0">
                <a:solidFill>
                  <a:schemeClr val="accent6">
                    <a:lumMod val="50000"/>
                  </a:schemeClr>
                </a:solidFill>
                <a:latin typeface="+mn-lt"/>
                <a:cs typeface="Arial" pitchFamily="34" charset="0"/>
              </a:rPr>
              <a:t>	</a:t>
            </a:r>
          </a:p>
          <a:p>
            <a:pPr algn="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			</a:t>
            </a:r>
            <a:r>
              <a:rPr lang="en-US" sz="3300" b="1" dirty="0">
                <a:solidFill>
                  <a:schemeClr val="accent6">
                    <a:lumMod val="50000"/>
                  </a:schemeClr>
                </a:solidFill>
                <a:latin typeface="+mn-lt"/>
                <a:cs typeface="Arial" pitchFamily="34" charset="0"/>
              </a:rPr>
              <a:t>       </a:t>
            </a:r>
            <a:r>
              <a:rPr lang="en-US" sz="2400" dirty="0">
                <a:solidFill>
                  <a:schemeClr val="accent1"/>
                </a:solidFill>
                <a:latin typeface="+mn-lt"/>
                <a:cs typeface="Arial" pitchFamily="34" charset="0"/>
              </a:rPr>
              <a:t>Christianity, Romans 7.15</a:t>
            </a:r>
          </a:p>
        </p:txBody>
      </p:sp>
      <p:pic>
        <p:nvPicPr>
          <p:cNvPr id="15366" name="Picture 5" descr="Hindu logo.jpg"/>
          <p:cNvPicPr>
            <a:picLocks noChangeAspect="1"/>
          </p:cNvPicPr>
          <p:nvPr/>
        </p:nvPicPr>
        <p:blipFill>
          <a:blip r:embed="rId2" cstate="print"/>
          <a:srcRect/>
          <a:stretch>
            <a:fillRect/>
          </a:stretch>
        </p:blipFill>
        <p:spPr bwMode="auto">
          <a:xfrm>
            <a:off x="685800" y="1295400"/>
            <a:ext cx="1281245"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7" name="Picture 6" descr="Holy Bible.JPG"/>
          <p:cNvPicPr>
            <a:picLocks noChangeAspect="1"/>
          </p:cNvPicPr>
          <p:nvPr/>
        </p:nvPicPr>
        <p:blipFill>
          <a:blip r:embed="rId3" cstate="print"/>
          <a:srcRect/>
          <a:stretch>
            <a:fillRect/>
          </a:stretch>
        </p:blipFill>
        <p:spPr bwMode="auto">
          <a:xfrm>
            <a:off x="693870" y="4876800"/>
            <a:ext cx="1196975" cy="1143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7"/>
          <p:cNvSpPr>
            <a:spLocks noChangeArrowheads="1"/>
          </p:cNvSpPr>
          <p:nvPr/>
        </p:nvSpPr>
        <p:spPr bwMode="auto">
          <a:xfrm>
            <a:off x="2144845" y="2971800"/>
            <a:ext cx="6934200" cy="1524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Every person has both a bad heart and good heart.  </a:t>
            </a:r>
            <a:r>
              <a:rPr lang="en-US" sz="3300" b="1" dirty="0">
                <a:solidFill>
                  <a:schemeClr val="accent6">
                    <a:lumMod val="50000"/>
                  </a:schemeClr>
                </a:solidFill>
                <a:latin typeface="+mn-lt"/>
                <a:cs typeface="Arial" pitchFamily="34" charset="0"/>
              </a:rPr>
              <a:t>	</a:t>
            </a:r>
          </a:p>
          <a:p>
            <a:pPr algn="r" eaLnBrk="0" hangingPunct="0">
              <a:spcBef>
                <a:spcPts val="0"/>
              </a:spcBef>
              <a:buClr>
                <a:srgbClr val="E5E5FF"/>
              </a:buClr>
              <a:buSzPct val="70000"/>
              <a:buFont typeface="Wingdings" pitchFamily="2" charset="2"/>
              <a:buNone/>
              <a:defRPr/>
            </a:pPr>
            <a:r>
              <a:rPr lang="en-US" sz="2400" dirty="0" smtClean="0">
                <a:solidFill>
                  <a:schemeClr val="accent1"/>
                </a:solidFill>
                <a:latin typeface="+mn-lt"/>
                <a:cs typeface="Arial" pitchFamily="34" charset="0"/>
              </a:rPr>
              <a:t>Native </a:t>
            </a:r>
            <a:r>
              <a:rPr lang="en-US" sz="2400" dirty="0">
                <a:solidFill>
                  <a:schemeClr val="accent1"/>
                </a:solidFill>
                <a:latin typeface="+mn-lt"/>
                <a:cs typeface="Arial" pitchFamily="34" charset="0"/>
              </a:rPr>
              <a:t>American Religions, Mohawk Tradition</a:t>
            </a:r>
          </a:p>
        </p:txBody>
      </p:sp>
      <p:pic>
        <p:nvPicPr>
          <p:cNvPr id="15369" name="Picture 8" descr="fa040_03_cr.png"/>
          <p:cNvPicPr>
            <a:picLocks noChangeAspect="1"/>
          </p:cNvPicPr>
          <p:nvPr/>
        </p:nvPicPr>
        <p:blipFill>
          <a:blip r:embed="rId4" cstate="print"/>
          <a:srcRect/>
          <a:stretch>
            <a:fillRect/>
          </a:stretch>
        </p:blipFill>
        <p:spPr bwMode="auto">
          <a:xfrm>
            <a:off x="723635" y="3200400"/>
            <a:ext cx="1243410" cy="1066800"/>
          </a:xfrm>
          <a:prstGeom prst="rect">
            <a:avLst/>
          </a:prstGeom>
          <a:ln>
            <a:no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Conflicted Self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additive="base">
                                        <p:cTn id="11" dur="500" fill="hold"/>
                                        <p:tgtEl>
                                          <p:spTgt spid="15369"/>
                                        </p:tgtEl>
                                        <p:attrNameLst>
                                          <p:attrName>ppt_x</p:attrName>
                                        </p:attrNameLst>
                                      </p:cBhvr>
                                      <p:tavLst>
                                        <p:tav tm="0">
                                          <p:val>
                                            <p:strVal val="#ppt_x"/>
                                          </p:val>
                                        </p:tav>
                                        <p:tav tm="100000">
                                          <p:val>
                                            <p:strVal val="#ppt_x"/>
                                          </p:val>
                                        </p:tav>
                                      </p:tavLst>
                                    </p:anim>
                                    <p:anim calcmode="lin" valueType="num">
                                      <p:cBhvr additive="base">
                                        <p:cTn id="12"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500" fill="hold"/>
                                        <p:tgtEl>
                                          <p:spTgt spid="15367"/>
                                        </p:tgtEl>
                                        <p:attrNameLst>
                                          <p:attrName>ppt_x</p:attrName>
                                        </p:attrNameLst>
                                      </p:cBhvr>
                                      <p:tavLst>
                                        <p:tav tm="0">
                                          <p:val>
                                            <p:strVal val="#ppt_x"/>
                                          </p:val>
                                        </p:tav>
                                        <p:tav tm="100000">
                                          <p:val>
                                            <p:strVal val="#ppt_x"/>
                                          </p:val>
                                        </p:tav>
                                      </p:tavLst>
                                    </p:anim>
                                    <p:anim calcmode="lin" valueType="num">
                                      <p:cBhvr additive="base">
                                        <p:cTn id="2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8" grpId="0"/>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1438</Words>
  <Application>Microsoft Office PowerPoint</Application>
  <PresentationFormat>A4 Paper (210x297 mm)</PresentationFormat>
  <Paragraphs>286</Paragraphs>
  <Slides>35</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Human</vt:lpstr>
      <vt:lpstr>CorelDRAW</vt:lpstr>
      <vt:lpstr>PBrush</vt:lpstr>
      <vt:lpstr>Innovative Approaches to World Peace  in the 21st Century  </vt:lpstr>
      <vt:lpstr>Presentation 4 </vt:lpstr>
      <vt:lpstr>Undertsanding  the Root Cause of Conflict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Restoring Peace and Happiness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6</cp:revision>
  <dcterms:created xsi:type="dcterms:W3CDTF">2007-08-09T15:06:18Z</dcterms:created>
  <dcterms:modified xsi:type="dcterms:W3CDTF">2012-03-18T19:40:51Z</dcterms:modified>
</cp:coreProperties>
</file>