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70" r:id="rId5"/>
    <p:sldId id="271" r:id="rId6"/>
    <p:sldId id="272" r:id="rId7"/>
    <p:sldId id="261" r:id="rId8"/>
    <p:sldId id="262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73" r:id="rId18"/>
    <p:sldId id="280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3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698C-B886-4757-98BF-C962CE4FB595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D0BA9-4470-4D1A-8D34-4FB06C032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9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3B384-FC09-4A73-854E-B143C0E69B7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2"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3B384-FC09-4A73-854E-B143C0E69B7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2"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1745DAE-F2E3-4AD7-83C8-0F4BEA91A97F}" type="datetimeFigureOut">
              <a:rPr lang="en-GB" smtClean="0"/>
              <a:t>23/05/2016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How does God’s love come to earth?</a:t>
            </a:r>
          </a:p>
        </p:txBody>
      </p:sp>
      <p:sp>
        <p:nvSpPr>
          <p:cNvPr id="4" name="AutoShape 2" descr="Image result for couple with chi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824536" cy="289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45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664296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On top of the 1</a:t>
            </a:r>
            <a:r>
              <a:rPr lang="en-GB" sz="4400" b="1" baseline="30000" dirty="0" smtClean="0"/>
              <a:t>st</a:t>
            </a:r>
            <a:r>
              <a:rPr lang="en-GB" sz="4400" b="1" dirty="0" smtClean="0"/>
              <a:t> blessing, God also comes to dwell on earth across generations when loving married couples have children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640960" cy="3672448"/>
          </a:xfrm>
        </p:spPr>
        <p:txBody>
          <a:bodyPr>
            <a:normAutofit/>
          </a:bodyPr>
          <a:lstStyle/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/>
              <a:t>Multiplication</a:t>
            </a:r>
          </a:p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 smtClean="0"/>
              <a:t>Existence (Continuity)</a:t>
            </a:r>
            <a:endParaRPr lang="en-US" altLang="en-US" sz="4400" b="1" dirty="0"/>
          </a:p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 smtClean="0"/>
              <a:t>Action (Lineage Improvement)</a:t>
            </a:r>
            <a:endParaRPr lang="en-US" altLang="en-US" sz="4400" b="1" dirty="0"/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036" y="4437112"/>
            <a:ext cx="3538436" cy="23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201622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How Does God Come to Dwell on Earth Through a Loving Married Couple Creating Children? - </a:t>
            </a:r>
            <a:r>
              <a:rPr lang="en-GB" b="1" dirty="0" smtClean="0">
                <a:solidFill>
                  <a:schemeClr val="tx1"/>
                </a:solidFill>
              </a:rPr>
              <a:t>Multiplication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4536504"/>
          </a:xfrm>
        </p:spPr>
        <p:txBody>
          <a:bodyPr>
            <a:normAutofit fontScale="92500" lnSpcReduction="10000"/>
          </a:bodyPr>
          <a:lstStyle/>
          <a:p>
            <a:pPr marL="355600" indent="-309563"/>
            <a:r>
              <a:rPr lang="en-US" sz="2800" b="1" dirty="0" smtClean="0"/>
              <a:t>Humans bring meaning </a:t>
            </a:r>
            <a:r>
              <a:rPr lang="en-US" sz="2800" b="1" dirty="0"/>
              <a:t>to God’s existence</a:t>
            </a:r>
            <a:r>
              <a:rPr lang="en-US" sz="2800" b="1" dirty="0" smtClean="0"/>
              <a:t>. </a:t>
            </a:r>
          </a:p>
          <a:p>
            <a:pPr marL="355600" indent="-309563"/>
            <a:r>
              <a:rPr lang="en-US" sz="2800" b="1" dirty="0" smtClean="0"/>
              <a:t>New children touch God’s heart in unique ways</a:t>
            </a:r>
          </a:p>
          <a:p>
            <a:pPr marL="355600" indent="-309563"/>
            <a:r>
              <a:rPr lang="en-US" sz="2800" b="1" dirty="0" smtClean="0"/>
              <a:t>The world becomes a home, not a museum </a:t>
            </a:r>
            <a:endParaRPr lang="en-GB" sz="2800" b="1" dirty="0" smtClean="0"/>
          </a:p>
          <a:p>
            <a:pPr marL="355600" indent="-309563"/>
            <a:r>
              <a:rPr lang="en-GB" sz="2800" b="1" dirty="0" smtClean="0"/>
              <a:t>Having children creates parental, protective, group-beneficial, self-censoring attitudes which seek to build goodness across society (limits selfishness and ‘my rights’ thinking)</a:t>
            </a:r>
          </a:p>
          <a:p>
            <a:pPr marL="355600" indent="-309563"/>
            <a:r>
              <a:rPr lang="en-GB" sz="2800" b="1" dirty="0" smtClean="0"/>
              <a:t>Producing around 2.1 children creates long term stability – to look after the old – stops the need for future excessive taxation on young or large scale, destabilizing immigration</a:t>
            </a:r>
          </a:p>
          <a:p>
            <a:pPr marL="355600" indent="-309563"/>
            <a:endParaRPr lang="en-GB" sz="2800" b="1" dirty="0" smtClean="0"/>
          </a:p>
          <a:p>
            <a:pPr marL="355600" indent="-309563"/>
            <a:endParaRPr lang="en-GB" sz="2800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23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How Does God Come to Dwell on Earth Through a Loving Married Couple Creating Children? </a:t>
            </a:r>
            <a:r>
              <a:rPr lang="en-US" altLang="en-US" b="1" dirty="0" smtClean="0">
                <a:solidFill>
                  <a:schemeClr val="tx1"/>
                </a:solidFill>
              </a:rPr>
              <a:t>Continuity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04864"/>
            <a:ext cx="8712968" cy="4392488"/>
          </a:xfrm>
        </p:spPr>
        <p:txBody>
          <a:bodyPr>
            <a:normAutofit/>
          </a:bodyPr>
          <a:lstStyle/>
          <a:p>
            <a:pPr marL="355600" indent="-309563"/>
            <a:r>
              <a:rPr lang="en-US" sz="2800" b="1" dirty="0"/>
              <a:t>M</a:t>
            </a:r>
            <a:r>
              <a:rPr lang="en-US" sz="2800" b="1" dirty="0" smtClean="0"/>
              <a:t>arital-home </a:t>
            </a:r>
            <a:r>
              <a:rPr lang="en-US" sz="2800" b="1" dirty="0"/>
              <a:t>is the natural school of love </a:t>
            </a:r>
            <a:r>
              <a:rPr lang="en-US" sz="2800" b="1" dirty="0" smtClean="0"/>
              <a:t>– children learn about social norms and love – prepare to be positive contributors to society</a:t>
            </a:r>
          </a:p>
          <a:p>
            <a:pPr marL="355600" indent="-309563"/>
            <a:r>
              <a:rPr lang="en-US" sz="2800" b="1" dirty="0" smtClean="0"/>
              <a:t>Present </a:t>
            </a:r>
            <a:r>
              <a:rPr lang="en-US" sz="2800" b="1" dirty="0"/>
              <a:t>day and future well-being of culture is also determined by the optimal outcomes for </a:t>
            </a:r>
            <a:r>
              <a:rPr lang="en-US" sz="2800" b="1" dirty="0" smtClean="0"/>
              <a:t>children – fruitful children </a:t>
            </a:r>
          </a:p>
          <a:p>
            <a:pPr marL="355600" indent="-309563"/>
            <a:r>
              <a:rPr lang="en-US" sz="2800" b="1" dirty="0" smtClean="0"/>
              <a:t>Prevents the growth of large numbers of hurt children who struggle later in life – and protects against the growth of national debts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3521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87220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How Does God Come to Dwell on Earth Through a Loving Married Couple Creating Children? </a:t>
            </a:r>
            <a:r>
              <a:rPr lang="en-US" altLang="en-US" b="1" dirty="0" smtClean="0">
                <a:solidFill>
                  <a:schemeClr val="tx1"/>
                </a:solidFill>
              </a:rPr>
              <a:t>Lineage Improvement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536504"/>
          </a:xfrm>
        </p:spPr>
        <p:txBody>
          <a:bodyPr>
            <a:normAutofit/>
          </a:bodyPr>
          <a:lstStyle/>
          <a:p>
            <a:pPr marL="355600" indent="-309563"/>
            <a:r>
              <a:rPr lang="en-US" sz="2800" dirty="0" smtClean="0"/>
              <a:t>If a </a:t>
            </a:r>
            <a:r>
              <a:rPr lang="en-US" sz="2800" dirty="0"/>
              <a:t>married </a:t>
            </a:r>
            <a:r>
              <a:rPr lang="en-US" sz="2800" dirty="0" smtClean="0"/>
              <a:t>partner </a:t>
            </a:r>
            <a:r>
              <a:rPr lang="en-US" sz="2800" dirty="0"/>
              <a:t>develops themself in some way then this development might get passed onto his or her children – thus allowing the child a more enriched life. These small developments, over time, are passed on down the family tree and are also passed on out into the wider community. </a:t>
            </a:r>
            <a:endParaRPr lang="en-US" sz="2800" dirty="0" smtClean="0"/>
          </a:p>
          <a:p>
            <a:pPr marL="355600" indent="-309563"/>
            <a:r>
              <a:rPr lang="en-US" sz="2800" dirty="0" smtClean="0"/>
              <a:t>Stone </a:t>
            </a:r>
            <a:r>
              <a:rPr lang="en-US" sz="2800" dirty="0"/>
              <a:t>Age tribal communities </a:t>
            </a:r>
            <a:r>
              <a:rPr lang="en-US" sz="2800" dirty="0" smtClean="0"/>
              <a:t>advanced to today’s </a:t>
            </a:r>
            <a:r>
              <a:rPr lang="en-US" sz="2800" dirty="0"/>
              <a:t>societies. </a:t>
            </a:r>
            <a:r>
              <a:rPr lang="en-US" sz="2800" dirty="0" smtClean="0"/>
              <a:t>Impossible without marriage. </a:t>
            </a:r>
          </a:p>
          <a:p>
            <a:pPr marL="355600" indent="-309563"/>
            <a:r>
              <a:rPr lang="en-US" sz="2800" dirty="0" smtClean="0"/>
              <a:t>Only the marital-family can do this. Other forms of raising children are, on average, lineage declining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2904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15200" cy="864096"/>
          </a:xfrm>
        </p:spPr>
        <p:txBody>
          <a:bodyPr>
            <a:normAutofit/>
          </a:bodyPr>
          <a:lstStyle/>
          <a:p>
            <a:r>
              <a:rPr lang="en-US" dirty="0"/>
              <a:t>God might define marriage as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625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2800" b="1" dirty="0" smtClean="0"/>
              <a:t>a </a:t>
            </a:r>
            <a:r>
              <a:rPr lang="en-US" sz="2800" b="1" i="1" dirty="0"/>
              <a:t>union which leads to the existence, continuity and development of the human family over the course of many, many generations.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45720" indent="0" algn="ctr">
              <a:buNone/>
            </a:pPr>
            <a:endParaRPr lang="en-US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love and marriage of a heterosexual couple doesn’t just serve themselves – it serves as a foundation for </a:t>
            </a:r>
            <a:r>
              <a:rPr lang="en-US" sz="2400" b="1" dirty="0" smtClean="0"/>
              <a:t>God </a:t>
            </a:r>
            <a:r>
              <a:rPr lang="en-US" sz="2400" b="1" dirty="0"/>
              <a:t>to </a:t>
            </a:r>
            <a:r>
              <a:rPr lang="en-US" sz="2400" b="1" dirty="0" smtClean="0"/>
              <a:t>enter and bless the wider </a:t>
            </a:r>
            <a:r>
              <a:rPr lang="en-US" sz="2400" b="1" dirty="0"/>
              <a:t>society. </a:t>
            </a:r>
            <a:endParaRPr lang="en-US" sz="2400" b="1" dirty="0" smtClean="0"/>
          </a:p>
          <a:p>
            <a:r>
              <a:rPr lang="en-US" sz="2400" b="1" dirty="0" smtClean="0"/>
              <a:t>They consistently strive to love each other and thus create the best environment to </a:t>
            </a:r>
            <a:r>
              <a:rPr lang="en-US" sz="2400" b="1" dirty="0"/>
              <a:t>love, honor and raise their biological children</a:t>
            </a:r>
            <a:endParaRPr lang="en-GB" sz="24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144"/>
            <a:ext cx="3024336" cy="201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93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God comes to dwell with man across time - 3rd Blessing – take dominion  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393190" y="2924944"/>
            <a:ext cx="4256152" cy="3796449"/>
            <a:chOff x="3473" y="1269"/>
            <a:chExt cx="222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473" y="2168"/>
              <a:ext cx="81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2000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sz="2000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sz="2000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2000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</a:t>
              </a:r>
            </a:p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6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440150" y="1556792"/>
            <a:ext cx="816429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Fruitful people who think and act in ways which benefit the whole - Take Dominion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89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1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There are various forms of dominion over the earth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440150" y="1556792"/>
            <a:ext cx="834939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Use the physical world in order to create products which improve the quality of life</a:t>
            </a:r>
          </a:p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Be a good steward – take care of the earth for future citizens</a:t>
            </a:r>
          </a:p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Political leaders seek policies which benefit the whole over the long-term 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3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24188" y="4214533"/>
            <a:ext cx="3095625" cy="2464081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3968750" y="4254500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3635375" y="4795838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3635375" y="5426075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3132138" y="6100763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3 fundamental ways God comes to dwell with man across time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00350" y="1844824"/>
            <a:ext cx="3482975" cy="2392213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561013" y="2994174"/>
            <a:ext cx="3482975" cy="2392213"/>
            <a:chOff x="3503" y="1269"/>
            <a:chExt cx="219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503" y="2080"/>
              <a:ext cx="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2951313"/>
            <a:ext cx="3394075" cy="2392212"/>
            <a:chOff x="56" y="1269"/>
            <a:chExt cx="2138" cy="2097"/>
          </a:xfrm>
        </p:grpSpPr>
        <p:sp>
          <p:nvSpPr>
            <p:cNvPr id="33807" name="Line 58"/>
            <p:cNvSpPr>
              <a:spLocks noChangeAspect="1" noChangeShapeType="1"/>
            </p:cNvSpPr>
            <p:nvPr/>
          </p:nvSpPr>
          <p:spPr bwMode="auto">
            <a:xfrm flipH="1" flipV="1">
              <a:off x="326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59"/>
            <p:cNvSpPr>
              <a:spLocks noChangeAspect="1" noChangeShapeType="1"/>
            </p:cNvSpPr>
            <p:nvPr/>
          </p:nvSpPr>
          <p:spPr bwMode="auto">
            <a:xfrm flipV="1">
              <a:off x="1120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1937"/>
              <a:ext cx="757" cy="757"/>
              <a:chOff x="2339" y="1729"/>
              <a:chExt cx="1081" cy="1081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23" name="Group 6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25" name="Freeform 6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6" name="Freeform 6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7" name="Text Box 69"/>
            <p:cNvSpPr txBox="1">
              <a:spLocks noChangeAspect="1" noChangeArrowheads="1"/>
            </p:cNvSpPr>
            <p:nvPr/>
          </p:nvSpPr>
          <p:spPr bwMode="auto">
            <a:xfrm>
              <a:off x="899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0" name="Oval 72"/>
            <p:cNvSpPr>
              <a:spLocks noChangeAspect="1" noChangeArrowheads="1"/>
            </p:cNvSpPr>
            <p:nvPr/>
          </p:nvSpPr>
          <p:spPr bwMode="auto">
            <a:xfrm>
              <a:off x="781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740" y="2850"/>
              <a:ext cx="75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Mature Person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280988" y="1998597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Be ‘Fruitful’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3138342" y="1350358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Multiply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5700713" y="1835237"/>
            <a:ext cx="337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Have Dominion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20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  <p:bldP spid="355410" grpId="0"/>
      <p:bldP spid="355410" grpId="1"/>
      <p:bldP spid="3554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891264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God and Man see the three blessings  Differently!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8856984" cy="4824577"/>
          </a:xfrm>
        </p:spPr>
        <p:txBody>
          <a:bodyPr>
            <a:normAutofit/>
          </a:bodyPr>
          <a:lstStyle/>
          <a:p>
            <a:pPr marL="355600" indent="-309563"/>
            <a:r>
              <a:rPr lang="en-GB" sz="3200" b="1" dirty="0" smtClean="0"/>
              <a:t>Mankind’s viewpoint: Living the 3 Blessings is how humans are most likely to find joy and meaning. </a:t>
            </a:r>
          </a:p>
          <a:p>
            <a:pPr marL="355600" indent="-309563"/>
            <a:r>
              <a:rPr lang="en-GB" sz="3200" b="1" dirty="0" smtClean="0"/>
              <a:t>God’s viewpoint: When God’s children live the three blessings God’s love and goodness come to earth to bless both present and future generations through the forces of multiplication, existence and action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01336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7920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Further thoughts - our responsibility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5"/>
          </a:xfrm>
        </p:spPr>
        <p:txBody>
          <a:bodyPr>
            <a:normAutofit lnSpcReduction="10000"/>
          </a:bodyPr>
          <a:lstStyle/>
          <a:p>
            <a:pPr marL="355600" indent="-309563"/>
            <a:r>
              <a:rPr lang="en-GB" sz="2800" b="1" dirty="0" smtClean="0"/>
              <a:t>We almost all have the potential to achieve fruitfulness, to multiply and to take dominion </a:t>
            </a:r>
          </a:p>
          <a:p>
            <a:pPr marL="355600" indent="-309563"/>
            <a:r>
              <a:rPr lang="en-GB" sz="2800" b="1" dirty="0"/>
              <a:t>There is no chance a social welfare democracy can survive unless the </a:t>
            </a:r>
            <a:r>
              <a:rPr lang="en-GB" sz="2800" b="1" dirty="0" smtClean="0"/>
              <a:t>1st </a:t>
            </a:r>
            <a:r>
              <a:rPr lang="en-GB" sz="2800" b="1" dirty="0"/>
              <a:t>and 2</a:t>
            </a:r>
            <a:r>
              <a:rPr lang="en-GB" sz="2800" b="1" baseline="30000" dirty="0"/>
              <a:t>nd</a:t>
            </a:r>
            <a:r>
              <a:rPr lang="en-GB" sz="2800" b="1" dirty="0"/>
              <a:t> blessing are first manifested to some reasonable level in the vast majority of the population</a:t>
            </a:r>
            <a:r>
              <a:rPr lang="en-GB" sz="2800" b="1" dirty="0" smtClean="0"/>
              <a:t>. </a:t>
            </a:r>
          </a:p>
          <a:p>
            <a:pPr marL="355600" indent="-309563"/>
            <a:r>
              <a:rPr lang="en-GB" sz="2800" b="1" dirty="0" smtClean="0"/>
              <a:t>All social organisations need to support people fulfil the 1</a:t>
            </a:r>
            <a:r>
              <a:rPr lang="en-GB" sz="2800" b="1" baseline="30000" dirty="0" smtClean="0"/>
              <a:t>st</a:t>
            </a:r>
            <a:r>
              <a:rPr lang="en-GB" sz="2800" b="1" dirty="0" smtClean="0"/>
              <a:t> and 2</a:t>
            </a:r>
            <a:r>
              <a:rPr lang="en-GB" sz="2800" b="1" baseline="30000" dirty="0" smtClean="0"/>
              <a:t>nd</a:t>
            </a:r>
            <a:r>
              <a:rPr lang="en-GB" sz="2800" b="1" dirty="0" smtClean="0"/>
              <a:t> blessing  </a:t>
            </a:r>
            <a:endParaRPr lang="en-GB" sz="2800" b="1" dirty="0"/>
          </a:p>
          <a:p>
            <a:pPr marL="355600" indent="-309563"/>
            <a:r>
              <a:rPr lang="en-GB" sz="2800" b="1" dirty="0" smtClean="0"/>
              <a:t>If we do this, the world will be the happiest place it can be</a:t>
            </a:r>
          </a:p>
          <a:p>
            <a:pPr marL="355600" indent="-309563"/>
            <a:r>
              <a:rPr lang="en-GB" sz="2800" b="1" dirty="0" smtClean="0"/>
              <a:t>God dwells on earth</a:t>
            </a:r>
          </a:p>
          <a:p>
            <a:pPr marL="355600" indent="-309563"/>
            <a:r>
              <a:rPr lang="en-GB" sz="2800" b="1" dirty="0" smtClean="0"/>
              <a:t>We live in JOY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61" y="4941168"/>
            <a:ext cx="2625919" cy="175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15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24188" y="3249613"/>
            <a:ext cx="3095625" cy="3429000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3968750" y="4254500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3635375" y="4795838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3635375" y="5426075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3132138" y="6100763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God gave Adam and Eve three </a:t>
            </a:r>
            <a:r>
              <a:rPr lang="en-US" altLang="zh-CN" sz="3600" dirty="0">
                <a:solidFill>
                  <a:srgbClr val="FFFF99"/>
                </a:solidFill>
                <a:ea typeface="宋体" pitchFamily="64" charset="-122"/>
              </a:rPr>
              <a:t>blessings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00350" y="908050"/>
            <a:ext cx="3482975" cy="3328988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561013" y="2057400"/>
            <a:ext cx="3482975" cy="3328988"/>
            <a:chOff x="3503" y="1269"/>
            <a:chExt cx="219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503" y="2080"/>
              <a:ext cx="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2014538"/>
            <a:ext cx="3394075" cy="3328987"/>
            <a:chOff x="56" y="1269"/>
            <a:chExt cx="2138" cy="2097"/>
          </a:xfrm>
        </p:grpSpPr>
        <p:sp>
          <p:nvSpPr>
            <p:cNvPr id="33807" name="Line 58"/>
            <p:cNvSpPr>
              <a:spLocks noChangeAspect="1" noChangeShapeType="1"/>
            </p:cNvSpPr>
            <p:nvPr/>
          </p:nvSpPr>
          <p:spPr bwMode="auto">
            <a:xfrm flipH="1" flipV="1">
              <a:off x="326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59"/>
            <p:cNvSpPr>
              <a:spLocks noChangeAspect="1" noChangeShapeType="1"/>
            </p:cNvSpPr>
            <p:nvPr/>
          </p:nvSpPr>
          <p:spPr bwMode="auto">
            <a:xfrm flipV="1">
              <a:off x="1120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1937"/>
              <a:ext cx="757" cy="757"/>
              <a:chOff x="2339" y="1729"/>
              <a:chExt cx="1081" cy="1081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23" name="Group 6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25" name="Freeform 6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6" name="Freeform 6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7" name="Text Box 69"/>
            <p:cNvSpPr txBox="1">
              <a:spLocks noChangeAspect="1" noChangeArrowheads="1"/>
            </p:cNvSpPr>
            <p:nvPr/>
          </p:nvSpPr>
          <p:spPr bwMode="auto">
            <a:xfrm>
              <a:off x="899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0" name="Oval 72"/>
            <p:cNvSpPr>
              <a:spLocks noChangeAspect="1" noChangeArrowheads="1"/>
            </p:cNvSpPr>
            <p:nvPr/>
          </p:nvSpPr>
          <p:spPr bwMode="auto">
            <a:xfrm>
              <a:off x="781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740" y="2850"/>
              <a:ext cx="75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Mature Person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31800" y="1133475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Be ‘Fruitful’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3178175" y="825454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Multiply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5700713" y="1133475"/>
            <a:ext cx="337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Have Dominion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96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  <p:bldP spid="355410" grpId="0"/>
      <p:bldP spid="355410" grpId="1"/>
      <p:bldP spid="355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43537"/>
            <a:ext cx="9144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latin typeface="Arial Rounded MT Bold" pitchFamily="34" charset="0"/>
                <a:ea typeface="宋体" pitchFamily="64" charset="-122"/>
              </a:rPr>
              <a:t>Give &amp; Take Action</a:t>
            </a:r>
            <a:endParaRPr lang="sk-SK" altLang="en-US" sz="3600" dirty="0">
              <a:solidFill>
                <a:srgbClr val="FFFF99"/>
              </a:solidFill>
              <a:latin typeface="Arial Rounded MT Bold" pitchFamily="34" charset="0"/>
              <a:ea typeface="宋体" pitchFamily="64" charset="-122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392112" y="1222375"/>
            <a:ext cx="4827588" cy="3098800"/>
            <a:chOff x="1360" y="770"/>
            <a:chExt cx="3041" cy="1952"/>
          </a:xfrm>
        </p:grpSpPr>
        <p:grpSp>
          <p:nvGrpSpPr>
            <p:cNvPr id="60433" name="Group 4"/>
            <p:cNvGrpSpPr>
              <a:grpSpLocks/>
            </p:cNvGrpSpPr>
            <p:nvPr/>
          </p:nvGrpSpPr>
          <p:grpSpPr bwMode="auto">
            <a:xfrm>
              <a:off x="2394" y="770"/>
              <a:ext cx="952" cy="952"/>
              <a:chOff x="2394" y="661"/>
              <a:chExt cx="952" cy="952"/>
            </a:xfrm>
          </p:grpSpPr>
          <p:sp>
            <p:nvSpPr>
              <p:cNvPr id="281605" name="Oval 5"/>
              <p:cNvSpPr>
                <a:spLocks noChangeAspect="1" noChangeArrowheads="1"/>
              </p:cNvSpPr>
              <p:nvPr/>
            </p:nvSpPr>
            <p:spPr bwMode="auto">
              <a:xfrm>
                <a:off x="2394" y="661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GB" alt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3" name="Freeform 6"/>
              <p:cNvSpPr>
                <a:spLocks noChangeAspect="1"/>
              </p:cNvSpPr>
              <p:nvPr/>
            </p:nvSpPr>
            <p:spPr bwMode="auto">
              <a:xfrm>
                <a:off x="2767" y="1441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DFDF"/>
                  </a:gs>
                  <a:gs pos="100000">
                    <a:srgbClr val="E6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81607" name="Oval 7"/>
              <p:cNvSpPr>
                <a:spLocks noChangeAspect="1" noChangeArrowheads="1"/>
              </p:cNvSpPr>
              <p:nvPr/>
            </p:nvSpPr>
            <p:spPr bwMode="auto">
              <a:xfrm>
                <a:off x="2489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08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2489" y="1170"/>
                <a:ext cx="317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</a:t>
                </a:r>
              </a:p>
            </p:txBody>
          </p:sp>
          <p:sp>
            <p:nvSpPr>
              <p:cNvPr id="281609" name="Oval 9"/>
              <p:cNvSpPr>
                <a:spLocks noChangeAspect="1" noChangeArrowheads="1"/>
              </p:cNvSpPr>
              <p:nvPr/>
            </p:nvSpPr>
            <p:spPr bwMode="auto">
              <a:xfrm>
                <a:off x="2932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7" name="Freeform 10"/>
              <p:cNvSpPr>
                <a:spLocks noChangeAspect="1"/>
              </p:cNvSpPr>
              <p:nvPr/>
            </p:nvSpPr>
            <p:spPr bwMode="auto">
              <a:xfrm rot="10800000">
                <a:off x="2767" y="1137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BE1FF"/>
                  </a:gs>
                  <a:gs pos="100000">
                    <a:srgbClr val="005AD7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81611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555" y="770"/>
                <a:ext cx="63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en-US" sz="32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  <p:sp>
            <p:nvSpPr>
              <p:cNvPr id="281612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938" y="1170"/>
                <a:ext cx="316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</a:t>
                </a:r>
              </a:p>
            </p:txBody>
          </p:sp>
        </p:grpSp>
        <p:grpSp>
          <p:nvGrpSpPr>
            <p:cNvPr id="60434" name="Group 13"/>
            <p:cNvGrpSpPr>
              <a:grpSpLocks noChangeAspect="1"/>
            </p:cNvGrpSpPr>
            <p:nvPr/>
          </p:nvGrpSpPr>
          <p:grpSpPr bwMode="auto">
            <a:xfrm>
              <a:off x="1360" y="1770"/>
              <a:ext cx="952" cy="952"/>
              <a:chOff x="1366" y="818"/>
              <a:chExt cx="998" cy="998"/>
            </a:xfrm>
          </p:grpSpPr>
          <p:sp>
            <p:nvSpPr>
              <p:cNvPr id="281614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5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366" y="1164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Subject</a:t>
                </a:r>
              </a:p>
            </p:txBody>
          </p:sp>
        </p:grpSp>
        <p:grpSp>
          <p:nvGrpSpPr>
            <p:cNvPr id="60435" name="Group 16"/>
            <p:cNvGrpSpPr>
              <a:grpSpLocks noChangeAspect="1"/>
            </p:cNvGrpSpPr>
            <p:nvPr/>
          </p:nvGrpSpPr>
          <p:grpSpPr bwMode="auto">
            <a:xfrm>
              <a:off x="3449" y="1770"/>
              <a:ext cx="952" cy="952"/>
              <a:chOff x="3408" y="818"/>
              <a:chExt cx="998" cy="998"/>
            </a:xfrm>
          </p:grpSpPr>
          <p:sp>
            <p:nvSpPr>
              <p:cNvPr id="281617" name="Oval 17"/>
              <p:cNvSpPr>
                <a:spLocks noChangeAspect="1" noChangeArrowheads="1"/>
              </p:cNvSpPr>
              <p:nvPr/>
            </p:nvSpPr>
            <p:spPr bwMode="auto">
              <a:xfrm>
                <a:off x="3408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421" y="1167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Object</a:t>
                </a:r>
              </a:p>
            </p:txBody>
          </p:sp>
        </p:grpSp>
        <p:sp>
          <p:nvSpPr>
            <p:cNvPr id="60436" name="AutoShape 19"/>
            <p:cNvSpPr>
              <a:spLocks noChangeArrowheads="1"/>
            </p:cNvSpPr>
            <p:nvPr/>
          </p:nvSpPr>
          <p:spPr bwMode="auto">
            <a:xfrm rot="-2700000">
              <a:off x="2119" y="1644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0437" name="AutoShape 20"/>
            <p:cNvSpPr>
              <a:spLocks noChangeArrowheads="1"/>
            </p:cNvSpPr>
            <p:nvPr/>
          </p:nvSpPr>
          <p:spPr bwMode="auto">
            <a:xfrm rot="-8100000">
              <a:off x="3256" y="1629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431800" y="998538"/>
            <a:ext cx="8280400" cy="428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endParaRPr lang="en-GB" altLang="en-US" sz="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0422" name="Group 23"/>
          <p:cNvGrpSpPr>
            <a:grpSpLocks noChangeAspect="1"/>
          </p:cNvGrpSpPr>
          <p:nvPr/>
        </p:nvGrpSpPr>
        <p:grpSpPr bwMode="auto">
          <a:xfrm>
            <a:off x="2033587" y="3000375"/>
            <a:ext cx="1584325" cy="1131888"/>
            <a:chOff x="2515" y="994"/>
            <a:chExt cx="1045" cy="747"/>
          </a:xfrm>
        </p:grpSpPr>
        <p:sp>
          <p:nvSpPr>
            <p:cNvPr id="60431" name="Freeform 24"/>
            <p:cNvSpPr>
              <a:spLocks noChangeAspect="1"/>
            </p:cNvSpPr>
            <p:nvPr/>
          </p:nvSpPr>
          <p:spPr bwMode="auto">
            <a:xfrm>
              <a:off x="2515" y="994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5AD7"/>
                </a:gs>
                <a:gs pos="100000">
                  <a:srgbClr val="CBE1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0432" name="Freeform 25"/>
            <p:cNvSpPr>
              <a:spLocks noChangeAspect="1"/>
            </p:cNvSpPr>
            <p:nvPr/>
          </p:nvSpPr>
          <p:spPr bwMode="auto">
            <a:xfrm rot="10800000">
              <a:off x="2515" y="1502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E60000"/>
                </a:gs>
                <a:gs pos="100000">
                  <a:srgbClr val="FFDFD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60423" name="AutoShape 26"/>
          <p:cNvSpPr>
            <a:spLocks noChangeArrowheads="1"/>
          </p:cNvSpPr>
          <p:nvPr/>
        </p:nvSpPr>
        <p:spPr bwMode="auto">
          <a:xfrm>
            <a:off x="2625725" y="3551238"/>
            <a:ext cx="485775" cy="1539875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4" name="Oval 27"/>
          <p:cNvSpPr>
            <a:spLocks noChangeArrowheads="1"/>
          </p:cNvSpPr>
          <p:nvPr/>
        </p:nvSpPr>
        <p:spPr bwMode="auto">
          <a:xfrm>
            <a:off x="1601467" y="5287963"/>
            <a:ext cx="260223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</a:rPr>
              <a:t>Forces</a:t>
            </a:r>
          </a:p>
        </p:txBody>
      </p:sp>
      <p:sp>
        <p:nvSpPr>
          <p:cNvPr id="60425" name="Line 29"/>
          <p:cNvSpPr>
            <a:spLocks noChangeShapeType="1"/>
          </p:cNvSpPr>
          <p:nvPr/>
        </p:nvSpPr>
        <p:spPr bwMode="auto">
          <a:xfrm>
            <a:off x="4203699" y="5715000"/>
            <a:ext cx="1235363" cy="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6" name="Text Box 30"/>
          <p:cNvSpPr txBox="1">
            <a:spLocks noChangeArrowheads="1"/>
          </p:cNvSpPr>
          <p:nvPr/>
        </p:nvSpPr>
        <p:spPr bwMode="auto">
          <a:xfrm>
            <a:off x="5439062" y="3949135"/>
            <a:ext cx="37049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/>
              <a:t>The circular interaction creates wider social forces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Multiplication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Existence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Action</a:t>
            </a:r>
            <a:endParaRPr lang="en-US" altLang="en-US" sz="2800" b="1" dirty="0"/>
          </a:p>
        </p:txBody>
      </p:sp>
      <p:sp>
        <p:nvSpPr>
          <p:cNvPr id="60428" name="Text Box 32"/>
          <p:cNvSpPr txBox="1">
            <a:spLocks noChangeArrowheads="1"/>
          </p:cNvSpPr>
          <p:nvPr/>
        </p:nvSpPr>
        <p:spPr bwMode="auto">
          <a:xfrm>
            <a:off x="517525" y="1674813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0430" name="Text Box 34"/>
          <p:cNvSpPr txBox="1">
            <a:spLocks noChangeArrowheads="1"/>
          </p:cNvSpPr>
          <p:nvPr/>
        </p:nvSpPr>
        <p:spPr bwMode="auto">
          <a:xfrm>
            <a:off x="4846733" y="1190021"/>
            <a:ext cx="4390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God </a:t>
            </a:r>
            <a:r>
              <a:rPr lang="en-US" altLang="en-US" sz="2800" b="1" dirty="0" smtClean="0"/>
              <a:t>becomes present in the world through give </a:t>
            </a:r>
            <a:r>
              <a:rPr lang="en-US" altLang="en-US" sz="2800" b="1" dirty="0"/>
              <a:t>and take </a:t>
            </a:r>
            <a:r>
              <a:rPr lang="en-US" altLang="en-US" sz="2800" b="1" dirty="0" smtClean="0"/>
              <a:t>action - Immanence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42062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GB" altLang="en-US" sz="3200" dirty="0" smtClean="0">
                <a:latin typeface="Franklin Gothic Medium" pitchFamily="34" charset="0"/>
              </a:rPr>
              <a:t>What does it mean to be ‘Fruitful’?</a:t>
            </a:r>
            <a:endParaRPr lang="en-GB" altLang="en-US" sz="3200" dirty="0">
              <a:latin typeface="Franklin Gothic Medium" pitchFamily="34" charset="0"/>
            </a:endParaRPr>
          </a:p>
        </p:txBody>
      </p: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1025526"/>
            <a:ext cx="4051052" cy="4821233"/>
            <a:chOff x="56" y="1269"/>
            <a:chExt cx="2138" cy="2371"/>
          </a:xfrm>
        </p:grpSpPr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2079"/>
              <a:ext cx="757" cy="411"/>
              <a:chOff x="2339" y="1933"/>
              <a:chExt cx="1081" cy="587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27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224" y="2770"/>
              <a:ext cx="1894" cy="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 </a:t>
              </a:r>
              <a:r>
                <a:rPr lang="en-US" altLang="en-US" sz="28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How can we know we are a ‘fruitful’ person who brings God to earth? </a:t>
              </a:r>
              <a:endPara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139952" y="1006605"/>
            <a:ext cx="4824536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research: “useful”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day: Achieved important goals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Relationship: Can build meaningful relationships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Fruitful </a:t>
            </a:r>
            <a:r>
              <a:rPr lang="en-GB" sz="2800" dirty="0">
                <a:latin typeface="+mn-lt"/>
              </a:rPr>
              <a:t>Meeting: Implies the power to give rise to </a:t>
            </a:r>
            <a:r>
              <a:rPr lang="en-GB" sz="2800" dirty="0" smtClean="0">
                <a:latin typeface="+mn-lt"/>
              </a:rPr>
              <a:t>growth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Fruitful Tree: Abundance </a:t>
            </a:r>
            <a:endParaRPr lang="en-GB" sz="2800" dirty="0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en-GB" altLang="en-US" sz="2800" dirty="0" smtClean="0">
              <a:latin typeface="+mn-lt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" name="AutoShape 26"/>
          <p:cNvSpPr>
            <a:spLocks noChangeArrowheads="1"/>
          </p:cNvSpPr>
          <p:nvPr/>
        </p:nvSpPr>
        <p:spPr bwMode="auto">
          <a:xfrm>
            <a:off x="1879949" y="2915691"/>
            <a:ext cx="438636" cy="1161381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Text Box 73"/>
          <p:cNvSpPr txBox="1">
            <a:spLocks noChangeAspect="1" noChangeArrowheads="1"/>
          </p:cNvSpPr>
          <p:nvPr/>
        </p:nvSpPr>
        <p:spPr bwMode="auto">
          <a:xfrm>
            <a:off x="971600" y="6110022"/>
            <a:ext cx="734157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 These are the signs of a fruitful person</a:t>
            </a:r>
            <a:endParaRPr lang="en-US" alt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84" name="AutoShape 19"/>
          <p:cNvSpPr>
            <a:spLocks noChangeArrowheads="1"/>
          </p:cNvSpPr>
          <p:nvPr/>
        </p:nvSpPr>
        <p:spPr bwMode="auto">
          <a:xfrm rot="18900000">
            <a:off x="1091861" y="2265134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utoShape 20"/>
          <p:cNvSpPr>
            <a:spLocks noChangeArrowheads="1"/>
          </p:cNvSpPr>
          <p:nvPr/>
        </p:nvSpPr>
        <p:spPr bwMode="auto">
          <a:xfrm rot="13500000">
            <a:off x="2561266" y="2234632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2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GB" altLang="en-US" sz="3200" dirty="0" smtClean="0">
                <a:latin typeface="Franklin Gothic Medium" pitchFamily="34" charset="0"/>
              </a:rPr>
              <a:t>How does one develop oneself to be ‘Fruitful’?</a:t>
            </a:r>
            <a:endParaRPr lang="en-GB" altLang="en-US" sz="3200" dirty="0">
              <a:latin typeface="Franklin Gothic Medium" pitchFamily="34" charset="0"/>
            </a:endParaRPr>
          </a:p>
        </p:txBody>
      </p: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2237266" y="996041"/>
            <a:ext cx="4051052" cy="2771548"/>
            <a:chOff x="56" y="1269"/>
            <a:chExt cx="2138" cy="1363"/>
          </a:xfrm>
        </p:grpSpPr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2079"/>
              <a:ext cx="757" cy="411"/>
              <a:chOff x="2339" y="1933"/>
              <a:chExt cx="1081" cy="587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27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4028315" y="2886206"/>
            <a:ext cx="438636" cy="1161381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06400" y="4119595"/>
            <a:ext cx="8280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dirty="0" smtClean="0"/>
              <a:t>I am a blessing to society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Multiplication – I inspire others to grow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Existence – My goodness, </a:t>
            </a:r>
            <a:r>
              <a:rPr lang="en-US" altLang="en-US" sz="2800" b="1" dirty="0"/>
              <a:t>my </a:t>
            </a:r>
            <a:r>
              <a:rPr lang="en-US" altLang="en-US" sz="2800" b="1" dirty="0" smtClean="0"/>
              <a:t>gifts, sustain God’s presence in the world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Action – I am </a:t>
            </a:r>
            <a:r>
              <a:rPr lang="en-US" altLang="en-US" sz="2800" b="1" dirty="0"/>
              <a:t>u</a:t>
            </a:r>
            <a:r>
              <a:rPr lang="en-US" altLang="en-US" sz="2800" b="1" dirty="0" smtClean="0"/>
              <a:t>seful to the world</a:t>
            </a:r>
            <a:endParaRPr lang="en-US" altLang="en-US" sz="2800" b="1" dirty="0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 rot="18900000">
            <a:off x="3204226" y="2188890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 rot="13500000">
            <a:off x="4727633" y="2205146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4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18864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Why are these signs of a fruitful </a:t>
            </a: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person – someone who is a blessing to the world?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201040" y="1772816"/>
            <a:ext cx="8741919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of Integrity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</a:t>
            </a:r>
            <a:r>
              <a:rPr lang="en-GB" sz="3600" dirty="0">
                <a:latin typeface="+mn-lt"/>
              </a:rPr>
              <a:t>wholehearted, loving, generous person</a:t>
            </a:r>
            <a:endParaRPr lang="en-GB" sz="36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An emotionally secure person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who seeks to develop their intellect and wisdom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who can relate well with others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   </a:t>
            </a:r>
            <a:endParaRPr lang="en-GB" sz="3600" dirty="0">
              <a:latin typeface="+mn-lt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31799" y="1556792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89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79375"/>
            <a:ext cx="9144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latin typeface="Arial Rounded MT Bold" pitchFamily="34" charset="0"/>
                <a:ea typeface="宋体" pitchFamily="64" charset="-122"/>
              </a:rPr>
              <a:t>The 2nd Blessing</a:t>
            </a:r>
            <a:endParaRPr lang="sk-SK" altLang="en-US" sz="3600" dirty="0">
              <a:solidFill>
                <a:srgbClr val="FFFF99"/>
              </a:solidFill>
              <a:latin typeface="Arial Rounded MT Bold" pitchFamily="34" charset="0"/>
              <a:ea typeface="宋体" pitchFamily="64" charset="-122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392112" y="1222375"/>
            <a:ext cx="4827588" cy="3098800"/>
            <a:chOff x="1360" y="770"/>
            <a:chExt cx="3041" cy="1952"/>
          </a:xfrm>
        </p:grpSpPr>
        <p:grpSp>
          <p:nvGrpSpPr>
            <p:cNvPr id="60433" name="Group 4"/>
            <p:cNvGrpSpPr>
              <a:grpSpLocks/>
            </p:cNvGrpSpPr>
            <p:nvPr/>
          </p:nvGrpSpPr>
          <p:grpSpPr bwMode="auto">
            <a:xfrm>
              <a:off x="2394" y="770"/>
              <a:ext cx="952" cy="952"/>
              <a:chOff x="2394" y="661"/>
              <a:chExt cx="952" cy="952"/>
            </a:xfrm>
          </p:grpSpPr>
          <p:sp>
            <p:nvSpPr>
              <p:cNvPr id="281605" name="Oval 5"/>
              <p:cNvSpPr>
                <a:spLocks noChangeAspect="1" noChangeArrowheads="1"/>
              </p:cNvSpPr>
              <p:nvPr/>
            </p:nvSpPr>
            <p:spPr bwMode="auto">
              <a:xfrm>
                <a:off x="2394" y="661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GB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3" name="Freeform 6"/>
              <p:cNvSpPr>
                <a:spLocks noChangeAspect="1"/>
              </p:cNvSpPr>
              <p:nvPr/>
            </p:nvSpPr>
            <p:spPr bwMode="auto">
              <a:xfrm>
                <a:off x="2767" y="1441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DFDF"/>
                  </a:gs>
                  <a:gs pos="100000">
                    <a:srgbClr val="E6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07" name="Oval 7"/>
              <p:cNvSpPr>
                <a:spLocks noChangeAspect="1" noChangeArrowheads="1"/>
              </p:cNvSpPr>
              <p:nvPr/>
            </p:nvSpPr>
            <p:spPr bwMode="auto">
              <a:xfrm>
                <a:off x="2489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08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2489" y="1170"/>
                <a:ext cx="317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</a:t>
                </a:r>
              </a:p>
            </p:txBody>
          </p:sp>
          <p:sp>
            <p:nvSpPr>
              <p:cNvPr id="281609" name="Oval 9"/>
              <p:cNvSpPr>
                <a:spLocks noChangeAspect="1" noChangeArrowheads="1"/>
              </p:cNvSpPr>
              <p:nvPr/>
            </p:nvSpPr>
            <p:spPr bwMode="auto">
              <a:xfrm>
                <a:off x="2932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7" name="Freeform 10"/>
              <p:cNvSpPr>
                <a:spLocks noChangeAspect="1"/>
              </p:cNvSpPr>
              <p:nvPr/>
            </p:nvSpPr>
            <p:spPr bwMode="auto">
              <a:xfrm rot="10800000">
                <a:off x="2767" y="1137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BE1FF"/>
                  </a:gs>
                  <a:gs pos="100000">
                    <a:srgbClr val="005AD7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11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555" y="770"/>
                <a:ext cx="63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en-US" sz="32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  <p:sp>
            <p:nvSpPr>
              <p:cNvPr id="281612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938" y="1170"/>
                <a:ext cx="316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</a:t>
                </a:r>
              </a:p>
            </p:txBody>
          </p:sp>
        </p:grpSp>
        <p:grpSp>
          <p:nvGrpSpPr>
            <p:cNvPr id="60434" name="Group 13"/>
            <p:cNvGrpSpPr>
              <a:grpSpLocks noChangeAspect="1"/>
            </p:cNvGrpSpPr>
            <p:nvPr/>
          </p:nvGrpSpPr>
          <p:grpSpPr bwMode="auto">
            <a:xfrm>
              <a:off x="1360" y="1770"/>
              <a:ext cx="952" cy="952"/>
              <a:chOff x="1366" y="818"/>
              <a:chExt cx="998" cy="998"/>
            </a:xfrm>
          </p:grpSpPr>
          <p:sp>
            <p:nvSpPr>
              <p:cNvPr id="281614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5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366" y="1164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Husband</a:t>
                </a:r>
                <a:endParaRPr lang="en-US" alt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ranklin Gothic Medium" pitchFamily="34" charset="0"/>
                </a:endParaRPr>
              </a:p>
            </p:txBody>
          </p:sp>
        </p:grpSp>
        <p:grpSp>
          <p:nvGrpSpPr>
            <p:cNvPr id="60435" name="Group 16"/>
            <p:cNvGrpSpPr>
              <a:grpSpLocks noChangeAspect="1"/>
            </p:cNvGrpSpPr>
            <p:nvPr/>
          </p:nvGrpSpPr>
          <p:grpSpPr bwMode="auto">
            <a:xfrm>
              <a:off x="3449" y="1770"/>
              <a:ext cx="952" cy="952"/>
              <a:chOff x="3408" y="818"/>
              <a:chExt cx="998" cy="998"/>
            </a:xfrm>
          </p:grpSpPr>
          <p:sp>
            <p:nvSpPr>
              <p:cNvPr id="281617" name="Oval 17"/>
              <p:cNvSpPr>
                <a:spLocks noChangeAspect="1" noChangeArrowheads="1"/>
              </p:cNvSpPr>
              <p:nvPr/>
            </p:nvSpPr>
            <p:spPr bwMode="auto">
              <a:xfrm>
                <a:off x="3408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421" y="1167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Wife</a:t>
                </a:r>
                <a:endParaRPr lang="en-US" alt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ranklin Gothic Medium" pitchFamily="34" charset="0"/>
                </a:endParaRPr>
              </a:p>
            </p:txBody>
          </p:sp>
        </p:grpSp>
        <p:sp>
          <p:nvSpPr>
            <p:cNvPr id="60436" name="AutoShape 19"/>
            <p:cNvSpPr>
              <a:spLocks noChangeArrowheads="1"/>
            </p:cNvSpPr>
            <p:nvPr/>
          </p:nvSpPr>
          <p:spPr bwMode="auto">
            <a:xfrm rot="-2700000">
              <a:off x="2119" y="1644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437" name="AutoShape 20"/>
            <p:cNvSpPr>
              <a:spLocks noChangeArrowheads="1"/>
            </p:cNvSpPr>
            <p:nvPr/>
          </p:nvSpPr>
          <p:spPr bwMode="auto">
            <a:xfrm rot="-8100000">
              <a:off x="3256" y="1629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0420" name="Rectangle 21"/>
          <p:cNvSpPr>
            <a:spLocks noChangeArrowheads="1"/>
          </p:cNvSpPr>
          <p:nvPr/>
        </p:nvSpPr>
        <p:spPr bwMode="auto">
          <a:xfrm>
            <a:off x="431800" y="4554538"/>
            <a:ext cx="828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Aft>
                <a:spcPct val="50000"/>
              </a:spcAft>
              <a:buClr>
                <a:schemeClr val="bg1"/>
              </a:buClr>
              <a:buFontTx/>
              <a:buChar char="•"/>
            </a:pPr>
            <a:endParaRPr lang="en-US" altLang="en-US" sz="2800">
              <a:latin typeface="Franklin Gothic Medium" pitchFamily="34" charset="0"/>
            </a:endParaRP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431800" y="998538"/>
            <a:ext cx="8280400" cy="428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endParaRPr lang="en-GB" altLang="en-US" sz="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0422" name="Group 23"/>
          <p:cNvGrpSpPr>
            <a:grpSpLocks noChangeAspect="1"/>
          </p:cNvGrpSpPr>
          <p:nvPr/>
        </p:nvGrpSpPr>
        <p:grpSpPr bwMode="auto">
          <a:xfrm>
            <a:off x="2033587" y="3000375"/>
            <a:ext cx="1584325" cy="1131888"/>
            <a:chOff x="2515" y="994"/>
            <a:chExt cx="1045" cy="747"/>
          </a:xfrm>
        </p:grpSpPr>
        <p:sp>
          <p:nvSpPr>
            <p:cNvPr id="60431" name="Freeform 24"/>
            <p:cNvSpPr>
              <a:spLocks noChangeAspect="1"/>
            </p:cNvSpPr>
            <p:nvPr/>
          </p:nvSpPr>
          <p:spPr bwMode="auto">
            <a:xfrm>
              <a:off x="2515" y="994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5AD7"/>
                </a:gs>
                <a:gs pos="100000">
                  <a:srgbClr val="CBE1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Freeform 25"/>
            <p:cNvSpPr>
              <a:spLocks noChangeAspect="1"/>
            </p:cNvSpPr>
            <p:nvPr/>
          </p:nvSpPr>
          <p:spPr bwMode="auto">
            <a:xfrm rot="10800000">
              <a:off x="2515" y="1502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E60000"/>
                </a:gs>
                <a:gs pos="100000">
                  <a:srgbClr val="FFDFD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3" name="AutoShape 26"/>
          <p:cNvSpPr>
            <a:spLocks noChangeArrowheads="1"/>
          </p:cNvSpPr>
          <p:nvPr/>
        </p:nvSpPr>
        <p:spPr bwMode="auto">
          <a:xfrm>
            <a:off x="2625725" y="3551238"/>
            <a:ext cx="485775" cy="1539875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4" name="Oval 27"/>
          <p:cNvSpPr>
            <a:spLocks noChangeArrowheads="1"/>
          </p:cNvSpPr>
          <p:nvPr/>
        </p:nvSpPr>
        <p:spPr bwMode="auto">
          <a:xfrm>
            <a:off x="1601467" y="5144998"/>
            <a:ext cx="2602232" cy="105736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/>
              <a:t>Forces</a:t>
            </a:r>
          </a:p>
        </p:txBody>
      </p:sp>
      <p:sp>
        <p:nvSpPr>
          <p:cNvPr id="60425" name="Line 29"/>
          <p:cNvSpPr>
            <a:spLocks noChangeShapeType="1"/>
          </p:cNvSpPr>
          <p:nvPr/>
        </p:nvSpPr>
        <p:spPr bwMode="auto">
          <a:xfrm>
            <a:off x="4203699" y="5715000"/>
            <a:ext cx="1024509" cy="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6" name="Text Box 30"/>
          <p:cNvSpPr txBox="1">
            <a:spLocks noChangeArrowheads="1"/>
          </p:cNvSpPr>
          <p:nvPr/>
        </p:nvSpPr>
        <p:spPr bwMode="auto">
          <a:xfrm>
            <a:off x="5228208" y="3971174"/>
            <a:ext cx="3744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/>
              <a:t>Their loving interaction creates wider social forces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Multiplication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Existence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Action</a:t>
            </a:r>
            <a:endParaRPr lang="en-US" altLang="en-US" sz="2800" b="1" dirty="0"/>
          </a:p>
        </p:txBody>
      </p:sp>
      <p:sp>
        <p:nvSpPr>
          <p:cNvPr id="60428" name="Text Box 32"/>
          <p:cNvSpPr txBox="1">
            <a:spLocks noChangeArrowheads="1"/>
          </p:cNvSpPr>
          <p:nvPr/>
        </p:nvSpPr>
        <p:spPr bwMode="auto">
          <a:xfrm>
            <a:off x="517525" y="1674813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30" name="Text Box 34"/>
          <p:cNvSpPr txBox="1">
            <a:spLocks noChangeArrowheads="1"/>
          </p:cNvSpPr>
          <p:nvPr/>
        </p:nvSpPr>
        <p:spPr bwMode="auto">
          <a:xfrm>
            <a:off x="4572000" y="1190021"/>
            <a:ext cx="466474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God is </a:t>
            </a:r>
            <a:r>
              <a:rPr lang="en-US" altLang="en-US" sz="2400" b="1" dirty="0" smtClean="0"/>
              <a:t>becomes present on earth in and through give </a:t>
            </a:r>
            <a:r>
              <a:rPr lang="en-US" altLang="en-US" sz="2400" b="1" dirty="0"/>
              <a:t>and take </a:t>
            </a:r>
            <a:r>
              <a:rPr lang="en-US" altLang="en-US" sz="2400" b="1" dirty="0" smtClean="0"/>
              <a:t>action between husband and wife</a:t>
            </a:r>
            <a:endParaRPr lang="en-US" altLang="en-US" sz="2400" b="1" dirty="0"/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 rot="8251650">
            <a:off x="1428501" y="2375275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AutoShape 20"/>
          <p:cNvSpPr>
            <a:spLocks noChangeArrowheads="1"/>
          </p:cNvSpPr>
          <p:nvPr/>
        </p:nvSpPr>
        <p:spPr bwMode="auto">
          <a:xfrm rot="2692705">
            <a:off x="3540714" y="2362397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8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691142" y="3220244"/>
            <a:ext cx="3095625" cy="3429000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5635704" y="4225131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5302329" y="4766469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5302329" y="5396706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4799092" y="6071394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GB" altLang="en-US" sz="3600" dirty="0" smtClean="0">
                <a:solidFill>
                  <a:srgbClr val="FFFF99"/>
                </a:solidFill>
                <a:ea typeface="宋体" pitchFamily="64" charset="-122"/>
              </a:rPr>
              <a:t>The Forces that the Couple Generate 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67304" y="878681"/>
            <a:ext cx="3482975" cy="3328988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06400" y="988288"/>
            <a:ext cx="392417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Are expressed in the birth of a child – and then these forces spread out into the community and world – allowing God’s love to become apparent across society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56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904656"/>
          </a:xfrm>
        </p:spPr>
        <p:txBody>
          <a:bodyPr>
            <a:normAutofit fontScale="92500" lnSpcReduction="20000"/>
          </a:bodyPr>
          <a:lstStyle/>
          <a:p>
            <a:pPr marL="355600" indent="-309563"/>
            <a:r>
              <a:rPr lang="en-US" sz="3200" b="1" dirty="0" smtClean="0"/>
              <a:t>The </a:t>
            </a:r>
            <a:r>
              <a:rPr lang="en-US" sz="3200" b="1" dirty="0"/>
              <a:t>three blessings are not: “Be fruitful, love each other deeply as husband and wife, and take dominion over the earth”. </a:t>
            </a:r>
            <a:endParaRPr lang="en-US" sz="3200" b="1" dirty="0" smtClean="0"/>
          </a:p>
          <a:p>
            <a:pPr marL="355600" indent="-309563"/>
            <a:r>
              <a:rPr lang="en-US" sz="3200" b="1" dirty="0" smtClean="0"/>
              <a:t>God </a:t>
            </a:r>
            <a:r>
              <a:rPr lang="en-US" sz="3200" b="1" dirty="0"/>
              <a:t>enters and blesses both the present and future society through the act of </a:t>
            </a:r>
            <a:r>
              <a:rPr lang="en-US" sz="3200" b="1" dirty="0" smtClean="0"/>
              <a:t>multiplication – through creating </a:t>
            </a:r>
            <a:r>
              <a:rPr lang="en-US" sz="3200" b="1" dirty="0"/>
              <a:t>and raising children. </a:t>
            </a:r>
            <a:endParaRPr lang="en-US" sz="3200" b="1" dirty="0" smtClean="0"/>
          </a:p>
          <a:p>
            <a:pPr marL="355600" indent="-309563"/>
            <a:r>
              <a:rPr lang="en-US" sz="3200" b="1" dirty="0" smtClean="0"/>
              <a:t>It </a:t>
            </a:r>
            <a:r>
              <a:rPr lang="en-US" sz="3200" b="1" dirty="0"/>
              <a:t>is the task of couples to love each other so as to </a:t>
            </a:r>
            <a:r>
              <a:rPr lang="en-US" sz="3200" b="1" dirty="0" smtClean="0"/>
              <a:t>represent God in front of their children – to create a Godly </a:t>
            </a:r>
            <a:r>
              <a:rPr lang="en-US" sz="3200" b="1" dirty="0"/>
              <a:t>environment to raise God’s children in</a:t>
            </a:r>
            <a:r>
              <a:rPr lang="en-US" sz="3200" b="1" dirty="0" smtClean="0"/>
              <a:t>.</a:t>
            </a:r>
          </a:p>
          <a:p>
            <a:pPr marL="355600" indent="-309563"/>
            <a:r>
              <a:rPr lang="en-US" sz="3200" b="1" dirty="0" smtClean="0"/>
              <a:t>Their love for each other and for their children has a profound effect on the wider society – massive ripple effect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28851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4258</TotalTime>
  <Words>1124</Words>
  <Application>Microsoft Office PowerPoint</Application>
  <PresentationFormat>On-screen Show (4:3)</PresentationFormat>
  <Paragraphs>171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How does God’s love come to earth?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top of the 1st blessing, God also comes to dwell on earth across generations when loving married couples have children</vt:lpstr>
      <vt:lpstr>How Does God Come to Dwell on Earth Through a Loving Married Couple Creating Children? - Multiplication</vt:lpstr>
      <vt:lpstr>How Does God Come to Dwell on Earth Through a Loving Married Couple Creating Children? Continuity</vt:lpstr>
      <vt:lpstr>How Does God Come to Dwell on Earth Through a Loving Married Couple Creating Children? Lineage Improvement</vt:lpstr>
      <vt:lpstr>God might define marriage as:</vt:lpstr>
      <vt:lpstr>PowerPoint Presentation</vt:lpstr>
      <vt:lpstr>PowerPoint Presentation</vt:lpstr>
      <vt:lpstr>PowerPoint Presentation</vt:lpstr>
      <vt:lpstr>God and Man see the three blessings  Differently! </vt:lpstr>
      <vt:lpstr>Further thoughts - our responsibility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Stephen</cp:lastModifiedBy>
  <cp:revision>89</cp:revision>
  <dcterms:created xsi:type="dcterms:W3CDTF">2016-03-07T16:07:54Z</dcterms:created>
  <dcterms:modified xsi:type="dcterms:W3CDTF">2016-05-23T06:22:43Z</dcterms:modified>
</cp:coreProperties>
</file>